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66" r:id="rId2"/>
    <p:sldId id="256" r:id="rId3"/>
    <p:sldId id="257" r:id="rId4"/>
    <p:sldId id="261" r:id="rId5"/>
    <p:sldId id="258" r:id="rId6"/>
    <p:sldId id="259" r:id="rId7"/>
    <p:sldId id="260" r:id="rId8"/>
    <p:sldId id="267" r:id="rId9"/>
    <p:sldId id="262" r:id="rId10"/>
    <p:sldId id="263" r:id="rId11"/>
    <p:sldId id="264" r:id="rId12"/>
    <p:sldId id="265" r:id="rId13"/>
    <p:sldId id="274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467FC1-B254-4B38-87F5-EE9B09B5CBE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0B29537-1009-4D62-BCB5-E27678091969}">
      <dgm:prSet phldrT="[Text]"/>
      <dgm:spPr/>
      <dgm:t>
        <a:bodyPr/>
        <a:lstStyle/>
        <a:p>
          <a:r>
            <a:rPr lang="en-US" dirty="0" smtClean="0"/>
            <a:t>R&amp;D</a:t>
          </a:r>
          <a:endParaRPr lang="en-US" dirty="0"/>
        </a:p>
      </dgm:t>
    </dgm:pt>
    <dgm:pt modelId="{FD0E0000-BBE1-4CCD-8DA9-ABCB9E97E371}" type="parTrans" cxnId="{576F19F7-284F-487E-88FF-5D6D75D41951}">
      <dgm:prSet/>
      <dgm:spPr/>
      <dgm:t>
        <a:bodyPr/>
        <a:lstStyle/>
        <a:p>
          <a:endParaRPr lang="en-US"/>
        </a:p>
      </dgm:t>
    </dgm:pt>
    <dgm:pt modelId="{3936358C-A623-49E6-8DA3-81903742B778}" type="sibTrans" cxnId="{576F19F7-284F-487E-88FF-5D6D75D41951}">
      <dgm:prSet/>
      <dgm:spPr/>
      <dgm:t>
        <a:bodyPr/>
        <a:lstStyle/>
        <a:p>
          <a:endParaRPr lang="en-US"/>
        </a:p>
      </dgm:t>
    </dgm:pt>
    <dgm:pt modelId="{90A2AE01-4AF6-40DD-A244-25FAA81DD1C7}">
      <dgm:prSet phldrT="[Text]"/>
      <dgm:spPr/>
      <dgm:t>
        <a:bodyPr/>
        <a:lstStyle/>
        <a:p>
          <a:r>
            <a:rPr lang="en-US" dirty="0" smtClean="0"/>
            <a:t>Creation</a:t>
          </a:r>
          <a:endParaRPr lang="en-US" dirty="0"/>
        </a:p>
      </dgm:t>
    </dgm:pt>
    <dgm:pt modelId="{4A092F6D-646E-4DCA-BABD-E433155F99BC}" type="parTrans" cxnId="{A842C9EC-673B-46CB-AE55-737D09B53EAA}">
      <dgm:prSet/>
      <dgm:spPr/>
      <dgm:t>
        <a:bodyPr/>
        <a:lstStyle/>
        <a:p>
          <a:endParaRPr lang="en-US"/>
        </a:p>
      </dgm:t>
    </dgm:pt>
    <dgm:pt modelId="{74E43596-2805-4896-9906-C0F815A55684}" type="sibTrans" cxnId="{A842C9EC-673B-46CB-AE55-737D09B53EAA}">
      <dgm:prSet/>
      <dgm:spPr/>
      <dgm:t>
        <a:bodyPr/>
        <a:lstStyle/>
        <a:p>
          <a:endParaRPr lang="en-US"/>
        </a:p>
      </dgm:t>
    </dgm:pt>
    <dgm:pt modelId="{82FDDB0D-FD18-4923-A1E0-603DA28AC344}">
      <dgm:prSet phldrT="[Text]"/>
      <dgm:spPr/>
      <dgm:t>
        <a:bodyPr/>
        <a:lstStyle/>
        <a:p>
          <a:r>
            <a:rPr lang="en-US" dirty="0" smtClean="0"/>
            <a:t>Test &amp;Review</a:t>
          </a:r>
          <a:endParaRPr lang="en-US" dirty="0"/>
        </a:p>
      </dgm:t>
    </dgm:pt>
    <dgm:pt modelId="{C3D3D919-17DC-4D6F-AFA0-78701787DA3B}" type="parTrans" cxnId="{17B90235-9802-4236-925B-1145C23B1CBF}">
      <dgm:prSet/>
      <dgm:spPr/>
      <dgm:t>
        <a:bodyPr/>
        <a:lstStyle/>
        <a:p>
          <a:endParaRPr lang="en-US"/>
        </a:p>
      </dgm:t>
    </dgm:pt>
    <dgm:pt modelId="{40FF5D4D-6BF2-43B0-A227-6C45C564C0A3}" type="sibTrans" cxnId="{17B90235-9802-4236-925B-1145C23B1CBF}">
      <dgm:prSet/>
      <dgm:spPr/>
      <dgm:t>
        <a:bodyPr/>
        <a:lstStyle/>
        <a:p>
          <a:endParaRPr lang="en-US"/>
        </a:p>
      </dgm:t>
    </dgm:pt>
    <dgm:pt modelId="{68CEA717-4D30-4DC5-B055-9602DA06CD73}" type="pres">
      <dgm:prSet presAssocID="{45467FC1-B254-4B38-87F5-EE9B09B5CBE2}" presName="linearFlow" presStyleCnt="0">
        <dgm:presLayoutVars>
          <dgm:dir/>
          <dgm:resizeHandles val="exact"/>
        </dgm:presLayoutVars>
      </dgm:prSet>
      <dgm:spPr/>
    </dgm:pt>
    <dgm:pt modelId="{8795CE3C-4025-4AA6-91D2-51845995787E}" type="pres">
      <dgm:prSet presAssocID="{50B29537-1009-4D62-BCB5-E27678091969}" presName="composite" presStyleCnt="0"/>
      <dgm:spPr/>
    </dgm:pt>
    <dgm:pt modelId="{8336CC9B-CEB2-4A5C-9E42-C7ECDF1CDE25}" type="pres">
      <dgm:prSet presAssocID="{50B29537-1009-4D62-BCB5-E27678091969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6EA38BA-56B9-46DD-A331-1A46FD2A80A9}" type="pres">
      <dgm:prSet presAssocID="{50B29537-1009-4D62-BCB5-E27678091969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98595-400F-4369-A8E8-32193217C544}" type="pres">
      <dgm:prSet presAssocID="{3936358C-A623-49E6-8DA3-81903742B778}" presName="spacing" presStyleCnt="0"/>
      <dgm:spPr/>
    </dgm:pt>
    <dgm:pt modelId="{DD17CCD1-99BC-40CE-BB74-95BADBB42097}" type="pres">
      <dgm:prSet presAssocID="{90A2AE01-4AF6-40DD-A244-25FAA81DD1C7}" presName="composite" presStyleCnt="0"/>
      <dgm:spPr/>
    </dgm:pt>
    <dgm:pt modelId="{EFC7C68E-AD3D-4ECD-80A1-F8D0E2418D0B}" type="pres">
      <dgm:prSet presAssocID="{90A2AE01-4AF6-40DD-A244-25FAA81DD1C7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CCB8F4A-0872-47E0-8717-25F5DDAF1AB2}" type="pres">
      <dgm:prSet presAssocID="{90A2AE01-4AF6-40DD-A244-25FAA81DD1C7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8D20C5-D850-439C-9499-763D56DD9136}" type="pres">
      <dgm:prSet presAssocID="{74E43596-2805-4896-9906-C0F815A55684}" presName="spacing" presStyleCnt="0"/>
      <dgm:spPr/>
    </dgm:pt>
    <dgm:pt modelId="{B7A539D3-569E-4FA1-A353-45D5B105975C}" type="pres">
      <dgm:prSet presAssocID="{82FDDB0D-FD18-4923-A1E0-603DA28AC344}" presName="composite" presStyleCnt="0"/>
      <dgm:spPr/>
    </dgm:pt>
    <dgm:pt modelId="{456E4A29-A061-4719-80F6-DBFEDB598EFC}" type="pres">
      <dgm:prSet presAssocID="{82FDDB0D-FD18-4923-A1E0-603DA28AC344}" presName="imgShp" presStyleLbl="fgImgPlace1" presStyleIdx="2" presStyleCnt="3" custLinFactNeighborX="-4201" custLinFactNeighborY="-698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DC3C30A-CC0B-4654-9504-EA534575E571}" type="pres">
      <dgm:prSet presAssocID="{82FDDB0D-FD18-4923-A1E0-603DA28AC344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468B0F-CB5B-4988-B681-E07DB7BCA4CA}" type="presOf" srcId="{50B29537-1009-4D62-BCB5-E27678091969}" destId="{D6EA38BA-56B9-46DD-A331-1A46FD2A80A9}" srcOrd="0" destOrd="0" presId="urn:microsoft.com/office/officeart/2005/8/layout/vList3"/>
    <dgm:cxn modelId="{A842C9EC-673B-46CB-AE55-737D09B53EAA}" srcId="{45467FC1-B254-4B38-87F5-EE9B09B5CBE2}" destId="{90A2AE01-4AF6-40DD-A244-25FAA81DD1C7}" srcOrd="1" destOrd="0" parTransId="{4A092F6D-646E-4DCA-BABD-E433155F99BC}" sibTransId="{74E43596-2805-4896-9906-C0F815A55684}"/>
    <dgm:cxn modelId="{AB21E3D8-E4E0-4023-817E-7C9A5D466246}" type="presOf" srcId="{90A2AE01-4AF6-40DD-A244-25FAA81DD1C7}" destId="{CCCB8F4A-0872-47E0-8717-25F5DDAF1AB2}" srcOrd="0" destOrd="0" presId="urn:microsoft.com/office/officeart/2005/8/layout/vList3"/>
    <dgm:cxn modelId="{FCF4756E-2BE0-4B3F-8E63-6AA50A8F654E}" type="presOf" srcId="{45467FC1-B254-4B38-87F5-EE9B09B5CBE2}" destId="{68CEA717-4D30-4DC5-B055-9602DA06CD73}" srcOrd="0" destOrd="0" presId="urn:microsoft.com/office/officeart/2005/8/layout/vList3"/>
    <dgm:cxn modelId="{22498A22-2138-4544-9EE1-A8AF7B4389F3}" type="presOf" srcId="{82FDDB0D-FD18-4923-A1E0-603DA28AC344}" destId="{0DC3C30A-CC0B-4654-9504-EA534575E571}" srcOrd="0" destOrd="0" presId="urn:microsoft.com/office/officeart/2005/8/layout/vList3"/>
    <dgm:cxn modelId="{17B90235-9802-4236-925B-1145C23B1CBF}" srcId="{45467FC1-B254-4B38-87F5-EE9B09B5CBE2}" destId="{82FDDB0D-FD18-4923-A1E0-603DA28AC344}" srcOrd="2" destOrd="0" parTransId="{C3D3D919-17DC-4D6F-AFA0-78701787DA3B}" sibTransId="{40FF5D4D-6BF2-43B0-A227-6C45C564C0A3}"/>
    <dgm:cxn modelId="{576F19F7-284F-487E-88FF-5D6D75D41951}" srcId="{45467FC1-B254-4B38-87F5-EE9B09B5CBE2}" destId="{50B29537-1009-4D62-BCB5-E27678091969}" srcOrd="0" destOrd="0" parTransId="{FD0E0000-BBE1-4CCD-8DA9-ABCB9E97E371}" sibTransId="{3936358C-A623-49E6-8DA3-81903742B778}"/>
    <dgm:cxn modelId="{841D06FC-B7CA-4CFB-931D-6C97BD454F81}" type="presParOf" srcId="{68CEA717-4D30-4DC5-B055-9602DA06CD73}" destId="{8795CE3C-4025-4AA6-91D2-51845995787E}" srcOrd="0" destOrd="0" presId="urn:microsoft.com/office/officeart/2005/8/layout/vList3"/>
    <dgm:cxn modelId="{8729FE4A-B7D6-4656-A369-FD4CC058BCAD}" type="presParOf" srcId="{8795CE3C-4025-4AA6-91D2-51845995787E}" destId="{8336CC9B-CEB2-4A5C-9E42-C7ECDF1CDE25}" srcOrd="0" destOrd="0" presId="urn:microsoft.com/office/officeart/2005/8/layout/vList3"/>
    <dgm:cxn modelId="{80DD6214-A7C1-4BDA-8A54-57871831408D}" type="presParOf" srcId="{8795CE3C-4025-4AA6-91D2-51845995787E}" destId="{D6EA38BA-56B9-46DD-A331-1A46FD2A80A9}" srcOrd="1" destOrd="0" presId="urn:microsoft.com/office/officeart/2005/8/layout/vList3"/>
    <dgm:cxn modelId="{1F1D72B7-035F-4E72-AA5E-C59F044C0460}" type="presParOf" srcId="{68CEA717-4D30-4DC5-B055-9602DA06CD73}" destId="{61798595-400F-4369-A8E8-32193217C544}" srcOrd="1" destOrd="0" presId="urn:microsoft.com/office/officeart/2005/8/layout/vList3"/>
    <dgm:cxn modelId="{59AB05E2-8961-4BED-993B-FBC113BC419D}" type="presParOf" srcId="{68CEA717-4D30-4DC5-B055-9602DA06CD73}" destId="{DD17CCD1-99BC-40CE-BB74-95BADBB42097}" srcOrd="2" destOrd="0" presId="urn:microsoft.com/office/officeart/2005/8/layout/vList3"/>
    <dgm:cxn modelId="{70AC8087-D76A-4905-BAF4-D36FCC7A2FAD}" type="presParOf" srcId="{DD17CCD1-99BC-40CE-BB74-95BADBB42097}" destId="{EFC7C68E-AD3D-4ECD-80A1-F8D0E2418D0B}" srcOrd="0" destOrd="0" presId="urn:microsoft.com/office/officeart/2005/8/layout/vList3"/>
    <dgm:cxn modelId="{0F32971D-83A9-4C06-BE7F-34AD60ABEC3E}" type="presParOf" srcId="{DD17CCD1-99BC-40CE-BB74-95BADBB42097}" destId="{CCCB8F4A-0872-47E0-8717-25F5DDAF1AB2}" srcOrd="1" destOrd="0" presId="urn:microsoft.com/office/officeart/2005/8/layout/vList3"/>
    <dgm:cxn modelId="{23842DD3-F655-49F8-9D37-09A693C1CF0E}" type="presParOf" srcId="{68CEA717-4D30-4DC5-B055-9602DA06CD73}" destId="{EE8D20C5-D850-439C-9499-763D56DD9136}" srcOrd="3" destOrd="0" presId="urn:microsoft.com/office/officeart/2005/8/layout/vList3"/>
    <dgm:cxn modelId="{E5EF6917-6C18-433B-A94A-F2242797230A}" type="presParOf" srcId="{68CEA717-4D30-4DC5-B055-9602DA06CD73}" destId="{B7A539D3-569E-4FA1-A353-45D5B105975C}" srcOrd="4" destOrd="0" presId="urn:microsoft.com/office/officeart/2005/8/layout/vList3"/>
    <dgm:cxn modelId="{1D43B5EE-A4DF-445D-B245-5AD48FF4C229}" type="presParOf" srcId="{B7A539D3-569E-4FA1-A353-45D5B105975C}" destId="{456E4A29-A061-4719-80F6-DBFEDB598EFC}" srcOrd="0" destOrd="0" presId="urn:microsoft.com/office/officeart/2005/8/layout/vList3"/>
    <dgm:cxn modelId="{E73EAB6C-AC8F-4EC7-BBE5-A540A27E4ECF}" type="presParOf" srcId="{B7A539D3-569E-4FA1-A353-45D5B105975C}" destId="{0DC3C30A-CC0B-4654-9504-EA534575E57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A38BA-56B9-46DD-A331-1A46FD2A80A9}">
      <dsp:nvSpPr>
        <dsp:cNvPr id="0" name=""/>
        <dsp:cNvSpPr/>
      </dsp:nvSpPr>
      <dsp:spPr>
        <a:xfrm rot="10800000">
          <a:off x="1755828" y="697"/>
          <a:ext cx="5928741" cy="10499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020" tIns="182880" rIns="341376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R&amp;D</a:t>
          </a:r>
          <a:endParaRPr lang="en-US" sz="4800" kern="1200" dirty="0"/>
        </a:p>
      </dsp:txBody>
      <dsp:txXfrm rot="10800000">
        <a:off x="2018327" y="697"/>
        <a:ext cx="5666242" cy="1049997"/>
      </dsp:txXfrm>
    </dsp:sp>
    <dsp:sp modelId="{8336CC9B-CEB2-4A5C-9E42-C7ECDF1CDE25}">
      <dsp:nvSpPr>
        <dsp:cNvPr id="0" name=""/>
        <dsp:cNvSpPr/>
      </dsp:nvSpPr>
      <dsp:spPr>
        <a:xfrm>
          <a:off x="1230830" y="697"/>
          <a:ext cx="1049997" cy="104999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B8F4A-0872-47E0-8717-25F5DDAF1AB2}">
      <dsp:nvSpPr>
        <dsp:cNvPr id="0" name=""/>
        <dsp:cNvSpPr/>
      </dsp:nvSpPr>
      <dsp:spPr>
        <a:xfrm rot="10800000">
          <a:off x="1755828" y="1364126"/>
          <a:ext cx="5928741" cy="10499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020" tIns="182880" rIns="341376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Creation</a:t>
          </a:r>
          <a:endParaRPr lang="en-US" sz="4800" kern="1200" dirty="0"/>
        </a:p>
      </dsp:txBody>
      <dsp:txXfrm rot="10800000">
        <a:off x="2018327" y="1364126"/>
        <a:ext cx="5666242" cy="1049997"/>
      </dsp:txXfrm>
    </dsp:sp>
    <dsp:sp modelId="{EFC7C68E-AD3D-4ECD-80A1-F8D0E2418D0B}">
      <dsp:nvSpPr>
        <dsp:cNvPr id="0" name=""/>
        <dsp:cNvSpPr/>
      </dsp:nvSpPr>
      <dsp:spPr>
        <a:xfrm>
          <a:off x="1230830" y="1364126"/>
          <a:ext cx="1049997" cy="104999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3C30A-CC0B-4654-9504-EA534575E571}">
      <dsp:nvSpPr>
        <dsp:cNvPr id="0" name=""/>
        <dsp:cNvSpPr/>
      </dsp:nvSpPr>
      <dsp:spPr>
        <a:xfrm rot="10800000">
          <a:off x="1755828" y="2727555"/>
          <a:ext cx="5928741" cy="10499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020" tIns="182880" rIns="341376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Test &amp;Review</a:t>
          </a:r>
          <a:endParaRPr lang="en-US" sz="4800" kern="1200" dirty="0"/>
        </a:p>
      </dsp:txBody>
      <dsp:txXfrm rot="10800000">
        <a:off x="2018327" y="2727555"/>
        <a:ext cx="5666242" cy="1049997"/>
      </dsp:txXfrm>
    </dsp:sp>
    <dsp:sp modelId="{456E4A29-A061-4719-80F6-DBFEDB598EFC}">
      <dsp:nvSpPr>
        <dsp:cNvPr id="0" name=""/>
        <dsp:cNvSpPr/>
      </dsp:nvSpPr>
      <dsp:spPr>
        <a:xfrm>
          <a:off x="1186719" y="2720226"/>
          <a:ext cx="1049997" cy="1049997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6312-977D-4F5B-995D-936C89D64B6F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A95735-B8F3-415F-9FE0-FA9E3AB339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4810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6312-977D-4F5B-995D-936C89D64B6F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A95735-B8F3-415F-9FE0-FA9E3AB339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42027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6312-977D-4F5B-995D-936C89D64B6F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A95735-B8F3-415F-9FE0-FA9E3AB33907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79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6312-977D-4F5B-995D-936C89D64B6F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A95735-B8F3-415F-9FE0-FA9E3AB339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2834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6312-977D-4F5B-995D-936C89D64B6F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A95735-B8F3-415F-9FE0-FA9E3AB33907}" type="slidenum">
              <a:rPr lang="en-IE" smtClean="0"/>
              <a:t>‹#›</a:t>
            </a:fld>
            <a:endParaRPr lang="en-I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2177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6312-977D-4F5B-995D-936C89D64B6F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A95735-B8F3-415F-9FE0-FA9E3AB339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84041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6312-977D-4F5B-995D-936C89D64B6F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5735-B8F3-415F-9FE0-FA9E3AB339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2359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6312-977D-4F5B-995D-936C89D64B6F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5735-B8F3-415F-9FE0-FA9E3AB339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08680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6312-977D-4F5B-995D-936C89D64B6F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5735-B8F3-415F-9FE0-FA9E3AB339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1622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6312-977D-4F5B-995D-936C89D64B6F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A95735-B8F3-415F-9FE0-FA9E3AB339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3243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6312-977D-4F5B-995D-936C89D64B6F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A95735-B8F3-415F-9FE0-FA9E3AB339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4026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6312-977D-4F5B-995D-936C89D64B6F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A95735-B8F3-415F-9FE0-FA9E3AB339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2698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6312-977D-4F5B-995D-936C89D64B6F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5735-B8F3-415F-9FE0-FA9E3AB339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9595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6312-977D-4F5B-995D-936C89D64B6F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5735-B8F3-415F-9FE0-FA9E3AB339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6101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6312-977D-4F5B-995D-936C89D64B6F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5735-B8F3-415F-9FE0-FA9E3AB339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182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6312-977D-4F5B-995D-936C89D64B6F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A95735-B8F3-415F-9FE0-FA9E3AB339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2868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36312-977D-4F5B-995D-936C89D64B6F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A95735-B8F3-415F-9FE0-FA9E3AB339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047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effect of data analytics on the business of games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Research</a:t>
            </a:r>
          </a:p>
          <a:p>
            <a:r>
              <a:rPr lang="en-IE" dirty="0" smtClean="0"/>
              <a:t>API</a:t>
            </a:r>
          </a:p>
          <a:p>
            <a:r>
              <a:rPr lang="en-IE" dirty="0" smtClean="0"/>
              <a:t>User input</a:t>
            </a:r>
          </a:p>
          <a:p>
            <a:r>
              <a:rPr lang="en-IE" dirty="0" smtClean="0"/>
              <a:t>User analysis</a:t>
            </a:r>
          </a:p>
          <a:p>
            <a:r>
              <a:rPr lang="en-IE" dirty="0" smtClean="0"/>
              <a:t>Game monitoring</a:t>
            </a:r>
          </a:p>
          <a:p>
            <a:r>
              <a:rPr lang="en-IE" dirty="0" smtClean="0"/>
              <a:t>Account analysis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768" y="5413627"/>
            <a:ext cx="1188823" cy="111566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60183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Research Report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152483" cy="3360821"/>
          </a:xfrm>
        </p:spPr>
        <p:txBody>
          <a:bodyPr/>
          <a:lstStyle/>
          <a:p>
            <a:r>
              <a:rPr lang="en-US" dirty="0"/>
              <a:t>The purpose of a </a:t>
            </a:r>
            <a:r>
              <a:rPr lang="en-US" b="1" dirty="0"/>
              <a:t>Research Report</a:t>
            </a:r>
            <a:r>
              <a:rPr lang="en-US" dirty="0"/>
              <a:t> is to demonstrate or develop your ability to undertake a complete piece of research including research design, and an appreciation of its significance in the field.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032" y="2255659"/>
            <a:ext cx="3976699" cy="39766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088" y="460627"/>
            <a:ext cx="1188823" cy="111566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99702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03766"/>
            <a:ext cx="8911687" cy="1280890"/>
          </a:xfrm>
        </p:spPr>
        <p:txBody>
          <a:bodyPr/>
          <a:lstStyle/>
          <a:p>
            <a:r>
              <a:rPr lang="en-IE" dirty="0" smtClean="0"/>
              <a:t>SRS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080378"/>
            <a:ext cx="8915400" cy="3777622"/>
          </a:xfrm>
        </p:spPr>
        <p:txBody>
          <a:bodyPr/>
          <a:lstStyle/>
          <a:p>
            <a:r>
              <a:rPr lang="en-IE" dirty="0" smtClean="0"/>
              <a:t>Detailed information on the project</a:t>
            </a:r>
          </a:p>
          <a:p>
            <a:r>
              <a:rPr lang="en-IE" dirty="0" smtClean="0"/>
              <a:t>The software requirements</a:t>
            </a:r>
          </a:p>
          <a:p>
            <a:r>
              <a:rPr lang="en-IE" dirty="0" smtClean="0"/>
              <a:t>Software languages</a:t>
            </a:r>
          </a:p>
          <a:p>
            <a:r>
              <a:rPr lang="en-IE" dirty="0" smtClean="0"/>
              <a:t>Rough Feature breakdown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488" y="608068"/>
            <a:ext cx="2143125" cy="214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768" y="5413627"/>
            <a:ext cx="1188823" cy="111566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831822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				TDD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Progress</a:t>
            </a:r>
          </a:p>
          <a:p>
            <a:r>
              <a:rPr lang="en-IE" dirty="0" smtClean="0"/>
              <a:t>Detailed on how the program is written</a:t>
            </a:r>
          </a:p>
          <a:p>
            <a:r>
              <a:rPr lang="en-IE" dirty="0" smtClean="0"/>
              <a:t>Code specifics</a:t>
            </a:r>
          </a:p>
          <a:p>
            <a:r>
              <a:rPr lang="en-IE" dirty="0" smtClean="0"/>
              <a:t>Code Snippets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726" y="3370447"/>
            <a:ext cx="4981074" cy="27969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758" y="661154"/>
            <a:ext cx="1188823" cy="111566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7026558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Plan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Manipulate API info</a:t>
            </a:r>
          </a:p>
          <a:p>
            <a:r>
              <a:rPr lang="en-IE" dirty="0" smtClean="0"/>
              <a:t>Analyse the data for specific games</a:t>
            </a:r>
          </a:p>
          <a:p>
            <a:r>
              <a:rPr lang="en-IE" dirty="0" smtClean="0"/>
              <a:t>Note user data</a:t>
            </a:r>
          </a:p>
          <a:p>
            <a:r>
              <a:rPr lang="en-IE" dirty="0" smtClean="0"/>
              <a:t>Represent user data</a:t>
            </a:r>
          </a:p>
          <a:p>
            <a:r>
              <a:rPr lang="en-IE" dirty="0" smtClean="0"/>
              <a:t>Provide recommendation for user based on info</a:t>
            </a:r>
          </a:p>
          <a:p>
            <a:r>
              <a:rPr lang="en-IE" dirty="0" smtClean="0"/>
              <a:t>Create playable version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768" y="5413627"/>
            <a:ext cx="1188823" cy="111566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302102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Over Christmas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Finish TDD</a:t>
            </a:r>
          </a:p>
          <a:p>
            <a:r>
              <a:rPr lang="en-IE" dirty="0" smtClean="0"/>
              <a:t>Finalise the MVP</a:t>
            </a:r>
          </a:p>
          <a:p>
            <a:r>
              <a:rPr lang="en-IE" dirty="0" smtClean="0"/>
              <a:t>Make ordered list of extras</a:t>
            </a:r>
          </a:p>
          <a:p>
            <a:r>
              <a:rPr lang="en-IE" dirty="0" smtClean="0"/>
              <a:t>Play with APIs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749">
            <a:off x="6993681" y="1678951"/>
            <a:ext cx="3979119" cy="298433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768" y="5413627"/>
            <a:ext cx="1188823" cy="111566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487335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Return after Christmas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E" dirty="0" smtClean="0"/>
              <a:t>Start </a:t>
            </a:r>
            <a:r>
              <a:rPr lang="en-IE" dirty="0"/>
              <a:t>C</a:t>
            </a:r>
            <a:r>
              <a:rPr lang="en-IE" dirty="0" smtClean="0"/>
              <a:t>++ programming</a:t>
            </a:r>
          </a:p>
          <a:p>
            <a:pPr>
              <a:buFont typeface="+mj-lt"/>
              <a:buAutoNum type="arabicPeriod"/>
            </a:pPr>
            <a:r>
              <a:rPr lang="en-IE" dirty="0" smtClean="0"/>
              <a:t>Pull in the details to C++ program</a:t>
            </a:r>
          </a:p>
          <a:p>
            <a:pPr>
              <a:buFont typeface="+mj-lt"/>
              <a:buAutoNum type="arabicPeriod"/>
            </a:pPr>
            <a:r>
              <a:rPr lang="en-IE" dirty="0" smtClean="0"/>
              <a:t>Make the MVP</a:t>
            </a:r>
          </a:p>
          <a:p>
            <a:pPr>
              <a:buFont typeface="+mj-lt"/>
              <a:buAutoNum type="arabicPeriod"/>
            </a:pPr>
            <a:r>
              <a:rPr lang="en-IE" dirty="0" smtClean="0"/>
              <a:t>Test thoroughly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768" y="5413627"/>
            <a:ext cx="1188823" cy="111566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518654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Phase 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E" dirty="0"/>
              <a:t>Begin phase 2 extras</a:t>
            </a:r>
          </a:p>
          <a:p>
            <a:pPr>
              <a:buFont typeface="+mj-lt"/>
              <a:buAutoNum type="arabicPeriod"/>
            </a:pPr>
            <a:r>
              <a:rPr lang="en-IE" dirty="0"/>
              <a:t>Test</a:t>
            </a:r>
          </a:p>
          <a:p>
            <a:pPr>
              <a:buFont typeface="+mj-lt"/>
              <a:buAutoNum type="arabicPeriod"/>
            </a:pPr>
            <a:r>
              <a:rPr lang="en-IE" dirty="0" smtClean="0"/>
              <a:t>Review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41" y="3667787"/>
            <a:ext cx="3048000" cy="20330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768" y="5413627"/>
            <a:ext cx="1188823" cy="111566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822595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Menu Mock up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080" y="2133600"/>
            <a:ext cx="5037666" cy="37782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768" y="5413627"/>
            <a:ext cx="1188823" cy="111566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739008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App mock up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080" y="2133600"/>
            <a:ext cx="5037666" cy="37782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768" y="5413627"/>
            <a:ext cx="1188823" cy="111566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099863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6029" y="624110"/>
            <a:ext cx="8911687" cy="1280890"/>
          </a:xfrm>
        </p:spPr>
        <p:txBody>
          <a:bodyPr/>
          <a:lstStyle/>
          <a:p>
            <a:pPr algn="ctr"/>
            <a:r>
              <a:rPr lang="en-IE" dirty="0" smtClean="0"/>
              <a:t>Thank You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67" y="1821874"/>
            <a:ext cx="6222071" cy="2946408"/>
          </a:xfrm>
        </p:spPr>
      </p:pic>
      <p:sp>
        <p:nvSpPr>
          <p:cNvPr id="5" name="TextBox 4"/>
          <p:cNvSpPr txBox="1"/>
          <p:nvPr/>
        </p:nvSpPr>
        <p:spPr>
          <a:xfrm>
            <a:off x="2835078" y="5468900"/>
            <a:ext cx="686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Any Questions?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89095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2869"/>
            <a:ext cx="9144000" cy="86284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	Introduction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273" y="1624848"/>
            <a:ext cx="8570495" cy="440574"/>
          </a:xfrm>
        </p:spPr>
        <p:txBody>
          <a:bodyPr>
            <a:noAutofit/>
          </a:bodyPr>
          <a:lstStyle/>
          <a:p>
            <a:pPr algn="l"/>
            <a:r>
              <a:rPr lang="en-IE" sz="2800" u="sng" dirty="0" smtClean="0">
                <a:solidFill>
                  <a:srgbClr val="FF0000"/>
                </a:solidFill>
              </a:rPr>
              <a:t>The Inspiration and Ideas</a:t>
            </a:r>
            <a:endParaRPr lang="en-IE" sz="2800" u="sn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1" y="2815388"/>
            <a:ext cx="514951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E" sz="2000" dirty="0" smtClean="0"/>
              <a:t>The effects of Data analysis on the business of games.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E" sz="2000" dirty="0" smtClean="0"/>
              <a:t>Game industry rapidly changing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E" sz="2000" dirty="0" smtClean="0"/>
              <a:t>Data analysis is a hot topic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E" sz="2000" dirty="0" smtClean="0"/>
              <a:t>GDPR</a:t>
            </a:r>
          </a:p>
          <a:p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564" y="3228475"/>
            <a:ext cx="3548818" cy="2983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768" y="5413627"/>
            <a:ext cx="1188823" cy="111566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2257691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effect of D&amp;A on the Business of Games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87624"/>
            <a:ext cx="5153526" cy="3135396"/>
          </a:xfrm>
        </p:spPr>
        <p:txBody>
          <a:bodyPr/>
          <a:lstStyle/>
          <a:p>
            <a:r>
              <a:rPr lang="en-IE" dirty="0" smtClean="0"/>
              <a:t>Data is an interesting topic</a:t>
            </a:r>
          </a:p>
          <a:p>
            <a:r>
              <a:rPr lang="en-IE" dirty="0" smtClean="0"/>
              <a:t>Wanted to relate to the course</a:t>
            </a:r>
          </a:p>
          <a:p>
            <a:r>
              <a:rPr lang="en-IE" dirty="0" smtClean="0"/>
              <a:t>Relatively untouched </a:t>
            </a:r>
            <a:r>
              <a:rPr lang="en-IE" dirty="0" smtClean="0"/>
              <a:t>topic</a:t>
            </a:r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47" y="4266448"/>
            <a:ext cx="2143125" cy="2143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768" y="5413627"/>
            <a:ext cx="1188823" cy="111566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301855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Interest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3183522"/>
          </a:xfrm>
        </p:spPr>
        <p:txBody>
          <a:bodyPr/>
          <a:lstStyle/>
          <a:p>
            <a:r>
              <a:rPr lang="en-IE" dirty="0" smtClean="0"/>
              <a:t>Lecturers spoke about it last year</a:t>
            </a:r>
          </a:p>
          <a:p>
            <a:r>
              <a:rPr lang="en-IE" dirty="0" smtClean="0"/>
              <a:t>Business people mentioned the importance of data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253" y="3417386"/>
            <a:ext cx="487680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768" y="5413627"/>
            <a:ext cx="1188823" cy="111566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016569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5230"/>
            <a:ext cx="10515600" cy="1325563"/>
          </a:xfrm>
        </p:spPr>
        <p:txBody>
          <a:bodyPr/>
          <a:lstStyle/>
          <a:p>
            <a:pPr algn="ctr"/>
            <a:r>
              <a:rPr lang="en-IE" dirty="0"/>
              <a:t>Game </a:t>
            </a:r>
            <a:r>
              <a:rPr lang="en-IE" dirty="0" smtClean="0"/>
              <a:t>industry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0793"/>
            <a:ext cx="4347411" cy="1751764"/>
          </a:xfrm>
        </p:spPr>
        <p:txBody>
          <a:bodyPr/>
          <a:lstStyle/>
          <a:p>
            <a:r>
              <a:rPr lang="en-IE" dirty="0" smtClean="0"/>
              <a:t>Industry is relatively young</a:t>
            </a:r>
          </a:p>
          <a:p>
            <a:r>
              <a:rPr lang="en-IE" dirty="0" smtClean="0"/>
              <a:t>Started in the 70’s</a:t>
            </a:r>
          </a:p>
          <a:p>
            <a:r>
              <a:rPr lang="en-IE" dirty="0" smtClean="0"/>
              <a:t>50 years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884" y="3058027"/>
            <a:ext cx="4572000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557" y="720912"/>
            <a:ext cx="1188823" cy="111566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952951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5230"/>
            <a:ext cx="10515600" cy="1325563"/>
          </a:xfrm>
        </p:spPr>
        <p:txBody>
          <a:bodyPr/>
          <a:lstStyle/>
          <a:p>
            <a:pPr algn="ctr"/>
            <a:r>
              <a:rPr lang="en-IE" dirty="0"/>
              <a:t>Game industry rapidly </a:t>
            </a:r>
            <a:r>
              <a:rPr lang="en-IE" dirty="0" smtClean="0"/>
              <a:t>growing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919330"/>
            <a:ext cx="4852737" cy="1751764"/>
          </a:xfrm>
        </p:spPr>
        <p:txBody>
          <a:bodyPr>
            <a:noAutofit/>
          </a:bodyPr>
          <a:lstStyle/>
          <a:p>
            <a:r>
              <a:rPr lang="en-IE" dirty="0" smtClean="0"/>
              <a:t>Modern gaming has changed a lot</a:t>
            </a:r>
          </a:p>
          <a:p>
            <a:r>
              <a:rPr lang="en-IE" dirty="0" smtClean="0"/>
              <a:t>Aesthetics are obvious</a:t>
            </a:r>
          </a:p>
          <a:p>
            <a:r>
              <a:rPr lang="en-IE" dirty="0" smtClean="0"/>
              <a:t>A lot changes gone unnoticed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703179"/>
            <a:ext cx="4572000" cy="25717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768" y="5413627"/>
            <a:ext cx="1188823" cy="111566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972675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Very topical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59505" cy="2044533"/>
          </a:xfrm>
        </p:spPr>
        <p:txBody>
          <a:bodyPr/>
          <a:lstStyle/>
          <a:p>
            <a:r>
              <a:rPr lang="en-IE" dirty="0" smtClean="0"/>
              <a:t>GDPR</a:t>
            </a:r>
          </a:p>
          <a:p>
            <a:r>
              <a:rPr lang="en-IE" dirty="0" smtClean="0"/>
              <a:t>Work placement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706" y="2610852"/>
            <a:ext cx="5814594" cy="29072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768" y="5413627"/>
            <a:ext cx="1188823" cy="111566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558351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					Journey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025999"/>
              </p:ext>
            </p:extLst>
          </p:nvPr>
        </p:nvGraphicFramePr>
        <p:xfrm>
          <a:off x="1759034" y="2129589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4768" y="5413627"/>
            <a:ext cx="1188823" cy="111566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749559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841" y="604057"/>
            <a:ext cx="8911687" cy="1280890"/>
          </a:xfrm>
        </p:spPr>
        <p:txBody>
          <a:bodyPr/>
          <a:lstStyle/>
          <a:p>
            <a:pPr algn="ctr"/>
            <a:r>
              <a:rPr lang="en-IE" dirty="0" smtClean="0"/>
              <a:t>Research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879558"/>
            <a:ext cx="8915400" cy="3777622"/>
          </a:xfrm>
        </p:spPr>
        <p:txBody>
          <a:bodyPr/>
          <a:lstStyle/>
          <a:p>
            <a:r>
              <a:rPr lang="en-IE" dirty="0" smtClean="0"/>
              <a:t>Research report</a:t>
            </a:r>
          </a:p>
          <a:p>
            <a:r>
              <a:rPr lang="en-IE" dirty="0" smtClean="0"/>
              <a:t>SRS</a:t>
            </a:r>
          </a:p>
          <a:p>
            <a:r>
              <a:rPr lang="en-IE" dirty="0" smtClean="0"/>
              <a:t>TDD</a:t>
            </a:r>
          </a:p>
          <a:p>
            <a:r>
              <a:rPr lang="en-IE" dirty="0" smtClean="0"/>
              <a:t>References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705" y="2879558"/>
            <a:ext cx="3549316" cy="35493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589212" y="1536031"/>
            <a:ext cx="5582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u="sng" dirty="0" smtClean="0">
                <a:solidFill>
                  <a:srgbClr val="FF0000"/>
                </a:solidFill>
              </a:rPr>
              <a:t>The parts of my research</a:t>
            </a:r>
            <a:endParaRPr lang="en-IE" sz="2800" u="sng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768" y="5421649"/>
            <a:ext cx="1188823" cy="111566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292064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0">
        <p15:prstTrans prst="peelOff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6001</TotalTime>
  <Words>277</Words>
  <Application>Microsoft Office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Wisp</vt:lpstr>
      <vt:lpstr>The effect of data analytics on the business of games</vt:lpstr>
      <vt:lpstr> Introduction</vt:lpstr>
      <vt:lpstr>The effect of D&amp;A on the Business of Games</vt:lpstr>
      <vt:lpstr>Interest</vt:lpstr>
      <vt:lpstr>Game industry</vt:lpstr>
      <vt:lpstr>Game industry rapidly growing</vt:lpstr>
      <vt:lpstr>Very topical</vt:lpstr>
      <vt:lpstr>     Journey</vt:lpstr>
      <vt:lpstr>Research</vt:lpstr>
      <vt:lpstr>Research Report</vt:lpstr>
      <vt:lpstr>SRS</vt:lpstr>
      <vt:lpstr>    TDD</vt:lpstr>
      <vt:lpstr>Plan</vt:lpstr>
      <vt:lpstr>Over Christmas</vt:lpstr>
      <vt:lpstr>Return after Christmas</vt:lpstr>
      <vt:lpstr>Phase 2</vt:lpstr>
      <vt:lpstr>Menu Mock up</vt:lpstr>
      <vt:lpstr>App mock up</vt:lpstr>
      <vt:lpstr>Thank You</vt:lpstr>
    </vt:vector>
  </TitlesOfParts>
  <Company>IT Carlow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Computing Services</dc:creator>
  <cp:lastModifiedBy>Computing Services</cp:lastModifiedBy>
  <cp:revision>85</cp:revision>
  <dcterms:created xsi:type="dcterms:W3CDTF">2018-12-06T19:42:33Z</dcterms:created>
  <dcterms:modified xsi:type="dcterms:W3CDTF">2018-12-12T12:01:44Z</dcterms:modified>
</cp:coreProperties>
</file>