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4"/>
  </p:notesMasterIdLst>
  <p:sldIdLst>
    <p:sldId id="265" r:id="rId3"/>
    <p:sldId id="266" r:id="rId4"/>
    <p:sldId id="267" r:id="rId5"/>
    <p:sldId id="258" r:id="rId6"/>
    <p:sldId id="2142532870" r:id="rId7"/>
    <p:sldId id="259" r:id="rId8"/>
    <p:sldId id="260" r:id="rId9"/>
    <p:sldId id="261" r:id="rId10"/>
    <p:sldId id="262" r:id="rId11"/>
    <p:sldId id="263" r:id="rId12"/>
    <p:sldId id="264" r:id="rId13"/>
  </p:sldIdLst>
  <p:sldSz cx="9144000" cy="5143500" type="screen16x9"/>
  <p:notesSz cx="6858000" cy="9144000"/>
  <p:embeddedFontLst>
    <p:embeddedFont>
      <p:font typeface="Amasis MT Pro Medium" panose="02040604050005020304" pitchFamily="18" charset="0"/>
      <p:regular r:id="rId15"/>
      <p:italic r:id="rId16"/>
    </p:embeddedFon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Lato Black" panose="020F0502020204030203"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Santosh Praveen Veera" userId="4e05972a-bd8b-4cc0-a958-4270b74eabfd" providerId="ADAL" clId="{B8AC4ADB-A716-484B-809B-8BD117A54790}"/>
    <pc:docChg chg="undo redo custSel modSld">
      <pc:chgData name="Gokul Santosh Praveen Veera" userId="4e05972a-bd8b-4cc0-a958-4270b74eabfd" providerId="ADAL" clId="{B8AC4ADB-A716-484B-809B-8BD117A54790}" dt="2023-04-30T04:56:23.966" v="24"/>
      <pc:docMkLst>
        <pc:docMk/>
      </pc:docMkLst>
      <pc:sldChg chg="modSp mod">
        <pc:chgData name="Gokul Santosh Praveen Veera" userId="4e05972a-bd8b-4cc0-a958-4270b74eabfd" providerId="ADAL" clId="{B8AC4ADB-A716-484B-809B-8BD117A54790}" dt="2023-04-30T04:56:23.966" v="24"/>
        <pc:sldMkLst>
          <pc:docMk/>
          <pc:sldMk cId="1043172598" sldId="265"/>
        </pc:sldMkLst>
        <pc:spChg chg="mod">
          <ac:chgData name="Gokul Santosh Praveen Veera" userId="4e05972a-bd8b-4cc0-a958-4270b74eabfd" providerId="ADAL" clId="{B8AC4ADB-A716-484B-809B-8BD117A54790}" dt="2023-04-30T04:56:23.966" v="24"/>
          <ac:spMkLst>
            <pc:docMk/>
            <pc:sldMk cId="1043172598" sldId="265"/>
            <ac:spMk id="3" creationId="{73B09F0C-9305-F81E-8C8D-F8F09E48E395}"/>
          </ac:spMkLst>
        </pc:spChg>
      </pc:sldChg>
    </pc:docChg>
  </pc:docChgLst>
  <pc:docChgLst>
    <pc:chgData name="Gokul Santosh Praveen Veera" userId="S::46955@itcinfotech.com::4e05972a-bd8b-4cc0-a958-4270b74eabfd" providerId="AD" clId="Web-{2A8DC2A8-1731-453C-709B-FBBA14D88BE1}"/>
    <pc:docChg chg="addSld delSld modSld sldOrd">
      <pc:chgData name="Gokul Santosh Praveen Veera" userId="S::46955@itcinfotech.com::4e05972a-bd8b-4cc0-a958-4270b74eabfd" providerId="AD" clId="Web-{2A8DC2A8-1731-453C-709B-FBBA14D88BE1}" dt="2023-04-28T14:04:06.402" v="45" actId="14100"/>
      <pc:docMkLst>
        <pc:docMk/>
      </pc:docMkLst>
      <pc:sldChg chg="mod modShow">
        <pc:chgData name="Gokul Santosh Praveen Veera" userId="S::46955@itcinfotech.com::4e05972a-bd8b-4cc0-a958-4270b74eabfd" providerId="AD" clId="Web-{2A8DC2A8-1731-453C-709B-FBBA14D88BE1}" dt="2023-04-28T14:02:35.912" v="36"/>
        <pc:sldMkLst>
          <pc:docMk/>
          <pc:sldMk cId="0" sldId="258"/>
        </pc:sldMkLst>
      </pc:sldChg>
      <pc:sldChg chg="del mod modShow">
        <pc:chgData name="Gokul Santosh Praveen Veera" userId="S::46955@itcinfotech.com::4e05972a-bd8b-4cc0-a958-4270b74eabfd" providerId="AD" clId="Web-{2A8DC2A8-1731-453C-709B-FBBA14D88BE1}" dt="2023-04-28T14:03:07.194" v="38"/>
        <pc:sldMkLst>
          <pc:docMk/>
          <pc:sldMk cId="3819417486" sldId="2142532869"/>
        </pc:sldMkLst>
      </pc:sldChg>
      <pc:sldChg chg="modSp add ord">
        <pc:chgData name="Gokul Santosh Praveen Veera" userId="S::46955@itcinfotech.com::4e05972a-bd8b-4cc0-a958-4270b74eabfd" providerId="AD" clId="Web-{2A8DC2A8-1731-453C-709B-FBBA14D88BE1}" dt="2023-04-28T14:04:06.402" v="45" actId="14100"/>
        <pc:sldMkLst>
          <pc:docMk/>
          <pc:sldMk cId="1118963716" sldId="2142532870"/>
        </pc:sldMkLst>
        <pc:spChg chg="mod">
          <ac:chgData name="Gokul Santosh Praveen Veera" userId="S::46955@itcinfotech.com::4e05972a-bd8b-4cc0-a958-4270b74eabfd" providerId="AD" clId="Web-{2A8DC2A8-1731-453C-709B-FBBA14D88BE1}" dt="2023-04-28T14:00:26.047" v="29" actId="1076"/>
          <ac:spMkLst>
            <pc:docMk/>
            <pc:sldMk cId="1118963716" sldId="2142532870"/>
            <ac:spMk id="6" creationId="{1CA09CD0-DCF7-9D5A-A972-9D94577721E6}"/>
          </ac:spMkLst>
        </pc:spChg>
        <pc:spChg chg="mod">
          <ac:chgData name="Gokul Santosh Praveen Veera" userId="S::46955@itcinfotech.com::4e05972a-bd8b-4cc0-a958-4270b74eabfd" providerId="AD" clId="Web-{2A8DC2A8-1731-453C-709B-FBBA14D88BE1}" dt="2023-04-28T14:00:16.156" v="26"/>
          <ac:spMkLst>
            <pc:docMk/>
            <pc:sldMk cId="1118963716" sldId="2142532870"/>
            <ac:spMk id="8" creationId="{43934C05-31C3-A518-2600-DBBD4CB8AF75}"/>
          </ac:spMkLst>
        </pc:spChg>
        <pc:spChg chg="mod">
          <ac:chgData name="Gokul Santosh Praveen Veera" userId="S::46955@itcinfotech.com::4e05972a-bd8b-4cc0-a958-4270b74eabfd" providerId="AD" clId="Web-{2A8DC2A8-1731-453C-709B-FBBA14D88BE1}" dt="2023-04-28T14:03:51.823" v="44" actId="14100"/>
          <ac:spMkLst>
            <pc:docMk/>
            <pc:sldMk cId="1118963716" sldId="2142532870"/>
            <ac:spMk id="12" creationId="{DCE66823-EF6C-4F67-BC0F-64150C065C02}"/>
          </ac:spMkLst>
        </pc:spChg>
        <pc:spChg chg="mod">
          <ac:chgData name="Gokul Santosh Praveen Veera" userId="S::46955@itcinfotech.com::4e05972a-bd8b-4cc0-a958-4270b74eabfd" providerId="AD" clId="Web-{2A8DC2A8-1731-453C-709B-FBBA14D88BE1}" dt="2023-04-28T14:03:48.042" v="43" actId="14100"/>
          <ac:spMkLst>
            <pc:docMk/>
            <pc:sldMk cId="1118963716" sldId="2142532870"/>
            <ac:spMk id="64" creationId="{6FDB1514-6034-4F75-B00F-EBE75BD75BBB}"/>
          </ac:spMkLst>
        </pc:spChg>
        <pc:spChg chg="mod">
          <ac:chgData name="Gokul Santosh Praveen Veera" userId="S::46955@itcinfotech.com::4e05972a-bd8b-4cc0-a958-4270b74eabfd" providerId="AD" clId="Web-{2A8DC2A8-1731-453C-709B-FBBA14D88BE1}" dt="2023-04-28T14:00:34.360" v="31" actId="1076"/>
          <ac:spMkLst>
            <pc:docMk/>
            <pc:sldMk cId="1118963716" sldId="2142532870"/>
            <ac:spMk id="78" creationId="{A9921721-16BE-555C-D0D1-4E0D2404552D}"/>
          </ac:spMkLst>
        </pc:spChg>
        <pc:spChg chg="mod">
          <ac:chgData name="Gokul Santosh Praveen Veera" userId="S::46955@itcinfotech.com::4e05972a-bd8b-4cc0-a958-4270b74eabfd" providerId="AD" clId="Web-{2A8DC2A8-1731-453C-709B-FBBA14D88BE1}" dt="2023-04-28T14:00:39.689" v="33" actId="14100"/>
          <ac:spMkLst>
            <pc:docMk/>
            <pc:sldMk cId="1118963716" sldId="2142532870"/>
            <ac:spMk id="79" creationId="{EE328991-3D88-EBEA-CF1F-5319D138F079}"/>
          </ac:spMkLst>
        </pc:spChg>
        <pc:spChg chg="mod">
          <ac:chgData name="Gokul Santosh Praveen Veera" userId="S::46955@itcinfotech.com::4e05972a-bd8b-4cc0-a958-4270b74eabfd" providerId="AD" clId="Web-{2A8DC2A8-1731-453C-709B-FBBA14D88BE1}" dt="2023-04-28T13:58:34.965" v="14" actId="14100"/>
          <ac:spMkLst>
            <pc:docMk/>
            <pc:sldMk cId="1118963716" sldId="2142532870"/>
            <ac:spMk id="87" creationId="{BD94ED5D-CAB7-CF7F-DBC5-98CFF62F4453}"/>
          </ac:spMkLst>
        </pc:spChg>
        <pc:grpChg chg="mod">
          <ac:chgData name="Gokul Santosh Praveen Veera" userId="S::46955@itcinfotech.com::4e05972a-bd8b-4cc0-a958-4270b74eabfd" providerId="AD" clId="Web-{2A8DC2A8-1731-453C-709B-FBBA14D88BE1}" dt="2023-04-28T14:00:20.985" v="27" actId="1076"/>
          <ac:grpSpMkLst>
            <pc:docMk/>
            <pc:sldMk cId="1118963716" sldId="2142532870"/>
            <ac:grpSpMk id="16" creationId="{3DFCE032-DAAD-B276-099A-909999E33BF7}"/>
          </ac:grpSpMkLst>
        </pc:grpChg>
        <pc:grpChg chg="mod">
          <ac:chgData name="Gokul Santosh Praveen Veera" userId="S::46955@itcinfotech.com::4e05972a-bd8b-4cc0-a958-4270b74eabfd" providerId="AD" clId="Web-{2A8DC2A8-1731-453C-709B-FBBA14D88BE1}" dt="2023-04-28T14:03:36.885" v="41" actId="14100"/>
          <ac:grpSpMkLst>
            <pc:docMk/>
            <pc:sldMk cId="1118963716" sldId="2142532870"/>
            <ac:grpSpMk id="60" creationId="{AB5E0077-E62F-560B-164F-CBFDF02C4182}"/>
          </ac:grpSpMkLst>
        </pc:grpChg>
        <pc:picChg chg="mod">
          <ac:chgData name="Gokul Santosh Praveen Veera" userId="S::46955@itcinfotech.com::4e05972a-bd8b-4cc0-a958-4270b74eabfd" providerId="AD" clId="Web-{2A8DC2A8-1731-453C-709B-FBBA14D88BE1}" dt="2023-04-28T14:00:30.079" v="30" actId="1076"/>
          <ac:picMkLst>
            <pc:docMk/>
            <pc:sldMk cId="1118963716" sldId="2142532870"/>
            <ac:picMk id="11" creationId="{F27108B9-51B6-0EDE-F8C5-2A4EB6A40063}"/>
          </ac:picMkLst>
        </pc:picChg>
        <pc:picChg chg="mod">
          <ac:chgData name="Gokul Santosh Praveen Veera" userId="S::46955@itcinfotech.com::4e05972a-bd8b-4cc0-a958-4270b74eabfd" providerId="AD" clId="Web-{2A8DC2A8-1731-453C-709B-FBBA14D88BE1}" dt="2023-04-28T14:00:35.673" v="32" actId="1076"/>
          <ac:picMkLst>
            <pc:docMk/>
            <pc:sldMk cId="1118963716" sldId="2142532870"/>
            <ac:picMk id="75" creationId="{4931F866-1846-EB12-6466-D6F288338693}"/>
          </ac:picMkLst>
        </pc:picChg>
        <pc:cxnChg chg="mod">
          <ac:chgData name="Gokul Santosh Praveen Veera" userId="S::46955@itcinfotech.com::4e05972a-bd8b-4cc0-a958-4270b74eabfd" providerId="AD" clId="Web-{2A8DC2A8-1731-453C-709B-FBBA14D88BE1}" dt="2023-04-28T14:03:51.823" v="44" actId="14100"/>
          <ac:cxnSpMkLst>
            <pc:docMk/>
            <pc:sldMk cId="1118963716" sldId="2142532870"/>
            <ac:cxnSpMk id="4" creationId="{FCC034C8-89B9-46FB-8BCE-4935E9A0ECE7}"/>
          </ac:cxnSpMkLst>
        </pc:cxnChg>
        <pc:cxnChg chg="mod">
          <ac:chgData name="Gokul Santosh Praveen Veera" userId="S::46955@itcinfotech.com::4e05972a-bd8b-4cc0-a958-4270b74eabfd" providerId="AD" clId="Web-{2A8DC2A8-1731-453C-709B-FBBA14D88BE1}" dt="2023-04-28T14:03:51.823" v="44" actId="14100"/>
          <ac:cxnSpMkLst>
            <pc:docMk/>
            <pc:sldMk cId="1118963716" sldId="2142532870"/>
            <ac:cxnSpMk id="10" creationId="{2463528B-C308-46D3-BEBF-EAC0351EF13A}"/>
          </ac:cxnSpMkLst>
        </pc:cxnChg>
        <pc:cxnChg chg="mod">
          <ac:chgData name="Gokul Santosh Praveen Veera" userId="S::46955@itcinfotech.com::4e05972a-bd8b-4cc0-a958-4270b74eabfd" providerId="AD" clId="Web-{2A8DC2A8-1731-453C-709B-FBBA14D88BE1}" dt="2023-04-28T14:01:03.393" v="34" actId="14100"/>
          <ac:cxnSpMkLst>
            <pc:docMk/>
            <pc:sldMk cId="1118963716" sldId="2142532870"/>
            <ac:cxnSpMk id="15" creationId="{23A34D57-B5EB-4EC5-B4BB-CF0E14964523}"/>
          </ac:cxnSpMkLst>
        </pc:cxnChg>
        <pc:cxnChg chg="mod">
          <ac:chgData name="Gokul Santosh Praveen Veera" userId="S::46955@itcinfotech.com::4e05972a-bd8b-4cc0-a958-4270b74eabfd" providerId="AD" clId="Web-{2A8DC2A8-1731-453C-709B-FBBA14D88BE1}" dt="2023-04-28T14:03:51.823" v="44" actId="14100"/>
          <ac:cxnSpMkLst>
            <pc:docMk/>
            <pc:sldMk cId="1118963716" sldId="2142532870"/>
            <ac:cxnSpMk id="36" creationId="{15BE9235-DAD3-4A8B-B66C-D2050579335B}"/>
          </ac:cxnSpMkLst>
        </pc:cxnChg>
        <pc:cxnChg chg="mod">
          <ac:chgData name="Gokul Santosh Praveen Veera" userId="S::46955@itcinfotech.com::4e05972a-bd8b-4cc0-a958-4270b74eabfd" providerId="AD" clId="Web-{2A8DC2A8-1731-453C-709B-FBBA14D88BE1}" dt="2023-04-28T14:04:06.402" v="45" actId="14100"/>
          <ac:cxnSpMkLst>
            <pc:docMk/>
            <pc:sldMk cId="1118963716" sldId="2142532870"/>
            <ac:cxnSpMk id="82" creationId="{CBD12CC4-2D97-4683-9B34-081321B15D83}"/>
          </ac:cxnSpMkLst>
        </pc:cxnChg>
        <pc:cxnChg chg="mod">
          <ac:chgData name="Gokul Santosh Praveen Veera" userId="S::46955@itcinfotech.com::4e05972a-bd8b-4cc0-a958-4270b74eabfd" providerId="AD" clId="Web-{2A8DC2A8-1731-453C-709B-FBBA14D88BE1}" dt="2023-04-28T14:03:44.964" v="42" actId="1076"/>
          <ac:cxnSpMkLst>
            <pc:docMk/>
            <pc:sldMk cId="1118963716" sldId="2142532870"/>
            <ac:cxnSpMk id="86" creationId="{7750467B-86B0-401F-BA98-3FAB03648E0F}"/>
          </ac:cxnSpMkLst>
        </pc:cxnChg>
      </pc:sldChg>
      <pc:sldMasterChg chg="addSldLayout">
        <pc:chgData name="Gokul Santosh Praveen Veera" userId="S::46955@itcinfotech.com::4e05972a-bd8b-4cc0-a958-4270b74eabfd" providerId="AD" clId="Web-{2A8DC2A8-1731-453C-709B-FBBA14D88BE1}" dt="2023-04-28T13:58:06.870" v="0"/>
        <pc:sldMasterMkLst>
          <pc:docMk/>
          <pc:sldMasterMk cId="0" sldId="2147483648"/>
        </pc:sldMasterMkLst>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05"/>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06"/>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07"/>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08"/>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09"/>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0"/>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1"/>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2"/>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3"/>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4"/>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5"/>
          </pc:sldLayoutMkLst>
        </pc:sldLayoutChg>
        <pc:sldLayoutChg chg="add">
          <pc:chgData name="Gokul Santosh Praveen Veera" userId="S::46955@itcinfotech.com::4e05972a-bd8b-4cc0-a958-4270b74eabfd" providerId="AD" clId="Web-{2A8DC2A8-1731-453C-709B-FBBA14D88BE1}" dt="2023-04-28T13:58:06.870" v="0"/>
          <pc:sldLayoutMkLst>
            <pc:docMk/>
            <pc:sldMasterMk cId="0" sldId="2147483648"/>
            <pc:sldLayoutMk cId="0" sldId="214748371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46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userDrawn="1">
          <p15:clr>
            <a:srgbClr val="FA7B17"/>
          </p15:clr>
        </p15:guide>
        <p15:guide id="2" orient="horz" pos="576" userDrawn="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199" y="197364"/>
            <a:ext cx="8672949" cy="323165"/>
          </a:xfrm>
        </p:spPr>
        <p:txBody>
          <a:bodyPr anchor="ctr"/>
          <a:lstStyle>
            <a:lvl1pPr algn="l">
              <a:defRPr sz="2100" b="0">
                <a:solidFill>
                  <a:schemeClr val="tx1"/>
                </a:solidFill>
                <a:effectLst/>
              </a:defRPr>
            </a:lvl1pPr>
          </a:lstStyle>
          <a:p>
            <a:r>
              <a:rPr lang="en-US" dirty="0"/>
              <a:t>Click to edit Master title style</a:t>
            </a:r>
            <a:endParaRPr lang="en-IN" dirty="0"/>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userDrawn="1">
            <p:ph type="ftr" sz="quarter" idx="11"/>
          </p:nvPr>
        </p:nvSpPr>
        <p:spPr>
          <a:xfrm>
            <a:off x="228600" y="4986350"/>
            <a:ext cx="1576563" cy="115416"/>
          </a:xfrm>
        </p:spPr>
        <p:txBody>
          <a:bodyPr/>
          <a:lstStyle>
            <a:lvl1pPr>
              <a:defRPr sz="750">
                <a:solidFill>
                  <a:schemeClr val="tx1"/>
                </a:solidFill>
                <a:latin typeface="+mn-lt"/>
              </a:defRPr>
            </a:lvl1pPr>
          </a:lstStyle>
          <a:p>
            <a:r>
              <a:rPr lang="en-US"/>
              <a:t>©2021 ITC Infotech. All Rights Reserved.</a:t>
            </a:r>
            <a:endParaRPr lang="en-IN" dirty="0"/>
          </a:p>
        </p:txBody>
      </p:sp>
      <p:sp>
        <p:nvSpPr>
          <p:cNvPr id="6" name="Slide Number Placeholder 5"/>
          <p:cNvSpPr>
            <a:spLocks noGrp="1"/>
          </p:cNvSpPr>
          <p:nvPr userDrawn="1">
            <p:ph type="sldNum" sz="quarter" idx="12"/>
          </p:nvPr>
        </p:nvSpPr>
        <p:spPr>
          <a:xfrm>
            <a:off x="8776959"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dirty="0"/>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0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userDrawn="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userDrawn="1">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userDrawn="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userDrawn="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1"/>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8"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2"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userDrawn="1">
          <p15:clr>
            <a:srgbClr val="FA7B17"/>
          </p15:clr>
        </p15:guide>
        <p15:guide id="2" pos="1892" userDrawn="1">
          <p15:clr>
            <a:srgbClr val="FA7B17"/>
          </p15:clr>
        </p15:guide>
        <p15:guide id="3" pos="1934" userDrawn="1">
          <p15:clr>
            <a:srgbClr val="FA7B17"/>
          </p15:clr>
        </p15:guide>
        <p15:guide id="4" pos="3826" userDrawn="1">
          <p15:clr>
            <a:srgbClr val="FA7B17"/>
          </p15:clr>
        </p15:guide>
        <p15:guide id="5" pos="3868" userDrawn="1">
          <p15:clr>
            <a:srgbClr val="FA7B17"/>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715" r:id="rId32"/>
    <p:sldLayoutId id="2147483716" r:id="rId33"/>
    <p:sldLayoutId id="2147483670" r:id="rId34"/>
    <p:sldLayoutId id="2147483671" r:id="rId35"/>
    <p:sldLayoutId id="2147483672" r:id="rId36"/>
    <p:sldLayoutId id="2147483673" r:id="rId37"/>
    <p:sldLayoutId id="2147483704"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38.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75500" y="2459753"/>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Theme : Aviation sustainability</a:t>
            </a:r>
          </a:p>
          <a:p>
            <a:endParaRPr lang="en-US" dirty="0"/>
          </a:p>
          <a:p>
            <a:r>
              <a:rPr lang="en-US" dirty="0"/>
              <a:t>Your Team Name :  Peeyush, Astha Jaggi, Shivabhinav, </a:t>
            </a:r>
            <a:r>
              <a:rPr lang="en-US" dirty="0" err="1"/>
              <a:t>Rutwik</a:t>
            </a:r>
            <a:r>
              <a:rPr lang="en-US"/>
              <a:t>,</a:t>
            </a:r>
            <a:endParaRPr lang="en-US" dirty="0"/>
          </a:p>
          <a:p>
            <a:endParaRPr lang="en-US" dirty="0"/>
          </a:p>
          <a:p>
            <a:r>
              <a:rPr lang="en-US" dirty="0"/>
              <a:t>Your team bio : </a:t>
            </a:r>
          </a:p>
          <a:p>
            <a:endParaRPr lang="en-US" dirty="0"/>
          </a:p>
          <a:p>
            <a:endParaRPr lang="en-US" dirty="0"/>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dirty="0"/>
              <a:t>Airlines are responsible for around 3% of global carbon footprints by emissions and there are establishments who have pledged reduction of it to 0-1 % in next 5-10 years and almost zero by next 20 years.</a:t>
            </a:r>
          </a:p>
          <a:p>
            <a:r>
              <a:rPr lang="en-US" dirty="0"/>
              <a:t>Presently the data is captured mostly around the emissions of gases at flight and route level adding </a:t>
            </a:r>
            <a:r>
              <a:rPr lang="en-US" dirty="0" err="1"/>
              <a:t>upto</a:t>
            </a:r>
            <a:r>
              <a:rPr lang="en-US" dirty="0"/>
              <a:t> geo and enterprise level. What is getting missed is the peripheral carbon footprints which are generated in other activities like Baggage , towing, customer services, inflight consumables etc.  </a:t>
            </a:r>
          </a:p>
          <a:p>
            <a:endParaRPr lang="en-US" dirty="0"/>
          </a:p>
          <a:p>
            <a:r>
              <a:rPr lang="en-US" dirty="0"/>
              <a:t>Hence the pledge of reaching Net Zero carbon footprint will not be practically accomplished.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 Approach</a:t>
            </a:r>
            <a:endParaRPr sz="2000" dirty="0"/>
          </a:p>
        </p:txBody>
      </p:sp>
      <p:sp>
        <p:nvSpPr>
          <p:cNvPr id="348" name="Google Shape;348;p2"/>
          <p:cNvSpPr txBox="1"/>
          <p:nvPr/>
        </p:nvSpPr>
        <p:spPr>
          <a:xfrm>
            <a:off x="452700" y="664369"/>
            <a:ext cx="8238600" cy="40005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dirty="0"/>
              <a:t>To make sure the carbon footprint is monitored in totality and not by specific area of service; we wish to collect data from multiple sources and do the math to calculate carbon footprints of various activities in addition to the gases emission. Enterprises can then add these activities and figure out what business initiative is responsible for generating what amount of carbon footprint. </a:t>
            </a:r>
          </a:p>
          <a:p>
            <a:pPr marL="0" marR="0">
              <a:spcBef>
                <a:spcPts val="0"/>
              </a:spcBef>
              <a:spcAft>
                <a:spcPts val="0"/>
              </a:spcAft>
            </a:pPr>
            <a:endParaRPr lang="en-US" dirty="0"/>
          </a:p>
          <a:p>
            <a:pPr marL="0" marR="0">
              <a:spcBef>
                <a:spcPts val="0"/>
              </a:spcBef>
              <a:spcAft>
                <a:spcPts val="0"/>
              </a:spcAft>
            </a:pPr>
            <a:r>
              <a:rPr lang="en-US" dirty="0"/>
              <a:t>The predictive analytics solution then will suggest the projections of both emissions and carbon footprints to make sure if the carbon controlling steps along with new business initiatives will ensure the accomplishment of sustainability commitments or not.</a:t>
            </a: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73202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 </a:t>
            </a:r>
            <a:r>
              <a:rPr lang="en" sz="2000" dirty="0">
                <a:solidFill>
                  <a:srgbClr val="FF0000"/>
                </a:solidFill>
                <a:highlight>
                  <a:srgbClr val="FFFFFF"/>
                </a:highlight>
              </a:rPr>
              <a:t>(NOT sure if we need this section )</a:t>
            </a:r>
            <a:endParaRPr sz="2000" dirty="0">
              <a:solidFill>
                <a:srgbClr val="FF0000"/>
              </a:solidFill>
            </a:endParaRPr>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It requires a sufficient amount of high-quality data from multiple sensors to train and validate the machine learning model.</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It requires a careful selection and tuning of the machine learning algorithms and parameters to achieve accurate and robust results.</a:t>
            </a:r>
          </a:p>
          <a:p>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It requires a reliable and secure communication network to transmit the sensor data and the model outputs between the machine and the cloud or edge computing platforms.</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1934607" y="1159287"/>
            <a:ext cx="5808893" cy="3033029"/>
            <a:chOff x="114783" y="486593"/>
            <a:chExt cx="9160287" cy="3966501"/>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err="1">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14783" y="1615331"/>
              <a:ext cx="1119761" cy="1556234"/>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chemeClr val="tx1"/>
                  </a:solidFill>
                  <a:latin typeface="Amasis MT Pro Medium"/>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900" dirty="0">
                  <a:solidFill>
                    <a:schemeClr val="tx1"/>
                  </a:solidFill>
                  <a:latin typeface="Amasis MT Pro Medium"/>
                </a:rPr>
                <a:t>Training</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25825" y="3379107"/>
              <a:ext cx="1113503"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QA Input/</a:t>
              </a:r>
            </a:p>
            <a:p>
              <a:pPr algn="ctr"/>
              <a:r>
                <a:rPr lang="en-US" sz="900">
                  <a:solidFill>
                    <a:schemeClr val="tx1"/>
                  </a:solidFill>
                  <a:latin typeface="Amasis MT Pro Medium"/>
                </a:rPr>
                <a:t>Feedback Service</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5826" y="2097577"/>
              <a:ext cx="1205597"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Prediction</a:t>
              </a:r>
            </a:p>
            <a:p>
              <a:pPr algn="ctr"/>
              <a:r>
                <a:rPr lang="en-US" sz="900">
                  <a:solidFill>
                    <a:schemeClr val="tx1"/>
                  </a:solidFill>
                  <a:latin typeface="Amasis MT Pro Medium"/>
                </a:rPr>
                <a:t>Service </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778772" y="2064067"/>
              <a:ext cx="1238083" cy="114100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Reporting</a:t>
              </a:r>
            </a:p>
            <a:p>
              <a:pPr algn="ctr"/>
              <a:r>
                <a:rPr lang="en-US" sz="900" dirty="0">
                  <a:solidFill>
                    <a:schemeClr val="tx1"/>
                  </a:solidFill>
                  <a:latin typeface="Amasis MT Pro Medium"/>
                </a:rPr>
                <a:t>Dashboard</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p:cNvCxnSpPr>
            <p:nvPr/>
          </p:nvCxnSpPr>
          <p:spPr>
            <a:xfrm>
              <a:off x="1247701" y="2529834"/>
              <a:ext cx="399536" cy="140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cxnSpLocks/>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cxnSpLocks/>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stCxn id="12" idx="2"/>
              <a:endCxn id="9" idx="0"/>
            </p:cNvCxnSpPr>
            <p:nvPr/>
          </p:nvCxnSpPr>
          <p:spPr>
            <a:xfrm flipH="1">
              <a:off x="6782578" y="3171564"/>
              <a:ext cx="46047" cy="20754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68895" y="2069537"/>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900" dirty="0">
                  <a:solidFill>
                    <a:schemeClr val="tx1"/>
                  </a:solidFill>
                  <a:latin typeface="Amasis MT Pro Medium"/>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594374" y="2108485"/>
              <a:ext cx="1218754" cy="1063076"/>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3024848" y="630363"/>
              <a:ext cx="1356135" cy="1297331"/>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en-US" sz="900" dirty="0">
                  <a:solidFill>
                    <a:schemeClr val="tx1"/>
                  </a:solidFill>
                  <a:latin typeface="Amasis MT Pro Medium"/>
                </a:rPr>
                <a:t>Algo - Selection </a:t>
              </a:r>
            </a:p>
            <a:p>
              <a:pPr algn="ctr"/>
              <a:r>
                <a:rPr lang="en-US" sz="825" dirty="0">
                  <a:solidFill>
                    <a:schemeClr val="tx1"/>
                  </a:solidFill>
                  <a:latin typeface="Amasis MT Pro Medium"/>
                </a:rPr>
                <a:t>Supervised </a:t>
              </a:r>
            </a:p>
            <a:p>
              <a:pPr algn="ctr"/>
              <a:r>
                <a:rPr lang="en-US" sz="825" dirty="0">
                  <a:solidFill>
                    <a:schemeClr val="tx1"/>
                  </a:solidFill>
                  <a:latin typeface="Amasis MT Pro Medium"/>
                </a:rPr>
                <a:t>&amp; </a:t>
              </a:r>
            </a:p>
            <a:p>
              <a:pPr algn="ctr"/>
              <a:r>
                <a:rPr lang="en-US" sz="825" dirty="0">
                  <a:solidFill>
                    <a:schemeClr val="tx1"/>
                  </a:solidFill>
                  <a:latin typeface="Amasis MT Pro Medium"/>
                </a:rPr>
                <a:t>Unsupervised</a:t>
              </a:r>
            </a:p>
            <a:p>
              <a:pPr algn="ctr"/>
              <a:r>
                <a:rPr lang="en-US" sz="825" dirty="0">
                  <a:solidFill>
                    <a:schemeClr val="tx1"/>
                  </a:solidFill>
                  <a:latin typeface="Amasis MT Pro Medium"/>
                </a:rPr>
                <a:t>Learning </a:t>
              </a:r>
            </a:p>
            <a:p>
              <a:pPr algn="ctr"/>
              <a:endParaRPr lang="en-US" sz="825">
                <a:solidFill>
                  <a:schemeClr val="tx1"/>
                </a:solidFill>
                <a:ea typeface="+mn-lt"/>
                <a:cs typeface="+mn-lt"/>
              </a:endParaRPr>
            </a:p>
            <a:p>
              <a:pPr algn="ctr"/>
              <a:endParaRPr lang="en-US" sz="825">
                <a:solidFill>
                  <a:schemeClr val="tx1"/>
                </a:solidFill>
                <a:latin typeface="Amasis MT Pro Medium"/>
                <a:cs typeface="Arial"/>
              </a:endParaRP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699628" y="755092"/>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Registry</a:t>
              </a:r>
            </a:p>
          </p:txBody>
        </p:sp>
        <p:cxnSp>
          <p:nvCxnSpPr>
            <p:cNvPr id="82" name="Straight Arrow Connector 81">
              <a:extLst>
                <a:ext uri="{FF2B5EF4-FFF2-40B4-BE49-F238E27FC236}">
                  <a16:creationId xmlns:a16="http://schemas.microsoft.com/office/drawing/2014/main" id="{CBD12CC4-2D97-4683-9B34-081321B15D83}"/>
                </a:ext>
              </a:extLst>
            </p:cNvPr>
            <p:cNvCxnSpPr>
              <a:stCxn id="64" idx="0"/>
              <a:endCxn id="71" idx="2"/>
            </p:cNvCxnSpPr>
            <p:nvPr/>
          </p:nvCxnSpPr>
          <p:spPr>
            <a:xfrm flipV="1">
              <a:off x="5203751" y="1807258"/>
              <a:ext cx="13160" cy="3012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p:cNvCxnSpPr>
            <p:nvPr/>
          </p:nvCxnSpPr>
          <p:spPr>
            <a:xfrm>
              <a:off x="4271876" y="2623659"/>
              <a:ext cx="361967"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98" name="Picture 97" descr="Icon&#10;&#10;Description automatically generated">
              <a:extLst>
                <a:ext uri="{FF2B5EF4-FFF2-40B4-BE49-F238E27FC236}">
                  <a16:creationId xmlns:a16="http://schemas.microsoft.com/office/drawing/2014/main" id="{C27BF37F-05BA-47D5-BDA5-49315EC014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443" y="1196834"/>
              <a:ext cx="806249" cy="727502"/>
            </a:xfrm>
            <a:prstGeom prst="rect">
              <a:avLst/>
            </a:prstGeom>
            <a:noFill/>
            <a:ln>
              <a:noFill/>
            </a:ln>
          </p:spPr>
        </p:pic>
        <p:cxnSp>
          <p:nvCxnSpPr>
            <p:cNvPr id="4" name="Straight Arrow Connector 3">
              <a:extLst>
                <a:ext uri="{FF2B5EF4-FFF2-40B4-BE49-F238E27FC236}">
                  <a16:creationId xmlns:a16="http://schemas.microsoft.com/office/drawing/2014/main" id="{FCC034C8-89B9-46FB-8BCE-4935E9A0ECE7}"/>
                </a:ext>
              </a:extLst>
            </p:cNvPr>
            <p:cNvCxnSpPr>
              <a:stCxn id="12" idx="3"/>
              <a:endCxn id="13" idx="1"/>
            </p:cNvCxnSpPr>
            <p:nvPr/>
          </p:nvCxnSpPr>
          <p:spPr>
            <a:xfrm>
              <a:off x="7431423" y="2634571"/>
              <a:ext cx="34734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stCxn id="64" idx="3"/>
              <a:endCxn id="12" idx="1"/>
            </p:cNvCxnSpPr>
            <p:nvPr/>
          </p:nvCxnSpPr>
          <p:spPr>
            <a:xfrm flipV="1">
              <a:off x="5813127" y="2634571"/>
              <a:ext cx="412698" cy="54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5" y="3171567"/>
              <a:ext cx="2495640" cy="7445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5"/>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692" y="3275335"/>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218" y="263456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5" name="Straight Arrow Connector 84">
            <a:extLst>
              <a:ext uri="{FF2B5EF4-FFF2-40B4-BE49-F238E27FC236}">
                <a16:creationId xmlns:a16="http://schemas.microsoft.com/office/drawing/2014/main" id="{374CA97C-0D90-7601-74BB-C31D8B226031}"/>
              </a:ext>
            </a:extLst>
          </p:cNvPr>
          <p:cNvCxnSpPr>
            <a:cxnSpLocks/>
          </p:cNvCxnSpPr>
          <p:nvPr/>
        </p:nvCxnSpPr>
        <p:spPr>
          <a:xfrm>
            <a:off x="1452717" y="2721538"/>
            <a:ext cx="511293" cy="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2374475" y="404095"/>
            <a:ext cx="5830152" cy="587030"/>
          </a:xfrm>
          <a:prstGeom prst="rect">
            <a:avLst/>
          </a:prstGeom>
          <a:noFill/>
          <a:ln>
            <a:noFill/>
          </a:ln>
        </p:spPr>
        <p:txBody>
          <a:bodyPr spcFirstLastPara="1" wrap="square" lIns="91425" tIns="91425" rIns="91425" bIns="91425" anchor="t" anchorCtr="0">
            <a:noAutofit/>
          </a:bodyPr>
          <a:lstStyle/>
          <a:p>
            <a:r>
              <a:rPr lang="en" sz="1950" dirty="0">
                <a:solidFill>
                  <a:srgbClr val="222222"/>
                </a:solidFill>
                <a:highlight>
                  <a:srgbClr val="FFFFFF"/>
                </a:highlight>
              </a:rPr>
              <a:t>Aviation Sustainability - Solution Architecture</a:t>
            </a:r>
            <a:endParaRPr lang="en-US" sz="1950" dirty="0"/>
          </a:p>
        </p:txBody>
      </p:sp>
      <p:grpSp>
        <p:nvGrpSpPr>
          <p:cNvPr id="16" name="Group 15">
            <a:extLst>
              <a:ext uri="{FF2B5EF4-FFF2-40B4-BE49-F238E27FC236}">
                <a16:creationId xmlns:a16="http://schemas.microsoft.com/office/drawing/2014/main" id="{3DFCE032-DAAD-B276-099A-909999E33BF7}"/>
              </a:ext>
            </a:extLst>
          </p:cNvPr>
          <p:cNvGrpSpPr/>
          <p:nvPr/>
        </p:nvGrpSpPr>
        <p:grpSpPr>
          <a:xfrm>
            <a:off x="154150" y="687533"/>
            <a:ext cx="1502624" cy="4030576"/>
            <a:chOff x="88731" y="227018"/>
            <a:chExt cx="1725396" cy="6164942"/>
          </a:xfrm>
        </p:grpSpPr>
        <p:sp>
          <p:nvSpPr>
            <p:cNvPr id="74" name="Rectangle: Rounded Corners 73">
              <a:extLst>
                <a:ext uri="{FF2B5EF4-FFF2-40B4-BE49-F238E27FC236}">
                  <a16:creationId xmlns:a16="http://schemas.microsoft.com/office/drawing/2014/main" id="{BA887B10-6642-4926-5299-2BFDCB277190}"/>
                </a:ext>
              </a:extLst>
            </p:cNvPr>
            <p:cNvSpPr/>
            <p:nvPr/>
          </p:nvSpPr>
          <p:spPr>
            <a:xfrm rot="16200000">
              <a:off x="-2126436" y="2442185"/>
              <a:ext cx="6155730" cy="1725396"/>
            </a:xfrm>
            <a:prstGeom prst="roundRect">
              <a:avLst>
                <a:gd name="adj" fmla="val 9129"/>
              </a:avLst>
            </a:prstGeom>
            <a:solidFill>
              <a:schemeClr val="accent6">
                <a:lumMod val="9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350"/>
            </a:p>
          </p:txBody>
        </p:sp>
        <p:grpSp>
          <p:nvGrpSpPr>
            <p:cNvPr id="24" name="Group 23">
              <a:extLst>
                <a:ext uri="{FF2B5EF4-FFF2-40B4-BE49-F238E27FC236}">
                  <a16:creationId xmlns:a16="http://schemas.microsoft.com/office/drawing/2014/main" id="{23DF35D6-FE56-26ED-FAD2-EC354934380B}"/>
                </a:ext>
              </a:extLst>
            </p:cNvPr>
            <p:cNvGrpSpPr/>
            <p:nvPr/>
          </p:nvGrpSpPr>
          <p:grpSpPr>
            <a:xfrm>
              <a:off x="188562" y="342756"/>
              <a:ext cx="1520795" cy="6049204"/>
              <a:chOff x="95316" y="783351"/>
              <a:chExt cx="1046596" cy="5780622"/>
            </a:xfrm>
          </p:grpSpPr>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0631" y="2685476"/>
                <a:ext cx="394037" cy="359065"/>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2063" y="1606794"/>
                <a:ext cx="430447" cy="434076"/>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933" y="783351"/>
                <a:ext cx="441929" cy="438988"/>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a:off x="133683" y="3112949"/>
                <a:ext cx="970041" cy="496834"/>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dirty="0">
                    <a:latin typeface="Amasis MT Pro Medium"/>
                  </a:rPr>
                  <a:t>Consumables carbon footprint</a:t>
                </a:r>
              </a:p>
            </p:txBody>
          </p:sp>
          <p:sp>
            <p:nvSpPr>
              <p:cNvPr id="79" name="TextBox 9">
                <a:extLst>
                  <a:ext uri="{FF2B5EF4-FFF2-40B4-BE49-F238E27FC236}">
                    <a16:creationId xmlns:a16="http://schemas.microsoft.com/office/drawing/2014/main" id="{EE328991-3D88-EBEA-CF1F-5319D138F079}"/>
                  </a:ext>
                </a:extLst>
              </p:cNvPr>
              <p:cNvSpPr txBox="1"/>
              <p:nvPr/>
            </p:nvSpPr>
            <p:spPr>
              <a:xfrm>
                <a:off x="196192" y="2182275"/>
                <a:ext cx="845853" cy="320523"/>
              </a:xfrm>
              <a:prstGeom prst="rect">
                <a:avLst/>
              </a:prstGeom>
              <a:solidFill>
                <a:schemeClr val="accent6">
                  <a:lumMod val="95000"/>
                </a:schemeClr>
              </a:solidFill>
              <a:ln>
                <a:solidFill>
                  <a:schemeClr val="tx1"/>
                </a:solidFill>
              </a:ln>
            </p:spPr>
            <p:txBody>
              <a:bodyPr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dirty="0">
                    <a:latin typeface="Amasis MT Pro Medium"/>
                    <a:cs typeface="Calibri"/>
                  </a:rPr>
                  <a:t>Emission Data</a:t>
                </a:r>
              </a:p>
            </p:txBody>
          </p:sp>
          <p:sp>
            <p:nvSpPr>
              <p:cNvPr id="80" name="TextBox 10">
                <a:extLst>
                  <a:ext uri="{FF2B5EF4-FFF2-40B4-BE49-F238E27FC236}">
                    <a16:creationId xmlns:a16="http://schemas.microsoft.com/office/drawing/2014/main" id="{C78C4B40-23A4-8907-3FF5-1B6AC0410D21}"/>
                  </a:ext>
                </a:extLst>
              </p:cNvPr>
              <p:cNvSpPr txBox="1"/>
              <p:nvPr/>
            </p:nvSpPr>
            <p:spPr>
              <a:xfrm>
                <a:off x="251428" y="1244893"/>
                <a:ext cx="680102" cy="314661"/>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a:latin typeface="Amasis MT Pro Medium"/>
                  </a:rPr>
                  <a:t>Travel Log</a:t>
                </a:r>
                <a:endParaRPr lang="en-US" sz="825">
                  <a:latin typeface="Amasis MT Pro Medium" panose="02040604050005020304" pitchFamily="18" charset="0"/>
                </a:endParaRPr>
              </a:p>
            </p:txBody>
          </p:sp>
          <p:sp>
            <p:nvSpPr>
              <p:cNvPr id="81" name="TextBox 13">
                <a:extLst>
                  <a:ext uri="{FF2B5EF4-FFF2-40B4-BE49-F238E27FC236}">
                    <a16:creationId xmlns:a16="http://schemas.microsoft.com/office/drawing/2014/main" id="{9A19A136-7B96-ACC3-EF42-66C3D56A1B81}"/>
                  </a:ext>
                </a:extLst>
              </p:cNvPr>
              <p:cNvSpPr txBox="1"/>
              <p:nvPr/>
            </p:nvSpPr>
            <p:spPr>
              <a:xfrm>
                <a:off x="95316" y="6034018"/>
                <a:ext cx="1046596" cy="529955"/>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b="1">
                    <a:latin typeface="Amasis MT Pro Medium"/>
                  </a:rPr>
                  <a:t>Data Sources</a:t>
                </a:r>
              </a:p>
              <a:p>
                <a:pPr algn="ctr"/>
                <a:endParaRPr lang="en-US" sz="975" b="1">
                  <a:latin typeface="Amasis MT Pro Medium"/>
                </a:endParaRPr>
              </a:p>
            </p:txBody>
          </p:sp>
        </p:grpSp>
        <p:sp>
          <p:nvSpPr>
            <p:cNvPr id="6" name="TextBox 8">
              <a:extLst>
                <a:ext uri="{FF2B5EF4-FFF2-40B4-BE49-F238E27FC236}">
                  <a16:creationId xmlns:a16="http://schemas.microsoft.com/office/drawing/2014/main" id="{1CA09CD0-DCF7-9D5A-A972-9D94577721E6}"/>
                </a:ext>
              </a:extLst>
            </p:cNvPr>
            <p:cNvSpPr txBox="1"/>
            <p:nvPr/>
          </p:nvSpPr>
          <p:spPr>
            <a:xfrm>
              <a:off x="288202" y="3813434"/>
              <a:ext cx="1328487" cy="723789"/>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dirty="0">
                  <a:latin typeface="Amasis MT Pro Medium"/>
                </a:rPr>
                <a:t>Hotel/road transportation carbon footprint</a:t>
              </a:r>
              <a:endParaRPr lang="en-US" sz="1350">
                <a:cs typeface="Arial"/>
              </a:endParaRPr>
            </a:p>
          </p:txBody>
        </p:sp>
        <p:sp>
          <p:nvSpPr>
            <p:cNvPr id="8" name="TextBox 8">
              <a:extLst>
                <a:ext uri="{FF2B5EF4-FFF2-40B4-BE49-F238E27FC236}">
                  <a16:creationId xmlns:a16="http://schemas.microsoft.com/office/drawing/2014/main" id="{43934C05-31C3-A518-2600-DBBD4CB8AF75}"/>
                </a:ext>
              </a:extLst>
            </p:cNvPr>
            <p:cNvSpPr txBox="1"/>
            <p:nvPr/>
          </p:nvSpPr>
          <p:spPr>
            <a:xfrm>
              <a:off x="390714" y="5003953"/>
              <a:ext cx="1117130" cy="529603"/>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dirty="0">
                  <a:latin typeface="Amasis MT Pro Medium"/>
                </a:rPr>
                <a:t>Per capita carbon footprint</a:t>
              </a:r>
            </a:p>
          </p:txBody>
        </p:sp>
        <p:pic>
          <p:nvPicPr>
            <p:cNvPr id="11" name="Graphic 4" descr="Document outline">
              <a:extLst>
                <a:ext uri="{FF2B5EF4-FFF2-40B4-BE49-F238E27FC236}">
                  <a16:creationId xmlns:a16="http://schemas.microsoft.com/office/drawing/2014/main" id="{F27108B9-51B6-0EDE-F8C5-2A4EB6A40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9796" y="3377633"/>
              <a:ext cx="504896" cy="359059"/>
            </a:xfrm>
            <a:prstGeom prst="rect">
              <a:avLst/>
            </a:prstGeom>
          </p:spPr>
        </p:pic>
        <p:pic>
          <p:nvPicPr>
            <p:cNvPr id="14" name="Graphic 4" descr="Document outline">
              <a:extLst>
                <a:ext uri="{FF2B5EF4-FFF2-40B4-BE49-F238E27FC236}">
                  <a16:creationId xmlns:a16="http://schemas.microsoft.com/office/drawing/2014/main" id="{7B8E72D1-4958-85AA-505A-466F218B79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318" y="4564361"/>
              <a:ext cx="549854" cy="402603"/>
            </a:xfrm>
            <a:prstGeom prst="rect">
              <a:avLst/>
            </a:prstGeom>
          </p:spPr>
        </p:pic>
      </p:grpSp>
      <p:sp>
        <p:nvSpPr>
          <p:cNvPr id="26" name="Rectangle: Rounded Corners 25">
            <a:extLst>
              <a:ext uri="{FF2B5EF4-FFF2-40B4-BE49-F238E27FC236}">
                <a16:creationId xmlns:a16="http://schemas.microsoft.com/office/drawing/2014/main" id="{FE41CD77-899D-8214-F1C6-49CD6B1DA9F5}"/>
              </a:ext>
            </a:extLst>
          </p:cNvPr>
          <p:cNvSpPr/>
          <p:nvPr/>
        </p:nvSpPr>
        <p:spPr>
          <a:xfrm>
            <a:off x="7778115" y="1940295"/>
            <a:ext cx="1166476" cy="1813783"/>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128588" indent="-128588">
              <a:buFont typeface="Arial"/>
              <a:buChar char="•"/>
            </a:pPr>
            <a:r>
              <a:rPr lang="en-US" sz="788" dirty="0">
                <a:solidFill>
                  <a:schemeClr val="tx1"/>
                </a:solidFill>
                <a:latin typeface="Amasis MT Pro Medium"/>
              </a:rPr>
              <a:t>Carbon footprint</a:t>
            </a:r>
            <a:br>
              <a:rPr lang="en-US" sz="788" dirty="0">
                <a:latin typeface="Amasis MT Pro Medium"/>
              </a:rPr>
            </a:br>
            <a:r>
              <a:rPr lang="en-US" sz="788" dirty="0">
                <a:solidFill>
                  <a:schemeClr val="tx1"/>
                </a:solidFill>
                <a:latin typeface="Amasis MT Pro Medium"/>
              </a:rPr>
              <a:t>-per passenger</a:t>
            </a:r>
            <a:br>
              <a:rPr lang="en-US" sz="788" dirty="0">
                <a:latin typeface="Amasis MT Pro Medium"/>
              </a:rPr>
            </a:br>
            <a:r>
              <a:rPr lang="en-US" sz="788" dirty="0">
                <a:solidFill>
                  <a:schemeClr val="tx1"/>
                </a:solidFill>
                <a:latin typeface="Amasis MT Pro Medium"/>
              </a:rPr>
              <a:t>- per flight</a:t>
            </a:r>
            <a:br>
              <a:rPr lang="en-US" sz="788" dirty="0">
                <a:latin typeface="Amasis MT Pro Medium"/>
              </a:rPr>
            </a:br>
            <a:r>
              <a:rPr lang="en-US" sz="788" dirty="0">
                <a:solidFill>
                  <a:schemeClr val="tx1"/>
                </a:solidFill>
                <a:latin typeface="Amasis MT Pro Medium"/>
              </a:rPr>
              <a:t>- per route</a:t>
            </a:r>
            <a:br>
              <a:rPr lang="en-US" sz="788" dirty="0">
                <a:latin typeface="Amasis MT Pro Medium"/>
              </a:rPr>
            </a:br>
            <a:r>
              <a:rPr lang="en-US" sz="788" dirty="0">
                <a:solidFill>
                  <a:schemeClr val="tx1"/>
                </a:solidFill>
                <a:latin typeface="Amasis MT Pro Medium"/>
              </a:rPr>
              <a:t>- per activity </a:t>
            </a:r>
            <a:endParaRPr lang="en-US" sz="788">
              <a:solidFill>
                <a:schemeClr val="tx1"/>
              </a:solidFill>
              <a:cs typeface="Arial"/>
            </a:endParaRPr>
          </a:p>
          <a:p>
            <a:pPr marL="128588" indent="-128588">
              <a:buFont typeface="Arial"/>
              <a:buChar char="•"/>
            </a:pPr>
            <a:endParaRPr lang="en-US" sz="788" dirty="0">
              <a:solidFill>
                <a:schemeClr val="tx1"/>
              </a:solidFill>
              <a:latin typeface="Amasis MT Pro Medium"/>
              <a:ea typeface="+mn-lt"/>
              <a:cs typeface="+mn-lt"/>
            </a:endParaRPr>
          </a:p>
          <a:p>
            <a:pPr marL="128588" indent="-128588">
              <a:buFont typeface="Arial"/>
              <a:buChar char="•"/>
            </a:pPr>
            <a:r>
              <a:rPr lang="en-US" sz="788" dirty="0">
                <a:solidFill>
                  <a:srgbClr val="141414"/>
                </a:solidFill>
                <a:latin typeface="Amasis MT Pro Medium"/>
                <a:ea typeface="+mn-lt"/>
                <a:cs typeface="+mn-lt"/>
              </a:rPr>
              <a:t>Revenue per carbon footprint</a:t>
            </a:r>
            <a:endParaRPr lang="en-US" sz="788">
              <a:cs typeface="Arial"/>
            </a:endParaRPr>
          </a:p>
        </p:txBody>
      </p:sp>
      <p:sp>
        <p:nvSpPr>
          <p:cNvPr id="28" name="TextBox 13">
            <a:extLst>
              <a:ext uri="{FF2B5EF4-FFF2-40B4-BE49-F238E27FC236}">
                <a16:creationId xmlns:a16="http://schemas.microsoft.com/office/drawing/2014/main" id="{D02FC6DD-4521-8ECF-148A-F2A41F811275}"/>
              </a:ext>
            </a:extLst>
          </p:cNvPr>
          <p:cNvSpPr txBox="1"/>
          <p:nvPr/>
        </p:nvSpPr>
        <p:spPr>
          <a:xfrm>
            <a:off x="8203304" y="2038256"/>
            <a:ext cx="352101" cy="207749"/>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ea typeface="+mn-lt"/>
                <a:cs typeface="+mn-lt"/>
              </a:rPr>
              <a:t>KPI</a:t>
            </a:r>
          </a:p>
        </p:txBody>
      </p:sp>
    </p:spTree>
    <p:extLst>
      <p:ext uri="{BB962C8B-B14F-4D97-AF65-F5344CB8AC3E}">
        <p14:creationId xmlns:p14="http://schemas.microsoft.com/office/powerpoint/2010/main" val="11189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Telemetry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Production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Sensory Data</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250035" y="1512619"/>
            <a:ext cx="8280000" cy="1959244"/>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dirty="0">
                <a:solidFill>
                  <a:srgbClr val="4A4548"/>
                </a:solidFill>
                <a:highlight>
                  <a:srgbClr val="FFFFFF"/>
                </a:highlight>
              </a:rPr>
              <a:t>Azure ML Studio</a:t>
            </a:r>
            <a:br>
              <a:rPr lang="en" sz="1400" b="0" dirty="0">
                <a:solidFill>
                  <a:srgbClr val="4A4548"/>
                </a:solidFill>
                <a:highlight>
                  <a:srgbClr val="FFFFFF"/>
                </a:highlight>
              </a:rPr>
            </a:br>
            <a:r>
              <a:rPr lang="en" sz="1400" b="0" dirty="0">
                <a:solidFill>
                  <a:srgbClr val="4A4548"/>
                </a:solidFill>
                <a:highlight>
                  <a:srgbClr val="FFFFFF"/>
                </a:highlight>
              </a:rPr>
              <a:t>Azure DevOps</a:t>
            </a:r>
            <a:br>
              <a:rPr lang="en" sz="1400" b="0" dirty="0">
                <a:solidFill>
                  <a:srgbClr val="4A4548"/>
                </a:solidFill>
                <a:highlight>
                  <a:srgbClr val="FFFFFF"/>
                </a:highlight>
              </a:rPr>
            </a:br>
            <a:r>
              <a:rPr lang="en" sz="1400" b="0" dirty="0">
                <a:solidFill>
                  <a:srgbClr val="4A4548"/>
                </a:solidFill>
                <a:highlight>
                  <a:srgbClr val="FFFFFF"/>
                </a:highlight>
              </a:rPr>
              <a:t>Azure MLFlow</a:t>
            </a:r>
            <a:br>
              <a:rPr lang="en" sz="1400" b="0" dirty="0">
                <a:solidFill>
                  <a:srgbClr val="4A4548"/>
                </a:solidFill>
                <a:highlight>
                  <a:srgbClr val="FFFFFF"/>
                </a:highlight>
              </a:rPr>
            </a:br>
            <a:r>
              <a:rPr lang="en" sz="1400" b="0" dirty="0">
                <a:solidFill>
                  <a:srgbClr val="4A4548"/>
                </a:solidFill>
                <a:highlight>
                  <a:srgbClr val="FFFFFF"/>
                </a:highlight>
              </a:rPr>
              <a:t>Azure Web App</a:t>
            </a:r>
            <a:br>
              <a:rPr lang="en" sz="1400" b="0" dirty="0">
                <a:solidFill>
                  <a:srgbClr val="4A4548"/>
                </a:solidFill>
                <a:highlight>
                  <a:srgbClr val="FFFFFF"/>
                </a:highlight>
              </a:rPr>
            </a:br>
            <a:r>
              <a:rPr lang="en" sz="1400" b="0" dirty="0">
                <a:solidFill>
                  <a:srgbClr val="4A4548"/>
                </a:solidFill>
                <a:highlight>
                  <a:srgbClr val="FFFFFF"/>
                </a:highlight>
              </a:rPr>
              <a:t>Azure </a:t>
            </a:r>
            <a:r>
              <a:rPr lang="en" sz="1400" b="0">
                <a:solidFill>
                  <a:srgbClr val="4A4548"/>
                </a:solidFill>
                <a:highlight>
                  <a:srgbClr val="FFFFFF"/>
                </a:highlight>
              </a:rPr>
              <a:t>Power BI</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 </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505</Words>
  <Application>Microsoft Office PowerPoint</Application>
  <PresentationFormat>On-screen Show (16:9)</PresentationFormat>
  <Paragraphs>89</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Lato</vt:lpstr>
      <vt:lpstr>Calibri</vt:lpstr>
      <vt:lpstr>Lato Black</vt:lpstr>
      <vt:lpstr>Wingdings</vt:lpstr>
      <vt:lpstr>Arial</vt:lpstr>
      <vt:lpstr>Amasis MT Pro Medium</vt:lpstr>
      <vt:lpstr>TI Template</vt:lpstr>
      <vt:lpstr>TI Template</vt:lpstr>
      <vt:lpstr>PLEDGE TO PROGRESS Sustainability Hackathon </vt:lpstr>
      <vt:lpstr>Problem Statement?</vt:lpstr>
      <vt:lpstr>Solution Approach</vt:lpstr>
      <vt:lpstr>User Segment &amp; Pain Points (NOT sure if we need this section )</vt:lpstr>
      <vt:lpstr>Aviation Sustainability - Solution Architecture</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Srikrishna Sadula</dc:creator>
  <cp:lastModifiedBy>Swetha Yalamanchili</cp:lastModifiedBy>
  <cp:revision>102</cp:revision>
  <dcterms:modified xsi:type="dcterms:W3CDTF">2023-04-30T11:53:16Z</dcterms:modified>
</cp:coreProperties>
</file>