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65" r:id="rId3"/>
    <p:sldId id="266" r:id="rId4"/>
    <p:sldId id="258" r:id="rId5"/>
    <p:sldId id="259" r:id="rId6"/>
    <p:sldId id="267" r:id="rId7"/>
    <p:sldId id="257" r:id="rId8"/>
    <p:sldId id="261" r:id="rId9"/>
    <p:sldId id="262" r:id="rId10"/>
    <p:sldId id="263" r:id="rId11"/>
    <p:sldId id="264" r:id="rId12"/>
  </p:sldIdLst>
  <p:sldSz cx="9144000" cy="5143500" type="screen16x9"/>
  <p:notesSz cx="6858000" cy="9144000"/>
  <p:embeddedFontLst>
    <p:embeddedFont>
      <p:font typeface="Amasis MT Pro Medium" panose="02040604050005020304" pitchFamily="18" charset="0"/>
      <p:regular r:id="rId14"/>
    </p:embeddedFont>
    <p:embeddedFont>
      <p:font typeface="Calibri" panose="020F050202020403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Lato Black" panose="020F0502020204030203" pitchFamily="34"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76C0A-32B9-4ED9-8AC9-35948A4FE0B8}" v="1" dt="2023-04-28T14:51:09.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1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6T05:57:41.3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351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bwMode="gray">
          <a:xfrm>
            <a:off x="203200" y="197365"/>
            <a:ext cx="8672949" cy="323165"/>
          </a:xfrm>
        </p:spPr>
        <p:txBody>
          <a:bodyPr anchor="ctr"/>
          <a:lstStyle>
            <a:lvl1pPr algn="l">
              <a:defRPr sz="2100" b="0">
                <a:solidFill>
                  <a:schemeClr val="tx1"/>
                </a:solidFill>
                <a:effectLst/>
              </a:defRPr>
            </a:lvl1pPr>
          </a:lstStyle>
          <a:p>
            <a:r>
              <a:rPr lang="en-US"/>
              <a:t>Click to edit Master title style</a:t>
            </a:r>
            <a:endParaRPr lang="en-IN"/>
          </a:p>
        </p:txBody>
      </p:sp>
      <p:sp>
        <p:nvSpPr>
          <p:cNvPr id="3" name="Content Placeholder 2"/>
          <p:cNvSpPr>
            <a:spLocks noGrp="1"/>
          </p:cNvSpPr>
          <p:nvPr userDrawn="1">
            <p:ph idx="1"/>
          </p:nvPr>
        </p:nvSpPr>
        <p:spPr>
          <a:xfrm>
            <a:off x="203200" y="863464"/>
            <a:ext cx="8686800" cy="1154162"/>
          </a:xfrm>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userDrawn="1">
            <p:ph type="ftr" sz="quarter" idx="11"/>
          </p:nvPr>
        </p:nvSpPr>
        <p:spPr>
          <a:xfrm>
            <a:off x="228601" y="4986350"/>
            <a:ext cx="1576563" cy="115416"/>
          </a:xfrm>
        </p:spPr>
        <p:txBody>
          <a:bodyPr/>
          <a:lstStyle>
            <a:lvl1pPr>
              <a:defRPr sz="750">
                <a:solidFill>
                  <a:schemeClr val="tx1"/>
                </a:solidFill>
                <a:latin typeface="+mn-lt"/>
              </a:defRPr>
            </a:lvl1pPr>
          </a:lstStyle>
          <a:p>
            <a:r>
              <a:rPr lang="en-US"/>
              <a:t>©2021 ITC Infotech. All Rights Reserved.</a:t>
            </a:r>
            <a:endParaRPr lang="en-IN"/>
          </a:p>
        </p:txBody>
      </p:sp>
      <p:sp>
        <p:nvSpPr>
          <p:cNvPr id="6" name="Slide Number Placeholder 5"/>
          <p:cNvSpPr>
            <a:spLocks noGrp="1"/>
          </p:cNvSpPr>
          <p:nvPr userDrawn="1">
            <p:ph type="sldNum" sz="quarter" idx="12"/>
          </p:nvPr>
        </p:nvSpPr>
        <p:spPr>
          <a:xfrm>
            <a:off x="8776960" y="4986350"/>
            <a:ext cx="113041" cy="115416"/>
          </a:xfrm>
        </p:spPr>
        <p:txBody>
          <a:bodyPr/>
          <a:lstStyle>
            <a:lvl1pPr>
              <a:defRPr sz="750">
                <a:solidFill>
                  <a:schemeClr val="tx1"/>
                </a:solidFill>
                <a:latin typeface="+mn-lt"/>
              </a:defRPr>
            </a:lvl1pPr>
          </a:lstStyle>
          <a:p>
            <a:fld id="{53CF2EA8-35F1-4A35-9763-13466C1417DD}" type="slidenum">
              <a:rPr lang="en-IN" smtClean="0"/>
              <a:pPr/>
              <a:t>‹#›</a:t>
            </a:fld>
            <a:endParaRPr lang="en-IN"/>
          </a:p>
        </p:txBody>
      </p:sp>
      <p:cxnSp>
        <p:nvCxnSpPr>
          <p:cNvPr id="8" name="Straight Connector 7">
            <a:extLst>
              <a:ext uri="{FF2B5EF4-FFF2-40B4-BE49-F238E27FC236}">
                <a16:creationId xmlns:a16="http://schemas.microsoft.com/office/drawing/2014/main" id="{87AB9CFE-5900-45DB-BC6A-41600A26032B}"/>
              </a:ext>
            </a:extLst>
          </p:cNvPr>
          <p:cNvCxnSpPr>
            <a:cxnSpLocks/>
          </p:cNvCxnSpPr>
          <p:nvPr userDrawn="1"/>
        </p:nvCxnSpPr>
        <p:spPr>
          <a:xfrm>
            <a:off x="203200" y="4945878"/>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3434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70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customXml" Target="../ink/ink1.xml"/><Relationship Id="rId1" Type="http://schemas.openxmlformats.org/officeDocument/2006/relationships/slideLayout" Target="../slideLayouts/slideLayout26.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6816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Sustainability in Green Aluminium Manufacturing</a:t>
            </a:r>
          </a:p>
          <a:p>
            <a:endParaRPr lang="en-US" dirty="0"/>
          </a:p>
          <a:p>
            <a:r>
              <a:rPr lang="en-US" dirty="0"/>
              <a:t>Your team bio : Sandip Mitra, Senthil Ramachandran, Prasanna Shrinivas Venkataraman, Tamaghna Mandal, Maitreya Samanta, Sanjeet Phoughat, Abirami, Gyasuddin Sheik, Shravankumar Muradalai, Venkat Kumar </a:t>
            </a:r>
            <a:r>
              <a:rPr lang="en-US" dirty="0" err="1"/>
              <a:t>Paladi</a:t>
            </a:r>
            <a:r>
              <a:rPr lang="en-US" dirty="0"/>
              <a:t>, Srinivas Boddula, Brundavanam V Ravikiran</a:t>
            </a:r>
          </a:p>
          <a:p>
            <a:endParaRPr lang="en-US" dirty="0"/>
          </a:p>
          <a:p>
            <a:r>
              <a:rPr lang="en-US" dirty="0"/>
              <a:t>Date :</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2966824" cy="377700"/>
          </a:xfrm>
          <a:prstGeom prst="rect">
            <a:avLst/>
          </a:prstGeom>
          <a:noFill/>
          <a:ln>
            <a:noFill/>
          </a:ln>
        </p:spPr>
        <p:txBody>
          <a:bodyPr spcFirstLastPara="1" wrap="square" lIns="91425" tIns="91425" rIns="91425" bIns="91425" anchor="t" anchorCtr="0">
            <a:noAutofit/>
          </a:bodyPr>
          <a:lstStyle/>
          <a:p>
            <a:pPr algn="just"/>
            <a:r>
              <a:rPr lang="en-US" sz="1000" dirty="0"/>
              <a:t>Sandip Mitra</a:t>
            </a:r>
          </a:p>
          <a:p>
            <a:pPr algn="just"/>
            <a:r>
              <a:rPr lang="en-US" sz="1000" dirty="0"/>
              <a:t>Senthil Ramachandran</a:t>
            </a:r>
          </a:p>
          <a:p>
            <a:pPr algn="just"/>
            <a:r>
              <a:rPr lang="en-US" sz="1000" dirty="0"/>
              <a:t>Prasanna Shrinivas Venkataraman</a:t>
            </a:r>
          </a:p>
          <a:p>
            <a:pPr algn="just"/>
            <a:r>
              <a:rPr lang="en-US" sz="1000" dirty="0"/>
              <a:t>Tamaghna Mandal</a:t>
            </a:r>
          </a:p>
          <a:p>
            <a:pPr algn="just"/>
            <a:r>
              <a:rPr lang="en-US" sz="1000" dirty="0"/>
              <a:t>Maitreya Samanta</a:t>
            </a:r>
          </a:p>
          <a:p>
            <a:pPr algn="just"/>
            <a:r>
              <a:rPr lang="en-US" sz="1000" dirty="0"/>
              <a:t>Sanjeet Phoughat</a:t>
            </a:r>
          </a:p>
          <a:p>
            <a:pPr algn="just"/>
            <a:r>
              <a:rPr lang="en-US" sz="1000" dirty="0"/>
              <a:t>Abirami</a:t>
            </a:r>
          </a:p>
          <a:p>
            <a:pPr algn="just"/>
            <a:r>
              <a:rPr lang="en-US" sz="1000" dirty="0"/>
              <a:t>Gyasuddin Sheik</a:t>
            </a:r>
          </a:p>
          <a:p>
            <a:pPr algn="just"/>
            <a:r>
              <a:rPr lang="en-US" sz="1000" dirty="0"/>
              <a:t>Shravankumar Muradalai</a:t>
            </a:r>
          </a:p>
          <a:p>
            <a:pPr algn="just"/>
            <a:r>
              <a:rPr lang="en-US" sz="1000" dirty="0"/>
              <a:t>Venkat Kumar Paladi</a:t>
            </a:r>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nSpc>
                <a:spcPct val="115000"/>
              </a:lnSpc>
              <a:spcAft>
                <a:spcPts val="800"/>
              </a:spcAft>
            </a:pP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Aluminium is amongst the most widely used metals globally with its value chain spanning from bauxite mining to alumina, primary production to semi-finished products, end-use of products and finally to recycling. The industry generates around 1.1 billion tons of CO</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2</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 annually (~2% of global anthropogenic emissions).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Primary aluminium production is very energy-intensive &amp; responsible for considerable GHG emissions. Smelting process (electrolysis) requires significant electricity consumption (accounting for &gt;60% of industry’s carbon footprint) to break oxygen-aluminium bond of the input material (alumina). Also, anode consumption during electrolysis and thermal energy consumed in alumina's calcination are significant GHG contributors. The most significant process emissions include: (a) CO</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2</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emissions from consumption of carbon anodes in the reaction to convert aluminium oxide to aluminium; (b) PFC emissions of CF</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4</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&amp; C</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2</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F</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6</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Also emitted are smaller amounts of process emissions such as CO, SO</a:t>
            </a:r>
            <a:r>
              <a:rPr lang="en-US" sz="1200" kern="100" baseline="-25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2</a:t>
            </a: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&amp; NMVOC. Recycling of aluminium scrap can reduce the need for carbon-intensive primary aluminium by up to 15%.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Bauxite mining needs large land area often within/ close to nature protected areas, tropical forests and indigenous lands and poses significant challenge for the industry. Management of bauxite residues generated during the alkaline digestion of bauxite ore in alumina production is another environmental challenge to address. Social aspects include occupational health and safety and governance in bauxite producing countries.</a:t>
            </a:r>
          </a:p>
          <a:p>
            <a:pPr>
              <a:lnSpc>
                <a:spcPct val="115000"/>
              </a:lnSpc>
              <a:spcAft>
                <a:spcPts val="800"/>
              </a:spcAft>
            </a:pPr>
            <a:r>
              <a:rPr lang="en-US" sz="1200" kern="100" dirty="0">
                <a:solidFill>
                  <a:srgbClr val="0D0D0D"/>
                </a:solidFill>
                <a:latin typeface="Calibri" panose="020F0502020204030204" pitchFamily="34" charset="0"/>
                <a:ea typeface="Calibri" panose="020F0502020204030204" pitchFamily="34" charset="0"/>
                <a:cs typeface="Calibri" panose="020F0502020204030204" pitchFamily="34" charset="0"/>
              </a:rPr>
              <a:t>These have become CEO Priority in the Industry!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1" i="0" u="none" strike="noStrike" cap="none" dirty="0">
                <a:solidFill>
                  <a:srgbClr val="222222"/>
                </a:solidFill>
                <a:highlight>
                  <a:srgbClr val="FFFFFF"/>
                </a:highlight>
                <a:latin typeface="Lato"/>
                <a:ea typeface="Lato"/>
                <a:cs typeface="Lato"/>
                <a:sym typeface="Lato"/>
              </a:rPr>
              <a:t>User Segment</a:t>
            </a:r>
            <a:r>
              <a:rPr lang="en-US" sz="1200" b="0" i="0" u="none" strike="noStrike" cap="none" dirty="0">
                <a:solidFill>
                  <a:srgbClr val="222222"/>
                </a:solidFill>
                <a:highlight>
                  <a:srgbClr val="FFFFFF"/>
                </a:highlight>
                <a:latin typeface="Lato"/>
                <a:ea typeface="Lato"/>
                <a:cs typeface="Lato"/>
                <a:sym typeface="Lato"/>
              </a:rPr>
              <a:t> – Metals &amp; Mining Industry (Aluminium)</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1" i="0" u="none" strike="noStrike" cap="none" dirty="0">
                <a:solidFill>
                  <a:srgbClr val="222222"/>
                </a:solidFill>
                <a:highlight>
                  <a:srgbClr val="FFFFFF"/>
                </a:highlight>
                <a:latin typeface="Lato"/>
                <a:ea typeface="Lato"/>
                <a:cs typeface="Lato"/>
                <a:sym typeface="Lato"/>
              </a:rPr>
              <a:t>Pain Points</a:t>
            </a:r>
          </a:p>
          <a:p>
            <a:pPr marL="285750" lvl="5" indent="-285750">
              <a:lnSpc>
                <a:spcPct val="115000"/>
              </a:lnSpc>
              <a:spcBef>
                <a:spcPts val="1000"/>
              </a:spcBef>
              <a:buSzPts val="1400"/>
              <a:buFont typeface="Arial" panose="020B0604020202020204" pitchFamily="34" charset="0"/>
              <a:buChar char="•"/>
            </a:pPr>
            <a:r>
              <a:rPr lang="en-US" sz="1200" dirty="0">
                <a:solidFill>
                  <a:srgbClr val="222222"/>
                </a:solidFill>
                <a:highlight>
                  <a:srgbClr val="FFFFFF"/>
                </a:highlight>
                <a:latin typeface="Lato"/>
                <a:ea typeface="Lato"/>
                <a:cs typeface="Lato"/>
                <a:sym typeface="Lato"/>
              </a:rPr>
              <a:t>High energy consumption in manufacturing from non-renewable energy usage leading into emissions</a:t>
            </a:r>
            <a:endParaRPr sz="1200" b="0" i="0" u="none" strike="noStrike" cap="none" dirty="0">
              <a:solidFill>
                <a:srgbClr val="222222"/>
              </a:solidFill>
              <a:highlight>
                <a:srgbClr val="FFFFFF"/>
              </a:highlight>
              <a:latin typeface="Lato"/>
              <a:ea typeface="Lato"/>
              <a:cs typeface="Lato"/>
              <a:sym typeface="Lato"/>
            </a:endParaRPr>
          </a:p>
          <a:p>
            <a:pPr marL="285750" lvl="5" indent="-285750">
              <a:lnSpc>
                <a:spcPct val="115000"/>
              </a:lnSpc>
              <a:spcBef>
                <a:spcPts val="1000"/>
              </a:spcBef>
              <a:buSzPts val="1400"/>
              <a:buFont typeface="Arial" panose="020B0604020202020204" pitchFamily="34" charset="0"/>
              <a:buChar char="•"/>
            </a:pPr>
            <a:r>
              <a:rPr lang="en-US" sz="1200" dirty="0">
                <a:solidFill>
                  <a:srgbClr val="222222"/>
                </a:solidFill>
                <a:highlight>
                  <a:srgbClr val="FFFFFF"/>
                </a:highlight>
                <a:latin typeface="Lato"/>
                <a:ea typeface="Lato"/>
                <a:cs typeface="Lato"/>
                <a:sym typeface="Lato"/>
              </a:rPr>
              <a:t>High emissions in manufacturing operations</a:t>
            </a:r>
            <a:endParaRPr sz="1200" dirty="0">
              <a:solidFill>
                <a:srgbClr val="222222"/>
              </a:solidFill>
              <a:highlight>
                <a:srgbClr val="FFFFFF"/>
              </a:highlight>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a:lnSpc>
                <a:spcPct val="115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A sustainability initiative towards producing Green Aluminium has multiple facets &amp; the key solution elements include: (a) Greening of Power Mix; (b) Decarbonization of direct emissions from aluminium processing; (c) Maximizing % Recyclability of Aluminium – driving towards a circular economy.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Besides, initiatives as reduction of freshwater consumption and ensuring Health &amp; Safety of Employees are important aspects.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Data capture and KPIs for all the above areas can be tracked, managed and lookahead for critical areas provided using digital solution for sustainability. This will complement operational initiatives in the areas mentioned.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US" sz="1200" kern="100" dirty="0">
                <a:effectLst/>
                <a:latin typeface="Calibri" panose="020F0502020204030204" pitchFamily="34" charset="0"/>
                <a:ea typeface="Calibri" panose="020F0502020204030204" pitchFamily="34" charset="0"/>
                <a:cs typeface="Calibri" panose="020F0502020204030204" pitchFamily="34" charset="0"/>
              </a:rPr>
              <a:t>The value of the Solution for Companies in this Industry (Greening of Aluminium Manufacturing): Improve Operational Efficiency through better monitoring, management, lookahead &amp; control of sustainability footprint.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Solution</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400"/>
              <a:buFontTx/>
              <a:buChar char="-"/>
            </a:pPr>
            <a:r>
              <a:rPr lang="en-IN" sz="1400" b="0" i="0" u="none" strike="noStrike" cap="none" dirty="0">
                <a:solidFill>
                  <a:srgbClr val="222222"/>
                </a:solidFill>
                <a:highlight>
                  <a:srgbClr val="FFFFFF"/>
                </a:highlight>
                <a:latin typeface="Lato"/>
                <a:ea typeface="Lato"/>
                <a:cs typeface="Lato"/>
                <a:sym typeface="Lato"/>
              </a:rPr>
              <a:t>D</a:t>
            </a:r>
            <a:r>
              <a:rPr lang="en" sz="1400" b="0" i="0" u="none" strike="noStrike" cap="none" dirty="0">
                <a:solidFill>
                  <a:srgbClr val="222222"/>
                </a:solidFill>
                <a:highlight>
                  <a:srgbClr val="FFFFFF"/>
                </a:highlight>
                <a:latin typeface="Lato"/>
                <a:ea typeface="Lato"/>
                <a:cs typeface="Lato"/>
                <a:sym typeface="Lato"/>
              </a:rPr>
              <a:t>ata Availability</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265577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B5E0077-E62F-560B-164F-CBFDF02C4182}"/>
              </a:ext>
            </a:extLst>
          </p:cNvPr>
          <p:cNvGrpSpPr/>
          <p:nvPr/>
        </p:nvGrpSpPr>
        <p:grpSpPr>
          <a:xfrm>
            <a:off x="2724778" y="882520"/>
            <a:ext cx="4821658" cy="2915357"/>
            <a:chOff x="121041" y="486593"/>
            <a:chExt cx="9154029" cy="3966501"/>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0" name="Ink 69">
                  <a:extLst>
                    <a:ext uri="{FF2B5EF4-FFF2-40B4-BE49-F238E27FC236}">
                      <a16:creationId xmlns:a16="http://schemas.microsoft.com/office/drawing/2014/main" id="{6398FD24-6EF7-420E-943B-ECC15CF10EBA}"/>
                    </a:ext>
                  </a:extLst>
                </p14:cNvPr>
                <p14:cNvContentPartPr/>
                <p14:nvPr/>
              </p14:nvContentPartPr>
              <p14:xfrm>
                <a:off x="9274800" y="578543"/>
                <a:ext cx="270" cy="270"/>
              </p14:xfrm>
            </p:contentPart>
          </mc:Choice>
          <mc:Fallback xmlns="">
            <p:pic>
              <p:nvPicPr>
                <p:cNvPr id="70" name="Ink 69">
                  <a:extLst>
                    <a:ext uri="{FF2B5EF4-FFF2-40B4-BE49-F238E27FC236}">
                      <a16:creationId xmlns:a16="http://schemas.microsoft.com/office/drawing/2014/main" id="{6398FD24-6EF7-420E-943B-ECC15CF10EBA}"/>
                    </a:ext>
                  </a:extLst>
                </p:cNvPr>
                <p:cNvPicPr/>
                <p:nvPr/>
              </p:nvPicPr>
              <p:blipFill>
                <a:blip r:embed="rId3"/>
                <a:stretch>
                  <a:fillRect/>
                </a:stretch>
              </p:blipFill>
              <p:spPr>
                <a:xfrm>
                  <a:off x="9261300" y="497543"/>
                  <a:ext cx="27000" cy="162000"/>
                </a:xfrm>
                <a:prstGeom prst="rect">
                  <a:avLst/>
                </a:prstGeom>
              </p:spPr>
            </p:pic>
          </mc:Fallback>
        </mc:AlternateContent>
        <p:sp>
          <p:nvSpPr>
            <p:cNvPr id="97" name="Rectangle: Rounded Corners 96">
              <a:extLst>
                <a:ext uri="{FF2B5EF4-FFF2-40B4-BE49-F238E27FC236}">
                  <a16:creationId xmlns:a16="http://schemas.microsoft.com/office/drawing/2014/main" id="{0DAEFBF6-0254-49EC-BD32-ABBE64914ECF}"/>
                </a:ext>
              </a:extLst>
            </p:cNvPr>
            <p:cNvSpPr/>
            <p:nvPr/>
          </p:nvSpPr>
          <p:spPr>
            <a:xfrm>
              <a:off x="1485781" y="486593"/>
              <a:ext cx="4549555" cy="3714226"/>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a:solidFill>
                    <a:schemeClr val="tx1"/>
                  </a:solidFill>
                  <a:cs typeface="Arial"/>
                </a:rPr>
                <a:t>database</a:t>
              </a:r>
              <a:endParaRPr lang="en-US" sz="1050">
                <a:solidFill>
                  <a:schemeClr val="tx1"/>
                </a:solidFill>
              </a:endParaRPr>
            </a:p>
          </p:txBody>
        </p:sp>
        <p:sp>
          <p:nvSpPr>
            <p:cNvPr id="5" name="Rectangle: Rounded Corners 4">
              <a:extLst>
                <a:ext uri="{FF2B5EF4-FFF2-40B4-BE49-F238E27FC236}">
                  <a16:creationId xmlns:a16="http://schemas.microsoft.com/office/drawing/2014/main" id="{4FF439A5-9B11-4C94-8D0D-950F8B9E9250}"/>
                </a:ext>
              </a:extLst>
            </p:cNvPr>
            <p:cNvSpPr/>
            <p:nvPr/>
          </p:nvSpPr>
          <p:spPr>
            <a:xfrm>
              <a:off x="121041" y="1744274"/>
              <a:ext cx="1192341" cy="1370531"/>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a:solidFill>
                    <a:schemeClr val="tx1"/>
                  </a:solidFill>
                  <a:latin typeface="Amasis MT Pro Medium"/>
                </a:rPr>
                <a:t>Azure Data Lake Storage</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7" name="Rectangle: Rounded Corners 6">
              <a:extLst>
                <a:ext uri="{FF2B5EF4-FFF2-40B4-BE49-F238E27FC236}">
                  <a16:creationId xmlns:a16="http://schemas.microsoft.com/office/drawing/2014/main" id="{3A2AADCA-0714-4F87-9154-283CCB256504}"/>
                </a:ext>
              </a:extLst>
            </p:cNvPr>
            <p:cNvSpPr/>
            <p:nvPr/>
          </p:nvSpPr>
          <p:spPr>
            <a:xfrm>
              <a:off x="3173433" y="2097580"/>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r>
                <a:rPr lang="en-US" sz="788">
                  <a:solidFill>
                    <a:schemeClr val="tx1"/>
                  </a:solidFill>
                  <a:latin typeface="Amasis MT Pro Medium"/>
                </a:rPr>
                <a:t>Training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9" name="Rectangle: Rounded Corners 8">
              <a:extLst>
                <a:ext uri="{FF2B5EF4-FFF2-40B4-BE49-F238E27FC236}">
                  <a16:creationId xmlns:a16="http://schemas.microsoft.com/office/drawing/2014/main" id="{499751F1-122E-4268-93BA-E409F195DD6B}"/>
                </a:ext>
              </a:extLst>
            </p:cNvPr>
            <p:cNvSpPr/>
            <p:nvPr/>
          </p:nvSpPr>
          <p:spPr>
            <a:xfrm>
              <a:off x="6225824" y="3379107"/>
              <a:ext cx="1490240" cy="107398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50">
                  <a:solidFill>
                    <a:schemeClr val="tx1"/>
                  </a:solidFill>
                  <a:latin typeface="Amasis MT Pro Medium"/>
                </a:rPr>
                <a:t>QA Input/</a:t>
              </a:r>
            </a:p>
            <a:p>
              <a:pPr algn="ctr"/>
              <a:r>
                <a:rPr lang="en-US" sz="750">
                  <a:solidFill>
                    <a:schemeClr val="tx1"/>
                  </a:solidFill>
                  <a:latin typeface="Amasis MT Pro Medium"/>
                </a:rPr>
                <a:t>Feedback Service</a:t>
              </a:r>
            </a:p>
          </p:txBody>
        </p:sp>
        <p:sp>
          <p:nvSpPr>
            <p:cNvPr id="12" name="Rectangle: Rounded Corners 11">
              <a:extLst>
                <a:ext uri="{FF2B5EF4-FFF2-40B4-BE49-F238E27FC236}">
                  <a16:creationId xmlns:a16="http://schemas.microsoft.com/office/drawing/2014/main" id="{DCE66823-EF6C-4F67-BC0F-64150C065C02}"/>
                </a:ext>
              </a:extLst>
            </p:cNvPr>
            <p:cNvSpPr/>
            <p:nvPr/>
          </p:nvSpPr>
          <p:spPr>
            <a:xfrm>
              <a:off x="6225824" y="2097577"/>
              <a:ext cx="1314539" cy="107398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50">
                  <a:solidFill>
                    <a:schemeClr val="tx1"/>
                  </a:solidFill>
                  <a:latin typeface="Amasis MT Pro Medium"/>
                </a:rPr>
                <a:t>Prediction </a:t>
              </a:r>
            </a:p>
            <a:p>
              <a:pPr algn="ctr"/>
              <a:r>
                <a:rPr lang="en-US" sz="750">
                  <a:solidFill>
                    <a:schemeClr val="tx1"/>
                  </a:solidFill>
                  <a:latin typeface="Amasis MT Pro Medium"/>
                </a:rPr>
                <a:t>Service</a:t>
              </a:r>
            </a:p>
          </p:txBody>
        </p:sp>
        <p:sp>
          <p:nvSpPr>
            <p:cNvPr id="13" name="Rectangle: Rounded Corners 12">
              <a:extLst>
                <a:ext uri="{FF2B5EF4-FFF2-40B4-BE49-F238E27FC236}">
                  <a16:creationId xmlns:a16="http://schemas.microsoft.com/office/drawing/2014/main" id="{8CFA3A37-CA1A-44F8-B411-DC7895CFCDEF}"/>
                </a:ext>
              </a:extLst>
            </p:cNvPr>
            <p:cNvSpPr/>
            <p:nvPr/>
          </p:nvSpPr>
          <p:spPr>
            <a:xfrm>
              <a:off x="7778773" y="2064067"/>
              <a:ext cx="1311227" cy="1141007"/>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50">
                  <a:solidFill>
                    <a:schemeClr val="tx1"/>
                  </a:solidFill>
                  <a:latin typeface="Amasis MT Pro Medium"/>
                </a:rPr>
                <a:t>Reporting</a:t>
              </a:r>
            </a:p>
            <a:p>
              <a:pPr algn="ctr"/>
              <a:r>
                <a:rPr lang="en-US" sz="750">
                  <a:solidFill>
                    <a:schemeClr val="tx1"/>
                  </a:solidFill>
                  <a:latin typeface="Amasis MT Pro Medium"/>
                </a:rPr>
                <a:t>Dashboard</a:t>
              </a:r>
            </a:p>
          </p:txBody>
        </p:sp>
        <p:cxnSp>
          <p:nvCxnSpPr>
            <p:cNvPr id="15" name="Straight Arrow Connector 14">
              <a:extLst>
                <a:ext uri="{FF2B5EF4-FFF2-40B4-BE49-F238E27FC236}">
                  <a16:creationId xmlns:a16="http://schemas.microsoft.com/office/drawing/2014/main" id="{23A34D57-B5EB-4EC5-B4BB-CF0E14964523}"/>
                </a:ext>
              </a:extLst>
            </p:cNvPr>
            <p:cNvCxnSpPr>
              <a:cxnSpLocks/>
              <a:stCxn id="5" idx="3"/>
            </p:cNvCxnSpPr>
            <p:nvPr/>
          </p:nvCxnSpPr>
          <p:spPr>
            <a:xfrm flipV="1">
              <a:off x="1339661" y="2587080"/>
              <a:ext cx="307576" cy="46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EDCEE5-7BCC-42D3-B33F-AF0344BB1290}"/>
                </a:ext>
              </a:extLst>
            </p:cNvPr>
            <p:cNvCxnSpPr>
              <a:cxnSpLocks/>
              <a:endCxn id="7" idx="1"/>
            </p:cNvCxnSpPr>
            <p:nvPr/>
          </p:nvCxnSpPr>
          <p:spPr>
            <a:xfrm>
              <a:off x="2760739" y="2634572"/>
              <a:ext cx="412694"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AAF52B-00C5-4E29-9F4A-C6F4322D4655}"/>
                </a:ext>
              </a:extLst>
            </p:cNvPr>
            <p:cNvCxnSpPr>
              <a:cxnSpLocks/>
              <a:endCxn id="7" idx="0"/>
            </p:cNvCxnSpPr>
            <p:nvPr/>
          </p:nvCxnSpPr>
          <p:spPr>
            <a:xfrm>
              <a:off x="3730184" y="1829084"/>
              <a:ext cx="0" cy="2684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BE9235-DAD3-4A8B-B66C-D2050579335B}"/>
                </a:ext>
              </a:extLst>
            </p:cNvPr>
            <p:cNvCxnSpPr>
              <a:cxnSpLocks/>
              <a:stCxn id="12" idx="2"/>
              <a:endCxn id="9" idx="0"/>
            </p:cNvCxnSpPr>
            <p:nvPr/>
          </p:nvCxnSpPr>
          <p:spPr>
            <a:xfrm>
              <a:off x="6883095" y="3171564"/>
              <a:ext cx="12503" cy="2183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2AA62E61-366F-4FB7-B615-9A6067E6591E}"/>
                </a:ext>
              </a:extLst>
            </p:cNvPr>
            <p:cNvSpPr/>
            <p:nvPr/>
          </p:nvSpPr>
          <p:spPr>
            <a:xfrm>
              <a:off x="1668895" y="2069537"/>
              <a:ext cx="1210069" cy="1073987"/>
            </a:xfrm>
            <a:prstGeom prst="roundRect">
              <a:avLst>
                <a:gd name="adj" fmla="val 16667"/>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788">
                  <a:solidFill>
                    <a:schemeClr val="tx1"/>
                  </a:solidFill>
                  <a:latin typeface="Amasis MT Pro Medium"/>
                </a:rPr>
                <a:t>Feature Eng.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64" name="Rectangle: Rounded Corners 63">
              <a:extLst>
                <a:ext uri="{FF2B5EF4-FFF2-40B4-BE49-F238E27FC236}">
                  <a16:creationId xmlns:a16="http://schemas.microsoft.com/office/drawing/2014/main" id="{6FDB1514-6034-4F75-B00F-EBE75BD75BBB}"/>
                </a:ext>
              </a:extLst>
            </p:cNvPr>
            <p:cNvSpPr/>
            <p:nvPr/>
          </p:nvSpPr>
          <p:spPr>
            <a:xfrm>
              <a:off x="4592319" y="2097575"/>
              <a:ext cx="1220810"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88">
                  <a:solidFill>
                    <a:schemeClr val="tx1"/>
                  </a:solidFill>
                  <a:latin typeface="Amasis MT Pro Medium"/>
                </a:rPr>
                <a:t>Model creation &amp; Evaluation</a:t>
              </a:r>
            </a:p>
          </p:txBody>
        </p:sp>
        <p:sp>
          <p:nvSpPr>
            <p:cNvPr id="65" name="Rectangle: Rounded Corners 64">
              <a:extLst>
                <a:ext uri="{FF2B5EF4-FFF2-40B4-BE49-F238E27FC236}">
                  <a16:creationId xmlns:a16="http://schemas.microsoft.com/office/drawing/2014/main" id="{3E93058E-0442-4872-B181-74A42DA04D41}"/>
                </a:ext>
              </a:extLst>
            </p:cNvPr>
            <p:cNvSpPr/>
            <p:nvPr/>
          </p:nvSpPr>
          <p:spPr>
            <a:xfrm>
              <a:off x="2749753" y="847920"/>
              <a:ext cx="1868461" cy="91471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50">
                  <a:solidFill>
                    <a:schemeClr val="tx1"/>
                  </a:solidFill>
                  <a:latin typeface="Amasis MT Pro Medium"/>
                </a:rPr>
                <a:t>Algo -Selection </a:t>
              </a:r>
            </a:p>
            <a:p>
              <a:pPr algn="ctr"/>
              <a:r>
                <a:rPr lang="en-US" sz="675">
                  <a:solidFill>
                    <a:schemeClr val="tx1"/>
                  </a:solidFill>
                  <a:latin typeface="Amasis MT Pro Medium"/>
                </a:rPr>
                <a:t>Supervised </a:t>
              </a:r>
            </a:p>
            <a:p>
              <a:pPr algn="ctr"/>
              <a:r>
                <a:rPr lang="en-US" sz="675">
                  <a:solidFill>
                    <a:schemeClr val="tx1"/>
                  </a:solidFill>
                  <a:latin typeface="Amasis MT Pro Medium"/>
                </a:rPr>
                <a:t>&amp; </a:t>
              </a:r>
            </a:p>
            <a:p>
              <a:pPr algn="ctr"/>
              <a:r>
                <a:rPr lang="en-US" sz="675">
                  <a:solidFill>
                    <a:schemeClr val="tx1"/>
                  </a:solidFill>
                  <a:latin typeface="Amasis MT Pro Medium"/>
                </a:rPr>
                <a:t>Unsupervised</a:t>
              </a:r>
            </a:p>
            <a:p>
              <a:pPr algn="ctr"/>
              <a:r>
                <a:rPr lang="en-US" sz="675">
                  <a:solidFill>
                    <a:schemeClr val="tx1"/>
                  </a:solidFill>
                  <a:latin typeface="Amasis MT Pro Medium"/>
                </a:rPr>
                <a:t>Learning </a:t>
              </a:r>
            </a:p>
            <a:p>
              <a:pPr algn="ctr"/>
              <a:endParaRPr lang="en-US" sz="600">
                <a:solidFill>
                  <a:schemeClr val="tx1"/>
                </a:solidFill>
                <a:latin typeface="Amasis MT Pro Medium"/>
              </a:endParaRPr>
            </a:p>
          </p:txBody>
        </p:sp>
        <p:sp>
          <p:nvSpPr>
            <p:cNvPr id="71" name="Rectangle: Rounded Corners 70">
              <a:extLst>
                <a:ext uri="{FF2B5EF4-FFF2-40B4-BE49-F238E27FC236}">
                  <a16:creationId xmlns:a16="http://schemas.microsoft.com/office/drawing/2014/main" id="{8313FC21-409F-4B4D-A4BE-E3B2E4A72CAE}"/>
                </a:ext>
              </a:extLst>
            </p:cNvPr>
            <p:cNvSpPr/>
            <p:nvPr/>
          </p:nvSpPr>
          <p:spPr>
            <a:xfrm>
              <a:off x="4699628" y="755092"/>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788">
                  <a:solidFill>
                    <a:schemeClr val="tx1"/>
                  </a:solidFill>
                  <a:latin typeface="Amasis MT Pro Medium"/>
                </a:rPr>
                <a:t>Registry</a:t>
              </a:r>
            </a:p>
          </p:txBody>
        </p:sp>
        <p:cxnSp>
          <p:nvCxnSpPr>
            <p:cNvPr id="82" name="Straight Arrow Connector 81">
              <a:extLst>
                <a:ext uri="{FF2B5EF4-FFF2-40B4-BE49-F238E27FC236}">
                  <a16:creationId xmlns:a16="http://schemas.microsoft.com/office/drawing/2014/main" id="{CBD12CC4-2D97-4683-9B34-081321B15D83}"/>
                </a:ext>
              </a:extLst>
            </p:cNvPr>
            <p:cNvCxnSpPr>
              <a:cxnSpLocks/>
              <a:stCxn id="64" idx="0"/>
              <a:endCxn id="71" idx="2"/>
            </p:cNvCxnSpPr>
            <p:nvPr/>
          </p:nvCxnSpPr>
          <p:spPr>
            <a:xfrm flipV="1">
              <a:off x="5202724" y="1800699"/>
              <a:ext cx="3" cy="29687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502C7C7-941B-41E9-90AD-41891CE9AB20}"/>
                </a:ext>
              </a:extLst>
            </p:cNvPr>
            <p:cNvCxnSpPr>
              <a:cxnSpLocks/>
            </p:cNvCxnSpPr>
            <p:nvPr/>
          </p:nvCxnSpPr>
          <p:spPr>
            <a:xfrm rot="16200000" flipV="1">
              <a:off x="5895105" y="1210108"/>
              <a:ext cx="805492" cy="969446"/>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50467B-86B0-401F-BA98-3FAB03648E0F}"/>
                </a:ext>
              </a:extLst>
            </p:cNvPr>
            <p:cNvCxnSpPr>
              <a:cxnSpLocks/>
              <a:endCxn id="64" idx="1"/>
            </p:cNvCxnSpPr>
            <p:nvPr/>
          </p:nvCxnSpPr>
          <p:spPr>
            <a:xfrm>
              <a:off x="4337659" y="2648758"/>
              <a:ext cx="241246" cy="473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98" name="Picture 97" descr="Icon&#10;&#10;Description automatically generated">
              <a:extLst>
                <a:ext uri="{FF2B5EF4-FFF2-40B4-BE49-F238E27FC236}">
                  <a16:creationId xmlns:a16="http://schemas.microsoft.com/office/drawing/2014/main" id="{C27BF37F-05BA-47D5-BDA5-49315EC014A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443" y="1196834"/>
              <a:ext cx="806249" cy="727502"/>
            </a:xfrm>
            <a:prstGeom prst="rect">
              <a:avLst/>
            </a:prstGeom>
            <a:noFill/>
            <a:ln>
              <a:noFill/>
            </a:ln>
          </p:spPr>
        </p:pic>
        <p:cxnSp>
          <p:nvCxnSpPr>
            <p:cNvPr id="4" name="Straight Arrow Connector 3">
              <a:extLst>
                <a:ext uri="{FF2B5EF4-FFF2-40B4-BE49-F238E27FC236}">
                  <a16:creationId xmlns:a16="http://schemas.microsoft.com/office/drawing/2014/main" id="{FCC034C8-89B9-46FB-8BCE-4935E9A0ECE7}"/>
                </a:ext>
              </a:extLst>
            </p:cNvPr>
            <p:cNvCxnSpPr>
              <a:cxnSpLocks/>
              <a:stCxn id="12" idx="3"/>
              <a:endCxn id="13" idx="1"/>
            </p:cNvCxnSpPr>
            <p:nvPr/>
          </p:nvCxnSpPr>
          <p:spPr>
            <a:xfrm>
              <a:off x="7540363" y="2634571"/>
              <a:ext cx="23840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63528B-C308-46D3-BEBF-EAC0351EF13A}"/>
                </a:ext>
              </a:extLst>
            </p:cNvPr>
            <p:cNvCxnSpPr>
              <a:cxnSpLocks/>
              <a:stCxn id="64" idx="3"/>
              <a:endCxn id="12" idx="1"/>
            </p:cNvCxnSpPr>
            <p:nvPr/>
          </p:nvCxnSpPr>
          <p:spPr>
            <a:xfrm>
              <a:off x="5813129" y="2634569"/>
              <a:ext cx="412695"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22FEBA-F8B0-4AF7-9528-A25CA980B241}"/>
                </a:ext>
              </a:extLst>
            </p:cNvPr>
            <p:cNvCxnSpPr>
              <a:cxnSpLocks/>
              <a:stCxn id="9" idx="1"/>
              <a:endCxn id="7" idx="2"/>
            </p:cNvCxnSpPr>
            <p:nvPr/>
          </p:nvCxnSpPr>
          <p:spPr>
            <a:xfrm rot="10800000">
              <a:off x="3730185" y="3171567"/>
              <a:ext cx="2495639" cy="7445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58990F82-66B0-43C5-BC70-025CEC4C3D0F}"/>
                </a:ext>
              </a:extLst>
            </p:cNvPr>
            <p:cNvPicPr>
              <a:picLocks noChangeAspect="1"/>
            </p:cNvPicPr>
            <p:nvPr/>
          </p:nvPicPr>
          <p:blipFill>
            <a:blip r:embed="rId5"/>
            <a:stretch>
              <a:fillRect/>
            </a:stretch>
          </p:blipFill>
          <p:spPr>
            <a:xfrm>
              <a:off x="1108589" y="673542"/>
              <a:ext cx="921544" cy="700088"/>
            </a:xfrm>
            <a:prstGeom prst="rect">
              <a:avLst/>
            </a:prstGeom>
          </p:spPr>
        </p:pic>
        <p:pic>
          <p:nvPicPr>
            <p:cNvPr id="2" name="Picture 4">
              <a:extLst>
                <a:ext uri="{FF2B5EF4-FFF2-40B4-BE49-F238E27FC236}">
                  <a16:creationId xmlns:a16="http://schemas.microsoft.com/office/drawing/2014/main" id="{7C8C51AC-9345-DAF7-E391-EF97A278C0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692" y="3275335"/>
              <a:ext cx="1371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Data Lake Storage Connector - Mule 4">
              <a:extLst>
                <a:ext uri="{FF2B5EF4-FFF2-40B4-BE49-F238E27FC236}">
                  <a16:creationId xmlns:a16="http://schemas.microsoft.com/office/drawing/2014/main" id="{73B56D38-A32F-1EC0-6763-0CA03BEF04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045" y="2577808"/>
              <a:ext cx="705835" cy="5003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DF34042-F9AF-A633-2E62-0BABAE7E75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838" y="3493016"/>
              <a:ext cx="2400300" cy="704850"/>
            </a:xfrm>
            <a:prstGeom prst="rect">
              <a:avLst/>
            </a:prstGeom>
            <a:noFill/>
            <a:extLst>
              <a:ext uri="{909E8E84-426E-40DD-AFC4-6F175D3DCCD1}">
                <a14:hiddenFill xmlns:a14="http://schemas.microsoft.com/office/drawing/2010/main">
                  <a:solidFill>
                    <a:srgbClr val="FFFFFF"/>
                  </a:solidFill>
                </a14:hiddenFill>
              </a:ext>
            </a:extLst>
          </p:spPr>
        </p:pic>
      </p:grpSp>
      <p:sp>
        <p:nvSpPr>
          <p:cNvPr id="87" name="Google Shape;353;p3">
            <a:extLst>
              <a:ext uri="{FF2B5EF4-FFF2-40B4-BE49-F238E27FC236}">
                <a16:creationId xmlns:a16="http://schemas.microsoft.com/office/drawing/2014/main" id="{BD94ED5D-CAB7-CF7F-DBC5-98CFF62F4453}"/>
              </a:ext>
            </a:extLst>
          </p:cNvPr>
          <p:cNvSpPr txBox="1">
            <a:spLocks noGrp="1"/>
          </p:cNvSpPr>
          <p:nvPr>
            <p:ph type="title"/>
          </p:nvPr>
        </p:nvSpPr>
        <p:spPr>
          <a:xfrm>
            <a:off x="2004669" y="-47958"/>
            <a:ext cx="5136750" cy="440186"/>
          </a:xfrm>
          <a:prstGeom prst="rect">
            <a:avLst/>
          </a:prstGeom>
          <a:noFill/>
          <a:ln>
            <a:noFill/>
          </a:ln>
        </p:spPr>
        <p:txBody>
          <a:bodyPr spcFirstLastPara="1" wrap="square" lIns="91425" tIns="91425" rIns="91425" bIns="91425" anchor="t" anchorCtr="0">
            <a:noAutofit/>
          </a:bodyPr>
          <a:lstStyle/>
          <a:p>
            <a:r>
              <a:rPr lang="en" sz="1988" dirty="0">
                <a:solidFill>
                  <a:srgbClr val="222222"/>
                </a:solidFill>
                <a:highlight>
                  <a:srgbClr val="FFFFFF"/>
                </a:highlight>
              </a:rPr>
              <a:t>Tools/ Resources &amp; Solution Architecture</a:t>
            </a:r>
            <a:endParaRPr sz="1988" dirty="0"/>
          </a:p>
        </p:txBody>
      </p:sp>
      <p:grpSp>
        <p:nvGrpSpPr>
          <p:cNvPr id="3" name="Group 2">
            <a:extLst>
              <a:ext uri="{FF2B5EF4-FFF2-40B4-BE49-F238E27FC236}">
                <a16:creationId xmlns:a16="http://schemas.microsoft.com/office/drawing/2014/main" id="{63DDA0A3-65E0-B3A0-3F7B-43C549171684}"/>
              </a:ext>
            </a:extLst>
          </p:cNvPr>
          <p:cNvGrpSpPr/>
          <p:nvPr/>
        </p:nvGrpSpPr>
        <p:grpSpPr>
          <a:xfrm>
            <a:off x="73060" y="344354"/>
            <a:ext cx="1922279" cy="4440539"/>
            <a:chOff x="44495" y="545620"/>
            <a:chExt cx="2973683" cy="5984218"/>
          </a:xfrm>
        </p:grpSpPr>
        <p:sp>
          <p:nvSpPr>
            <p:cNvPr id="26" name="Rectangle: Rounded Corners 25">
              <a:extLst>
                <a:ext uri="{FF2B5EF4-FFF2-40B4-BE49-F238E27FC236}">
                  <a16:creationId xmlns:a16="http://schemas.microsoft.com/office/drawing/2014/main" id="{B4491BF5-E640-C4F7-5311-F2FFDEC3151F}"/>
                </a:ext>
              </a:extLst>
            </p:cNvPr>
            <p:cNvSpPr/>
            <p:nvPr/>
          </p:nvSpPr>
          <p:spPr>
            <a:xfrm>
              <a:off x="44495" y="545620"/>
              <a:ext cx="2267293" cy="5984218"/>
            </a:xfrm>
            <a:prstGeom prst="roundRect">
              <a:avLst/>
            </a:prstGeom>
            <a:solidFill>
              <a:schemeClr val="accent3"/>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50"/>
            </a:p>
          </p:txBody>
        </p:sp>
        <p:grpSp>
          <p:nvGrpSpPr>
            <p:cNvPr id="25" name="Group 24">
              <a:extLst>
                <a:ext uri="{FF2B5EF4-FFF2-40B4-BE49-F238E27FC236}">
                  <a16:creationId xmlns:a16="http://schemas.microsoft.com/office/drawing/2014/main" id="{21040D8D-8EE8-86D1-FBBE-C28FC57BCD0B}"/>
                </a:ext>
              </a:extLst>
            </p:cNvPr>
            <p:cNvGrpSpPr/>
            <p:nvPr/>
          </p:nvGrpSpPr>
          <p:grpSpPr>
            <a:xfrm>
              <a:off x="164423" y="745954"/>
              <a:ext cx="1212712" cy="5636532"/>
              <a:chOff x="49579" y="672752"/>
              <a:chExt cx="1187400" cy="5882418"/>
            </a:xfrm>
          </p:grpSpPr>
          <p:sp>
            <p:nvSpPr>
              <p:cNvPr id="74" name="Rectangle: Rounded Corners 73">
                <a:extLst>
                  <a:ext uri="{FF2B5EF4-FFF2-40B4-BE49-F238E27FC236}">
                    <a16:creationId xmlns:a16="http://schemas.microsoft.com/office/drawing/2014/main" id="{BA887B10-6642-4926-5299-2BFDCB277190}"/>
                  </a:ext>
                </a:extLst>
              </p:cNvPr>
              <p:cNvSpPr/>
              <p:nvPr/>
            </p:nvSpPr>
            <p:spPr>
              <a:xfrm rot="16200000">
                <a:off x="-2297930" y="3020261"/>
                <a:ext cx="5882418" cy="1187400"/>
              </a:xfrm>
              <a:prstGeom prst="roundRect">
                <a:avLst>
                  <a:gd name="adj" fmla="val 9129"/>
                </a:avLst>
              </a:prstGeom>
              <a:solidFill>
                <a:schemeClr val="accent6">
                  <a:lumMod val="9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350"/>
              </a:p>
            </p:txBody>
          </p:sp>
          <p:grpSp>
            <p:nvGrpSpPr>
              <p:cNvPr id="24" name="Group 23">
                <a:extLst>
                  <a:ext uri="{FF2B5EF4-FFF2-40B4-BE49-F238E27FC236}">
                    <a16:creationId xmlns:a16="http://schemas.microsoft.com/office/drawing/2014/main" id="{23DF35D6-FE56-26ED-FAD2-EC354934380B}"/>
                  </a:ext>
                </a:extLst>
              </p:cNvPr>
              <p:cNvGrpSpPr/>
              <p:nvPr/>
            </p:nvGrpSpPr>
            <p:grpSpPr>
              <a:xfrm>
                <a:off x="115216" y="783351"/>
                <a:ext cx="1061908" cy="5666381"/>
                <a:chOff x="115216" y="783351"/>
                <a:chExt cx="1061908" cy="5666381"/>
              </a:xfrm>
            </p:grpSpPr>
            <p:pic>
              <p:nvPicPr>
                <p:cNvPr id="75" name="Graphic 4" descr="Document outline">
                  <a:extLst>
                    <a:ext uri="{FF2B5EF4-FFF2-40B4-BE49-F238E27FC236}">
                      <a16:creationId xmlns:a16="http://schemas.microsoft.com/office/drawing/2014/main" id="{4931F866-1846-EB12-6466-D6F2883386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9224" y="3333093"/>
                  <a:ext cx="605418" cy="599341"/>
                </a:xfrm>
                <a:prstGeom prst="rect">
                  <a:avLst/>
                </a:prstGeom>
              </p:spPr>
            </p:pic>
            <p:pic>
              <p:nvPicPr>
                <p:cNvPr id="76" name="Graphic 5" descr="Document outline">
                  <a:extLst>
                    <a:ext uri="{FF2B5EF4-FFF2-40B4-BE49-F238E27FC236}">
                      <a16:creationId xmlns:a16="http://schemas.microsoft.com/office/drawing/2014/main" id="{1300E7AB-961F-09CE-2BB1-AA70D5B8AE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1542" y="2121345"/>
                  <a:ext cx="605419" cy="621004"/>
                </a:xfrm>
                <a:prstGeom prst="rect">
                  <a:avLst/>
                </a:prstGeom>
              </p:spPr>
            </p:pic>
            <p:pic>
              <p:nvPicPr>
                <p:cNvPr id="77" name="Graphic 6" descr="Document outline">
                  <a:extLst>
                    <a:ext uri="{FF2B5EF4-FFF2-40B4-BE49-F238E27FC236}">
                      <a16:creationId xmlns:a16="http://schemas.microsoft.com/office/drawing/2014/main" id="{7F8BD297-CD81-7185-AF21-9A64DC6637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933" y="783351"/>
                  <a:ext cx="605419" cy="599341"/>
                </a:xfrm>
                <a:prstGeom prst="rect">
                  <a:avLst/>
                </a:prstGeom>
              </p:spPr>
            </p:pic>
            <p:sp>
              <p:nvSpPr>
                <p:cNvPr id="78" name="TextBox 8">
                  <a:extLst>
                    <a:ext uri="{FF2B5EF4-FFF2-40B4-BE49-F238E27FC236}">
                      <a16:creationId xmlns:a16="http://schemas.microsoft.com/office/drawing/2014/main" id="{A9921721-16BE-555C-D0D1-4E0D2404552D}"/>
                    </a:ext>
                  </a:extLst>
                </p:cNvPr>
                <p:cNvSpPr txBox="1"/>
                <p:nvPr/>
              </p:nvSpPr>
              <p:spPr>
                <a:xfrm>
                  <a:off x="115216" y="3976747"/>
                  <a:ext cx="1061906" cy="340880"/>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a:latin typeface="Amasis MT Pro Medium"/>
                      <a:cs typeface="Calibri"/>
                    </a:rPr>
                    <a:t>Emission</a:t>
                  </a:r>
                  <a:endParaRPr lang="en-US" sz="1000" err="1">
                    <a:latin typeface="Amasis MT Pro Medium" panose="02040604050005020304" pitchFamily="18" charset="0"/>
                    <a:cs typeface="Calibri"/>
                  </a:endParaRPr>
                </a:p>
              </p:txBody>
            </p:sp>
            <p:sp>
              <p:nvSpPr>
                <p:cNvPr id="79" name="TextBox 9">
                  <a:extLst>
                    <a:ext uri="{FF2B5EF4-FFF2-40B4-BE49-F238E27FC236}">
                      <a16:creationId xmlns:a16="http://schemas.microsoft.com/office/drawing/2014/main" id="{EE328991-3D88-EBEA-CF1F-5319D138F079}"/>
                    </a:ext>
                  </a:extLst>
                </p:cNvPr>
                <p:cNvSpPr txBox="1"/>
                <p:nvPr/>
              </p:nvSpPr>
              <p:spPr>
                <a:xfrm>
                  <a:off x="129159" y="2780555"/>
                  <a:ext cx="963090" cy="340880"/>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a:latin typeface="Amasis MT Pro Medium"/>
                      <a:cs typeface="Calibri"/>
                    </a:rPr>
                    <a:t>Water</a:t>
                  </a:r>
                  <a:endParaRPr lang="en-US" sz="1350"/>
                </a:p>
              </p:txBody>
            </p:sp>
            <p:sp>
              <p:nvSpPr>
                <p:cNvPr id="80" name="TextBox 10">
                  <a:extLst>
                    <a:ext uri="{FF2B5EF4-FFF2-40B4-BE49-F238E27FC236}">
                      <a16:creationId xmlns:a16="http://schemas.microsoft.com/office/drawing/2014/main" id="{C78C4B40-23A4-8907-3FF5-1B6AC0410D21}"/>
                    </a:ext>
                  </a:extLst>
                </p:cNvPr>
                <p:cNvSpPr txBox="1"/>
                <p:nvPr/>
              </p:nvSpPr>
              <p:spPr>
                <a:xfrm>
                  <a:off x="209103" y="1420231"/>
                  <a:ext cx="841751" cy="324647"/>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latin typeface="Amasis MT Pro Medium"/>
                    </a:rPr>
                    <a:t>Energy</a:t>
                  </a:r>
                  <a:endParaRPr lang="en-US" sz="975" dirty="0">
                    <a:latin typeface="Amasis MT Pro Medium" panose="02040604050005020304" pitchFamily="18" charset="0"/>
                  </a:endParaRPr>
                </a:p>
              </p:txBody>
            </p:sp>
            <p:sp>
              <p:nvSpPr>
                <p:cNvPr id="81" name="TextBox 13">
                  <a:extLst>
                    <a:ext uri="{FF2B5EF4-FFF2-40B4-BE49-F238E27FC236}">
                      <a16:creationId xmlns:a16="http://schemas.microsoft.com/office/drawing/2014/main" id="{9A19A136-7B96-ACC3-EF42-66C3D56A1B81}"/>
                    </a:ext>
                  </a:extLst>
                </p:cNvPr>
                <p:cNvSpPr txBox="1"/>
                <p:nvPr/>
              </p:nvSpPr>
              <p:spPr>
                <a:xfrm>
                  <a:off x="115218" y="5930296"/>
                  <a:ext cx="1061906" cy="519436"/>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75" b="1">
                      <a:latin typeface="Amasis MT Pro Medium"/>
                    </a:rPr>
                    <a:t>Data Sources</a:t>
                  </a:r>
                </a:p>
              </p:txBody>
            </p:sp>
            <p:pic>
              <p:nvPicPr>
                <p:cNvPr id="20" name="Graphic 4" descr="Document outline">
                  <a:extLst>
                    <a:ext uri="{FF2B5EF4-FFF2-40B4-BE49-F238E27FC236}">
                      <a16:creationId xmlns:a16="http://schemas.microsoft.com/office/drawing/2014/main" id="{249C0290-BC3D-BB4E-D263-FC649B7378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7342" y="4605277"/>
                  <a:ext cx="622433" cy="605576"/>
                </a:xfrm>
                <a:prstGeom prst="rect">
                  <a:avLst/>
                </a:prstGeom>
              </p:spPr>
            </p:pic>
          </p:grpSp>
          <p:sp>
            <p:nvSpPr>
              <p:cNvPr id="21" name="TextBox 8">
                <a:extLst>
                  <a:ext uri="{FF2B5EF4-FFF2-40B4-BE49-F238E27FC236}">
                    <a16:creationId xmlns:a16="http://schemas.microsoft.com/office/drawing/2014/main" id="{8714CD2A-5D5D-352C-1584-0E35C671763B}"/>
                  </a:ext>
                </a:extLst>
              </p:cNvPr>
              <p:cNvSpPr txBox="1"/>
              <p:nvPr/>
            </p:nvSpPr>
            <p:spPr>
              <a:xfrm>
                <a:off x="91476" y="5212818"/>
                <a:ext cx="1091752" cy="324647"/>
              </a:xfrm>
              <a:prstGeom prst="rect">
                <a:avLst/>
              </a:prstGeom>
              <a:solidFill>
                <a:schemeClr val="accent6">
                  <a:lumMod val="95000"/>
                </a:schemeClr>
              </a:solid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latin typeface="Amasis MT Pro Medium"/>
                    <a:cs typeface="Calibri"/>
                  </a:rPr>
                  <a:t>Waste</a:t>
                </a:r>
                <a:endParaRPr lang="en-US" sz="900" dirty="0"/>
              </a:p>
            </p:txBody>
          </p:sp>
        </p:grpSp>
        <p:pic>
          <p:nvPicPr>
            <p:cNvPr id="28" name="Picture 28" descr="Icon&#10;&#10;Description automatically generated">
              <a:extLst>
                <a:ext uri="{FF2B5EF4-FFF2-40B4-BE49-F238E27FC236}">
                  <a16:creationId xmlns:a16="http://schemas.microsoft.com/office/drawing/2014/main" id="{BC7A58BC-7116-EDA5-283D-E802B50D511F}"/>
                </a:ext>
              </a:extLst>
            </p:cNvPr>
            <p:cNvPicPr>
              <a:picLocks noChangeAspect="1"/>
            </p:cNvPicPr>
            <p:nvPr/>
          </p:nvPicPr>
          <p:blipFill>
            <a:blip r:embed="rId12"/>
            <a:stretch>
              <a:fillRect/>
            </a:stretch>
          </p:blipFill>
          <p:spPr>
            <a:xfrm>
              <a:off x="1389921" y="1331518"/>
              <a:ext cx="1202584" cy="1202584"/>
            </a:xfrm>
            <a:prstGeom prst="rect">
              <a:avLst/>
            </a:prstGeom>
          </p:spPr>
        </p:pic>
        <p:pic>
          <p:nvPicPr>
            <p:cNvPr id="29" name="Picture 29" descr="A picture containing text&#10;&#10;Description automatically generated">
              <a:extLst>
                <a:ext uri="{FF2B5EF4-FFF2-40B4-BE49-F238E27FC236}">
                  <a16:creationId xmlns:a16="http://schemas.microsoft.com/office/drawing/2014/main" id="{A61EFCF9-65A6-DBA7-D38E-29C0DC824AFE}"/>
                </a:ext>
              </a:extLst>
            </p:cNvPr>
            <p:cNvPicPr>
              <a:picLocks noChangeAspect="1"/>
            </p:cNvPicPr>
            <p:nvPr/>
          </p:nvPicPr>
          <p:blipFill>
            <a:blip r:embed="rId13"/>
            <a:stretch>
              <a:fillRect/>
            </a:stretch>
          </p:blipFill>
          <p:spPr>
            <a:xfrm>
              <a:off x="1448569" y="5778491"/>
              <a:ext cx="1569609" cy="589753"/>
            </a:xfrm>
            <a:prstGeom prst="rect">
              <a:avLst/>
            </a:prstGeom>
          </p:spPr>
        </p:pic>
      </p:grpSp>
      <p:grpSp>
        <p:nvGrpSpPr>
          <p:cNvPr id="34" name="Group 33">
            <a:extLst>
              <a:ext uri="{FF2B5EF4-FFF2-40B4-BE49-F238E27FC236}">
                <a16:creationId xmlns:a16="http://schemas.microsoft.com/office/drawing/2014/main" id="{9C8414D0-7B37-4C9C-13CC-286C9E9E83A9}"/>
              </a:ext>
            </a:extLst>
          </p:cNvPr>
          <p:cNvGrpSpPr/>
          <p:nvPr/>
        </p:nvGrpSpPr>
        <p:grpSpPr>
          <a:xfrm>
            <a:off x="1790270" y="573784"/>
            <a:ext cx="822956" cy="3703809"/>
            <a:chOff x="2233569" y="1294212"/>
            <a:chExt cx="1102323" cy="4430412"/>
          </a:xfrm>
        </p:grpSpPr>
        <p:sp>
          <p:nvSpPr>
            <p:cNvPr id="33" name="Rectangle: Rounded Corners 32">
              <a:extLst>
                <a:ext uri="{FF2B5EF4-FFF2-40B4-BE49-F238E27FC236}">
                  <a16:creationId xmlns:a16="http://schemas.microsoft.com/office/drawing/2014/main" id="{6A7705B1-5D1A-0578-0B39-2EFEA018258D}"/>
                </a:ext>
              </a:extLst>
            </p:cNvPr>
            <p:cNvSpPr/>
            <p:nvPr/>
          </p:nvSpPr>
          <p:spPr>
            <a:xfrm>
              <a:off x="2233569" y="1294212"/>
              <a:ext cx="1102323" cy="4430412"/>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600">
                <a:solidFill>
                  <a:schemeClr val="tx1"/>
                </a:solidFill>
                <a:cs typeface="Arial"/>
              </a:endParaRPr>
            </a:p>
          </p:txBody>
        </p:sp>
        <p:sp>
          <p:nvSpPr>
            <p:cNvPr id="8" name="Rectangle: Rounded Corners 7">
              <a:extLst>
                <a:ext uri="{FF2B5EF4-FFF2-40B4-BE49-F238E27FC236}">
                  <a16:creationId xmlns:a16="http://schemas.microsoft.com/office/drawing/2014/main" id="{FDBE240E-B275-5D77-051A-8F5C0CAE7DDA}"/>
                </a:ext>
              </a:extLst>
            </p:cNvPr>
            <p:cNvSpPr/>
            <p:nvPr/>
          </p:nvSpPr>
          <p:spPr>
            <a:xfrm>
              <a:off x="2271229" y="1835728"/>
              <a:ext cx="950508" cy="925385"/>
            </a:xfrm>
            <a:prstGeom prst="roundRect">
              <a:avLst/>
            </a:prstGeom>
            <a:solidFill>
              <a:schemeClr val="accent3"/>
            </a:solidFill>
            <a:ln>
              <a:prstDash val="sysDot"/>
            </a:ln>
          </p:spPr>
          <p:style>
            <a:lnRef idx="2">
              <a:schemeClr val="accent1"/>
            </a:lnRef>
            <a:fillRef idx="1">
              <a:schemeClr val="lt1"/>
            </a:fillRef>
            <a:effectRef idx="0">
              <a:schemeClr val="accent1"/>
            </a:effectRef>
            <a:fontRef idx="minor">
              <a:schemeClr val="dk1"/>
            </a:fontRef>
          </p:style>
          <p:txBody>
            <a:bodyPr lIns="68580" tIns="34290" rIns="68580" bIns="34290" rtlCol="0" anchor="t"/>
            <a:lstStyle/>
            <a:p>
              <a:pPr algn="ctr"/>
              <a:r>
                <a:rPr lang="en-US" sz="900">
                  <a:solidFill>
                    <a:schemeClr val="tx1"/>
                  </a:solidFill>
                  <a:latin typeface="Amasis MT Pro Medium"/>
                </a:rPr>
                <a:t>Bronze </a:t>
              </a:r>
            </a:p>
          </p:txBody>
        </p:sp>
        <p:sp>
          <p:nvSpPr>
            <p:cNvPr id="11" name="Rectangle: Rounded Corners 10">
              <a:extLst>
                <a:ext uri="{FF2B5EF4-FFF2-40B4-BE49-F238E27FC236}">
                  <a16:creationId xmlns:a16="http://schemas.microsoft.com/office/drawing/2014/main" id="{EA65DF3A-2C2A-F5C8-24C6-433B366597DF}"/>
                </a:ext>
              </a:extLst>
            </p:cNvPr>
            <p:cNvSpPr/>
            <p:nvPr/>
          </p:nvSpPr>
          <p:spPr>
            <a:xfrm>
              <a:off x="2287104" y="4015894"/>
              <a:ext cx="961091" cy="973011"/>
            </a:xfrm>
            <a:prstGeom prst="roundRect">
              <a:avLst/>
            </a:prstGeom>
            <a:solidFill>
              <a:schemeClr val="accent3"/>
            </a:solidFill>
            <a:ln>
              <a:prstDash val="sysDot"/>
            </a:ln>
          </p:spPr>
          <p:style>
            <a:lnRef idx="2">
              <a:schemeClr val="accent1"/>
            </a:lnRef>
            <a:fillRef idx="1">
              <a:schemeClr val="lt1"/>
            </a:fillRef>
            <a:effectRef idx="0">
              <a:schemeClr val="accent1"/>
            </a:effectRef>
            <a:fontRef idx="minor">
              <a:schemeClr val="dk1"/>
            </a:fontRef>
          </p:style>
          <p:txBody>
            <a:bodyPr lIns="68580" tIns="34290" rIns="68580" bIns="34290" rtlCol="0" anchor="t"/>
            <a:lstStyle/>
            <a:p>
              <a:pPr algn="ctr"/>
              <a:r>
                <a:rPr lang="en-US" sz="900">
                  <a:solidFill>
                    <a:schemeClr val="tx1"/>
                  </a:solidFill>
                  <a:latin typeface="Amasis MT Pro Medium"/>
                </a:rPr>
                <a:t>Gold</a:t>
              </a:r>
            </a:p>
          </p:txBody>
        </p:sp>
        <p:sp>
          <p:nvSpPr>
            <p:cNvPr id="16" name="Rectangle: Rounded Corners 15">
              <a:extLst>
                <a:ext uri="{FF2B5EF4-FFF2-40B4-BE49-F238E27FC236}">
                  <a16:creationId xmlns:a16="http://schemas.microsoft.com/office/drawing/2014/main" id="{929035CC-E0F7-64BC-E8AD-7F741931FB64}"/>
                </a:ext>
              </a:extLst>
            </p:cNvPr>
            <p:cNvSpPr/>
            <p:nvPr/>
          </p:nvSpPr>
          <p:spPr>
            <a:xfrm>
              <a:off x="2297687" y="2899353"/>
              <a:ext cx="950508" cy="973011"/>
            </a:xfrm>
            <a:prstGeom prst="roundRect">
              <a:avLst/>
            </a:prstGeom>
            <a:solidFill>
              <a:schemeClr val="accent3"/>
            </a:solidFill>
            <a:ln>
              <a:prstDash val="sysDot"/>
            </a:ln>
          </p:spPr>
          <p:style>
            <a:lnRef idx="2">
              <a:schemeClr val="accent1"/>
            </a:lnRef>
            <a:fillRef idx="1">
              <a:schemeClr val="lt1"/>
            </a:fillRef>
            <a:effectRef idx="0">
              <a:schemeClr val="accent1"/>
            </a:effectRef>
            <a:fontRef idx="minor">
              <a:schemeClr val="dk1"/>
            </a:fontRef>
          </p:style>
          <p:txBody>
            <a:bodyPr lIns="68580" tIns="34290" rIns="68580" bIns="34290" rtlCol="0" anchor="t"/>
            <a:lstStyle/>
            <a:p>
              <a:pPr algn="ctr"/>
              <a:r>
                <a:rPr lang="en-US" sz="900">
                  <a:solidFill>
                    <a:schemeClr val="tx1"/>
                  </a:solidFill>
                  <a:latin typeface="Amasis MT Pro Medium"/>
                </a:rPr>
                <a:t>Silver</a:t>
              </a:r>
            </a:p>
          </p:txBody>
        </p:sp>
        <p:sp>
          <p:nvSpPr>
            <p:cNvPr id="22" name="Flowchart: Magnetic Disk 21">
              <a:extLst>
                <a:ext uri="{FF2B5EF4-FFF2-40B4-BE49-F238E27FC236}">
                  <a16:creationId xmlns:a16="http://schemas.microsoft.com/office/drawing/2014/main" id="{8C239EA3-06E4-1E3A-EF25-9C7057B2624D}"/>
                </a:ext>
              </a:extLst>
            </p:cNvPr>
            <p:cNvSpPr/>
            <p:nvPr/>
          </p:nvSpPr>
          <p:spPr>
            <a:xfrm>
              <a:off x="2397125" y="2158999"/>
              <a:ext cx="735541" cy="550333"/>
            </a:xfrm>
            <a:prstGeom prst="flowChartMagneticDisk">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cs typeface="Arial"/>
                </a:rPr>
                <a:t>database</a:t>
              </a:r>
            </a:p>
          </p:txBody>
        </p:sp>
        <p:sp>
          <p:nvSpPr>
            <p:cNvPr id="30" name="Flowchart: Magnetic Disk 29">
              <a:extLst>
                <a:ext uri="{FF2B5EF4-FFF2-40B4-BE49-F238E27FC236}">
                  <a16:creationId xmlns:a16="http://schemas.microsoft.com/office/drawing/2014/main" id="{5B6EEB6D-7B01-A6B8-7616-C3B7CA3307B9}"/>
                </a:ext>
              </a:extLst>
            </p:cNvPr>
            <p:cNvSpPr/>
            <p:nvPr/>
          </p:nvSpPr>
          <p:spPr>
            <a:xfrm>
              <a:off x="2397126" y="3339040"/>
              <a:ext cx="735539" cy="465666"/>
            </a:xfrm>
            <a:prstGeom prst="flowChartMagneticDisk">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a:solidFill>
                    <a:schemeClr val="tx1"/>
                  </a:solidFill>
                  <a:cs typeface="Arial"/>
                </a:rPr>
                <a:t>database</a:t>
              </a:r>
              <a:endParaRPr lang="en-US" sz="1050"/>
            </a:p>
          </p:txBody>
        </p:sp>
        <p:sp>
          <p:nvSpPr>
            <p:cNvPr id="31" name="Flowchart: Magnetic Disk 30">
              <a:extLst>
                <a:ext uri="{FF2B5EF4-FFF2-40B4-BE49-F238E27FC236}">
                  <a16:creationId xmlns:a16="http://schemas.microsoft.com/office/drawing/2014/main" id="{B95D83F5-7780-D13A-6E69-C5E48B3D2279}"/>
                </a:ext>
              </a:extLst>
            </p:cNvPr>
            <p:cNvSpPr/>
            <p:nvPr/>
          </p:nvSpPr>
          <p:spPr>
            <a:xfrm>
              <a:off x="2402416" y="4413248"/>
              <a:ext cx="724957" cy="49741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a:solidFill>
                    <a:schemeClr val="tx1"/>
                  </a:solidFill>
                  <a:cs typeface="Arial"/>
                </a:rPr>
                <a:t>database</a:t>
              </a:r>
              <a:endParaRPr lang="en-US" sz="1050">
                <a:solidFill>
                  <a:schemeClr val="tx1"/>
                </a:solidFill>
              </a:endParaRPr>
            </a:p>
          </p:txBody>
        </p:sp>
      </p:grpSp>
      <p:cxnSp>
        <p:nvCxnSpPr>
          <p:cNvPr id="37" name="Straight Arrow Connector 36">
            <a:extLst>
              <a:ext uri="{FF2B5EF4-FFF2-40B4-BE49-F238E27FC236}">
                <a16:creationId xmlns:a16="http://schemas.microsoft.com/office/drawing/2014/main" id="{31161A50-20A1-6B95-6FD8-5D56CBDF31E0}"/>
              </a:ext>
            </a:extLst>
          </p:cNvPr>
          <p:cNvCxnSpPr>
            <a:cxnSpLocks/>
          </p:cNvCxnSpPr>
          <p:nvPr/>
        </p:nvCxnSpPr>
        <p:spPr>
          <a:xfrm>
            <a:off x="1513267" y="2463447"/>
            <a:ext cx="275317" cy="389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16BABBA-BE89-B1E2-C29D-B8C895696AC6}"/>
              </a:ext>
            </a:extLst>
          </p:cNvPr>
          <p:cNvCxnSpPr>
            <a:cxnSpLocks/>
          </p:cNvCxnSpPr>
          <p:nvPr/>
        </p:nvCxnSpPr>
        <p:spPr>
          <a:xfrm>
            <a:off x="2609614" y="2455671"/>
            <a:ext cx="150910" cy="777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2" name="Picture 42" descr="Icon&#10;&#10;Description automatically generated">
            <a:extLst>
              <a:ext uri="{FF2B5EF4-FFF2-40B4-BE49-F238E27FC236}">
                <a16:creationId xmlns:a16="http://schemas.microsoft.com/office/drawing/2014/main" id="{1B828582-3AD1-BCAB-E67D-F8EDBF1510A3}"/>
              </a:ext>
            </a:extLst>
          </p:cNvPr>
          <p:cNvPicPr>
            <a:picLocks noChangeAspect="1"/>
          </p:cNvPicPr>
          <p:nvPr/>
        </p:nvPicPr>
        <p:blipFill>
          <a:blip r:embed="rId14"/>
          <a:stretch>
            <a:fillRect/>
          </a:stretch>
        </p:blipFill>
        <p:spPr>
          <a:xfrm>
            <a:off x="1928019" y="3847878"/>
            <a:ext cx="533401" cy="305245"/>
          </a:xfrm>
          <a:prstGeom prst="rect">
            <a:avLst/>
          </a:prstGeom>
        </p:spPr>
      </p:pic>
      <p:sp>
        <p:nvSpPr>
          <p:cNvPr id="44" name="TextBox 13">
            <a:extLst>
              <a:ext uri="{FF2B5EF4-FFF2-40B4-BE49-F238E27FC236}">
                <a16:creationId xmlns:a16="http://schemas.microsoft.com/office/drawing/2014/main" id="{42DA4F0D-9E6E-8EA2-BE4B-502A497E8F12}"/>
              </a:ext>
            </a:extLst>
          </p:cNvPr>
          <p:cNvSpPr txBox="1"/>
          <p:nvPr/>
        </p:nvSpPr>
        <p:spPr>
          <a:xfrm>
            <a:off x="1840158" y="632160"/>
            <a:ext cx="709019" cy="323165"/>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25" b="1">
                <a:latin typeface="Amasis MT Pro Medium"/>
              </a:rPr>
              <a:t>Azure Data Services</a:t>
            </a:r>
          </a:p>
        </p:txBody>
      </p:sp>
      <p:sp>
        <p:nvSpPr>
          <p:cNvPr id="46" name="Rectangle: Rounded Corners 45">
            <a:extLst>
              <a:ext uri="{FF2B5EF4-FFF2-40B4-BE49-F238E27FC236}">
                <a16:creationId xmlns:a16="http://schemas.microsoft.com/office/drawing/2014/main" id="{3E47FC60-5FF4-25BE-63EA-E4EB3FAF68BC}"/>
              </a:ext>
            </a:extLst>
          </p:cNvPr>
          <p:cNvSpPr/>
          <p:nvPr/>
        </p:nvSpPr>
        <p:spPr>
          <a:xfrm>
            <a:off x="7512208" y="1579138"/>
            <a:ext cx="1547477" cy="1694720"/>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171450" indent="-171450">
              <a:buFont typeface="Arial"/>
              <a:buChar char="•"/>
            </a:pPr>
            <a:r>
              <a:rPr lang="en-US" sz="788">
                <a:solidFill>
                  <a:schemeClr val="tx1"/>
                </a:solidFill>
                <a:latin typeface="Amasis MT Pro Medium"/>
              </a:rPr>
              <a:t>Greening of Power Mix</a:t>
            </a:r>
            <a:endParaRPr lang="en-US" sz="1050">
              <a:cs typeface="Arial"/>
            </a:endParaRPr>
          </a:p>
          <a:p>
            <a:pPr marL="171450" indent="-171450">
              <a:buFont typeface="Arial"/>
              <a:buChar char="•"/>
            </a:pPr>
            <a:endParaRPr lang="en-US" sz="788">
              <a:solidFill>
                <a:schemeClr val="tx1"/>
              </a:solidFill>
              <a:latin typeface="Amasis MT Pro Medium" panose="02040604050005020304" pitchFamily="18" charset="0"/>
            </a:endParaRPr>
          </a:p>
          <a:p>
            <a:pPr marL="171450" indent="-171450">
              <a:buFont typeface="Arial"/>
              <a:buChar char="•"/>
            </a:pPr>
            <a:r>
              <a:rPr lang="en-US" sz="788">
                <a:solidFill>
                  <a:schemeClr val="tx1"/>
                </a:solidFill>
                <a:latin typeface="Amasis MT Pro Medium"/>
              </a:rPr>
              <a:t>Decarbonization of direct emissions from aluminum processing</a:t>
            </a:r>
          </a:p>
          <a:p>
            <a:pPr marL="171450" indent="-171450">
              <a:buFont typeface="Arial"/>
              <a:buChar char="•"/>
            </a:pPr>
            <a:endParaRPr lang="en-US" sz="788">
              <a:solidFill>
                <a:schemeClr val="tx1"/>
              </a:solidFill>
              <a:latin typeface="Amasis MT Pro Medium" panose="02040604050005020304" pitchFamily="18" charset="0"/>
            </a:endParaRPr>
          </a:p>
          <a:p>
            <a:pPr marL="171450" indent="-171450">
              <a:buFont typeface="Arial"/>
              <a:buChar char="•"/>
            </a:pPr>
            <a:r>
              <a:rPr lang="en-US" sz="788">
                <a:solidFill>
                  <a:schemeClr val="tx1"/>
                </a:solidFill>
                <a:latin typeface="Amasis MT Pro Medium"/>
              </a:rPr>
              <a:t>Maximizing % Recyclability of Aluminum</a:t>
            </a:r>
          </a:p>
        </p:txBody>
      </p:sp>
      <p:sp>
        <p:nvSpPr>
          <p:cNvPr id="48" name="TextBox 13">
            <a:extLst>
              <a:ext uri="{FF2B5EF4-FFF2-40B4-BE49-F238E27FC236}">
                <a16:creationId xmlns:a16="http://schemas.microsoft.com/office/drawing/2014/main" id="{F09F0286-61EE-AD09-6A60-75177D595AFB}"/>
              </a:ext>
            </a:extLst>
          </p:cNvPr>
          <p:cNvSpPr txBox="1"/>
          <p:nvPr/>
        </p:nvSpPr>
        <p:spPr>
          <a:xfrm>
            <a:off x="8084241" y="1649319"/>
            <a:ext cx="352101" cy="207749"/>
          </a:xfrm>
          <a:prstGeom prst="rect">
            <a:avLst/>
          </a:prstGeom>
          <a:solidFill>
            <a:schemeClr val="accent6">
              <a:lumMod val="95000"/>
            </a:schemeClr>
          </a:solidFill>
          <a:ln>
            <a:solidFill>
              <a:schemeClr val="tx1"/>
            </a:solidFill>
          </a:ln>
        </p:spPr>
        <p:txBody>
          <a:bodyPr wrap="square" lIns="68580" tIns="34290" rIns="68580" bIns="3429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a:ea typeface="+mn-lt"/>
                <a:cs typeface="+mn-lt"/>
              </a:rPr>
              <a:t>KPI</a:t>
            </a:r>
          </a:p>
        </p:txBody>
      </p:sp>
    </p:spTree>
    <p:extLst>
      <p:ext uri="{BB962C8B-B14F-4D97-AF65-F5344CB8AC3E}">
        <p14:creationId xmlns:p14="http://schemas.microsoft.com/office/powerpoint/2010/main" val="88373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300000"/>
              </a:lnSpc>
              <a:spcBef>
                <a:spcPts val="0"/>
              </a:spcBef>
              <a:spcAft>
                <a:spcPts val="0"/>
              </a:spcAft>
              <a:buClr>
                <a:srgbClr val="000000"/>
              </a:buClr>
              <a:buSzPts val="1400"/>
              <a:buFontTx/>
              <a:buChar char="-"/>
            </a:pPr>
            <a:r>
              <a:rPr lang="en-IN" sz="1200" b="0" i="0" u="none" strike="noStrike" cap="none" dirty="0">
                <a:solidFill>
                  <a:srgbClr val="222222"/>
                </a:solidFill>
                <a:highlight>
                  <a:srgbClr val="FFFFFF"/>
                </a:highlight>
                <a:latin typeface="Lato"/>
                <a:ea typeface="Lato"/>
                <a:cs typeface="Lato"/>
                <a:sym typeface="Lato"/>
              </a:rPr>
              <a:t>R</a:t>
            </a:r>
            <a:r>
              <a:rPr lang="en" sz="1200" b="0" i="0" u="none" strike="noStrike" cap="none" dirty="0">
                <a:solidFill>
                  <a:srgbClr val="222222"/>
                </a:solidFill>
                <a:highlight>
                  <a:srgbClr val="FFFFFF"/>
                </a:highlight>
                <a:latin typeface="Lato"/>
                <a:ea typeface="Lato"/>
                <a:cs typeface="Lato"/>
                <a:sym typeface="Lato"/>
              </a:rPr>
              <a:t>obust Data Model built by Sustainability Practitioners</a:t>
            </a:r>
          </a:p>
          <a:p>
            <a:pPr marL="285750" marR="0" lvl="0" indent="-285750" algn="l" rtl="0">
              <a:lnSpc>
                <a:spcPct val="300000"/>
              </a:lnSpc>
              <a:spcBef>
                <a:spcPts val="0"/>
              </a:spcBef>
              <a:spcAft>
                <a:spcPts val="0"/>
              </a:spcAft>
              <a:buClr>
                <a:srgbClr val="000000"/>
              </a:buClr>
              <a:buSzPts val="1400"/>
              <a:buFontTx/>
              <a:buChar char="-"/>
            </a:pPr>
            <a:r>
              <a:rPr lang="en-IN" sz="1200" dirty="0">
                <a:solidFill>
                  <a:srgbClr val="222222"/>
                </a:solidFill>
                <a:highlight>
                  <a:srgbClr val="FFFFFF"/>
                </a:highlight>
                <a:latin typeface="Lato"/>
                <a:ea typeface="Lato"/>
                <a:cs typeface="Lato"/>
                <a:sym typeface="Lato"/>
              </a:rPr>
              <a:t>Industry Insights &amp; H</a:t>
            </a:r>
            <a:r>
              <a:rPr lang="en" sz="1200" dirty="0">
                <a:solidFill>
                  <a:srgbClr val="222222"/>
                </a:solidFill>
                <a:highlight>
                  <a:srgbClr val="FFFFFF"/>
                </a:highlight>
                <a:latin typeface="Lato"/>
                <a:ea typeface="Lato"/>
                <a:cs typeface="Lato"/>
                <a:sym typeface="Lato"/>
              </a:rPr>
              <a:t>olistic approach to solving Industry Problems in Sustainability</a:t>
            </a:r>
          </a:p>
          <a:p>
            <a:pPr marL="285750" marR="0" lvl="0" indent="-285750" algn="l" rtl="0">
              <a:lnSpc>
                <a:spcPct val="300000"/>
              </a:lnSpc>
              <a:spcBef>
                <a:spcPts val="0"/>
              </a:spcBef>
              <a:spcAft>
                <a:spcPts val="0"/>
              </a:spcAft>
              <a:buClr>
                <a:srgbClr val="000000"/>
              </a:buClr>
              <a:buSzPts val="1400"/>
              <a:buFontTx/>
              <a:buChar char="-"/>
            </a:pPr>
            <a:r>
              <a:rPr lang="en-IN" sz="1200" b="0" i="0" u="none" strike="noStrike" cap="none" dirty="0">
                <a:solidFill>
                  <a:srgbClr val="222222"/>
                </a:solidFill>
                <a:highlight>
                  <a:srgbClr val="FFFFFF"/>
                </a:highlight>
                <a:latin typeface="Lato"/>
                <a:ea typeface="Lato"/>
                <a:cs typeface="Lato"/>
                <a:sym typeface="Lato"/>
              </a:rPr>
              <a:t>F</a:t>
            </a:r>
            <a:r>
              <a:rPr lang="en" sz="1200" b="0" i="0" u="none" strike="noStrike" cap="none" dirty="0">
                <a:solidFill>
                  <a:srgbClr val="222222"/>
                </a:solidFill>
                <a:highlight>
                  <a:srgbClr val="FFFFFF"/>
                </a:highlight>
                <a:latin typeface="Lato"/>
                <a:ea typeface="Lato"/>
                <a:cs typeface="Lato"/>
                <a:sym typeface="Lato"/>
              </a:rPr>
              <a:t>ull-stack nature of the solution</a:t>
            </a:r>
          </a:p>
          <a:p>
            <a:pPr marR="0" lvl="0" algn="l" rtl="0">
              <a:lnSpc>
                <a:spcPct val="300000"/>
              </a:lnSpc>
              <a:spcBef>
                <a:spcPts val="0"/>
              </a:spcBef>
              <a:spcAft>
                <a:spcPts val="0"/>
              </a:spcAft>
              <a:buClr>
                <a:srgbClr val="000000"/>
              </a:buClr>
              <a:buSzPts val="1400"/>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(16:9)</PresentationFormat>
  <Paragraphs>101</Paragraphs>
  <Slides>10</Slides>
  <Notes>9</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Calibri</vt:lpstr>
      <vt:lpstr>Amasis MT Pro Medium</vt:lpstr>
      <vt:lpstr>Lato</vt:lpstr>
      <vt:lpstr>Arial</vt:lpstr>
      <vt:lpstr>Lato Black</vt:lpstr>
      <vt:lpstr>TI Template</vt:lpstr>
      <vt:lpstr>TI Template</vt:lpstr>
      <vt:lpstr>PLEDGE TO PROGRESS Sustainability Hackathon </vt:lpstr>
      <vt:lpstr>Problem Statement?</vt:lpstr>
      <vt:lpstr>User Segment &amp; Pain Points</vt:lpstr>
      <vt:lpstr>Solution</vt:lpstr>
      <vt:lpstr>Pre-Requisite</vt:lpstr>
      <vt:lpstr>Tools/ Resources &amp; Solution Architecture</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Brundavanam V RaviKiran</cp:lastModifiedBy>
  <cp:revision>62</cp:revision>
  <dcterms:modified xsi:type="dcterms:W3CDTF">2023-04-30T13:24:29Z</dcterms:modified>
</cp:coreProperties>
</file>