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4"/>
  </p:notesMasterIdLst>
  <p:sldIdLst>
    <p:sldId id="265" r:id="rId3"/>
    <p:sldId id="266" r:id="rId4"/>
    <p:sldId id="267" r:id="rId5"/>
    <p:sldId id="258" r:id="rId6"/>
    <p:sldId id="2142532869" r:id="rId7"/>
    <p:sldId id="259" r:id="rId8"/>
    <p:sldId id="260" r:id="rId9"/>
    <p:sldId id="261" r:id="rId10"/>
    <p:sldId id="262" r:id="rId11"/>
    <p:sldId id="263" r:id="rId12"/>
    <p:sldId id="264" r:id="rId13"/>
  </p:sldIdLst>
  <p:sldSz cx="9144000" cy="5143500" type="screen16x9"/>
  <p:notesSz cx="6858000" cy="9144000"/>
  <p:embeddedFontLst>
    <p:embeddedFont>
      <p:font typeface="Amasis MT Pro Medium" panose="02040604050005020304" pitchFamily="18" charset="0"/>
      <p:regular r:id="rId15"/>
      <p:italic r:id="rId16"/>
    </p:embeddedFon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Lato" panose="020F0502020204030203" pitchFamily="34" charset="0"/>
      <p:regular r:id="rId21"/>
      <p:bold r:id="rId22"/>
      <p:italic r:id="rId23"/>
      <p:boldItalic r:id="rId24"/>
    </p:embeddedFont>
    <p:embeddedFont>
      <p:font typeface="Lato Black" panose="020F0502020204030203" pitchFamily="3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6T05:57:41.3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446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bwMode="gray">
          <a:xfrm>
            <a:off x="203199" y="197364"/>
            <a:ext cx="8672949" cy="323165"/>
          </a:xfrm>
        </p:spPr>
        <p:txBody>
          <a:bodyPr anchor="ctr"/>
          <a:lstStyle>
            <a:lvl1pPr algn="l">
              <a:defRPr sz="2100" b="0">
                <a:solidFill>
                  <a:schemeClr val="tx1"/>
                </a:solidFill>
                <a:effectLst/>
              </a:defRPr>
            </a:lvl1pPr>
          </a:lstStyle>
          <a:p>
            <a:r>
              <a:rPr lang="en-US"/>
              <a:t>Click to edit Master title style</a:t>
            </a:r>
            <a:endParaRPr lang="en-IN"/>
          </a:p>
        </p:txBody>
      </p:sp>
      <p:sp>
        <p:nvSpPr>
          <p:cNvPr id="3" name="Content Placeholder 2"/>
          <p:cNvSpPr>
            <a:spLocks noGrp="1"/>
          </p:cNvSpPr>
          <p:nvPr userDrawn="1">
            <p:ph idx="1"/>
          </p:nvPr>
        </p:nvSpPr>
        <p:spPr>
          <a:xfrm>
            <a:off x="203200" y="863464"/>
            <a:ext cx="8686800" cy="1154162"/>
          </a:xfrm>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userDrawn="1">
            <p:ph type="ftr" sz="quarter" idx="11"/>
          </p:nvPr>
        </p:nvSpPr>
        <p:spPr>
          <a:xfrm>
            <a:off x="228600" y="4986350"/>
            <a:ext cx="1576563" cy="115416"/>
          </a:xfrm>
        </p:spPr>
        <p:txBody>
          <a:bodyPr/>
          <a:lstStyle>
            <a:lvl1pPr>
              <a:defRPr sz="750">
                <a:solidFill>
                  <a:schemeClr val="tx1"/>
                </a:solidFill>
                <a:latin typeface="+mn-lt"/>
              </a:defRPr>
            </a:lvl1pPr>
          </a:lstStyle>
          <a:p>
            <a:r>
              <a:rPr lang="en-US"/>
              <a:t>©2021 ITC Infotech. All Rights Reserved.</a:t>
            </a:r>
            <a:endParaRPr lang="en-IN"/>
          </a:p>
        </p:txBody>
      </p:sp>
      <p:sp>
        <p:nvSpPr>
          <p:cNvPr id="6" name="Slide Number Placeholder 5"/>
          <p:cNvSpPr>
            <a:spLocks noGrp="1"/>
          </p:cNvSpPr>
          <p:nvPr userDrawn="1">
            <p:ph type="sldNum" sz="quarter" idx="12"/>
          </p:nvPr>
        </p:nvSpPr>
        <p:spPr>
          <a:xfrm>
            <a:off x="8776959" y="4986350"/>
            <a:ext cx="113041" cy="115416"/>
          </a:xfrm>
        </p:spPr>
        <p:txBody>
          <a:bodyPr/>
          <a:lstStyle>
            <a:lvl1pPr>
              <a:defRPr sz="750">
                <a:solidFill>
                  <a:schemeClr val="tx1"/>
                </a:solidFill>
                <a:latin typeface="+mn-lt"/>
              </a:defRPr>
            </a:lvl1pPr>
          </a:lstStyle>
          <a:p>
            <a:fld id="{53CF2EA8-35F1-4A35-9763-13466C1417DD}" type="slidenum">
              <a:rPr lang="en-IN" smtClean="0"/>
              <a:pPr/>
              <a:t>‹#›</a:t>
            </a:fld>
            <a:endParaRPr lang="en-IN"/>
          </a:p>
        </p:txBody>
      </p:sp>
      <p:cxnSp>
        <p:nvCxnSpPr>
          <p:cNvPr id="8" name="Straight Connector 7">
            <a:extLst>
              <a:ext uri="{FF2B5EF4-FFF2-40B4-BE49-F238E27FC236}">
                <a16:creationId xmlns:a16="http://schemas.microsoft.com/office/drawing/2014/main" id="{87AB9CFE-5900-45DB-BC6A-41600A26032B}"/>
              </a:ext>
            </a:extLst>
          </p:cNvPr>
          <p:cNvCxnSpPr>
            <a:cxnSpLocks/>
          </p:cNvCxnSpPr>
          <p:nvPr userDrawn="1"/>
        </p:nvCxnSpPr>
        <p:spPr>
          <a:xfrm>
            <a:off x="203200" y="4945878"/>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04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70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a:t>PLEDGE TO PROGRESS</a:t>
            </a:r>
            <a:br>
              <a:rPr lang="en" sz="4000" b="0"/>
            </a:br>
            <a:r>
              <a:rPr lang="en" sz="4000"/>
              <a:t>Sustainability Hackathon </a:t>
            </a:r>
            <a:endParaRPr lang="en-US" sz="400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195729" y="2348721"/>
            <a:ext cx="610170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b="0" i="0" dirty="0" err="1">
                <a:solidFill>
                  <a:srgbClr val="4A4548"/>
                </a:solidFill>
                <a:effectLst/>
                <a:latin typeface="lato" panose="020F0502020204030203" pitchFamily="34" charset="0"/>
              </a:rPr>
              <a:t>ITCInfotech_DS</a:t>
            </a:r>
            <a:endParaRPr lang="en-US" dirty="0"/>
          </a:p>
          <a:p>
            <a:endParaRPr lang="en-US" dirty="0"/>
          </a:p>
          <a:p>
            <a:r>
              <a:rPr lang="en-US" dirty="0"/>
              <a:t>Your team bio : </a:t>
            </a:r>
          </a:p>
          <a:p>
            <a:pPr marL="285750" indent="-285750">
              <a:buFont typeface="Arial" panose="020B0604020202020204" pitchFamily="34" charset="0"/>
              <a:buChar char="•"/>
            </a:pPr>
            <a:r>
              <a:rPr lang="en-US" dirty="0"/>
              <a:t>Sadula Srikrishna (ITC Infotech, Senior Manager)</a:t>
            </a:r>
          </a:p>
          <a:p>
            <a:pPr marL="285750" indent="-285750">
              <a:buFont typeface="Arial" panose="020B0604020202020204" pitchFamily="34" charset="0"/>
              <a:buChar char="•"/>
            </a:pPr>
            <a:r>
              <a:rPr lang="en-US" dirty="0"/>
              <a:t>Gokul Santhosh Praveen Veera(ITC Infotech, Data Scientist)</a:t>
            </a:r>
          </a:p>
          <a:p>
            <a:pPr marL="285750" indent="-285750">
              <a:buFont typeface="Arial" panose="020B0604020202020204" pitchFamily="34" charset="0"/>
              <a:buChar char="•"/>
            </a:pPr>
            <a:r>
              <a:rPr lang="en-US" dirty="0"/>
              <a:t>Animesh(ITC Infotech, Data Scientist)</a:t>
            </a:r>
          </a:p>
          <a:p>
            <a:pPr marL="285750" indent="-285750">
              <a:buFont typeface="Arial" panose="020B0604020202020204" pitchFamily="34" charset="0"/>
              <a:buChar char="•"/>
            </a:pPr>
            <a:r>
              <a:rPr lang="en-US" dirty="0"/>
              <a:t>Swetha Yalamanchili(ITC Infotech, </a:t>
            </a:r>
            <a:r>
              <a:rPr lang="en-US" dirty="0" err="1"/>
              <a:t>DevSecOps</a:t>
            </a:r>
            <a:r>
              <a:rPr lang="en-US" dirty="0"/>
              <a:t> – Machine Learning)</a:t>
            </a:r>
          </a:p>
          <a:p>
            <a:pPr marL="285750" indent="-285750">
              <a:buFont typeface="Arial" panose="020B0604020202020204" pitchFamily="34" charset="0"/>
              <a:buChar char="•"/>
            </a:pPr>
            <a:endParaRPr lang="en-US" dirty="0"/>
          </a:p>
          <a:p>
            <a:endParaRPr lang="en-US" dirty="0"/>
          </a:p>
          <a:p>
            <a:r>
              <a:rPr lang="en-US" dirty="0"/>
              <a:t>Date :</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a:highlight>
                  <a:srgbClr val="FFFFFF"/>
                </a:highlight>
                <a:ea typeface="Lato"/>
              </a:rPr>
              <a:t>Sponsored By</a:t>
            </a:r>
            <a:endParaRPr lang="en-US"/>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just" rtl="0"/>
            <a:r>
              <a:rPr lang="en-US">
                <a:effectLst/>
              </a:rPr>
              <a:t>As part of the UN guidelines on sustainability, one of the goal is mentioned as "Ensure sustainable consumption and production patterns". There are various industries which involve in large production of various items which are useful to the mankind. But all these industries have to come together to maintain sustainability. Our use case is focusing on manufacturing units which are run on conveyor belt, lean manufacturing concepts can be adopted to achieve this goal.</a:t>
            </a:r>
          </a:p>
          <a:p>
            <a:pPr algn="just" rtl="0"/>
            <a:r>
              <a:rPr lang="en-US">
                <a:effectLst/>
              </a:rPr>
              <a:t> </a:t>
            </a:r>
          </a:p>
          <a:p>
            <a:pPr algn="just" rtl="0"/>
            <a:r>
              <a:rPr lang="en-US"/>
              <a:t>Belt </a:t>
            </a:r>
            <a:r>
              <a:rPr lang="en-US">
                <a:effectLst/>
              </a:rPr>
              <a:t>manufacturing unit operates at high speeds and requires constant monitoring and control to ensure optimal performance and quality.  However, the machines or subunits are also subject to various types of faults, such as leakage, distortion, chuck wear, and roller misalignment. These faults can affect the quality and integrity of the cans and cause product spoilage and leakage.</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Solution Approach</a:t>
            </a:r>
            <a:endParaRPr sz="2000"/>
          </a:p>
        </p:txBody>
      </p:sp>
      <p:sp>
        <p:nvSpPr>
          <p:cNvPr id="348" name="Google Shape;348;p2"/>
          <p:cNvSpPr txBox="1"/>
          <p:nvPr/>
        </p:nvSpPr>
        <p:spPr>
          <a:xfrm>
            <a:off x="452700" y="664369"/>
            <a:ext cx="8238600" cy="4000500"/>
          </a:xfrm>
          <a:prstGeom prst="rect">
            <a:avLst/>
          </a:prstGeom>
          <a:noFill/>
          <a:ln>
            <a:noFill/>
          </a:ln>
        </p:spPr>
        <p:txBody>
          <a:bodyPr spcFirstLastPara="1" wrap="square" lIns="91425" tIns="91425" rIns="91425" bIns="91425" anchor="t" anchorCtr="0">
            <a:noAutofit/>
          </a:bodyPr>
          <a:lstStyle/>
          <a:p>
            <a:pPr marL="0" marR="0" algn="just">
              <a:spcBef>
                <a:spcPts val="0"/>
              </a:spcBef>
              <a:spcAft>
                <a:spcPts val="0"/>
              </a:spcAft>
            </a:pPr>
            <a:r>
              <a:rPr lang="en-US" sz="1800">
                <a:effectLst/>
                <a:latin typeface="Calibri" panose="020F0502020204030204" pitchFamily="34" charset="0"/>
                <a:ea typeface="Calibri" panose="020F0502020204030204" pitchFamily="34" charset="0"/>
              </a:rPr>
              <a:t>To prevent these faults from occurring or worsening, a machine learning model can be developed to monitor the health condition of the can manufacturing unit using telemetry data collected from sensors installed on the machine. </a:t>
            </a:r>
          </a:p>
          <a:p>
            <a:pPr marL="0" marR="0" algn="just">
              <a:spcBef>
                <a:spcPts val="0"/>
              </a:spcBef>
              <a:spcAft>
                <a:spcPts val="0"/>
              </a:spcAft>
            </a:pPr>
            <a:endParaRPr lang="en-US" sz="1800">
              <a:latin typeface="Calibri" panose="020F0502020204030204" pitchFamily="34" charset="0"/>
              <a:ea typeface="Calibri" panose="020F0502020204030204" pitchFamily="34" charset="0"/>
            </a:endParaRPr>
          </a:p>
          <a:p>
            <a:pPr marL="0" marR="0" algn="just">
              <a:spcBef>
                <a:spcPts val="0"/>
              </a:spcBef>
              <a:spcAft>
                <a:spcPts val="0"/>
              </a:spcAft>
            </a:pPr>
            <a:r>
              <a:rPr lang="en-US" sz="1800">
                <a:effectLst/>
                <a:latin typeface="Calibri" panose="020F0502020204030204" pitchFamily="34" charset="0"/>
                <a:ea typeface="Calibri" panose="020F0502020204030204" pitchFamily="34" charset="0"/>
              </a:rPr>
              <a:t>The model can use supervised or unsupervised learning techniques to learn the normal and abnormal patterns of the data and detect any anomalies or defects in the produced cans or the equipment.</a:t>
            </a:r>
          </a:p>
          <a:p>
            <a:pPr marL="0" marR="0" algn="just">
              <a:spcBef>
                <a:spcPts val="0"/>
              </a:spcBef>
              <a:spcAft>
                <a:spcPts val="0"/>
              </a:spcAft>
            </a:pPr>
            <a:r>
              <a:rPr lang="en-US" sz="1800">
                <a:effectLst/>
                <a:latin typeface="Calibri" panose="020F0502020204030204" pitchFamily="34" charset="0"/>
                <a:ea typeface="Calibri" panose="020F0502020204030204" pitchFamily="34" charset="0"/>
              </a:rPr>
              <a:t> </a:t>
            </a:r>
          </a:p>
          <a:p>
            <a:pPr marL="0" marR="0" algn="just">
              <a:spcBef>
                <a:spcPts val="0"/>
              </a:spcBef>
              <a:spcAft>
                <a:spcPts val="0"/>
              </a:spcAft>
            </a:pPr>
            <a:r>
              <a:rPr lang="en-US" sz="1800">
                <a:effectLst/>
                <a:latin typeface="Calibri" panose="020F0502020204030204" pitchFamily="34" charset="0"/>
                <a:ea typeface="Calibri" panose="020F0502020204030204" pitchFamily="34" charset="0"/>
              </a:rPr>
              <a:t>The model can also use regression or classification techniques to estimate the remaining useful life (RUL) or the probability of failure (POF) of the machine based on the current and historical data. </a:t>
            </a:r>
          </a:p>
          <a:p>
            <a:pPr marL="0" marR="0" algn="just">
              <a:spcBef>
                <a:spcPts val="0"/>
              </a:spcBef>
              <a:spcAft>
                <a:spcPts val="0"/>
              </a:spcAft>
            </a:pPr>
            <a:endParaRPr lang="en-US" sz="1800">
              <a:latin typeface="Calibri" panose="020F0502020204030204" pitchFamily="34" charset="0"/>
              <a:ea typeface="Calibri" panose="020F0502020204030204" pitchFamily="34" charset="0"/>
            </a:endParaRPr>
          </a:p>
          <a:p>
            <a:pPr marL="0" marR="0" algn="just">
              <a:spcBef>
                <a:spcPts val="0"/>
              </a:spcBef>
              <a:spcAft>
                <a:spcPts val="0"/>
              </a:spcAft>
            </a:pPr>
            <a:r>
              <a:rPr lang="en-US" sz="1800">
                <a:effectLst/>
                <a:latin typeface="Calibri" panose="020F0502020204030204" pitchFamily="34" charset="0"/>
                <a:ea typeface="Calibri" panose="020F0502020204030204" pitchFamily="34" charset="0"/>
              </a:rPr>
              <a:t>The model can then alert the operators or trigger corrective actions when the machine is approaching a critical condition or a failure threshold.</a:t>
            </a:r>
          </a:p>
          <a:p>
            <a:pPr marL="0" marR="0" lvl="0" indent="0" algn="just"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73202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rPr>
              <a:t>It requires a sufficient amount of high-quality data from multiple sensors to train and validate the machine learning model.</a:t>
            </a:r>
          </a:p>
          <a:p>
            <a:pPr marL="0" marR="0">
              <a:spcBef>
                <a:spcPts val="0"/>
              </a:spcBef>
              <a:spcAft>
                <a:spcPts val="0"/>
              </a:spcAft>
            </a:pPr>
            <a:endParaRPr lang="en-US" sz="1800">
              <a:effectLst/>
              <a:latin typeface="Calibri" panose="020F0502020204030204" pitchFamily="34" charset="0"/>
              <a:ea typeface="Calibri" panose="020F0502020204030204" pitchFamily="34" charset="0"/>
            </a:endParaRPr>
          </a:p>
          <a:p>
            <a:r>
              <a:rPr lang="en-US" sz="1800">
                <a:effectLst/>
                <a:latin typeface="Calibri" panose="020F0502020204030204" pitchFamily="34" charset="0"/>
                <a:ea typeface="Calibri" panose="020F0502020204030204" pitchFamily="34" charset="0"/>
              </a:rPr>
              <a:t>It requires a careful selection and tuning of the machine learning algorithms and parameters to achieve accurate and robust results.</a:t>
            </a:r>
          </a:p>
          <a:p>
            <a:endParaRPr lang="en-US" sz="1800">
              <a:latin typeface="Calibri" panose="020F0502020204030204" pitchFamily="34" charset="0"/>
              <a:ea typeface="Calibri" panose="020F0502020204030204" pitchFamily="34" charset="0"/>
            </a:endParaRPr>
          </a:p>
          <a:p>
            <a:r>
              <a:rPr lang="en-US" sz="1800">
                <a:effectLst/>
                <a:latin typeface="Calibri" panose="020F0502020204030204" pitchFamily="34" charset="0"/>
                <a:ea typeface="Calibri" panose="020F0502020204030204" pitchFamily="34" charset="0"/>
              </a:rPr>
              <a:t>It requires a reliable and secure communication network to transmit the sensor data and the model outputs between the machine and the cloud or edge computing platforms.</a:t>
            </a: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B5E0077-E62F-560B-164F-CBFDF02C4182}"/>
              </a:ext>
            </a:extLst>
          </p:cNvPr>
          <p:cNvGrpSpPr/>
          <p:nvPr/>
        </p:nvGrpSpPr>
        <p:grpSpPr>
          <a:xfrm>
            <a:off x="1321594" y="465162"/>
            <a:ext cx="8103495" cy="3849663"/>
            <a:chOff x="121041" y="486593"/>
            <a:chExt cx="9154029" cy="3966501"/>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0" name="Ink 69">
                  <a:extLst>
                    <a:ext uri="{FF2B5EF4-FFF2-40B4-BE49-F238E27FC236}">
                      <a16:creationId xmlns:a16="http://schemas.microsoft.com/office/drawing/2014/main" id="{6398FD24-6EF7-420E-943B-ECC15CF10EBA}"/>
                    </a:ext>
                  </a:extLst>
                </p14:cNvPr>
                <p14:cNvContentPartPr/>
                <p14:nvPr/>
              </p14:nvContentPartPr>
              <p14:xfrm>
                <a:off x="9274800" y="578543"/>
                <a:ext cx="270" cy="270"/>
              </p14:xfrm>
            </p:contentPart>
          </mc:Choice>
          <mc:Fallback xmlns="">
            <p:pic>
              <p:nvPicPr>
                <p:cNvPr id="70" name="Ink 69">
                  <a:extLst>
                    <a:ext uri="{FF2B5EF4-FFF2-40B4-BE49-F238E27FC236}">
                      <a16:creationId xmlns:a16="http://schemas.microsoft.com/office/drawing/2014/main" id="{6398FD24-6EF7-420E-943B-ECC15CF10EBA}"/>
                    </a:ext>
                  </a:extLst>
                </p:cNvPr>
                <p:cNvPicPr/>
                <p:nvPr/>
              </p:nvPicPr>
              <p:blipFill>
                <a:blip r:embed="rId3"/>
                <a:stretch>
                  <a:fillRect/>
                </a:stretch>
              </p:blipFill>
              <p:spPr>
                <a:xfrm>
                  <a:off x="9261300" y="497543"/>
                  <a:ext cx="27000" cy="162000"/>
                </a:xfrm>
                <a:prstGeom prst="rect">
                  <a:avLst/>
                </a:prstGeom>
              </p:spPr>
            </p:pic>
          </mc:Fallback>
        </mc:AlternateContent>
        <p:sp>
          <p:nvSpPr>
            <p:cNvPr id="97" name="Rectangle: Rounded Corners 96">
              <a:extLst>
                <a:ext uri="{FF2B5EF4-FFF2-40B4-BE49-F238E27FC236}">
                  <a16:creationId xmlns:a16="http://schemas.microsoft.com/office/drawing/2014/main" id="{0DAEFBF6-0254-49EC-BD32-ABBE64914ECF}"/>
                </a:ext>
              </a:extLst>
            </p:cNvPr>
            <p:cNvSpPr/>
            <p:nvPr/>
          </p:nvSpPr>
          <p:spPr>
            <a:xfrm>
              <a:off x="1485781" y="486593"/>
              <a:ext cx="4549555" cy="3714226"/>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err="1">
                <a:solidFill>
                  <a:schemeClr val="tx1"/>
                </a:solidFill>
              </a:endParaRPr>
            </a:p>
          </p:txBody>
        </p:sp>
        <p:sp>
          <p:nvSpPr>
            <p:cNvPr id="5" name="Rectangle: Rounded Corners 4">
              <a:extLst>
                <a:ext uri="{FF2B5EF4-FFF2-40B4-BE49-F238E27FC236}">
                  <a16:creationId xmlns:a16="http://schemas.microsoft.com/office/drawing/2014/main" id="{4FF439A5-9B11-4C94-8D0D-950F8B9E9250}"/>
                </a:ext>
              </a:extLst>
            </p:cNvPr>
            <p:cNvSpPr/>
            <p:nvPr/>
          </p:nvSpPr>
          <p:spPr>
            <a:xfrm>
              <a:off x="121041" y="2097578"/>
              <a:ext cx="1113503" cy="1073987"/>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Azure Data Lake Storage</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6" name="Rectangle: Rounded Corners 5">
              <a:extLst>
                <a:ext uri="{FF2B5EF4-FFF2-40B4-BE49-F238E27FC236}">
                  <a16:creationId xmlns:a16="http://schemas.microsoft.com/office/drawing/2014/main" id="{09F8491A-C417-412D-A5E1-7AE712CEB174}"/>
                </a:ext>
              </a:extLst>
            </p:cNvPr>
            <p:cNvSpPr/>
            <p:nvPr/>
          </p:nvSpPr>
          <p:spPr>
            <a:xfrm>
              <a:off x="1647237" y="2097579"/>
              <a:ext cx="1113503" cy="1073987"/>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Feature </a:t>
              </a:r>
              <a:r>
                <a:rPr lang="en-US" sz="1200" err="1">
                  <a:solidFill>
                    <a:schemeClr val="tx1"/>
                  </a:solidFill>
                </a:rPr>
                <a:t>Engg</a:t>
              </a:r>
              <a:endParaRPr lang="en-US" sz="1200">
                <a:solidFill>
                  <a:schemeClr val="tx1"/>
                </a:solidFill>
              </a:endParaRPr>
            </a:p>
            <a:p>
              <a:pPr algn="ctr"/>
              <a:r>
                <a:rPr lang="en-US" sz="1200">
                  <a:solidFill>
                    <a:schemeClr val="tx1"/>
                  </a:solidFill>
                </a:rPr>
                <a:t>Python Code</a:t>
              </a:r>
            </a:p>
            <a:p>
              <a:pPr algn="ctr"/>
              <a:r>
                <a:rPr lang="en-US" sz="1200">
                  <a:solidFill>
                    <a:schemeClr val="tx1"/>
                  </a:solidFill>
                </a:rPr>
                <a:t>Visualizations</a:t>
              </a:r>
            </a:p>
          </p:txBody>
        </p:sp>
        <p:sp>
          <p:nvSpPr>
            <p:cNvPr id="7" name="Rectangle: Rounded Corners 6">
              <a:extLst>
                <a:ext uri="{FF2B5EF4-FFF2-40B4-BE49-F238E27FC236}">
                  <a16:creationId xmlns:a16="http://schemas.microsoft.com/office/drawing/2014/main" id="{3A2AADCA-0714-4F87-9154-283CCB256504}"/>
                </a:ext>
              </a:extLst>
            </p:cNvPr>
            <p:cNvSpPr/>
            <p:nvPr/>
          </p:nvSpPr>
          <p:spPr>
            <a:xfrm>
              <a:off x="3173433" y="2097580"/>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1200">
                  <a:solidFill>
                    <a:schemeClr val="tx1"/>
                  </a:solidFill>
                  <a:latin typeface="Amasis MT Pro Medium" panose="02040604050005020304" pitchFamily="18" charset="0"/>
                </a:rPr>
                <a:t>Training</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9" name="Rectangle: Rounded Corners 8">
              <a:extLst>
                <a:ext uri="{FF2B5EF4-FFF2-40B4-BE49-F238E27FC236}">
                  <a16:creationId xmlns:a16="http://schemas.microsoft.com/office/drawing/2014/main" id="{499751F1-122E-4268-93BA-E409F195DD6B}"/>
                </a:ext>
              </a:extLst>
            </p:cNvPr>
            <p:cNvSpPr/>
            <p:nvPr/>
          </p:nvSpPr>
          <p:spPr>
            <a:xfrm>
              <a:off x="6225825" y="3379107"/>
              <a:ext cx="1113503" cy="107398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QA Input/</a:t>
              </a:r>
            </a:p>
            <a:p>
              <a:pPr algn="ctr"/>
              <a:r>
                <a:rPr lang="en-US" sz="1050">
                  <a:solidFill>
                    <a:schemeClr val="tx1"/>
                  </a:solidFill>
                  <a:latin typeface="Amasis MT Pro Medium" panose="02040604050005020304" pitchFamily="18" charset="0"/>
                </a:rPr>
                <a:t>Feedback Service</a:t>
              </a:r>
            </a:p>
          </p:txBody>
        </p:sp>
        <p:sp>
          <p:nvSpPr>
            <p:cNvPr id="11" name="Rectangle: Rounded Corners 10">
              <a:extLst>
                <a:ext uri="{FF2B5EF4-FFF2-40B4-BE49-F238E27FC236}">
                  <a16:creationId xmlns:a16="http://schemas.microsoft.com/office/drawing/2014/main" id="{E6BA3172-5DA0-4CD3-AA9E-87B68EC29C7F}"/>
                </a:ext>
              </a:extLst>
            </p:cNvPr>
            <p:cNvSpPr/>
            <p:nvPr/>
          </p:nvSpPr>
          <p:spPr>
            <a:xfrm>
              <a:off x="3173433" y="755097"/>
              <a:ext cx="1113503" cy="1073987"/>
            </a:xfrm>
            <a:prstGeom prst="roundRect">
              <a:avLst/>
            </a:prstGeom>
            <a:solidFill>
              <a:schemeClr val="bg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Algos Selection Binary Classification</a:t>
              </a:r>
            </a:p>
          </p:txBody>
        </p:sp>
        <p:sp>
          <p:nvSpPr>
            <p:cNvPr id="12" name="Rectangle: Rounded Corners 11">
              <a:extLst>
                <a:ext uri="{FF2B5EF4-FFF2-40B4-BE49-F238E27FC236}">
                  <a16:creationId xmlns:a16="http://schemas.microsoft.com/office/drawing/2014/main" id="{DCE66823-EF6C-4F67-BC0F-64150C065C02}"/>
                </a:ext>
              </a:extLst>
            </p:cNvPr>
            <p:cNvSpPr/>
            <p:nvPr/>
          </p:nvSpPr>
          <p:spPr>
            <a:xfrm>
              <a:off x="6225825" y="2097577"/>
              <a:ext cx="1113503" cy="107398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Prediction Service</a:t>
              </a:r>
            </a:p>
          </p:txBody>
        </p:sp>
        <p:sp>
          <p:nvSpPr>
            <p:cNvPr id="13" name="Rectangle: Rounded Corners 12">
              <a:extLst>
                <a:ext uri="{FF2B5EF4-FFF2-40B4-BE49-F238E27FC236}">
                  <a16:creationId xmlns:a16="http://schemas.microsoft.com/office/drawing/2014/main" id="{8CFA3A37-CA1A-44F8-B411-DC7895CFCDEF}"/>
                </a:ext>
              </a:extLst>
            </p:cNvPr>
            <p:cNvSpPr/>
            <p:nvPr/>
          </p:nvSpPr>
          <p:spPr>
            <a:xfrm>
              <a:off x="7778772" y="2064067"/>
              <a:ext cx="1113503" cy="1141007"/>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latin typeface="Amasis MT Pro Medium" panose="02040604050005020304" pitchFamily="18" charset="0"/>
                </a:rPr>
                <a:t>Reporting</a:t>
              </a:r>
            </a:p>
            <a:p>
              <a:pPr algn="ctr"/>
              <a:r>
                <a:rPr lang="en-US" sz="1050">
                  <a:solidFill>
                    <a:schemeClr val="tx1"/>
                  </a:solidFill>
                  <a:latin typeface="Amasis MT Pro Medium" panose="02040604050005020304" pitchFamily="18" charset="0"/>
                </a:rPr>
                <a:t>Dashboard</a:t>
              </a:r>
            </a:p>
          </p:txBody>
        </p:sp>
        <p:cxnSp>
          <p:nvCxnSpPr>
            <p:cNvPr id="15" name="Straight Arrow Connector 14">
              <a:extLst>
                <a:ext uri="{FF2B5EF4-FFF2-40B4-BE49-F238E27FC236}">
                  <a16:creationId xmlns:a16="http://schemas.microsoft.com/office/drawing/2014/main" id="{23A34D57-B5EB-4EC5-B4BB-CF0E14964523}"/>
                </a:ext>
              </a:extLst>
            </p:cNvPr>
            <p:cNvCxnSpPr>
              <a:cxnSpLocks/>
              <a:stCxn id="5" idx="3"/>
              <a:endCxn id="6" idx="1"/>
            </p:cNvCxnSpPr>
            <p:nvPr/>
          </p:nvCxnSpPr>
          <p:spPr>
            <a:xfrm>
              <a:off x="1234543" y="2634572"/>
              <a:ext cx="412694"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EDCEE5-7BCC-42D3-B33F-AF0344BB1290}"/>
                </a:ext>
              </a:extLst>
            </p:cNvPr>
            <p:cNvCxnSpPr>
              <a:stCxn id="6" idx="3"/>
              <a:endCxn id="7" idx="1"/>
            </p:cNvCxnSpPr>
            <p:nvPr/>
          </p:nvCxnSpPr>
          <p:spPr>
            <a:xfrm>
              <a:off x="2760739" y="2634572"/>
              <a:ext cx="412694"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AAF52B-00C5-4E29-9F4A-C6F4322D4655}"/>
                </a:ext>
              </a:extLst>
            </p:cNvPr>
            <p:cNvCxnSpPr>
              <a:stCxn id="11" idx="2"/>
              <a:endCxn id="7" idx="0"/>
            </p:cNvCxnSpPr>
            <p:nvPr/>
          </p:nvCxnSpPr>
          <p:spPr>
            <a:xfrm>
              <a:off x="3730184" y="1829084"/>
              <a:ext cx="0" cy="2684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BE9235-DAD3-4A8B-B66C-D2050579335B}"/>
                </a:ext>
              </a:extLst>
            </p:cNvPr>
            <p:cNvCxnSpPr>
              <a:stCxn id="12" idx="2"/>
              <a:endCxn id="9" idx="0"/>
            </p:cNvCxnSpPr>
            <p:nvPr/>
          </p:nvCxnSpPr>
          <p:spPr>
            <a:xfrm>
              <a:off x="6782576" y="3171564"/>
              <a:ext cx="0" cy="20754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2AA62E61-366F-4FB7-B615-9A6067E6591E}"/>
                </a:ext>
              </a:extLst>
            </p:cNvPr>
            <p:cNvSpPr/>
            <p:nvPr/>
          </p:nvSpPr>
          <p:spPr>
            <a:xfrm>
              <a:off x="1647236" y="2097575"/>
              <a:ext cx="1210069" cy="1073987"/>
            </a:xfrm>
            <a:prstGeom prst="roundRect">
              <a:avLst>
                <a:gd name="adj" fmla="val 16667"/>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1200">
                  <a:solidFill>
                    <a:schemeClr val="tx1"/>
                  </a:solidFill>
                  <a:latin typeface="Amasis MT Pro Medium" panose="02040604050005020304" pitchFamily="18" charset="0"/>
                </a:rPr>
                <a:t>Feature Eng.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64" name="Rectangle: Rounded Corners 63">
              <a:extLst>
                <a:ext uri="{FF2B5EF4-FFF2-40B4-BE49-F238E27FC236}">
                  <a16:creationId xmlns:a16="http://schemas.microsoft.com/office/drawing/2014/main" id="{6FDB1514-6034-4F75-B00F-EBE75BD75BBB}"/>
                </a:ext>
              </a:extLst>
            </p:cNvPr>
            <p:cNvSpPr/>
            <p:nvPr/>
          </p:nvSpPr>
          <p:spPr>
            <a:xfrm>
              <a:off x="4699625" y="2097575"/>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Model creation &amp; Evaluation</a:t>
              </a:r>
            </a:p>
          </p:txBody>
        </p:sp>
        <p:sp>
          <p:nvSpPr>
            <p:cNvPr id="65" name="Rectangle: Rounded Corners 64">
              <a:extLst>
                <a:ext uri="{FF2B5EF4-FFF2-40B4-BE49-F238E27FC236}">
                  <a16:creationId xmlns:a16="http://schemas.microsoft.com/office/drawing/2014/main" id="{3E93058E-0442-4872-B181-74A42DA04D41}"/>
                </a:ext>
              </a:extLst>
            </p:cNvPr>
            <p:cNvSpPr/>
            <p:nvPr/>
          </p:nvSpPr>
          <p:spPr>
            <a:xfrm>
              <a:off x="3173433" y="755095"/>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Algos Selection</a:t>
              </a:r>
            </a:p>
            <a:p>
              <a:pPr algn="ctr"/>
              <a:r>
                <a:rPr lang="en-US" sz="1050">
                  <a:solidFill>
                    <a:schemeClr val="tx1"/>
                  </a:solidFill>
                  <a:latin typeface="Amasis MT Pro Medium" panose="02040604050005020304" pitchFamily="18" charset="0"/>
                </a:rPr>
                <a:t>Anomaly Detection,  RUL, POF</a:t>
              </a:r>
            </a:p>
          </p:txBody>
        </p:sp>
        <p:sp>
          <p:nvSpPr>
            <p:cNvPr id="71" name="Rectangle: Rounded Corners 70">
              <a:extLst>
                <a:ext uri="{FF2B5EF4-FFF2-40B4-BE49-F238E27FC236}">
                  <a16:creationId xmlns:a16="http://schemas.microsoft.com/office/drawing/2014/main" id="{8313FC21-409F-4B4D-A4BE-E3B2E4A72CAE}"/>
                </a:ext>
              </a:extLst>
            </p:cNvPr>
            <p:cNvSpPr/>
            <p:nvPr/>
          </p:nvSpPr>
          <p:spPr>
            <a:xfrm>
              <a:off x="4699628" y="755092"/>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Registry</a:t>
              </a:r>
            </a:p>
          </p:txBody>
        </p:sp>
        <p:cxnSp>
          <p:nvCxnSpPr>
            <p:cNvPr id="82" name="Straight Arrow Connector 81">
              <a:extLst>
                <a:ext uri="{FF2B5EF4-FFF2-40B4-BE49-F238E27FC236}">
                  <a16:creationId xmlns:a16="http://schemas.microsoft.com/office/drawing/2014/main" id="{CBD12CC4-2D97-4683-9B34-081321B15D83}"/>
                </a:ext>
              </a:extLst>
            </p:cNvPr>
            <p:cNvCxnSpPr>
              <a:stCxn id="64" idx="0"/>
              <a:endCxn id="71" idx="2"/>
            </p:cNvCxnSpPr>
            <p:nvPr/>
          </p:nvCxnSpPr>
          <p:spPr>
            <a:xfrm flipV="1">
              <a:off x="5256377" y="1829079"/>
              <a:ext cx="3" cy="268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502C7C7-941B-41E9-90AD-41891CE9AB20}"/>
                </a:ext>
              </a:extLst>
            </p:cNvPr>
            <p:cNvCxnSpPr>
              <a:cxnSpLocks/>
            </p:cNvCxnSpPr>
            <p:nvPr/>
          </p:nvCxnSpPr>
          <p:spPr>
            <a:xfrm rot="16200000" flipV="1">
              <a:off x="5895105" y="1210108"/>
              <a:ext cx="805492" cy="969446"/>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50467B-86B0-401F-BA98-3FAB03648E0F}"/>
                </a:ext>
              </a:extLst>
            </p:cNvPr>
            <p:cNvCxnSpPr>
              <a:cxnSpLocks/>
              <a:endCxn id="64" idx="1"/>
            </p:cNvCxnSpPr>
            <p:nvPr/>
          </p:nvCxnSpPr>
          <p:spPr>
            <a:xfrm>
              <a:off x="4337659" y="2634569"/>
              <a:ext cx="361966"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98" name="Picture 97" descr="Icon&#10;&#10;Description automatically generated">
              <a:extLst>
                <a:ext uri="{FF2B5EF4-FFF2-40B4-BE49-F238E27FC236}">
                  <a16:creationId xmlns:a16="http://schemas.microsoft.com/office/drawing/2014/main" id="{C27BF37F-05BA-47D5-BDA5-49315EC014A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443" y="1196834"/>
              <a:ext cx="806249" cy="727502"/>
            </a:xfrm>
            <a:prstGeom prst="rect">
              <a:avLst/>
            </a:prstGeom>
            <a:noFill/>
            <a:ln>
              <a:noFill/>
            </a:ln>
          </p:spPr>
        </p:pic>
        <p:cxnSp>
          <p:nvCxnSpPr>
            <p:cNvPr id="4" name="Straight Arrow Connector 3">
              <a:extLst>
                <a:ext uri="{FF2B5EF4-FFF2-40B4-BE49-F238E27FC236}">
                  <a16:creationId xmlns:a16="http://schemas.microsoft.com/office/drawing/2014/main" id="{FCC034C8-89B9-46FB-8BCE-4935E9A0ECE7}"/>
                </a:ext>
              </a:extLst>
            </p:cNvPr>
            <p:cNvCxnSpPr>
              <a:stCxn id="12" idx="3"/>
              <a:endCxn id="13" idx="1"/>
            </p:cNvCxnSpPr>
            <p:nvPr/>
          </p:nvCxnSpPr>
          <p:spPr>
            <a:xfrm>
              <a:off x="7339327" y="2634571"/>
              <a:ext cx="43944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63528B-C308-46D3-BEBF-EAC0351EF13A}"/>
                </a:ext>
              </a:extLst>
            </p:cNvPr>
            <p:cNvCxnSpPr>
              <a:stCxn id="64" idx="3"/>
              <a:endCxn id="12" idx="1"/>
            </p:cNvCxnSpPr>
            <p:nvPr/>
          </p:nvCxnSpPr>
          <p:spPr>
            <a:xfrm>
              <a:off x="5813128" y="2634569"/>
              <a:ext cx="412697"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22FEBA-F8B0-4AF7-9528-A25CA980B241}"/>
                </a:ext>
              </a:extLst>
            </p:cNvPr>
            <p:cNvCxnSpPr>
              <a:cxnSpLocks/>
              <a:stCxn id="9" idx="1"/>
              <a:endCxn id="7" idx="2"/>
            </p:cNvCxnSpPr>
            <p:nvPr/>
          </p:nvCxnSpPr>
          <p:spPr>
            <a:xfrm rot="10800000">
              <a:off x="3730185" y="3171567"/>
              <a:ext cx="2495640" cy="7445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58990F82-66B0-43C5-BC70-025CEC4C3D0F}"/>
                </a:ext>
              </a:extLst>
            </p:cNvPr>
            <p:cNvPicPr>
              <a:picLocks noChangeAspect="1"/>
            </p:cNvPicPr>
            <p:nvPr/>
          </p:nvPicPr>
          <p:blipFill>
            <a:blip r:embed="rId5"/>
            <a:stretch>
              <a:fillRect/>
            </a:stretch>
          </p:blipFill>
          <p:spPr>
            <a:xfrm>
              <a:off x="1108589" y="673542"/>
              <a:ext cx="921544" cy="700088"/>
            </a:xfrm>
            <a:prstGeom prst="rect">
              <a:avLst/>
            </a:prstGeom>
          </p:spPr>
        </p:pic>
        <p:pic>
          <p:nvPicPr>
            <p:cNvPr id="2" name="Picture 4">
              <a:extLst>
                <a:ext uri="{FF2B5EF4-FFF2-40B4-BE49-F238E27FC236}">
                  <a16:creationId xmlns:a16="http://schemas.microsoft.com/office/drawing/2014/main" id="{7C8C51AC-9345-DAF7-E391-EF97A278C0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692" y="3275335"/>
              <a:ext cx="1371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Data Lake Storage Connector - Mule 4">
              <a:extLst>
                <a:ext uri="{FF2B5EF4-FFF2-40B4-BE49-F238E27FC236}">
                  <a16:creationId xmlns:a16="http://schemas.microsoft.com/office/drawing/2014/main" id="{73B56D38-A32F-1EC0-6763-0CA03BEF04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218" y="2634568"/>
              <a:ext cx="705835" cy="5003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DF34042-F9AF-A633-2E62-0BABAE7E75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838" y="3493016"/>
              <a:ext cx="2400300" cy="7048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A861570B-39CA-7C08-2551-A60F220518A7}"/>
              </a:ext>
            </a:extLst>
          </p:cNvPr>
          <p:cNvGrpSpPr/>
          <p:nvPr/>
        </p:nvGrpSpPr>
        <p:grpSpPr>
          <a:xfrm rot="16200000">
            <a:off x="-1704676" y="2092077"/>
            <a:ext cx="4457700" cy="915579"/>
            <a:chOff x="550574" y="1400408"/>
            <a:chExt cx="5999446" cy="1259664"/>
          </a:xfrm>
          <a:solidFill>
            <a:schemeClr val="accent6">
              <a:lumMod val="95000"/>
            </a:schemeClr>
          </a:solidFill>
        </p:grpSpPr>
        <p:sp>
          <p:nvSpPr>
            <p:cNvPr id="74" name="Rectangle: Rounded Corners 73">
              <a:extLst>
                <a:ext uri="{FF2B5EF4-FFF2-40B4-BE49-F238E27FC236}">
                  <a16:creationId xmlns:a16="http://schemas.microsoft.com/office/drawing/2014/main" id="{BA887B10-6642-4926-5299-2BFDCB277190}"/>
                </a:ext>
              </a:extLst>
            </p:cNvPr>
            <p:cNvSpPr/>
            <p:nvPr/>
          </p:nvSpPr>
          <p:spPr>
            <a:xfrm>
              <a:off x="550574" y="1400408"/>
              <a:ext cx="5999446" cy="1259664"/>
            </a:xfrm>
            <a:prstGeom prst="roundRect">
              <a:avLst>
                <a:gd name="adj" fmla="val 9129"/>
              </a:avLst>
            </a:prstGeom>
            <a:grp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err="1">
                <a:solidFill>
                  <a:schemeClr val="tx1"/>
                </a:solidFill>
                <a:latin typeface="Amasis MT Pro Medium" panose="02040604050005020304" pitchFamily="18" charset="0"/>
              </a:endParaRPr>
            </a:p>
          </p:txBody>
        </p:sp>
        <p:pic>
          <p:nvPicPr>
            <p:cNvPr id="75" name="Graphic 4" descr="Document outline">
              <a:extLst>
                <a:ext uri="{FF2B5EF4-FFF2-40B4-BE49-F238E27FC236}">
                  <a16:creationId xmlns:a16="http://schemas.microsoft.com/office/drawing/2014/main" id="{4931F866-1846-EB12-6466-D6F2883386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3366127" y="1751876"/>
              <a:ext cx="642263" cy="611265"/>
            </a:xfrm>
            <a:prstGeom prst="rect">
              <a:avLst/>
            </a:prstGeom>
          </p:spPr>
        </p:pic>
        <p:pic>
          <p:nvPicPr>
            <p:cNvPr id="76" name="Graphic 5" descr="Document outline">
              <a:extLst>
                <a:ext uri="{FF2B5EF4-FFF2-40B4-BE49-F238E27FC236}">
                  <a16:creationId xmlns:a16="http://schemas.microsoft.com/office/drawing/2014/main" id="{1300E7AB-961F-09CE-2BB1-AA70D5B8AE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4649052" y="1697374"/>
              <a:ext cx="642264" cy="633359"/>
            </a:xfrm>
            <a:prstGeom prst="rect">
              <a:avLst/>
            </a:prstGeom>
          </p:spPr>
        </p:pic>
        <p:pic>
          <p:nvPicPr>
            <p:cNvPr id="77" name="Graphic 6" descr="Document outline">
              <a:extLst>
                <a:ext uri="{FF2B5EF4-FFF2-40B4-BE49-F238E27FC236}">
                  <a16:creationId xmlns:a16="http://schemas.microsoft.com/office/drawing/2014/main" id="{7F8BD297-CD81-7185-AF21-9A64DC6637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5810456" y="1752575"/>
              <a:ext cx="642264" cy="611265"/>
            </a:xfrm>
            <a:prstGeom prst="rect">
              <a:avLst/>
            </a:prstGeom>
          </p:spPr>
        </p:pic>
        <p:sp>
          <p:nvSpPr>
            <p:cNvPr id="78" name="TextBox 8">
              <a:extLst>
                <a:ext uri="{FF2B5EF4-FFF2-40B4-BE49-F238E27FC236}">
                  <a16:creationId xmlns:a16="http://schemas.microsoft.com/office/drawing/2014/main" id="{A9921721-16BE-555C-D0D1-4E0D2404552D}"/>
                </a:ext>
              </a:extLst>
            </p:cNvPr>
            <p:cNvSpPr txBox="1"/>
            <p:nvPr/>
          </p:nvSpPr>
          <p:spPr>
            <a:xfrm rot="5400000">
              <a:off x="2563323" y="1887178"/>
              <a:ext cx="1126534" cy="31521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cs typeface="Calibri"/>
                </a:rPr>
                <a:t>Production</a:t>
              </a:r>
            </a:p>
          </p:txBody>
        </p:sp>
        <p:sp>
          <p:nvSpPr>
            <p:cNvPr id="79" name="TextBox 9">
              <a:extLst>
                <a:ext uri="{FF2B5EF4-FFF2-40B4-BE49-F238E27FC236}">
                  <a16:creationId xmlns:a16="http://schemas.microsoft.com/office/drawing/2014/main" id="{EE328991-3D88-EBEA-CF1F-5319D138F079}"/>
                </a:ext>
              </a:extLst>
            </p:cNvPr>
            <p:cNvSpPr txBox="1"/>
            <p:nvPr/>
          </p:nvSpPr>
          <p:spPr>
            <a:xfrm rot="5400000">
              <a:off x="3883399" y="1861031"/>
              <a:ext cx="1021702" cy="31521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cs typeface="Calibri"/>
                </a:rPr>
                <a:t>IoT</a:t>
              </a:r>
            </a:p>
          </p:txBody>
        </p:sp>
        <p:sp>
          <p:nvSpPr>
            <p:cNvPr id="80" name="TextBox 10">
              <a:extLst>
                <a:ext uri="{FF2B5EF4-FFF2-40B4-BE49-F238E27FC236}">
                  <a16:creationId xmlns:a16="http://schemas.microsoft.com/office/drawing/2014/main" id="{C78C4B40-23A4-8907-3FF5-1B6AC0410D21}"/>
                </a:ext>
              </a:extLst>
            </p:cNvPr>
            <p:cNvSpPr txBox="1"/>
            <p:nvPr/>
          </p:nvSpPr>
          <p:spPr>
            <a:xfrm rot="5400000">
              <a:off x="5085067" y="1760017"/>
              <a:ext cx="892979" cy="51222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rPr>
                <a:t>Sensory Data</a:t>
              </a:r>
            </a:p>
          </p:txBody>
        </p:sp>
        <p:sp>
          <p:nvSpPr>
            <p:cNvPr id="81" name="TextBox 13">
              <a:extLst>
                <a:ext uri="{FF2B5EF4-FFF2-40B4-BE49-F238E27FC236}">
                  <a16:creationId xmlns:a16="http://schemas.microsoft.com/office/drawing/2014/main" id="{9A19A136-7B96-ACC3-EF42-66C3D56A1B81}"/>
                </a:ext>
              </a:extLst>
            </p:cNvPr>
            <p:cNvSpPr txBox="1"/>
            <p:nvPr/>
          </p:nvSpPr>
          <p:spPr>
            <a:xfrm rot="5400000">
              <a:off x="1431649" y="1493160"/>
              <a:ext cx="1126534" cy="1103252"/>
            </a:xfrm>
            <a:prstGeom prst="rect">
              <a:avLst/>
            </a:prstGeom>
            <a:grp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a:latin typeface="Amasis MT Pro Medium" panose="02040604050005020304" pitchFamily="18" charset="0"/>
                </a:rPr>
                <a:t>Data Sources</a:t>
              </a:r>
            </a:p>
            <a:p>
              <a:pPr algn="ctr"/>
              <a:r>
                <a:rPr lang="en-US" sz="1000" b="1">
                  <a:latin typeface="Amasis MT Pro Medium" panose="02040604050005020304" pitchFamily="18" charset="0"/>
                </a:rPr>
                <a:t>(Corporates ESG data)</a:t>
              </a:r>
            </a:p>
          </p:txBody>
        </p:sp>
      </p:grpSp>
      <p:cxnSp>
        <p:nvCxnSpPr>
          <p:cNvPr id="85" name="Straight Arrow Connector 84">
            <a:extLst>
              <a:ext uri="{FF2B5EF4-FFF2-40B4-BE49-F238E27FC236}">
                <a16:creationId xmlns:a16="http://schemas.microsoft.com/office/drawing/2014/main" id="{374CA97C-0D90-7601-74BB-C31D8B226031}"/>
              </a:ext>
            </a:extLst>
          </p:cNvPr>
          <p:cNvCxnSpPr>
            <a:stCxn id="74" idx="2"/>
            <a:endCxn id="5" idx="1"/>
          </p:cNvCxnSpPr>
          <p:nvPr/>
        </p:nvCxnSpPr>
        <p:spPr>
          <a:xfrm>
            <a:off x="981964" y="2549867"/>
            <a:ext cx="339630"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353;p3">
            <a:extLst>
              <a:ext uri="{FF2B5EF4-FFF2-40B4-BE49-F238E27FC236}">
                <a16:creationId xmlns:a16="http://schemas.microsoft.com/office/drawing/2014/main" id="{BD94ED5D-CAB7-CF7F-DBC5-98CFF62F4453}"/>
              </a:ext>
            </a:extLst>
          </p:cNvPr>
          <p:cNvSpPr txBox="1">
            <a:spLocks noGrp="1"/>
          </p:cNvSpPr>
          <p:nvPr>
            <p:ph type="title"/>
          </p:nvPr>
        </p:nvSpPr>
        <p:spPr>
          <a:xfrm>
            <a:off x="1234731" y="-75739"/>
            <a:ext cx="8280000" cy="4401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Belt Manufacturing Predictive Maintenance - Solution Architecture</a:t>
            </a:r>
            <a:endParaRPr sz="2000"/>
          </a:p>
        </p:txBody>
      </p:sp>
    </p:spTree>
    <p:extLst>
      <p:ext uri="{BB962C8B-B14F-4D97-AF65-F5344CB8AC3E}">
        <p14:creationId xmlns:p14="http://schemas.microsoft.com/office/powerpoint/2010/main" val="381941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What are the alternatives/competitive products for the problem you are solving?</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a:solidFill>
                  <a:srgbClr val="222222"/>
                </a:solidFill>
                <a:highlight>
                  <a:srgbClr val="FFFFFF"/>
                </a:highlight>
                <a:latin typeface="Lato"/>
                <a:ea typeface="Lato"/>
                <a:cs typeface="Lato"/>
                <a:sym typeface="Lato"/>
              </a:rPr>
              <a:t>Telemetry Data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a:solidFill>
                  <a:srgbClr val="222222"/>
                </a:solidFill>
                <a:highlight>
                  <a:srgbClr val="FFFFFF"/>
                </a:highlight>
                <a:latin typeface="Lato"/>
                <a:ea typeface="Lato"/>
                <a:cs typeface="Lato"/>
                <a:sym typeface="Lato"/>
              </a:rPr>
              <a:t>Production Data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a:solidFill>
                  <a:srgbClr val="222222"/>
                </a:solidFill>
                <a:highlight>
                  <a:srgbClr val="FFFFFF"/>
                </a:highlight>
                <a:latin typeface="Lato"/>
                <a:ea typeface="Lato"/>
                <a:cs typeface="Lato"/>
                <a:sym typeface="Lato"/>
              </a:rPr>
              <a:t>Sensory Data</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66" name="Google Shape;366;p5"/>
          <p:cNvSpPr txBox="1">
            <a:spLocks noGrp="1"/>
          </p:cNvSpPr>
          <p:nvPr>
            <p:ph type="title"/>
          </p:nvPr>
        </p:nvSpPr>
        <p:spPr>
          <a:xfrm>
            <a:off x="250035" y="1512619"/>
            <a:ext cx="8280000" cy="1959244"/>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0">
                <a:solidFill>
                  <a:srgbClr val="4A4548"/>
                </a:solidFill>
                <a:highlight>
                  <a:srgbClr val="FFFFFF"/>
                </a:highlight>
              </a:rPr>
              <a:t>Azure ML Studio</a:t>
            </a:r>
            <a:br>
              <a:rPr lang="en" sz="1400" b="0">
                <a:solidFill>
                  <a:srgbClr val="4A4548"/>
                </a:solidFill>
                <a:highlight>
                  <a:srgbClr val="FFFFFF"/>
                </a:highlight>
              </a:rPr>
            </a:br>
            <a:r>
              <a:rPr lang="en" sz="1400" b="0">
                <a:solidFill>
                  <a:srgbClr val="4A4548"/>
                </a:solidFill>
                <a:highlight>
                  <a:srgbClr val="FFFFFF"/>
                </a:highlight>
              </a:rPr>
              <a:t>Azure DevOps</a:t>
            </a:r>
            <a:br>
              <a:rPr lang="en" sz="1400" b="0">
                <a:solidFill>
                  <a:srgbClr val="4A4548"/>
                </a:solidFill>
                <a:highlight>
                  <a:srgbClr val="FFFFFF"/>
                </a:highlight>
              </a:rPr>
            </a:br>
            <a:r>
              <a:rPr lang="en" sz="1400" b="0">
                <a:solidFill>
                  <a:srgbClr val="4A4548"/>
                </a:solidFill>
                <a:highlight>
                  <a:srgbClr val="FFFFFF"/>
                </a:highlight>
              </a:rPr>
              <a:t>Azure MLFlow</a:t>
            </a:r>
            <a:br>
              <a:rPr lang="en" sz="1400" b="0">
                <a:solidFill>
                  <a:srgbClr val="4A4548"/>
                </a:solidFill>
                <a:highlight>
                  <a:srgbClr val="FFFFFF"/>
                </a:highlight>
              </a:rPr>
            </a:br>
            <a:r>
              <a:rPr lang="en" sz="1400" b="0">
                <a:solidFill>
                  <a:srgbClr val="4A4548"/>
                </a:solidFill>
                <a:highlight>
                  <a:srgbClr val="FFFFFF"/>
                </a:highlight>
              </a:rPr>
              <a:t>Azure Web App</a:t>
            </a:r>
            <a:br>
              <a:rPr lang="en" sz="1400" b="0">
                <a:solidFill>
                  <a:srgbClr val="4A4548"/>
                </a:solidFill>
                <a:highlight>
                  <a:srgbClr val="FFFFFF"/>
                </a:highlight>
              </a:rPr>
            </a:br>
            <a:r>
              <a:rPr lang="en" sz="1400" b="0">
                <a:solidFill>
                  <a:srgbClr val="4A4548"/>
                </a:solidFill>
                <a:highlight>
                  <a:srgbClr val="FFFFFF"/>
                </a:highlight>
              </a:rPr>
              <a:t>Azure Power BI</a:t>
            </a:r>
            <a:br>
              <a:rPr lang="en" sz="1400" b="0">
                <a:solidFill>
                  <a:srgbClr val="4A4548"/>
                </a:solidFill>
                <a:highlight>
                  <a:srgbClr val="FFFFFF"/>
                </a:highlight>
              </a:rPr>
            </a:br>
            <a:br>
              <a:rPr lang="en" sz="1400" b="0">
                <a:solidFill>
                  <a:srgbClr val="4A4548"/>
                </a:solidFill>
                <a:highlight>
                  <a:srgbClr val="FFFFFF"/>
                </a:highlight>
              </a:rPr>
            </a:br>
            <a:br>
              <a:rPr lang="en" sz="1400" b="0">
                <a:solidFill>
                  <a:srgbClr val="4A4548"/>
                </a:solidFill>
                <a:highlight>
                  <a:srgbClr val="FFFFFF"/>
                </a:highlight>
              </a:rPr>
            </a:br>
            <a:r>
              <a:rPr lang="en" sz="1400" b="0">
                <a:solidFill>
                  <a:srgbClr val="4A4548"/>
                </a:solidFill>
                <a:highlight>
                  <a:srgbClr val="FFFFFF"/>
                </a:highlight>
              </a:rPr>
              <a:t> </a:t>
            </a:r>
            <a:endParaRPr sz="140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579</Words>
  <Application>Microsoft Office PowerPoint</Application>
  <PresentationFormat>On-screen Show (16:9)</PresentationFormat>
  <Paragraphs>88</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Lato</vt:lpstr>
      <vt:lpstr>Calibri</vt:lpstr>
      <vt:lpstr>Lato Black</vt:lpstr>
      <vt:lpstr>Wingdings</vt:lpstr>
      <vt:lpstr>Arial</vt:lpstr>
      <vt:lpstr>Amasis MT Pro Medium</vt:lpstr>
      <vt:lpstr>Lato</vt:lpstr>
      <vt:lpstr>TI Template</vt:lpstr>
      <vt:lpstr>TI Template</vt:lpstr>
      <vt:lpstr>PLEDGE TO PROGRESS Sustainability Hackathon </vt:lpstr>
      <vt:lpstr>Problem Statement?</vt:lpstr>
      <vt:lpstr>Solution Approach</vt:lpstr>
      <vt:lpstr>User Segment &amp; Pain Points</vt:lpstr>
      <vt:lpstr>Belt Manufacturing Predictive Maintenance - Solution Architecture</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Srikrishna Sadula</dc:creator>
  <cp:lastModifiedBy>Swetha Yalamanchili</cp:lastModifiedBy>
  <cp:revision>4</cp:revision>
  <dcterms:modified xsi:type="dcterms:W3CDTF">2023-04-30T11:54:09Z</dcterms:modified>
</cp:coreProperties>
</file>