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1" r:id="rId9"/>
  </p:sldIdLst>
  <p:sldSz cx="9144000" cy="5143500" type="screen16x9"/>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15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68360" y="91584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28" name="PlaceHolder 3"/>
          <p:cNvSpPr>
            <a:spLocks noGrp="1"/>
          </p:cNvSpPr>
          <p:nvPr>
            <p:ph type="body"/>
          </p:nvPr>
        </p:nvSpPr>
        <p:spPr>
          <a:xfrm>
            <a:off x="468360" y="283356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31"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32" name="PlaceHolder 4"/>
          <p:cNvSpPr>
            <a:spLocks noGrp="1"/>
          </p:cNvSpPr>
          <p:nvPr>
            <p:ph type="body"/>
          </p:nvPr>
        </p:nvSpPr>
        <p:spPr>
          <a:xfrm>
            <a:off x="467352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33" name="PlaceHolder 5"/>
          <p:cNvSpPr>
            <a:spLocks noGrp="1"/>
          </p:cNvSpPr>
          <p:nvPr>
            <p:ph type="body"/>
          </p:nvPr>
        </p:nvSpPr>
        <p:spPr>
          <a:xfrm>
            <a:off x="46836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36" name="PlaceHolder 3"/>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pic>
        <p:nvPicPr>
          <p:cNvPr id="37" name="图片 36"/>
          <p:cNvPicPr/>
          <p:nvPr/>
        </p:nvPicPr>
        <p:blipFill>
          <a:blip r:embed="rId2" cstate="print"/>
          <a:stretch/>
        </p:blipFill>
        <p:spPr>
          <a:xfrm>
            <a:off x="2270880" y="915480"/>
            <a:ext cx="4601520" cy="3671640"/>
          </a:xfrm>
          <a:prstGeom prst="rect">
            <a:avLst/>
          </a:prstGeom>
          <a:ln>
            <a:noFill/>
          </a:ln>
        </p:spPr>
      </p:pic>
      <p:pic>
        <p:nvPicPr>
          <p:cNvPr id="38" name="图片 37"/>
          <p:cNvPicPr/>
          <p:nvPr/>
        </p:nvPicPr>
        <p:blipFill>
          <a:blip r:embed="rId2" cstate="print"/>
          <a:stretch/>
        </p:blipFill>
        <p:spPr>
          <a:xfrm>
            <a:off x="2270880" y="915480"/>
            <a:ext cx="4601520" cy="3671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6" name="PlaceHolder 2"/>
          <p:cNvSpPr>
            <a:spLocks noGrp="1"/>
          </p:cNvSpPr>
          <p:nvPr>
            <p:ph type="subTitle"/>
          </p:nvPr>
        </p:nvSpPr>
        <p:spPr>
          <a:xfrm>
            <a:off x="468360" y="915840"/>
            <a:ext cx="8206920" cy="3671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8" name="PlaceHolder 2"/>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0" name="PlaceHolder 2"/>
          <p:cNvSpPr>
            <a:spLocks noGrp="1"/>
          </p:cNvSpPr>
          <p:nvPr>
            <p:ph type="body"/>
          </p:nvPr>
        </p:nvSpPr>
        <p:spPr>
          <a:xfrm>
            <a:off x="46836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51" name="PlaceHolder 3"/>
          <p:cNvSpPr>
            <a:spLocks noGrp="1"/>
          </p:cNvSpPr>
          <p:nvPr>
            <p:ph type="body"/>
          </p:nvPr>
        </p:nvSpPr>
        <p:spPr>
          <a:xfrm>
            <a:off x="467352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27640" y="123480"/>
            <a:ext cx="7920360" cy="295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5"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56" name="PlaceHolder 3"/>
          <p:cNvSpPr>
            <a:spLocks noGrp="1"/>
          </p:cNvSpPr>
          <p:nvPr>
            <p:ph type="body"/>
          </p:nvPr>
        </p:nvSpPr>
        <p:spPr>
          <a:xfrm>
            <a:off x="46836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57" name="PlaceHolder 4"/>
          <p:cNvSpPr>
            <a:spLocks noGrp="1"/>
          </p:cNvSpPr>
          <p:nvPr>
            <p:ph type="body"/>
          </p:nvPr>
        </p:nvSpPr>
        <p:spPr>
          <a:xfrm>
            <a:off x="467352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68360" y="915840"/>
            <a:ext cx="8206920" cy="3671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9" name="PlaceHolder 2"/>
          <p:cNvSpPr>
            <a:spLocks noGrp="1"/>
          </p:cNvSpPr>
          <p:nvPr>
            <p:ph type="body"/>
          </p:nvPr>
        </p:nvSpPr>
        <p:spPr>
          <a:xfrm>
            <a:off x="46836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60"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61" name="PlaceHolder 4"/>
          <p:cNvSpPr>
            <a:spLocks noGrp="1"/>
          </p:cNvSpPr>
          <p:nvPr>
            <p:ph type="body"/>
          </p:nvPr>
        </p:nvSpPr>
        <p:spPr>
          <a:xfrm>
            <a:off x="467352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3"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64"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65" name="PlaceHolder 4"/>
          <p:cNvSpPr>
            <a:spLocks noGrp="1"/>
          </p:cNvSpPr>
          <p:nvPr>
            <p:ph type="body"/>
          </p:nvPr>
        </p:nvSpPr>
        <p:spPr>
          <a:xfrm>
            <a:off x="468360" y="283356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7" name="PlaceHolder 2"/>
          <p:cNvSpPr>
            <a:spLocks noGrp="1"/>
          </p:cNvSpPr>
          <p:nvPr>
            <p:ph type="body"/>
          </p:nvPr>
        </p:nvSpPr>
        <p:spPr>
          <a:xfrm>
            <a:off x="468360" y="91584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68" name="PlaceHolder 3"/>
          <p:cNvSpPr>
            <a:spLocks noGrp="1"/>
          </p:cNvSpPr>
          <p:nvPr>
            <p:ph type="body"/>
          </p:nvPr>
        </p:nvSpPr>
        <p:spPr>
          <a:xfrm>
            <a:off x="468360" y="283356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0"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71"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72" name="PlaceHolder 4"/>
          <p:cNvSpPr>
            <a:spLocks noGrp="1"/>
          </p:cNvSpPr>
          <p:nvPr>
            <p:ph type="body"/>
          </p:nvPr>
        </p:nvSpPr>
        <p:spPr>
          <a:xfrm>
            <a:off x="467352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73" name="PlaceHolder 5"/>
          <p:cNvSpPr>
            <a:spLocks noGrp="1"/>
          </p:cNvSpPr>
          <p:nvPr>
            <p:ph type="body"/>
          </p:nvPr>
        </p:nvSpPr>
        <p:spPr>
          <a:xfrm>
            <a:off x="46836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5" name="PlaceHolder 2"/>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76" name="PlaceHolder 3"/>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pic>
        <p:nvPicPr>
          <p:cNvPr id="77" name="图片 76"/>
          <p:cNvPicPr/>
          <p:nvPr/>
        </p:nvPicPr>
        <p:blipFill>
          <a:blip r:embed="rId2" cstate="print"/>
          <a:stretch/>
        </p:blipFill>
        <p:spPr>
          <a:xfrm>
            <a:off x="2270880" y="915480"/>
            <a:ext cx="4601520" cy="3671640"/>
          </a:xfrm>
          <a:prstGeom prst="rect">
            <a:avLst/>
          </a:prstGeom>
          <a:ln>
            <a:noFill/>
          </a:ln>
        </p:spPr>
      </p:pic>
      <p:pic>
        <p:nvPicPr>
          <p:cNvPr id="78" name="图片 77"/>
          <p:cNvPicPr/>
          <p:nvPr/>
        </p:nvPicPr>
        <p:blipFill>
          <a:blip r:embed="rId2" cstate="print"/>
          <a:stretch/>
        </p:blipFill>
        <p:spPr>
          <a:xfrm>
            <a:off x="2270880" y="915480"/>
            <a:ext cx="4601520" cy="36716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68360" y="915840"/>
            <a:ext cx="820692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6836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11" name="PlaceHolder 3"/>
          <p:cNvSpPr>
            <a:spLocks noGrp="1"/>
          </p:cNvSpPr>
          <p:nvPr>
            <p:ph type="body"/>
          </p:nvPr>
        </p:nvSpPr>
        <p:spPr>
          <a:xfrm>
            <a:off x="467352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7640" y="123480"/>
            <a:ext cx="7920360" cy="2954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16" name="PlaceHolder 3"/>
          <p:cNvSpPr>
            <a:spLocks noGrp="1"/>
          </p:cNvSpPr>
          <p:nvPr>
            <p:ph type="body"/>
          </p:nvPr>
        </p:nvSpPr>
        <p:spPr>
          <a:xfrm>
            <a:off x="46836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17" name="PlaceHolder 4"/>
          <p:cNvSpPr>
            <a:spLocks noGrp="1"/>
          </p:cNvSpPr>
          <p:nvPr>
            <p:ph type="body"/>
          </p:nvPr>
        </p:nvSpPr>
        <p:spPr>
          <a:xfrm>
            <a:off x="467352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68360" y="915840"/>
            <a:ext cx="4004640" cy="36716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20"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21" name="PlaceHolder 4"/>
          <p:cNvSpPr>
            <a:spLocks noGrp="1"/>
          </p:cNvSpPr>
          <p:nvPr>
            <p:ph type="body"/>
          </p:nvPr>
        </p:nvSpPr>
        <p:spPr>
          <a:xfrm>
            <a:off x="4673520" y="283356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7640" y="123480"/>
            <a:ext cx="7920360" cy="6372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6836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24" name="PlaceHolder 3"/>
          <p:cNvSpPr>
            <a:spLocks noGrp="1"/>
          </p:cNvSpPr>
          <p:nvPr>
            <p:ph type="body"/>
          </p:nvPr>
        </p:nvSpPr>
        <p:spPr>
          <a:xfrm>
            <a:off x="4673520" y="915840"/>
            <a:ext cx="400464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
        <p:nvSpPr>
          <p:cNvPr id="25" name="PlaceHolder 4"/>
          <p:cNvSpPr>
            <a:spLocks noGrp="1"/>
          </p:cNvSpPr>
          <p:nvPr>
            <p:ph type="body"/>
          </p:nvPr>
        </p:nvSpPr>
        <p:spPr>
          <a:xfrm>
            <a:off x="468360" y="2833560"/>
            <a:ext cx="8206920" cy="1751040"/>
          </a:xfrm>
          <a:prstGeom prst="rect">
            <a:avLst/>
          </a:prstGeom>
        </p:spPr>
        <p:txBody>
          <a:bodyPr lIns="0" tIns="0" rIns="0" bIns="0"/>
          <a:lstStyle/>
          <a:p>
            <a:endParaRPr lang="zh-CN" sz="2800" b="0" strike="noStrike" spc="-1">
              <a:solidFill>
                <a:srgbClr val="000000"/>
              </a:solidFill>
              <a:uFill>
                <a:solidFill>
                  <a:srgbClr val="FFFFFF"/>
                </a:solidFill>
              </a:uFill>
              <a:latin typeface="微软雅黑"/>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zh-CN" sz="3600" b="1" strike="noStrike" spc="-1">
                <a:solidFill>
                  <a:srgbClr val="000000"/>
                </a:solidFill>
                <a:uFill>
                  <a:solidFill>
                    <a:srgbClr val="FFFFFF"/>
                  </a:solidFill>
                </a:uFill>
                <a:latin typeface="微软雅黑"/>
                <a:ea typeface="微软雅黑"/>
              </a:rPr>
              <a:t>单击此处编辑母版标题样式</a:t>
            </a:r>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微软雅黑"/>
                <a:ea typeface="微软雅黑"/>
              </a:rPr>
              <a:t>6/25/18</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924F7171-D512-47D5-917F-7DD92CC4DE12}" type="slidenum">
              <a:rPr lang="en-US" sz="1200" b="0" strike="noStrike" spc="-1">
                <a:solidFill>
                  <a:srgbClr val="8B8B8B"/>
                </a:solidFill>
                <a:uFill>
                  <a:solidFill>
                    <a:srgbClr val="FFFFFF"/>
                  </a:solidFill>
                </a:uFill>
                <a:latin typeface="微软雅黑"/>
                <a:ea typeface="微软雅黑"/>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微软雅黑"/>
              </a:rPr>
              <a:t>Click to edit the outline text format</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微软雅黑"/>
              </a:rPr>
              <a:t>Second Outline Level</a:t>
            </a:r>
          </a:p>
          <a:p>
            <a:pPr marL="1296000" lvl="2" indent="-288000">
              <a:buClr>
                <a:srgbClr val="000000"/>
              </a:buClr>
              <a:buSzPct val="45000"/>
              <a:buFont typeface="Wingdings" charset="2"/>
              <a:buChar char=""/>
            </a:pPr>
            <a:r>
              <a:rPr lang="zh-CN" sz="2000" b="0" strike="noStrike" spc="-1">
                <a:solidFill>
                  <a:srgbClr val="000000"/>
                </a:solidFill>
                <a:uFill>
                  <a:solidFill>
                    <a:srgbClr val="FFFFFF"/>
                  </a:solidFill>
                </a:uFill>
                <a:latin typeface="微软雅黑"/>
              </a:rPr>
              <a:t>Third Outline Level</a:t>
            </a:r>
          </a:p>
          <a:p>
            <a:pPr marL="1728000" lvl="3" indent="-216000">
              <a:buClr>
                <a:srgbClr val="000000"/>
              </a:buClr>
              <a:buSzPct val="75000"/>
              <a:buFont typeface="Symbol" charset="2"/>
              <a:buChar char=""/>
            </a:pPr>
            <a:r>
              <a:rPr lang="zh-CN" sz="2000" b="0" strike="noStrike" spc="-1">
                <a:solidFill>
                  <a:srgbClr val="000000"/>
                </a:solidFill>
                <a:uFill>
                  <a:solidFill>
                    <a:srgbClr val="FFFFFF"/>
                  </a:solidFill>
                </a:uFill>
                <a:latin typeface="微软雅黑"/>
              </a:rPr>
              <a:t>Fourth Outline Level</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微软雅黑"/>
              </a:rPr>
              <a:t>Fifth Outline Level</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微软雅黑"/>
              </a:rPr>
              <a:t>Sixth Outline Level</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微软雅黑"/>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微软雅黑"/>
                <a:ea typeface="微软雅黑"/>
              </a:rPr>
              <a:t>6/25/18</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4767120"/>
            <a:ext cx="2133360" cy="273600"/>
          </a:xfrm>
          <a:prstGeom prst="rect">
            <a:avLst/>
          </a:prstGeom>
        </p:spPr>
        <p:txBody>
          <a:bodyPr anchor="ctr"/>
          <a:lstStyle/>
          <a:p>
            <a:pPr algn="r">
              <a:lnSpc>
                <a:spcPct val="100000"/>
              </a:lnSpc>
            </a:pPr>
            <a:fld id="{00838F8F-5C59-4DB8-B0CE-4A3D69227ADF}" type="slidenum">
              <a:rPr lang="en-US" sz="1200" b="0" strike="noStrike" spc="-1">
                <a:solidFill>
                  <a:srgbClr val="8B8B8B"/>
                </a:solidFill>
                <a:uFill>
                  <a:solidFill>
                    <a:srgbClr val="FFFFFF"/>
                  </a:solidFill>
                </a:uFill>
                <a:latin typeface="微软雅黑"/>
                <a:ea typeface="微软雅黑"/>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42" name="CustomShape 4"/>
          <p:cNvSpPr/>
          <p:nvPr/>
        </p:nvSpPr>
        <p:spPr>
          <a:xfrm rot="5400000">
            <a:off x="432000" y="303120"/>
            <a:ext cx="359640" cy="287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5"/>
          <p:cNvSpPr>
            <a:spLocks noGrp="1"/>
          </p:cNvSpPr>
          <p:nvPr>
            <p:ph type="title"/>
          </p:nvPr>
        </p:nvSpPr>
        <p:spPr>
          <a:xfrm>
            <a:off x="827640" y="123480"/>
            <a:ext cx="7920360" cy="637200"/>
          </a:xfrm>
          <a:prstGeom prst="rect">
            <a:avLst/>
          </a:prstGeom>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单击此处编辑母版标题样式</a:t>
            </a:r>
            <a:endParaRPr lang="zh-CN" sz="1800" b="0" strike="noStrike" spc="-1">
              <a:solidFill>
                <a:srgbClr val="000000"/>
              </a:solidFill>
              <a:uFill>
                <a:solidFill>
                  <a:srgbClr val="FFFFFF"/>
                </a:solidFill>
              </a:uFill>
              <a:latin typeface="Calibri"/>
            </a:endParaRPr>
          </a:p>
        </p:txBody>
      </p:sp>
      <p:sp>
        <p:nvSpPr>
          <p:cNvPr id="44" name="PlaceHolder 6"/>
          <p:cNvSpPr>
            <a:spLocks noGrp="1"/>
          </p:cNvSpPr>
          <p:nvPr>
            <p:ph type="body"/>
          </p:nvPr>
        </p:nvSpPr>
        <p:spPr>
          <a:xfrm>
            <a:off x="468360" y="915840"/>
            <a:ext cx="8206920" cy="3671640"/>
          </a:xfrm>
          <a:prstGeom prst="rect">
            <a:avLst/>
          </a:prstGeom>
        </p:spPr>
        <p:txBody>
          <a:bodyPr/>
          <a:lstStyle/>
          <a:p>
            <a:pPr marL="432000" indent="-324000">
              <a:buClr>
                <a:srgbClr val="000000"/>
              </a:buClr>
              <a:buSzPct val="45000"/>
              <a:buFont typeface="Wingdings" charset="2"/>
              <a:buChar char=""/>
            </a:pPr>
            <a:r>
              <a:rPr lang="zh-CN" sz="1400" b="0" strike="noStrike" spc="-1">
                <a:solidFill>
                  <a:srgbClr val="000000"/>
                </a:solidFill>
                <a:uFill>
                  <a:solidFill>
                    <a:srgbClr val="FFFFFF"/>
                  </a:solidFill>
                </a:uFill>
                <a:latin typeface="微软雅黑"/>
                <a:ea typeface="微软雅黑"/>
              </a:rPr>
              <a:t>Click to edit the outline text format</a:t>
            </a:r>
            <a:endParaRPr lang="zh-CN" sz="1400" b="0" strike="noStrike" spc="-1">
              <a:solidFill>
                <a:srgbClr val="000000"/>
              </a:solidFill>
              <a:uFill>
                <a:solidFill>
                  <a:srgbClr val="FFFFFF"/>
                </a:solidFill>
              </a:uFill>
              <a:latin typeface="微软雅黑"/>
            </a:endParaRPr>
          </a:p>
          <a:p>
            <a:pPr marL="864000" lvl="1" indent="-324000">
              <a:buClr>
                <a:srgbClr val="000000"/>
              </a:buClr>
              <a:buSzPct val="75000"/>
              <a:buFont typeface="Symbol" charset="2"/>
              <a:buChar char=""/>
            </a:pPr>
            <a:r>
              <a:rPr lang="zh-CN" sz="1400" b="0" strike="noStrike" spc="-1">
                <a:solidFill>
                  <a:srgbClr val="000000"/>
                </a:solidFill>
                <a:uFill>
                  <a:solidFill>
                    <a:srgbClr val="FFFFFF"/>
                  </a:solidFill>
                </a:uFill>
                <a:latin typeface="微软雅黑"/>
                <a:ea typeface="微软雅黑"/>
              </a:rPr>
              <a:t>Second Outline Level</a:t>
            </a:r>
            <a:endParaRPr lang="zh-CN" sz="1400" b="0" strike="noStrike" spc="-1">
              <a:solidFill>
                <a:srgbClr val="000000"/>
              </a:solidFill>
              <a:uFill>
                <a:solidFill>
                  <a:srgbClr val="FFFFFF"/>
                </a:solidFill>
              </a:uFill>
              <a:latin typeface="微软雅黑"/>
            </a:endParaRPr>
          </a:p>
          <a:p>
            <a:pPr marL="1296000" lvl="2" indent="-288000">
              <a:buClr>
                <a:srgbClr val="000000"/>
              </a:buClr>
              <a:buSzPct val="45000"/>
              <a:buFont typeface="Wingdings" charset="2"/>
              <a:buChar char=""/>
            </a:pPr>
            <a:r>
              <a:rPr lang="zh-CN" sz="1400" b="0" strike="noStrike" spc="-1">
                <a:solidFill>
                  <a:srgbClr val="000000"/>
                </a:solidFill>
                <a:uFill>
                  <a:solidFill>
                    <a:srgbClr val="FFFFFF"/>
                  </a:solidFill>
                </a:uFill>
                <a:latin typeface="微软雅黑"/>
                <a:ea typeface="微软雅黑"/>
              </a:rPr>
              <a:t>Third Outline Level</a:t>
            </a:r>
            <a:endParaRPr lang="zh-CN" sz="1400" b="0" strike="noStrike" spc="-1">
              <a:solidFill>
                <a:srgbClr val="000000"/>
              </a:solidFill>
              <a:uFill>
                <a:solidFill>
                  <a:srgbClr val="FFFFFF"/>
                </a:solidFill>
              </a:uFill>
              <a:latin typeface="微软雅黑"/>
            </a:endParaRPr>
          </a:p>
          <a:p>
            <a:pPr marL="1728000" lvl="3" indent="-216000">
              <a:buClr>
                <a:srgbClr val="000000"/>
              </a:buClr>
              <a:buSzPct val="75000"/>
              <a:buFont typeface="Symbol" charset="2"/>
              <a:buChar char=""/>
            </a:pPr>
            <a:r>
              <a:rPr lang="zh-CN" sz="1400" b="0" strike="noStrike" spc="-1">
                <a:solidFill>
                  <a:srgbClr val="000000"/>
                </a:solidFill>
                <a:uFill>
                  <a:solidFill>
                    <a:srgbClr val="FFFFFF"/>
                  </a:solidFill>
                </a:uFill>
                <a:latin typeface="微软雅黑"/>
                <a:ea typeface="微软雅黑"/>
              </a:rPr>
              <a:t>Fourth Outline Level</a:t>
            </a:r>
            <a:endParaRPr lang="zh-CN" sz="1400" b="0" strike="noStrike" spc="-1">
              <a:solidFill>
                <a:srgbClr val="000000"/>
              </a:solidFill>
              <a:uFill>
                <a:solidFill>
                  <a:srgbClr val="FFFFFF"/>
                </a:solidFill>
              </a:uFill>
              <a:latin typeface="微软雅黑"/>
            </a:endParaRPr>
          </a:p>
          <a:p>
            <a:pPr marL="2160000" lvl="4" indent="-216000">
              <a:buClr>
                <a:srgbClr val="000000"/>
              </a:buClr>
              <a:buSzPct val="45000"/>
              <a:buFont typeface="Wingdings" charset="2"/>
              <a:buChar char=""/>
            </a:pPr>
            <a:r>
              <a:rPr lang="zh-CN" sz="1400" b="0" strike="noStrike" spc="-1">
                <a:solidFill>
                  <a:srgbClr val="000000"/>
                </a:solidFill>
                <a:uFill>
                  <a:solidFill>
                    <a:srgbClr val="FFFFFF"/>
                  </a:solidFill>
                </a:uFill>
                <a:latin typeface="微软雅黑"/>
                <a:ea typeface="微软雅黑"/>
              </a:rPr>
              <a:t>Fifth Outline Level</a:t>
            </a:r>
            <a:endParaRPr lang="zh-CN" sz="1400" b="0" strike="noStrike" spc="-1">
              <a:solidFill>
                <a:srgbClr val="000000"/>
              </a:solidFill>
              <a:uFill>
                <a:solidFill>
                  <a:srgbClr val="FFFFFF"/>
                </a:solidFill>
              </a:uFill>
              <a:latin typeface="微软雅黑"/>
            </a:endParaRPr>
          </a:p>
          <a:p>
            <a:pPr marL="2592000" lvl="5" indent="-216000">
              <a:buClr>
                <a:srgbClr val="000000"/>
              </a:buClr>
              <a:buSzPct val="45000"/>
              <a:buFont typeface="Wingdings" charset="2"/>
              <a:buChar char=""/>
            </a:pPr>
            <a:r>
              <a:rPr lang="zh-CN" sz="1400" b="0" strike="noStrike" spc="-1">
                <a:solidFill>
                  <a:srgbClr val="000000"/>
                </a:solidFill>
                <a:uFill>
                  <a:solidFill>
                    <a:srgbClr val="FFFFFF"/>
                  </a:solidFill>
                </a:uFill>
                <a:latin typeface="微软雅黑"/>
                <a:ea typeface="微软雅黑"/>
              </a:rPr>
              <a:t>Sixth Outline Level</a:t>
            </a:r>
            <a:endParaRPr lang="zh-CN" sz="1400" b="0" strike="noStrike" spc="-1">
              <a:solidFill>
                <a:srgbClr val="000000"/>
              </a:solidFill>
              <a:uFill>
                <a:solidFill>
                  <a:srgbClr val="FFFFFF"/>
                </a:solidFill>
              </a:uFill>
              <a:latin typeface="微软雅黑"/>
            </a:endParaRPr>
          </a:p>
          <a:p>
            <a:pPr marL="343080" indent="-342720">
              <a:lnSpc>
                <a:spcPct val="100000"/>
              </a:lnSpc>
            </a:pPr>
            <a:r>
              <a:rPr lang="zh-CN" sz="1400" b="0" strike="noStrike" spc="-1">
                <a:solidFill>
                  <a:srgbClr val="000000"/>
                </a:solidFill>
                <a:uFill>
                  <a:solidFill>
                    <a:srgbClr val="FFFFFF"/>
                  </a:solidFill>
                </a:uFill>
                <a:latin typeface="微软雅黑"/>
                <a:ea typeface="微软雅黑"/>
              </a:rPr>
              <a:t>Seventh Outline Level单击此处编辑母版文本样式</a:t>
            </a:r>
            <a:endParaRPr lang="zh-CN" sz="1400" b="0" strike="noStrike" spc="-1">
              <a:solidFill>
                <a:srgbClr val="000000"/>
              </a:solidFill>
              <a:uFill>
                <a:solidFill>
                  <a:srgbClr val="FFFFFF"/>
                </a:solidFill>
              </a:uFill>
              <a:latin typeface="微软雅黑"/>
            </a:endParaRPr>
          </a:p>
          <a:p>
            <a:r>
              <a:rPr lang="zh-CN" sz="1400" b="0" strike="noStrike" spc="-1">
                <a:solidFill>
                  <a:srgbClr val="000000"/>
                </a:solidFill>
                <a:uFill>
                  <a:solidFill>
                    <a:srgbClr val="FFFFFF"/>
                  </a:solidFill>
                </a:uFill>
                <a:latin typeface="微软雅黑"/>
                <a:ea typeface="微软雅黑"/>
              </a:rPr>
              <a:t>第二级</a:t>
            </a:r>
            <a:endParaRPr lang="zh-CN" sz="2800" b="0" strike="noStrike" spc="-1">
              <a:solidFill>
                <a:srgbClr val="000000"/>
              </a:solidFill>
              <a:uFill>
                <a:solidFill>
                  <a:srgbClr val="FFFFFF"/>
                </a:solidFill>
              </a:uFill>
              <a:latin typeface="微软雅黑"/>
            </a:endParaRPr>
          </a:p>
          <a:p>
            <a:r>
              <a:rPr lang="zh-CN" sz="1400" b="0" strike="noStrike" spc="-1">
                <a:solidFill>
                  <a:srgbClr val="000000"/>
                </a:solidFill>
                <a:uFill>
                  <a:solidFill>
                    <a:srgbClr val="FFFFFF"/>
                  </a:solidFill>
                </a:uFill>
                <a:latin typeface="微软雅黑"/>
                <a:ea typeface="微软雅黑"/>
              </a:rPr>
              <a:t>第三级</a:t>
            </a:r>
            <a:endParaRPr lang="zh-CN" sz="2800" b="0" strike="noStrike" spc="-1">
              <a:solidFill>
                <a:srgbClr val="000000"/>
              </a:solidFill>
              <a:uFill>
                <a:solidFill>
                  <a:srgbClr val="FFFFFF"/>
                </a:solidFill>
              </a:uFill>
              <a:latin typeface="微软雅黑"/>
            </a:endParaRPr>
          </a:p>
          <a:p>
            <a:r>
              <a:rPr lang="zh-CN" sz="1400" b="0" strike="noStrike" spc="-1">
                <a:solidFill>
                  <a:srgbClr val="000000"/>
                </a:solidFill>
                <a:uFill>
                  <a:solidFill>
                    <a:srgbClr val="FFFFFF"/>
                  </a:solidFill>
                </a:uFill>
                <a:latin typeface="微软雅黑"/>
                <a:ea typeface="微软雅黑"/>
              </a:rPr>
              <a:t>第四级</a:t>
            </a:r>
            <a:endParaRPr lang="zh-CN" sz="2800" b="0" strike="noStrike" spc="-1">
              <a:solidFill>
                <a:srgbClr val="000000"/>
              </a:solidFill>
              <a:uFill>
                <a:solidFill>
                  <a:srgbClr val="FFFFFF"/>
                </a:solidFill>
              </a:uFill>
              <a:latin typeface="微软雅黑"/>
            </a:endParaRPr>
          </a:p>
          <a:p>
            <a:r>
              <a:rPr lang="zh-CN" sz="1400" b="0" strike="noStrike" spc="-1">
                <a:solidFill>
                  <a:srgbClr val="000000"/>
                </a:solidFill>
                <a:uFill>
                  <a:solidFill>
                    <a:srgbClr val="FFFFFF"/>
                  </a:solidFill>
                </a:uFill>
                <a:latin typeface="微软雅黑"/>
                <a:ea typeface="微软雅黑"/>
              </a:rPr>
              <a:t>第五级</a:t>
            </a:r>
            <a:endParaRPr lang="zh-CN" sz="2800" b="0" strike="noStrike" spc="-1">
              <a:solidFill>
                <a:srgbClr val="000000"/>
              </a:solidFill>
              <a:uFill>
                <a:solidFill>
                  <a:srgbClr val="FFFFFF"/>
                </a:solidFill>
              </a:uFill>
              <a:latin typeface="微软雅黑"/>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hyperlink" Target="http://practicalcryptography.com/miscellaneous/machine-learning/guide-mel-frequency-cepstral-coefficients-mfccs/"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blog.csdn.net/xmdxcsj/article/details/51228791" TargetMode="External"/><Relationship Id="rId2" Type="http://schemas.openxmlformats.org/officeDocument/2006/relationships/hyperlink" Target="http://haythamfayek.com/2016/04/21/speech-processing-for-machine-learning.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800" y="1597680"/>
            <a:ext cx="7772040" cy="1102320"/>
          </a:xfrm>
          <a:prstGeom prst="rect">
            <a:avLst/>
          </a:prstGeom>
          <a:noFill/>
          <a:ln>
            <a:noFill/>
          </a:ln>
        </p:spPr>
        <p:txBody>
          <a:bodyPr anchor="ctr"/>
          <a:lstStyle/>
          <a:p>
            <a:pPr algn="ctr">
              <a:lnSpc>
                <a:spcPct val="100000"/>
              </a:lnSpc>
            </a:pPr>
            <a:r>
              <a:rPr lang="zh-CN" sz="3600" b="1" strike="noStrike" spc="-1">
                <a:solidFill>
                  <a:srgbClr val="000000"/>
                </a:solidFill>
                <a:uFill>
                  <a:solidFill>
                    <a:srgbClr val="FFFFFF"/>
                  </a:solidFill>
                </a:uFill>
                <a:latin typeface="微软雅黑"/>
                <a:ea typeface="微软雅黑"/>
              </a:rPr>
              <a:t>AI语音增强</a:t>
            </a:r>
            <a:endParaRPr lang="zh-CN" sz="1800" b="0" strike="noStrike" spc="-1">
              <a:solidFill>
                <a:srgbClr val="000000"/>
              </a:solidFill>
              <a:uFill>
                <a:solidFill>
                  <a:srgbClr val="FFFFFF"/>
                </a:solidFill>
              </a:uFill>
              <a:latin typeface="Calibri"/>
            </a:endParaRPr>
          </a:p>
        </p:txBody>
      </p:sp>
      <p:sp>
        <p:nvSpPr>
          <p:cNvPr id="80" name="TextShape 2"/>
          <p:cNvSpPr txBox="1"/>
          <p:nvPr/>
        </p:nvSpPr>
        <p:spPr>
          <a:xfrm>
            <a:off x="1371600" y="2914560"/>
            <a:ext cx="6400440" cy="1314000"/>
          </a:xfrm>
          <a:prstGeom prst="rect">
            <a:avLst/>
          </a:prstGeom>
          <a:noFill/>
          <a:ln>
            <a:noFill/>
          </a:ln>
        </p:spPr>
        <p:txBody>
          <a:bodyPr/>
          <a:lstStyle/>
          <a:p>
            <a:pPr algn="ctr">
              <a:lnSpc>
                <a:spcPct val="100000"/>
              </a:lnSpc>
            </a:pPr>
            <a:r>
              <a:rPr lang="en-US" sz="1800" b="0" strike="noStrike" spc="-1">
                <a:solidFill>
                  <a:srgbClr val="8B8B8B"/>
                </a:solidFill>
                <a:uFill>
                  <a:solidFill>
                    <a:srgbClr val="FFFFFF"/>
                  </a:solidFill>
                </a:uFill>
                <a:latin typeface="微软雅黑"/>
                <a:ea typeface="微软雅黑"/>
              </a:rPr>
              <a:t>陈成</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p:cNvPicPr/>
          <p:nvPr/>
        </p:nvPicPr>
        <p:blipFill>
          <a:blip r:embed="rId2" cstate="print"/>
          <a:stretch/>
        </p:blipFill>
        <p:spPr>
          <a:xfrm>
            <a:off x="3996000" y="1635480"/>
            <a:ext cx="4524840" cy="2418840"/>
          </a:xfrm>
          <a:prstGeom prst="rect">
            <a:avLst/>
          </a:prstGeom>
          <a:ln>
            <a:noFill/>
          </a:ln>
        </p:spPr>
      </p:pic>
      <p:sp>
        <p:nvSpPr>
          <p:cNvPr id="82" name="TextShape 1"/>
          <p:cNvSpPr txBox="1"/>
          <p:nvPr/>
        </p:nvSpPr>
        <p:spPr>
          <a:xfrm>
            <a:off x="827640" y="123480"/>
            <a:ext cx="7920360" cy="637200"/>
          </a:xfrm>
          <a:prstGeom prst="rect">
            <a:avLst/>
          </a:prstGeom>
          <a:noFill/>
          <a:ln>
            <a:noFill/>
          </a:ln>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MFCC</a:t>
            </a:r>
            <a:endParaRPr lang="zh-CN" sz="1800" b="0" strike="noStrike" spc="-1">
              <a:solidFill>
                <a:srgbClr val="000000"/>
              </a:solidFill>
              <a:uFill>
                <a:solidFill>
                  <a:srgbClr val="FFFFFF"/>
                </a:solidFill>
              </a:uFill>
              <a:latin typeface="Calibri"/>
            </a:endParaRPr>
          </a:p>
        </p:txBody>
      </p:sp>
      <p:sp>
        <p:nvSpPr>
          <p:cNvPr id="83" name="TextShape 2"/>
          <p:cNvSpPr txBox="1"/>
          <p:nvPr/>
        </p:nvSpPr>
        <p:spPr>
          <a:xfrm>
            <a:off x="468360" y="915840"/>
            <a:ext cx="8206920" cy="1151280"/>
          </a:xfrm>
          <a:prstGeom prst="rect">
            <a:avLst/>
          </a:prstGeom>
          <a:noFill/>
          <a:ln>
            <a:noFill/>
          </a:ln>
        </p:spPr>
        <p:txBody>
          <a:bodyPr/>
          <a:lstStyle/>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MFCC: Mel-Frequency Cepstral Coefficients, 梅尔频率倒谱系数（梅尔频率+倒谱分析）</a:t>
            </a:r>
            <a:endParaRPr lang="zh-CN" sz="2800" b="0" strike="noStrike" spc="-1" dirty="0">
              <a:solidFill>
                <a:srgbClr val="000000"/>
              </a:solidFill>
              <a:uFill>
                <a:solidFill>
                  <a:srgbClr val="FFFFFF"/>
                </a:solidFill>
              </a:uFill>
              <a:latin typeface="微软雅黑"/>
            </a:endParaRPr>
          </a:p>
          <a:p>
            <a:pPr marL="343080" indent="-342720">
              <a:lnSpc>
                <a:spcPct val="100000"/>
              </a:lnSpc>
            </a:pPr>
            <a:r>
              <a:rPr lang="zh-CN" sz="1400" b="1" strike="noStrike" spc="-1" dirty="0">
                <a:solidFill>
                  <a:srgbClr val="000000"/>
                </a:solidFill>
                <a:uFill>
                  <a:solidFill>
                    <a:srgbClr val="FFFFFF"/>
                  </a:solidFill>
                </a:uFill>
                <a:latin typeface="微软雅黑"/>
                <a:ea typeface="微软雅黑"/>
              </a:rPr>
              <a:t>梅尔频率</a:t>
            </a:r>
            <a:r>
              <a:rPr lang="zh-CN" sz="1400" b="0" strike="noStrike" spc="-1" dirty="0">
                <a:solidFill>
                  <a:srgbClr val="000000"/>
                </a:solidFill>
                <a:uFill>
                  <a:solidFill>
                    <a:srgbClr val="FFFFFF"/>
                  </a:solidFill>
                </a:uFill>
                <a:latin typeface="微软雅黑"/>
                <a:ea typeface="微软雅黑"/>
              </a:rPr>
              <a:t>：</a:t>
            </a:r>
            <a:endParaRPr lang="zh-CN" sz="2800" b="0" strike="noStrike" spc="-1" dirty="0">
              <a:solidFill>
                <a:srgbClr val="000000"/>
              </a:solidFill>
              <a:uFill>
                <a:solidFill>
                  <a:srgbClr val="FFFFFF"/>
                </a:solidFill>
              </a:uFill>
              <a:latin typeface="微软雅黑"/>
            </a:endParaRPr>
          </a:p>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基于人耳对等距的音高(pitch)变化的感官判断而定的非线性频率刻度。</a:t>
            </a: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p:txBody>
      </p:sp>
      <p:pic>
        <p:nvPicPr>
          <p:cNvPr id="84" name="Picture 2"/>
          <p:cNvPicPr/>
          <p:nvPr/>
        </p:nvPicPr>
        <p:blipFill>
          <a:blip r:embed="rId3" cstate="print"/>
          <a:stretch/>
        </p:blipFill>
        <p:spPr>
          <a:xfrm>
            <a:off x="683640" y="2571840"/>
            <a:ext cx="2389320" cy="575640"/>
          </a:xfrm>
          <a:prstGeom prst="rect">
            <a:avLst/>
          </a:prstGeom>
          <a:ln w="9360">
            <a:noFill/>
          </a:ln>
        </p:spPr>
      </p:pic>
      <p:sp>
        <p:nvSpPr>
          <p:cNvPr id="85" name="CustomShape 3"/>
          <p:cNvSpPr/>
          <p:nvPr/>
        </p:nvSpPr>
        <p:spPr>
          <a:xfrm>
            <a:off x="395640" y="3758400"/>
            <a:ext cx="8136720" cy="13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dirty="0" err="1">
                <a:solidFill>
                  <a:srgbClr val="000000"/>
                </a:solidFill>
                <a:uFill>
                  <a:solidFill>
                    <a:srgbClr val="FFFFFF"/>
                  </a:solidFill>
                </a:uFill>
                <a:latin typeface="微软雅黑"/>
                <a:ea typeface="微软雅黑"/>
              </a:rPr>
              <a:t>过程</a:t>
            </a:r>
            <a:r>
              <a:rPr lang="en-US" sz="1400" b="1" strike="noStrike" spc="-1" dirty="0">
                <a:solidFill>
                  <a:srgbClr val="000000"/>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err="1">
                <a:solidFill>
                  <a:srgbClr val="000000"/>
                </a:solidFill>
                <a:uFill>
                  <a:solidFill>
                    <a:srgbClr val="FFFFFF"/>
                  </a:solidFill>
                </a:uFill>
                <a:latin typeface="微软雅黑"/>
                <a:ea typeface="微软雅黑"/>
              </a:rPr>
              <a:t>梅尔刻度的滤波器组在低频部分的分辨率高，跟人耳的听觉特性是相符的，这也是梅尔刻度的物理意义所在</a:t>
            </a:r>
            <a:r>
              <a:rPr lang="en-US" sz="1400" b="1" strike="noStrike" spc="-1" dirty="0">
                <a:solidFill>
                  <a:srgbClr val="000000"/>
                </a:solidFill>
                <a:uFill>
                  <a:solidFill>
                    <a:srgbClr val="FFFFFF"/>
                  </a:solidFill>
                </a:uFill>
                <a:latin typeface="微软雅黑"/>
                <a:ea typeface="微软雅黑"/>
              </a:rPr>
              <a:t>。</a:t>
            </a:r>
            <a:endParaRPr lang="en-US" sz="1800" b="1" strike="noStrike" spc="-1" dirty="0">
              <a:solidFill>
                <a:srgbClr val="000000"/>
              </a:solidFill>
              <a:uFill>
                <a:solidFill>
                  <a:srgbClr val="FFFFFF"/>
                </a:solidFill>
              </a:uFill>
              <a:latin typeface="Arial"/>
            </a:endParaRPr>
          </a:p>
          <a:p>
            <a:pPr>
              <a:lnSpc>
                <a:spcPct val="100000"/>
              </a:lnSpc>
            </a:pPr>
            <a:r>
              <a:rPr lang="en-US" sz="1400" b="0" strike="noStrike" spc="-1" dirty="0" err="1">
                <a:solidFill>
                  <a:srgbClr val="000000"/>
                </a:solidFill>
                <a:uFill>
                  <a:solidFill>
                    <a:srgbClr val="FFFFFF"/>
                  </a:solidFill>
                </a:uFill>
                <a:latin typeface="微软雅黑"/>
                <a:ea typeface="微软雅黑"/>
              </a:rPr>
              <a:t>首先对时域信号进行傅里叶变换转换到频域，然后再利用梅尔频率刻度的滤波器组对应频域信号进行切分，最后每个频率段对应一个数值</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27640" y="123480"/>
            <a:ext cx="7920360" cy="637200"/>
          </a:xfrm>
          <a:prstGeom prst="rect">
            <a:avLst/>
          </a:prstGeom>
          <a:noFill/>
          <a:ln>
            <a:noFill/>
          </a:ln>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MFCC</a:t>
            </a:r>
            <a:endParaRPr lang="zh-CN" sz="1800" b="0" strike="noStrike" spc="-1">
              <a:solidFill>
                <a:srgbClr val="000000"/>
              </a:solidFill>
              <a:uFill>
                <a:solidFill>
                  <a:srgbClr val="FFFFFF"/>
                </a:solidFill>
              </a:uFill>
              <a:latin typeface="Calibri"/>
            </a:endParaRPr>
          </a:p>
        </p:txBody>
      </p:sp>
      <p:sp>
        <p:nvSpPr>
          <p:cNvPr id="87" name="CustomShape 2"/>
          <p:cNvSpPr/>
          <p:nvPr/>
        </p:nvSpPr>
        <p:spPr>
          <a:xfrm>
            <a:off x="467640" y="843480"/>
            <a:ext cx="820872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000000"/>
                </a:solidFill>
                <a:uFill>
                  <a:solidFill>
                    <a:srgbClr val="FFFFFF"/>
                  </a:solidFill>
                </a:uFill>
                <a:latin typeface="Times New Roman"/>
              </a:rPr>
              <a:t>倒谱分析</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Times New Roman"/>
              </a:rPr>
              <a:t>对时域信号做傅里叶变换，然后取log，然后再进行反傅里叶变换。可以分为复倒谱、实倒谱和功率倒谱，我们用的是功率倒谱。 
倒谱分析可用于将信号分解，两个信号的卷积转化为两个信号的相加。</a:t>
            </a:r>
            <a:endParaRPr lang="en-US" sz="1800" b="0" strike="noStrike" spc="-1">
              <a:solidFill>
                <a:srgbClr val="000000"/>
              </a:solidFill>
              <a:uFill>
                <a:solidFill>
                  <a:srgbClr val="FFFFFF"/>
                </a:solidFill>
              </a:uFill>
              <a:latin typeface="Arial"/>
            </a:endParaRPr>
          </a:p>
        </p:txBody>
      </p:sp>
      <p:pic>
        <p:nvPicPr>
          <p:cNvPr id="88" name="Picture 2"/>
          <p:cNvPicPr/>
          <p:nvPr/>
        </p:nvPicPr>
        <p:blipFill>
          <a:blip r:embed="rId2" cstate="print"/>
          <a:stretch/>
        </p:blipFill>
        <p:spPr>
          <a:xfrm>
            <a:off x="107640" y="1779840"/>
            <a:ext cx="4215600" cy="3168000"/>
          </a:xfrm>
          <a:prstGeom prst="rect">
            <a:avLst/>
          </a:prstGeom>
          <a:ln>
            <a:noFill/>
          </a:ln>
        </p:spPr>
      </p:pic>
      <p:pic>
        <p:nvPicPr>
          <p:cNvPr id="89" name="Picture 3"/>
          <p:cNvPicPr/>
          <p:nvPr/>
        </p:nvPicPr>
        <p:blipFill>
          <a:blip r:embed="rId3" cstate="print"/>
          <a:stretch/>
        </p:blipFill>
        <p:spPr>
          <a:xfrm>
            <a:off x="4644000" y="1923840"/>
            <a:ext cx="1599840" cy="323640"/>
          </a:xfrm>
          <a:prstGeom prst="rect">
            <a:avLst/>
          </a:prstGeom>
          <a:ln w="9360">
            <a:noFill/>
          </a:ln>
        </p:spPr>
      </p:pic>
      <p:pic>
        <p:nvPicPr>
          <p:cNvPr id="90" name="Picture 4"/>
          <p:cNvPicPr/>
          <p:nvPr/>
        </p:nvPicPr>
        <p:blipFill>
          <a:blip r:embed="rId4" cstate="print"/>
          <a:stretch/>
        </p:blipFill>
        <p:spPr>
          <a:xfrm>
            <a:off x="4788000" y="2211840"/>
            <a:ext cx="1428480" cy="313920"/>
          </a:xfrm>
          <a:prstGeom prst="rect">
            <a:avLst/>
          </a:prstGeom>
          <a:ln w="9360">
            <a:noFill/>
          </a:ln>
        </p:spPr>
      </p:pic>
      <p:pic>
        <p:nvPicPr>
          <p:cNvPr id="91" name="Picture 5"/>
          <p:cNvPicPr/>
          <p:nvPr/>
        </p:nvPicPr>
        <p:blipFill>
          <a:blip r:embed="rId5" cstate="print"/>
          <a:stretch/>
        </p:blipFill>
        <p:spPr>
          <a:xfrm>
            <a:off x="4788000" y="2499840"/>
            <a:ext cx="1504440" cy="285480"/>
          </a:xfrm>
          <a:prstGeom prst="rect">
            <a:avLst/>
          </a:prstGeom>
          <a:ln w="9360">
            <a:noFill/>
          </a:ln>
        </p:spPr>
      </p:pic>
      <p:pic>
        <p:nvPicPr>
          <p:cNvPr id="92" name="Picture 6"/>
          <p:cNvPicPr/>
          <p:nvPr/>
        </p:nvPicPr>
        <p:blipFill>
          <a:blip r:embed="rId6" cstate="print"/>
          <a:stretch/>
        </p:blipFill>
        <p:spPr>
          <a:xfrm>
            <a:off x="4644000" y="2787840"/>
            <a:ext cx="2685600" cy="399600"/>
          </a:xfrm>
          <a:prstGeom prst="rect">
            <a:avLst/>
          </a:prstGeom>
          <a:ln w="9360">
            <a:noFill/>
          </a:ln>
        </p:spPr>
      </p:pic>
      <p:pic>
        <p:nvPicPr>
          <p:cNvPr id="93" name="Picture 7"/>
          <p:cNvPicPr/>
          <p:nvPr/>
        </p:nvPicPr>
        <p:blipFill>
          <a:blip r:embed="rId7" cstate="print"/>
          <a:stretch/>
        </p:blipFill>
        <p:spPr>
          <a:xfrm>
            <a:off x="4068000" y="3219840"/>
            <a:ext cx="4352400" cy="313920"/>
          </a:xfrm>
          <a:prstGeom prst="rect">
            <a:avLst/>
          </a:prstGeom>
          <a:ln w="9360">
            <a:noFill/>
          </a:ln>
        </p:spPr>
      </p:pic>
      <p:pic>
        <p:nvPicPr>
          <p:cNvPr id="94" name="Picture 8"/>
          <p:cNvPicPr/>
          <p:nvPr/>
        </p:nvPicPr>
        <p:blipFill>
          <a:blip r:embed="rId8" cstate="print"/>
          <a:stretch/>
        </p:blipFill>
        <p:spPr>
          <a:xfrm>
            <a:off x="4644000" y="3651840"/>
            <a:ext cx="1752120" cy="380520"/>
          </a:xfrm>
          <a:prstGeom prst="rect">
            <a:avLst/>
          </a:prstGeom>
          <a:ln w="9360">
            <a:noFill/>
          </a:ln>
        </p:spPr>
      </p:pic>
      <p:sp>
        <p:nvSpPr>
          <p:cNvPr id="95" name="CustomShape 3"/>
          <p:cNvSpPr/>
          <p:nvPr/>
        </p:nvSpPr>
        <p:spPr>
          <a:xfrm>
            <a:off x="4140000" y="4076280"/>
            <a:ext cx="439200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Times New Roman"/>
              </a:rPr>
              <a:t>虽然此时获得时域信号x’(n)即为倒谱，已经和原始的时域信号x(n)不一样，但是可以把时域信号的卷积关系转化为了线性加关系。</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Times New Roman"/>
              </a:rPr>
              <a:t>只需要将倒谱通过一个低通滤波器即可获得包络部分对应的时域信号h’(t)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27640" y="123480"/>
            <a:ext cx="7920360" cy="637200"/>
          </a:xfrm>
          <a:prstGeom prst="rect">
            <a:avLst/>
          </a:prstGeom>
          <a:noFill/>
          <a:ln>
            <a:noFill/>
          </a:ln>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MFCC</a:t>
            </a:r>
            <a:endParaRPr lang="zh-CN" sz="1800" b="0" strike="noStrike" spc="-1">
              <a:solidFill>
                <a:srgbClr val="000000"/>
              </a:solidFill>
              <a:uFill>
                <a:solidFill>
                  <a:srgbClr val="FFFFFF"/>
                </a:solidFill>
              </a:uFill>
              <a:latin typeface="Calibri"/>
            </a:endParaRPr>
          </a:p>
        </p:txBody>
      </p:sp>
      <p:sp>
        <p:nvSpPr>
          <p:cNvPr id="97" name="TextShape 2"/>
          <p:cNvSpPr txBox="1"/>
          <p:nvPr/>
        </p:nvSpPr>
        <p:spPr>
          <a:xfrm>
            <a:off x="468360" y="915840"/>
            <a:ext cx="8206920" cy="3671640"/>
          </a:xfrm>
          <a:prstGeom prst="rect">
            <a:avLst/>
          </a:prstGeom>
          <a:noFill/>
          <a:ln>
            <a:noFill/>
          </a:ln>
        </p:spPr>
        <p:txBody>
          <a:bodyPr/>
          <a:lstStyle/>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计算过程</a:t>
            </a:r>
            <a:endParaRPr lang="zh-CN" sz="2800" b="0" strike="noStrike" spc="-1" dirty="0">
              <a:solidFill>
                <a:srgbClr val="000000"/>
              </a:solidFill>
              <a:uFill>
                <a:solidFill>
                  <a:srgbClr val="FFFFFF"/>
                </a:solidFill>
              </a:uFill>
              <a:latin typeface="微软雅黑"/>
            </a:endParaRPr>
          </a:p>
          <a:p>
            <a:pPr marL="343080" indent="-342720">
              <a:lnSpc>
                <a:spcPct val="100000"/>
              </a:lnSpc>
              <a:buClr>
                <a:srgbClr val="000000"/>
              </a:buClr>
              <a:buFont typeface="Arial"/>
              <a:buAutoNum type="arabicPeriod"/>
            </a:pPr>
            <a:r>
              <a:rPr lang="zh-CN" sz="1400" b="0" strike="noStrike" spc="-1" dirty="0">
                <a:solidFill>
                  <a:srgbClr val="000000"/>
                </a:solidFill>
                <a:uFill>
                  <a:solidFill>
                    <a:srgbClr val="FFFFFF"/>
                  </a:solidFill>
                </a:uFill>
                <a:latin typeface="微软雅黑"/>
                <a:ea typeface="微软雅黑"/>
              </a:rPr>
              <a:t>Pre-Emphasis预加重</a:t>
            </a:r>
            <a:endParaRPr lang="zh-CN" sz="2800" b="0" strike="noStrike" spc="-1" dirty="0">
              <a:solidFill>
                <a:srgbClr val="000000"/>
              </a:solidFill>
              <a:uFill>
                <a:solidFill>
                  <a:srgbClr val="FFFFFF"/>
                </a:solidFill>
              </a:uFill>
              <a:latin typeface="微软雅黑"/>
            </a:endParaRPr>
          </a:p>
          <a:p>
            <a:pPr>
              <a:lnSpc>
                <a:spcPct val="100000"/>
              </a:lnSpc>
            </a:pPr>
            <a:endParaRPr lang="en-US" altLang="zh-CN" sz="2800" b="0" strike="noStrike" spc="-1" dirty="0" smtClean="0">
              <a:solidFill>
                <a:srgbClr val="000000"/>
              </a:solidFill>
              <a:uFill>
                <a:solidFill>
                  <a:srgbClr val="FFFFFF"/>
                </a:solidFill>
              </a:uFill>
              <a:latin typeface="微软雅黑"/>
            </a:endParaRPr>
          </a:p>
          <a:p>
            <a:pPr>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buClr>
                <a:srgbClr val="000000"/>
              </a:buClr>
            </a:pPr>
            <a:r>
              <a:rPr lang="en-US" altLang="zh-CN" sz="1400" b="0" strike="noStrike" spc="-1" dirty="0" smtClean="0">
                <a:solidFill>
                  <a:srgbClr val="000000"/>
                </a:solidFill>
                <a:uFill>
                  <a:solidFill>
                    <a:srgbClr val="FFFFFF"/>
                  </a:solidFill>
                </a:uFill>
                <a:latin typeface="微软雅黑"/>
                <a:ea typeface="微软雅黑"/>
              </a:rPr>
              <a:t>2.   </a:t>
            </a:r>
            <a:r>
              <a:rPr lang="zh-CN" sz="1400" b="0" strike="noStrike" spc="-1" dirty="0" smtClean="0">
                <a:solidFill>
                  <a:srgbClr val="000000"/>
                </a:solidFill>
                <a:uFill>
                  <a:solidFill>
                    <a:srgbClr val="FFFFFF"/>
                  </a:solidFill>
                </a:uFill>
                <a:latin typeface="微软雅黑"/>
                <a:ea typeface="微软雅黑"/>
              </a:rPr>
              <a:t>Framing</a:t>
            </a:r>
            <a:r>
              <a:rPr lang="zh-CN" sz="1400" b="0" strike="noStrike" spc="-1" dirty="0">
                <a:solidFill>
                  <a:srgbClr val="000000"/>
                </a:solidFill>
                <a:uFill>
                  <a:solidFill>
                    <a:srgbClr val="FFFFFF"/>
                  </a:solidFill>
                </a:uFill>
                <a:latin typeface="微软雅黑"/>
                <a:ea typeface="微软雅黑"/>
              </a:rPr>
              <a:t>分帧</a:t>
            </a:r>
            <a:endParaRPr lang="zh-CN" sz="2800" b="0" strike="noStrike" spc="-1" dirty="0">
              <a:solidFill>
                <a:srgbClr val="000000"/>
              </a:solidFill>
              <a:uFill>
                <a:solidFill>
                  <a:srgbClr val="FFFFFF"/>
                </a:solidFill>
              </a:uFill>
              <a:latin typeface="微软雅黑"/>
            </a:endParaRPr>
          </a:p>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Typical frame sizes </a:t>
            </a:r>
            <a:r>
              <a:rPr lang="zh-CN" sz="1400" b="1" strike="noStrike" spc="-1" dirty="0">
                <a:solidFill>
                  <a:srgbClr val="000000"/>
                </a:solidFill>
                <a:uFill>
                  <a:solidFill>
                    <a:srgbClr val="FFFFFF"/>
                  </a:solidFill>
                </a:uFill>
                <a:latin typeface="微软雅黑"/>
                <a:ea typeface="微软雅黑"/>
              </a:rPr>
              <a:t>range from 20 ms to 40 ms </a:t>
            </a:r>
            <a:r>
              <a:rPr lang="zh-CN" sz="1400" b="0" strike="noStrike" spc="-1" dirty="0">
                <a:solidFill>
                  <a:srgbClr val="000000"/>
                </a:solidFill>
                <a:uFill>
                  <a:solidFill>
                    <a:srgbClr val="FFFFFF"/>
                  </a:solidFill>
                </a:uFill>
                <a:latin typeface="微软雅黑"/>
                <a:ea typeface="微软雅黑"/>
              </a:rPr>
              <a:t>with </a:t>
            </a:r>
            <a:r>
              <a:rPr lang="zh-CN" sz="1400" b="1" strike="noStrike" spc="-1" dirty="0">
                <a:solidFill>
                  <a:srgbClr val="000000"/>
                </a:solidFill>
                <a:uFill>
                  <a:solidFill>
                    <a:srgbClr val="FFFFFF"/>
                  </a:solidFill>
                </a:uFill>
                <a:latin typeface="微软雅黑"/>
                <a:ea typeface="微软雅黑"/>
              </a:rPr>
              <a:t>50% (+/-10%) overlap </a:t>
            </a:r>
            <a:r>
              <a:rPr lang="zh-CN" sz="1400" b="0" strike="noStrike" spc="-1" dirty="0">
                <a:solidFill>
                  <a:srgbClr val="000000"/>
                </a:solidFill>
                <a:uFill>
                  <a:solidFill>
                    <a:srgbClr val="FFFFFF"/>
                  </a:solidFill>
                </a:uFill>
                <a:latin typeface="微软雅黑"/>
                <a:ea typeface="微软雅黑"/>
              </a:rPr>
              <a:t>between consecutive frames. Popular settings are 25 ms for the frame size，a 10 ms stride (15 ms overlap</a:t>
            </a:r>
            <a:r>
              <a:rPr lang="zh-CN" sz="1400" b="0" strike="noStrike" spc="-1" dirty="0" smtClean="0">
                <a:solidFill>
                  <a:srgbClr val="000000"/>
                </a:solidFill>
                <a:uFill>
                  <a:solidFill>
                    <a:srgbClr val="FFFFFF"/>
                  </a:solidFill>
                </a:uFill>
                <a:latin typeface="微软雅黑"/>
                <a:ea typeface="微软雅黑"/>
              </a:rPr>
              <a:t>.</a:t>
            </a:r>
            <a:endParaRPr lang="en-US" altLang="zh-CN" sz="1400" b="0" strike="noStrike" spc="-1" dirty="0" smtClean="0">
              <a:solidFill>
                <a:srgbClr val="000000"/>
              </a:solidFill>
              <a:uFill>
                <a:solidFill>
                  <a:srgbClr val="FFFFFF"/>
                </a:solidFill>
              </a:uFill>
              <a:latin typeface="微软雅黑"/>
              <a:ea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buClr>
                <a:srgbClr val="000000"/>
              </a:buClr>
              <a:buFont typeface="Arial"/>
              <a:buAutoNum type="arabicPeriod" startAt="3"/>
            </a:pPr>
            <a:r>
              <a:rPr lang="zh-CN" sz="1400" b="0" strike="noStrike" spc="-1" dirty="0">
                <a:solidFill>
                  <a:srgbClr val="000000"/>
                </a:solidFill>
                <a:uFill>
                  <a:solidFill>
                    <a:srgbClr val="FFFFFF"/>
                  </a:solidFill>
                </a:uFill>
                <a:latin typeface="微软雅黑"/>
                <a:ea typeface="微软雅黑"/>
              </a:rPr>
              <a:t>Windowing加窗</a:t>
            </a:r>
            <a:endParaRPr lang="zh-CN" sz="2800" b="0" strike="noStrike" spc="-1" dirty="0">
              <a:solidFill>
                <a:srgbClr val="000000"/>
              </a:solidFill>
              <a:uFill>
                <a:solidFill>
                  <a:srgbClr val="FFFFFF"/>
                </a:solidFill>
              </a:uFill>
              <a:latin typeface="微软雅黑"/>
            </a:endParaRPr>
          </a:p>
          <a:p>
            <a:pPr>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p:txBody>
      </p:sp>
      <p:pic>
        <p:nvPicPr>
          <p:cNvPr id="98" name="Picture 2"/>
          <p:cNvPicPr/>
          <p:nvPr/>
        </p:nvPicPr>
        <p:blipFill>
          <a:blip r:embed="rId2" cstate="print"/>
          <a:stretch/>
        </p:blipFill>
        <p:spPr>
          <a:xfrm>
            <a:off x="2555776" y="1347614"/>
            <a:ext cx="2517480" cy="431640"/>
          </a:xfrm>
          <a:prstGeom prst="rect">
            <a:avLst/>
          </a:prstGeom>
          <a:ln w="9360">
            <a:noFill/>
          </a:ln>
        </p:spPr>
      </p:pic>
      <p:pic>
        <p:nvPicPr>
          <p:cNvPr id="100" name="Picture 4"/>
          <p:cNvPicPr/>
          <p:nvPr/>
        </p:nvPicPr>
        <p:blipFill>
          <a:blip r:embed="rId3" cstate="print"/>
          <a:stretch/>
        </p:blipFill>
        <p:spPr>
          <a:xfrm>
            <a:off x="1691680" y="3939902"/>
            <a:ext cx="2447640" cy="514080"/>
          </a:xfrm>
          <a:prstGeom prst="rect">
            <a:avLst/>
          </a:prstGeom>
          <a:ln w="9360">
            <a:noFill/>
          </a:ln>
        </p:spPr>
      </p:pic>
      <p:sp>
        <p:nvSpPr>
          <p:cNvPr id="7" name="TextBox 6"/>
          <p:cNvSpPr txBox="1"/>
          <p:nvPr/>
        </p:nvSpPr>
        <p:spPr>
          <a:xfrm>
            <a:off x="2195736" y="4659982"/>
            <a:ext cx="2016224" cy="369332"/>
          </a:xfrm>
          <a:prstGeom prst="rect">
            <a:avLst/>
          </a:prstGeom>
          <a:noFill/>
        </p:spPr>
        <p:txBody>
          <a:bodyPr wrap="square" rtlCol="0">
            <a:spAutoFit/>
          </a:bodyPr>
          <a:lstStyle/>
          <a:p>
            <a:r>
              <a:rPr lang="en-US" altLang="zh-CN" dirty="0" smtClean="0"/>
              <a:t>Hamming window</a:t>
            </a:r>
            <a:endParaRPr lang="zh-CN" altLang="en-US" dirty="0"/>
          </a:p>
        </p:txBody>
      </p:sp>
      <p:pic>
        <p:nvPicPr>
          <p:cNvPr id="1026" name="Picture 2"/>
          <p:cNvPicPr>
            <a:picLocks noChangeAspect="1" noChangeArrowheads="1"/>
          </p:cNvPicPr>
          <p:nvPr/>
        </p:nvPicPr>
        <p:blipFill>
          <a:blip r:embed="rId4" cstate="print"/>
          <a:srcRect/>
          <a:stretch>
            <a:fillRect/>
          </a:stretch>
        </p:blipFill>
        <p:spPr bwMode="auto">
          <a:xfrm>
            <a:off x="4139952" y="3867894"/>
            <a:ext cx="3371119" cy="567308"/>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27640" y="123480"/>
            <a:ext cx="7920360" cy="637200"/>
          </a:xfrm>
          <a:prstGeom prst="rect">
            <a:avLst/>
          </a:prstGeom>
          <a:noFill/>
          <a:ln>
            <a:noFill/>
          </a:ln>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MFCC</a:t>
            </a:r>
            <a:endParaRPr lang="zh-CN" sz="1800" b="0" strike="noStrike" spc="-1">
              <a:solidFill>
                <a:srgbClr val="000000"/>
              </a:solidFill>
              <a:uFill>
                <a:solidFill>
                  <a:srgbClr val="FFFFFF"/>
                </a:solidFill>
              </a:uFill>
              <a:latin typeface="Calibri"/>
            </a:endParaRPr>
          </a:p>
        </p:txBody>
      </p:sp>
      <p:sp>
        <p:nvSpPr>
          <p:cNvPr id="102" name="TextShape 2"/>
          <p:cNvSpPr txBox="1"/>
          <p:nvPr/>
        </p:nvSpPr>
        <p:spPr>
          <a:xfrm>
            <a:off x="468360" y="915840"/>
            <a:ext cx="8206920" cy="3671640"/>
          </a:xfrm>
          <a:prstGeom prst="rect">
            <a:avLst/>
          </a:prstGeom>
          <a:noFill/>
          <a:ln>
            <a:noFill/>
          </a:ln>
        </p:spPr>
        <p:txBody>
          <a:bodyPr/>
          <a:lstStyle/>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4. </a:t>
            </a:r>
            <a:r>
              <a:rPr lang="zh-CN" sz="1400" b="1" strike="noStrike" spc="-1" dirty="0">
                <a:solidFill>
                  <a:srgbClr val="000000"/>
                </a:solidFill>
                <a:uFill>
                  <a:solidFill>
                    <a:srgbClr val="FFFFFF"/>
                  </a:solidFill>
                </a:uFill>
                <a:latin typeface="微软雅黑"/>
                <a:ea typeface="微软雅黑"/>
              </a:rPr>
              <a:t>DFT on each frame (STFT) and Power Spectrum</a:t>
            </a:r>
            <a:endParaRPr lang="zh-CN" sz="2800" b="0" strike="noStrike" spc="-1" dirty="0">
              <a:solidFill>
                <a:srgbClr val="000000"/>
              </a:solidFill>
              <a:uFill>
                <a:solidFill>
                  <a:srgbClr val="FFFFFF"/>
                </a:solidFill>
              </a:uFill>
              <a:latin typeface="微软雅黑"/>
            </a:endParaRPr>
          </a:p>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	N typcicaly 256 or 512</a:t>
            </a:r>
            <a:endParaRPr lang="zh-CN" sz="2800" b="0" strike="noStrike" spc="-1" dirty="0">
              <a:solidFill>
                <a:srgbClr val="000000"/>
              </a:solidFill>
              <a:uFill>
                <a:solidFill>
                  <a:srgbClr val="FFFFFF"/>
                </a:solidFill>
              </a:uFill>
              <a:latin typeface="微软雅黑"/>
            </a:endParaRPr>
          </a:p>
          <a:p>
            <a:pPr marL="343080" indent="-342720">
              <a:lnSpc>
                <a:spcPct val="100000"/>
              </a:lnSpc>
            </a:pPr>
            <a:endParaRPr lang="zh-CN" sz="2800" b="0" strike="noStrike" spc="-1" dirty="0">
              <a:solidFill>
                <a:srgbClr val="000000"/>
              </a:solidFill>
              <a:uFill>
                <a:solidFill>
                  <a:srgbClr val="FFFFFF"/>
                </a:solidFill>
              </a:uFill>
              <a:latin typeface="微软雅黑"/>
            </a:endParaRPr>
          </a:p>
          <a:p>
            <a:pPr marL="343080" indent="-342720">
              <a:lnSpc>
                <a:spcPct val="100000"/>
              </a:lnSpc>
              <a:buClr>
                <a:srgbClr val="000000"/>
              </a:buClr>
              <a:buFont typeface="Arial"/>
              <a:buAutoNum type="arabicPeriod" startAt="5"/>
            </a:pPr>
            <a:r>
              <a:rPr lang="zh-CN" sz="1400" b="1" strike="noStrike" spc="-1" dirty="0">
                <a:solidFill>
                  <a:srgbClr val="000000"/>
                </a:solidFill>
                <a:uFill>
                  <a:solidFill>
                    <a:srgbClr val="FFFFFF"/>
                  </a:solidFill>
                </a:uFill>
                <a:latin typeface="微软雅黑"/>
                <a:ea typeface="微软雅黑"/>
              </a:rPr>
              <a:t>Filter banks</a:t>
            </a:r>
            <a:endParaRPr lang="zh-CN" sz="2800" b="0" strike="noStrike" spc="-1" dirty="0">
              <a:solidFill>
                <a:srgbClr val="000000"/>
              </a:solidFill>
              <a:uFill>
                <a:solidFill>
                  <a:srgbClr val="FFFFFF"/>
                </a:solidFill>
              </a:uFill>
              <a:latin typeface="微软雅黑"/>
            </a:endParaRPr>
          </a:p>
          <a:p>
            <a:pPr marL="343080" indent="-342720">
              <a:lnSpc>
                <a:spcPct val="100000"/>
              </a:lnSpc>
            </a:pPr>
            <a:r>
              <a:rPr lang="zh-CN" sz="1400" b="0" strike="noStrike" spc="-1" dirty="0">
                <a:solidFill>
                  <a:srgbClr val="000000"/>
                </a:solidFill>
                <a:uFill>
                  <a:solidFill>
                    <a:srgbClr val="FFFFFF"/>
                  </a:solidFill>
                </a:uFill>
                <a:latin typeface="微软雅黑"/>
                <a:ea typeface="微软雅黑"/>
              </a:rPr>
              <a:t>The Mel-scale aims to mimic the non-linear human ear perception of sound, by being more discriminative at lower frequencies and less discriminative at higher frequencies.</a:t>
            </a:r>
            <a:endParaRPr lang="zh-CN" sz="2800" b="0" strike="noStrike" spc="-1" dirty="0">
              <a:solidFill>
                <a:srgbClr val="000000"/>
              </a:solidFill>
              <a:uFill>
                <a:solidFill>
                  <a:srgbClr val="FFFFFF"/>
                </a:solidFill>
              </a:uFill>
              <a:latin typeface="微软雅黑"/>
            </a:endParaRPr>
          </a:p>
        </p:txBody>
      </p:sp>
      <p:pic>
        <p:nvPicPr>
          <p:cNvPr id="103" name="Picture 2"/>
          <p:cNvPicPr/>
          <p:nvPr/>
        </p:nvPicPr>
        <p:blipFill>
          <a:blip r:embed="rId2" cstate="print"/>
          <a:stretch/>
        </p:blipFill>
        <p:spPr>
          <a:xfrm>
            <a:off x="5436096" y="915566"/>
            <a:ext cx="1742760" cy="637920"/>
          </a:xfrm>
          <a:prstGeom prst="rect">
            <a:avLst/>
          </a:prstGeom>
          <a:ln w="9360">
            <a:noFill/>
          </a:ln>
        </p:spPr>
      </p:pic>
      <p:pic>
        <p:nvPicPr>
          <p:cNvPr id="2050" name="Picture 2"/>
          <p:cNvPicPr>
            <a:picLocks noChangeAspect="1" noChangeArrowheads="1"/>
          </p:cNvPicPr>
          <p:nvPr/>
        </p:nvPicPr>
        <p:blipFill>
          <a:blip r:embed="rId3" cstate="print"/>
          <a:srcRect/>
          <a:stretch>
            <a:fillRect/>
          </a:stretch>
        </p:blipFill>
        <p:spPr bwMode="auto">
          <a:xfrm>
            <a:off x="755576" y="2571750"/>
            <a:ext cx="2390775" cy="10001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539552" y="3703340"/>
            <a:ext cx="4488311" cy="1440160"/>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5076056" y="2571750"/>
            <a:ext cx="3598937" cy="2209326"/>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smtClean="0">
                <a:latin typeface="微软雅黑" pitchFamily="34" charset="-122"/>
                <a:ea typeface="微软雅黑" pitchFamily="34" charset="-122"/>
              </a:rPr>
              <a:t>MFCC</a:t>
            </a:r>
            <a:endParaRPr lang="zh-CN" altLang="en-US" sz="2400" b="1" dirty="0">
              <a:latin typeface="微软雅黑" pitchFamily="34" charset="-122"/>
              <a:ea typeface="微软雅黑" pitchFamily="34" charset="-122"/>
            </a:endParaRPr>
          </a:p>
        </p:txBody>
      </p:sp>
      <p:sp>
        <p:nvSpPr>
          <p:cNvPr id="6" name="TextBox 5"/>
          <p:cNvSpPr txBox="1"/>
          <p:nvPr/>
        </p:nvSpPr>
        <p:spPr>
          <a:xfrm>
            <a:off x="467544" y="987574"/>
            <a:ext cx="8136904" cy="3970318"/>
          </a:xfrm>
          <a:prstGeom prst="rect">
            <a:avLst/>
          </a:prstGeom>
          <a:noFill/>
        </p:spPr>
        <p:txBody>
          <a:bodyPr wrap="square" rtlCol="0">
            <a:spAutoFit/>
          </a:bodyPr>
          <a:lstStyle/>
          <a:p>
            <a:r>
              <a:rPr lang="en-US" altLang="zh-CN" sz="1400" b="1" spc="-1" dirty="0" smtClean="0">
                <a:solidFill>
                  <a:srgbClr val="000000"/>
                </a:solidFill>
                <a:uFill>
                  <a:solidFill>
                    <a:srgbClr val="FFFFFF"/>
                  </a:solidFill>
                </a:uFill>
                <a:latin typeface="微软雅黑"/>
                <a:ea typeface="微软雅黑"/>
              </a:rPr>
              <a:t>6. LOG + DCT</a:t>
            </a:r>
          </a:p>
          <a:p>
            <a:r>
              <a:rPr lang="zh-CN" altLang="en-US" sz="1400" dirty="0"/>
              <a:t>信号经过</a:t>
            </a:r>
            <a:r>
              <a:rPr lang="en-US" altLang="zh-CN" sz="1400" dirty="0"/>
              <a:t>DCT</a:t>
            </a:r>
            <a:r>
              <a:rPr lang="zh-CN" altLang="en-US" sz="1400" dirty="0"/>
              <a:t>变换以后，能量会集中到低频部分，可以用于图像压缩。 </a:t>
            </a:r>
            <a:r>
              <a:rPr lang="zh-CN" altLang="en-US" sz="1400" dirty="0" smtClean="0"/>
              <a:t/>
            </a:r>
            <a:br>
              <a:rPr lang="zh-CN" altLang="en-US" sz="1400" dirty="0" smtClean="0"/>
            </a:br>
            <a:r>
              <a:rPr lang="zh-CN" altLang="en-US" sz="1400" dirty="0" smtClean="0"/>
              <a:t/>
            </a:r>
            <a:br>
              <a:rPr lang="zh-CN" altLang="en-US" sz="1400" dirty="0" smtClean="0"/>
            </a:br>
            <a:r>
              <a:rPr lang="zh-CN" altLang="en-US" sz="1400" dirty="0"/>
              <a:t>按照倒谱的定义，该步需要进行</a:t>
            </a:r>
            <a:r>
              <a:rPr lang="zh-CN" altLang="en-US" sz="1400" b="1" dirty="0"/>
              <a:t>反傅里叶变换</a:t>
            </a:r>
            <a:r>
              <a:rPr lang="zh-CN" altLang="en-US" sz="1400" dirty="0"/>
              <a:t>然后通过</a:t>
            </a:r>
            <a:r>
              <a:rPr lang="zh-CN" altLang="en-US" sz="1400" b="1" dirty="0"/>
              <a:t>低通滤波器</a:t>
            </a:r>
            <a:r>
              <a:rPr lang="zh-CN" altLang="en-US" sz="1400" dirty="0"/>
              <a:t>获得最后的低频信号。这里使用</a:t>
            </a:r>
            <a:r>
              <a:rPr lang="en-US" altLang="zh-CN" sz="1400" dirty="0"/>
              <a:t>DCT</a:t>
            </a:r>
            <a:r>
              <a:rPr lang="zh-CN" altLang="en-US" sz="1400" dirty="0"/>
              <a:t>直接就可以获取频率谱的低频信息。 </a:t>
            </a:r>
            <a:endParaRPr lang="en-US" altLang="zh-CN" sz="1400" dirty="0" smtClean="0"/>
          </a:p>
          <a:p>
            <a:r>
              <a:rPr lang="zh-CN" altLang="en-US" sz="1400" dirty="0" smtClean="0"/>
              <a:t/>
            </a:r>
            <a:br>
              <a:rPr lang="zh-CN" altLang="en-US" sz="1400" dirty="0" smtClean="0"/>
            </a:br>
            <a:r>
              <a:rPr lang="zh-CN" altLang="en-US" sz="1400" dirty="0"/>
              <a:t>由于滤波器之间是有重叠的，所以前面的获得的能量值之间是具有相关性的，</a:t>
            </a:r>
            <a:r>
              <a:rPr lang="en-US" altLang="zh-CN" sz="1400" dirty="0"/>
              <a:t>DCT</a:t>
            </a:r>
            <a:r>
              <a:rPr lang="zh-CN" altLang="en-US" sz="1400" dirty="0"/>
              <a:t>还可以对数据进行降维压缩和抽象，获得最后的特征参数。相比于傅里叶变换，离散余弦变换的结果没有虚部，更好计算。 </a:t>
            </a:r>
            <a:endParaRPr lang="en-US" altLang="zh-CN" sz="1400" dirty="0" smtClean="0"/>
          </a:p>
          <a:p>
            <a:endParaRPr lang="en-US" altLang="zh-CN" sz="1400" spc="-1" dirty="0" err="1">
              <a:solidFill>
                <a:srgbClr val="000000"/>
              </a:solidFill>
              <a:uFill>
                <a:solidFill>
                  <a:srgbClr val="FFFFFF"/>
                </a:solidFill>
              </a:uFill>
              <a:latin typeface="微软雅黑"/>
              <a:ea typeface="微软雅黑"/>
            </a:endParaRPr>
          </a:p>
          <a:p>
            <a:r>
              <a:rPr lang="en-US" altLang="zh-CN" sz="1400" dirty="0" smtClean="0"/>
              <a:t>Typically</a:t>
            </a:r>
            <a:r>
              <a:rPr lang="en-US" altLang="zh-CN" sz="1400" dirty="0"/>
              <a:t>, for Automatic Speech Recognition (ASR), the resulting </a:t>
            </a:r>
            <a:r>
              <a:rPr lang="en-US" altLang="zh-CN" sz="1400" dirty="0" err="1"/>
              <a:t>cepstral</a:t>
            </a:r>
            <a:r>
              <a:rPr lang="en-US" altLang="zh-CN" sz="1400" dirty="0"/>
              <a:t> coefficients 2-13 are retained and the rest are discarded; </a:t>
            </a:r>
            <a:r>
              <a:rPr lang="en-US" altLang="zh-CN" sz="1400" dirty="0" err="1" smtClean="0"/>
              <a:t>num_ceps</a:t>
            </a:r>
            <a:r>
              <a:rPr lang="en-US" altLang="zh-CN" sz="1400" dirty="0" smtClean="0"/>
              <a:t> = 12</a:t>
            </a:r>
            <a:r>
              <a:rPr lang="en-US" altLang="zh-CN" sz="1400" dirty="0"/>
              <a:t>. The </a:t>
            </a:r>
            <a:r>
              <a:rPr lang="en-US" altLang="zh-CN" sz="1400" dirty="0">
                <a:hlinkClick r:id="rId2"/>
              </a:rPr>
              <a:t>reasons for discarding the other coefficients</a:t>
            </a:r>
            <a:r>
              <a:rPr lang="en-US" altLang="zh-CN" sz="1400" dirty="0"/>
              <a:t> is that they represent fast changes in the filter bank coefficients and these fine details don’t contribute to Automatic Speech Recognition (ASR</a:t>
            </a:r>
            <a:r>
              <a:rPr lang="en-US" altLang="zh-CN" sz="1400" dirty="0" smtClean="0"/>
              <a:t>).</a:t>
            </a:r>
          </a:p>
          <a:p>
            <a:endParaRPr lang="en-US" altLang="zh-CN" sz="1400" spc="-1" dirty="0">
              <a:solidFill>
                <a:srgbClr val="000000"/>
              </a:solidFill>
              <a:uFill>
                <a:solidFill>
                  <a:srgbClr val="FFFFFF"/>
                </a:solidFill>
              </a:uFill>
              <a:latin typeface="微软雅黑"/>
              <a:ea typeface="微软雅黑"/>
            </a:endParaRPr>
          </a:p>
          <a:p>
            <a:r>
              <a:rPr lang="en-US" altLang="zh-CN" sz="1400" b="1" spc="-1" dirty="0" smtClean="0">
                <a:solidFill>
                  <a:srgbClr val="000000"/>
                </a:solidFill>
                <a:uFill>
                  <a:solidFill>
                    <a:srgbClr val="FFFFFF"/>
                  </a:solidFill>
                </a:uFill>
                <a:latin typeface="微软雅黑"/>
                <a:ea typeface="微软雅黑"/>
              </a:rPr>
              <a:t>7. Mean Normalization</a:t>
            </a:r>
          </a:p>
          <a:p>
            <a:endParaRPr lang="en-US" altLang="zh-CN" sz="1400" b="1" strike="noStrike" spc="-1" dirty="0">
              <a:solidFill>
                <a:srgbClr val="000000"/>
              </a:solidFill>
              <a:uFill>
                <a:solidFill>
                  <a:srgbClr val="FFFFFF"/>
                </a:solidFill>
              </a:uFill>
              <a:latin typeface="微软雅黑"/>
              <a:ea typeface="微软雅黑"/>
            </a:endParaRPr>
          </a:p>
          <a:p>
            <a:endParaRPr lang="zh-CN" altLang="zh-CN" sz="1400" b="0" strike="noStrike" spc="-1" dirty="0" smtClean="0">
              <a:solidFill>
                <a:srgbClr val="000000"/>
              </a:solidFill>
              <a:uFill>
                <a:solidFill>
                  <a:srgbClr val="FFFFFF"/>
                </a:solidFill>
              </a:uFill>
              <a:latin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27640" y="123480"/>
            <a:ext cx="7920360" cy="637200"/>
          </a:xfrm>
          <a:prstGeom prst="rect">
            <a:avLst/>
          </a:prstGeom>
          <a:noFill/>
          <a:ln>
            <a:noFill/>
          </a:ln>
        </p:spPr>
        <p:txBody>
          <a:bodyPr anchor="ctr"/>
          <a:lstStyle/>
          <a:p>
            <a:pPr>
              <a:lnSpc>
                <a:spcPct val="100000"/>
              </a:lnSpc>
            </a:pPr>
            <a:r>
              <a:rPr lang="zh-CN" sz="2400" b="1" strike="noStrike" spc="-1">
                <a:solidFill>
                  <a:srgbClr val="000000"/>
                </a:solidFill>
                <a:uFill>
                  <a:solidFill>
                    <a:srgbClr val="FFFFFF"/>
                  </a:solidFill>
                </a:uFill>
                <a:latin typeface="微软雅黑"/>
                <a:ea typeface="微软雅黑"/>
              </a:rPr>
              <a:t>Reference</a:t>
            </a:r>
            <a:endParaRPr lang="zh-CN" sz="1800" b="0" strike="noStrike" spc="-1">
              <a:solidFill>
                <a:srgbClr val="000000"/>
              </a:solidFill>
              <a:uFill>
                <a:solidFill>
                  <a:srgbClr val="FFFFFF"/>
                </a:solidFill>
              </a:uFill>
              <a:latin typeface="Calibri"/>
            </a:endParaRPr>
          </a:p>
        </p:txBody>
      </p:sp>
      <p:sp>
        <p:nvSpPr>
          <p:cNvPr id="105" name="TextShape 2"/>
          <p:cNvSpPr txBox="1"/>
          <p:nvPr/>
        </p:nvSpPr>
        <p:spPr>
          <a:xfrm>
            <a:off x="468360" y="915840"/>
            <a:ext cx="8206920" cy="3671640"/>
          </a:xfrm>
          <a:prstGeom prst="rect">
            <a:avLst/>
          </a:prstGeom>
          <a:noFill/>
          <a:ln>
            <a:noFill/>
          </a:ln>
        </p:spPr>
        <p:txBody>
          <a:bodyPr/>
          <a:lstStyle/>
          <a:p>
            <a:pPr marL="343080" indent="-342720">
              <a:lnSpc>
                <a:spcPct val="100000"/>
              </a:lnSpc>
            </a:pPr>
            <a:r>
              <a:rPr lang="zh-CN" sz="1400" b="0" strike="noStrike" spc="-1">
                <a:solidFill>
                  <a:srgbClr val="000000"/>
                </a:solidFill>
                <a:uFill>
                  <a:solidFill>
                    <a:srgbClr val="FFFFFF"/>
                  </a:solidFill>
                </a:uFill>
                <a:latin typeface="微软雅黑"/>
                <a:ea typeface="微软雅黑"/>
              </a:rPr>
              <a:t>[1] </a:t>
            </a:r>
            <a:r>
              <a:rPr lang="zh-CN" sz="1400" b="0" u="sng" strike="noStrike" spc="-1">
                <a:solidFill>
                  <a:srgbClr val="0000FF"/>
                </a:solidFill>
                <a:uFill>
                  <a:solidFill>
                    <a:srgbClr val="FFFFFF"/>
                  </a:solidFill>
                </a:uFill>
                <a:latin typeface="微软雅黑"/>
                <a:ea typeface="微软雅黑"/>
                <a:hlinkClick r:id="rId2"/>
              </a:rPr>
              <a:t>http</a:t>
            </a:r>
            <a:r>
              <a:rPr lang="zh-CN" sz="1400" b="0" u="sng" strike="noStrike" spc="-1">
                <a:solidFill>
                  <a:srgbClr val="0000FF"/>
                </a:solidFill>
                <a:uFill>
                  <a:solidFill>
                    <a:srgbClr val="FFFFFF"/>
                  </a:solidFill>
                </a:uFill>
                <a:latin typeface="微软雅黑"/>
                <a:ea typeface="微软雅黑"/>
                <a:hlinkClick r:id="rId2"/>
              </a:rPr>
              <a:t>://</a:t>
            </a:r>
            <a:r>
              <a:rPr lang="zh-CN" sz="1400" b="0" u="sng" strike="noStrike" spc="-1">
                <a:solidFill>
                  <a:srgbClr val="0000FF"/>
                </a:solidFill>
                <a:uFill>
                  <a:solidFill>
                    <a:srgbClr val="FFFFFF"/>
                  </a:solidFill>
                </a:uFill>
                <a:latin typeface="微软雅黑"/>
                <a:ea typeface="微软雅黑"/>
                <a:hlinkClick r:id="rId2"/>
              </a:rPr>
              <a:t>haythamfayek.com/2016/04/21/speech-processing-for-machine-learning.html</a:t>
            </a:r>
            <a:endParaRPr lang="zh-CN" sz="2800" b="0" strike="noStrike" spc="-1">
              <a:solidFill>
                <a:srgbClr val="000000"/>
              </a:solidFill>
              <a:uFill>
                <a:solidFill>
                  <a:srgbClr val="FFFFFF"/>
                </a:solidFill>
              </a:uFill>
              <a:latin typeface="微软雅黑"/>
            </a:endParaRPr>
          </a:p>
          <a:p>
            <a:pPr marL="343080" indent="-342720">
              <a:lnSpc>
                <a:spcPct val="100000"/>
              </a:lnSpc>
            </a:pPr>
            <a:r>
              <a:rPr lang="zh-CN" sz="1400" b="0" strike="noStrike" spc="-1">
                <a:solidFill>
                  <a:srgbClr val="000000"/>
                </a:solidFill>
                <a:uFill>
                  <a:solidFill>
                    <a:srgbClr val="FFFFFF"/>
                  </a:solidFill>
                </a:uFill>
                <a:latin typeface="微软雅黑"/>
                <a:ea typeface="微软雅黑"/>
              </a:rPr>
              <a:t>[2] </a:t>
            </a:r>
            <a:r>
              <a:rPr lang="zh-CN" sz="1400" b="0" u="sng" strike="noStrike" spc="-1">
                <a:solidFill>
                  <a:srgbClr val="0000FF"/>
                </a:solidFill>
                <a:uFill>
                  <a:solidFill>
                    <a:srgbClr val="FFFFFF"/>
                  </a:solidFill>
                </a:uFill>
                <a:latin typeface="微软雅黑"/>
                <a:ea typeface="微软雅黑"/>
                <a:hlinkClick r:id="rId3"/>
              </a:rPr>
              <a:t>https</a:t>
            </a:r>
            <a:r>
              <a:rPr lang="zh-CN" sz="1400" b="0" u="sng" strike="noStrike" spc="-1">
                <a:solidFill>
                  <a:srgbClr val="0000FF"/>
                </a:solidFill>
                <a:uFill>
                  <a:solidFill>
                    <a:srgbClr val="FFFFFF"/>
                  </a:solidFill>
                </a:uFill>
                <a:latin typeface="微软雅黑"/>
                <a:ea typeface="微软雅黑"/>
                <a:hlinkClick r:id="rId3"/>
              </a:rPr>
              <a:t>://</a:t>
            </a:r>
            <a:r>
              <a:rPr lang="zh-CN" sz="1400" b="0" u="sng" strike="noStrike" spc="-1">
                <a:solidFill>
                  <a:srgbClr val="0000FF"/>
                </a:solidFill>
                <a:uFill>
                  <a:solidFill>
                    <a:srgbClr val="FFFFFF"/>
                  </a:solidFill>
                </a:uFill>
                <a:latin typeface="微软雅黑"/>
                <a:ea typeface="微软雅黑"/>
                <a:hlinkClick r:id="rId3"/>
              </a:rPr>
              <a:t>blog.csdn.net/xmdxcsj/article/details/51228791</a:t>
            </a:r>
            <a:r>
              <a:rPr lang="zh-CN" sz="1400" b="0" strike="noStrike" spc="-1">
                <a:solidFill>
                  <a:srgbClr val="000000"/>
                </a:solidFill>
                <a:uFill>
                  <a:solidFill>
                    <a:srgbClr val="FFFFFF"/>
                  </a:solidFill>
                </a:uFill>
                <a:latin typeface="微软雅黑"/>
                <a:ea typeface="微软雅黑"/>
              </a:rPr>
              <a:t> </a:t>
            </a:r>
            <a:endParaRPr lang="zh-CN" sz="2800" b="0" strike="noStrike" spc="-1">
              <a:solidFill>
                <a:srgbClr val="000000"/>
              </a:solidFill>
              <a:uFill>
                <a:solidFill>
                  <a:srgbClr val="FFFFFF"/>
                </a:solidFill>
              </a:uFill>
              <a:latin typeface="微软雅黑"/>
            </a:endParaRPr>
          </a:p>
          <a:p>
            <a:pPr marL="343080" indent="-342720">
              <a:lnSpc>
                <a:spcPct val="100000"/>
              </a:lnSpc>
            </a:pPr>
            <a:endParaRPr lang="zh-CN" sz="2800" b="0" strike="noStrike" spc="-1">
              <a:solidFill>
                <a:srgbClr val="000000"/>
              </a:solidFill>
              <a:uFill>
                <a:solidFill>
                  <a:srgbClr val="FFFFFF"/>
                </a:solidFill>
              </a:uFill>
              <a:latin typeface="微软雅黑"/>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234</Words>
  <Application>Microsoft Office PowerPoint</Application>
  <PresentationFormat>全屏显示(16:9)</PresentationFormat>
  <Paragraphs>43</Paragraphs>
  <Slides>7</Slides>
  <Notes>0</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Office Theme</vt:lpstr>
      <vt:lpstr>Office Theme</vt:lpstr>
      <vt:lpstr>幻灯片 1</vt:lpstr>
      <vt:lpstr>幻灯片 2</vt:lpstr>
      <vt:lpstr>幻灯片 3</vt:lpstr>
      <vt:lpstr>幻灯片 4</vt:lpstr>
      <vt:lpstr>幻灯片 5</vt:lpstr>
      <vt:lpstr>MFCC</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AI语音增强简介</dc:title>
  <dc:subject/>
  <dc:creator/>
  <dc:description/>
  <cp:lastModifiedBy>chencheng</cp:lastModifiedBy>
  <cp:revision>82</cp:revision>
  <dcterms:modified xsi:type="dcterms:W3CDTF">2018-06-24T18:30:37Z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全屏显示(16:9)</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