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1" r:id="rId4"/>
    <p:sldId id="292" r:id="rId5"/>
    <p:sldId id="293" r:id="rId6"/>
    <p:sldId id="294" r:id="rId7"/>
    <p:sldId id="296" r:id="rId8"/>
    <p:sldId id="290" r:id="rId9"/>
    <p:sldId id="297" r:id="rId10"/>
    <p:sldId id="258" r:id="rId11"/>
    <p:sldId id="259" r:id="rId12"/>
    <p:sldId id="298" r:id="rId13"/>
    <p:sldId id="299" r:id="rId14"/>
    <p:sldId id="261" r:id="rId15"/>
    <p:sldId id="302" r:id="rId16"/>
    <p:sldId id="300" r:id="rId17"/>
    <p:sldId id="301" r:id="rId18"/>
    <p:sldId id="303" r:id="rId19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1E8165-07FF-40FD-A390-9311775299F6}">
  <a:tblStyle styleId="{151E8165-07FF-40FD-A390-931177529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2" autoAdjust="0"/>
  </p:normalViewPr>
  <p:slideViewPr>
    <p:cSldViewPr snapToGrid="0">
      <p:cViewPr varScale="1">
        <p:scale>
          <a:sx n="80" d="100"/>
          <a:sy n="8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8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7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59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122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76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90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9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--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Information is </a:t>
            </a:r>
            <a:r>
              <a:rPr lang="en-US" dirty="0" smtClean="0"/>
              <a:t>--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are the raw bits and pieces of information with no context. If I told you, “15, 23, 14, 85,” you would not have learned anything. But I would have given you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 of data that has been processed, refined, structured, and/or presented to create relevance and usefulness.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-- knowledge makes meaning from information.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54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9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3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1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3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9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71288" y="2099322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200" dirty="0">
                <a:solidFill>
                  <a:schemeClr val="tx1"/>
                </a:solidFill>
              </a:rPr>
              <a:t>Base de </a:t>
            </a:r>
            <a:r>
              <a:rPr lang="en-GB" sz="7200" dirty="0" err="1">
                <a:solidFill>
                  <a:schemeClr val="tx1"/>
                </a:solidFill>
              </a:rPr>
              <a:t>Donn</a:t>
            </a:r>
            <a:r>
              <a:rPr lang="fr-FR" sz="7200" dirty="0">
                <a:solidFill>
                  <a:schemeClr val="tx1"/>
                </a:solidFill>
              </a:rPr>
              <a:t>é</a:t>
            </a:r>
            <a:r>
              <a:rPr lang="en-GB" sz="7200" dirty="0" err="1">
                <a:solidFill>
                  <a:schemeClr val="tx1"/>
                </a:solidFill>
              </a:rPr>
              <a:t>es</a:t>
            </a:r>
            <a:r>
              <a:rPr lang="en-GB" sz="7200" dirty="0">
                <a:solidFill>
                  <a:schemeClr val="tx1"/>
                </a:solidFill>
              </a:rPr>
              <a:t> </a:t>
            </a:r>
            <a:br>
              <a:rPr lang="en-GB" sz="7200" dirty="0">
                <a:solidFill>
                  <a:schemeClr val="tx1"/>
                </a:solidFill>
              </a:rPr>
            </a:b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94459" y="396952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Mod</a:t>
            </a:r>
            <a:r>
              <a:rPr lang="fr-FR" dirty="0" smtClean="0"/>
              <a:t>é</a:t>
            </a:r>
            <a:r>
              <a:rPr lang="en-GB" dirty="0" err="1" smtClean="0"/>
              <a:t>lisation</a:t>
            </a:r>
            <a:r>
              <a:rPr lang="en-GB" dirty="0" smtClean="0"/>
              <a:t> </a:t>
            </a:r>
            <a:r>
              <a:rPr lang="en-GB" dirty="0" err="1" smtClean="0"/>
              <a:t>logique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5" y="1289188"/>
            <a:ext cx="7664228" cy="3427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13491"/>
              </p:ext>
            </p:extLst>
          </p:nvPr>
        </p:nvGraphicFramePr>
        <p:xfrm>
          <a:off x="356936" y="916806"/>
          <a:ext cx="3757862" cy="141732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3674120824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440530886"/>
                    </a:ext>
                  </a:extLst>
                </a:gridCol>
                <a:gridCol w="1419725">
                  <a:extLst>
                    <a:ext uri="{9D8B030D-6E8A-4147-A177-3AD203B41FA5}">
                      <a16:colId xmlns:a16="http://schemas.microsoft.com/office/drawing/2014/main" val="1652516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Id_Client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Prenom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MRABET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Salwa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SEBTI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Rachid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ZAHOURI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5647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54807"/>
              </p:ext>
            </p:extLst>
          </p:nvPr>
        </p:nvGraphicFramePr>
        <p:xfrm>
          <a:off x="5325979" y="916806"/>
          <a:ext cx="1917031" cy="185420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1917031">
                  <a:extLst>
                    <a:ext uri="{9D8B030D-6E8A-4147-A177-3AD203B41FA5}">
                      <a16:colId xmlns:a16="http://schemas.microsoft.com/office/drawing/2014/main" val="2110752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6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P3955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3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P0145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879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08797"/>
              </p:ext>
            </p:extLst>
          </p:nvPr>
        </p:nvGraphicFramePr>
        <p:xfrm>
          <a:off x="1251282" y="3102476"/>
          <a:ext cx="5727032" cy="185420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2863516">
                  <a:extLst>
                    <a:ext uri="{9D8B030D-6E8A-4147-A177-3AD203B41FA5}">
                      <a16:colId xmlns:a16="http://schemas.microsoft.com/office/drawing/2014/main" val="1276634641"/>
                    </a:ext>
                  </a:extLst>
                </a:gridCol>
                <a:gridCol w="2863516">
                  <a:extLst>
                    <a:ext uri="{9D8B030D-6E8A-4147-A177-3AD203B41FA5}">
                      <a16:colId xmlns:a16="http://schemas.microsoft.com/office/drawing/2014/main" val="133325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Id_Client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5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8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P3955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7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P3955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5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P0456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419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936" y="443294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25979" y="443294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Produit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51282" y="2628964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Commande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190;p16"/>
          <p:cNvSpPr txBox="1">
            <a:spLocks/>
          </p:cNvSpPr>
          <p:nvPr/>
        </p:nvSpPr>
        <p:spPr>
          <a:xfrm>
            <a:off x="405072" y="25324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Syst</a:t>
            </a:r>
            <a:r>
              <a:rPr lang="fr-FR" sz="3200" dirty="0" smtClean="0">
                <a:solidFill>
                  <a:schemeClr val="accent2">
                    <a:lumMod val="50000"/>
                  </a:schemeClr>
                </a:solidFill>
              </a:rPr>
              <a:t>è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me de </a:t>
            </a:r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gestion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 de base de </a:t>
            </a:r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données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8" y="916635"/>
            <a:ext cx="7542801" cy="42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0"/>
          <p:cNvSpPr txBox="1"/>
          <p:nvPr/>
        </p:nvSpPr>
        <p:spPr>
          <a:xfrm>
            <a:off x="3872050" y="2435190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/>
              <a:t>le moteur de base de données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76050" y="2228574"/>
            <a:ext cx="1544400" cy="757200"/>
            <a:chOff x="1376050" y="2228574"/>
            <a:chExt cx="1544400" cy="757200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2353674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800" dirty="0"/>
                <a:t>Les donné</a:t>
              </a:r>
              <a:r>
                <a:rPr lang="en-US" sz="1800" dirty="0" err="1"/>
                <a:t>es</a:t>
              </a:r>
              <a:r>
                <a:rPr lang="en-US" sz="1800" dirty="0"/>
                <a:t> </a:t>
              </a:r>
              <a:endParaRPr lang="en-US" sz="1800" dirty="0"/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7" name="Google Shape;1127;p20"/>
          <p:cNvSpPr txBox="1"/>
          <p:nvPr/>
        </p:nvSpPr>
        <p:spPr>
          <a:xfrm>
            <a:off x="6367749" y="233261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/>
              <a:t>le schéma de base de données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SGBD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" name="Google Shape;190;p16"/>
          <p:cNvSpPr txBox="1">
            <a:spLocks/>
          </p:cNvSpPr>
          <p:nvPr/>
        </p:nvSpPr>
        <p:spPr>
          <a:xfrm>
            <a:off x="453199" y="348972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Syst</a:t>
            </a:r>
            <a:r>
              <a:rPr lang="fr-FR" sz="3200" dirty="0" smtClean="0">
                <a:solidFill>
                  <a:schemeClr val="accent2">
                    <a:lumMod val="50000"/>
                  </a:schemeClr>
                </a:solidFill>
              </a:rPr>
              <a:t>è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me de </a:t>
            </a:r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gestion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 de base de </a:t>
            </a:r>
            <a:r>
              <a:rPr lang="en-GB" sz="3200" dirty="0" err="1" smtClean="0">
                <a:solidFill>
                  <a:schemeClr val="accent2">
                    <a:lumMod val="50000"/>
                  </a:schemeClr>
                </a:solidFill>
              </a:rPr>
              <a:t>données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 smtClean="0"/>
              <a:t>Exemples</a:t>
            </a:r>
            <a:r>
              <a:rPr lang="en-GB" dirty="0" smtClean="0"/>
              <a:t> des SGBD 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5" y="813700"/>
            <a:ext cx="1747162" cy="1984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" y="3196868"/>
            <a:ext cx="3128210" cy="1483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62" y="947860"/>
            <a:ext cx="2789180" cy="2093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68" y="1508208"/>
            <a:ext cx="3632053" cy="97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27" y="2798185"/>
            <a:ext cx="4072173" cy="188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0;p16"/>
          <p:cNvSpPr txBox="1">
            <a:spLocks/>
          </p:cNvSpPr>
          <p:nvPr/>
        </p:nvSpPr>
        <p:spPr>
          <a:xfrm>
            <a:off x="466649" y="320405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Structured Query Language :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046"/>
            <a:ext cx="3877177" cy="1976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9337" y="1900989"/>
            <a:ext cx="426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langage de programmation normalisé qui est utilisé pour gérer les bases de données relationnelles et effectuer diverses opérations sur les données qu’elles contiennent.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01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06136"/>
              </p:ext>
            </p:extLst>
          </p:nvPr>
        </p:nvGraphicFramePr>
        <p:xfrm>
          <a:off x="356936" y="2256221"/>
          <a:ext cx="3757862" cy="141732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3674120824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440530886"/>
                    </a:ext>
                  </a:extLst>
                </a:gridCol>
                <a:gridCol w="1419725">
                  <a:extLst>
                    <a:ext uri="{9D8B030D-6E8A-4147-A177-3AD203B41FA5}">
                      <a16:colId xmlns:a16="http://schemas.microsoft.com/office/drawing/2014/main" val="1652516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Id_Client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Prenom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MRABET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Salwa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SEBTI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Rachid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ZAHOURI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564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936" y="1462137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08095" y="1200527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TABLE </a:t>
            </a:r>
            <a:r>
              <a:rPr lang="en-US" dirty="0" smtClean="0"/>
              <a:t>Client (</a:t>
            </a:r>
            <a:r>
              <a:rPr lang="en-US" dirty="0" err="1" smtClean="0"/>
              <a:t>Id_Client</a:t>
            </a:r>
            <a:r>
              <a:rPr lang="en-US" dirty="0" smtClean="0"/>
              <a:t> </a:t>
            </a:r>
            <a:r>
              <a:rPr lang="en-US" b="1" dirty="0" smtClean="0"/>
              <a:t>NUMBER(8), Nom CHAR(10), </a:t>
            </a:r>
            <a:r>
              <a:rPr lang="en-US" dirty="0" err="1" smtClean="0"/>
              <a:t>Prenom</a:t>
            </a:r>
            <a:r>
              <a:rPr lang="en-US" dirty="0" smtClean="0"/>
              <a:t> </a:t>
            </a:r>
            <a:r>
              <a:rPr lang="en-US" b="1" dirty="0" smtClean="0"/>
              <a:t>CHAR(10));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8095" y="2140793"/>
            <a:ext cx="418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TABLE </a:t>
            </a:r>
            <a:r>
              <a:rPr lang="en-US" dirty="0" smtClean="0"/>
              <a:t>Client (</a:t>
            </a:r>
            <a:r>
              <a:rPr lang="en-US" dirty="0" err="1" smtClean="0"/>
              <a:t>Id_Client</a:t>
            </a:r>
            <a:r>
              <a:rPr lang="en-US" dirty="0" smtClean="0"/>
              <a:t> </a:t>
            </a:r>
            <a:r>
              <a:rPr lang="en-US" b="1" dirty="0" smtClean="0"/>
              <a:t>NUMBER(8), Nom CHAR(10), </a:t>
            </a:r>
            <a:r>
              <a:rPr lang="en-US" dirty="0" err="1" smtClean="0"/>
              <a:t>Prenom</a:t>
            </a:r>
            <a:r>
              <a:rPr lang="en-US" dirty="0" smtClean="0"/>
              <a:t> </a:t>
            </a:r>
            <a:r>
              <a:rPr lang="en-US" b="1" dirty="0" smtClean="0"/>
              <a:t>CHAR(10),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b="1" dirty="0" smtClean="0"/>
              <a:t> </a:t>
            </a:r>
            <a:r>
              <a:rPr lang="en-US" dirty="0" err="1" smtClean="0"/>
              <a:t>pk_cl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b="1" dirty="0" smtClean="0"/>
              <a:t>(</a:t>
            </a:r>
            <a:r>
              <a:rPr lang="en-US" dirty="0" err="1" smtClean="0"/>
              <a:t>Id_Client</a:t>
            </a:r>
            <a:r>
              <a:rPr lang="en-US" b="1" dirty="0" smtClean="0"/>
              <a:t>));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08095" y="3142614"/>
            <a:ext cx="418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DROP TABLE </a:t>
            </a:r>
            <a:r>
              <a:rPr lang="en-US" dirty="0" smtClean="0"/>
              <a:t>Client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08095" y="3803181"/>
            <a:ext cx="418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ALTER TABLE </a:t>
            </a:r>
            <a:r>
              <a:rPr lang="en-US" dirty="0" smtClean="0"/>
              <a:t>Client </a:t>
            </a:r>
            <a:r>
              <a:rPr lang="en-US" b="1" dirty="0" smtClean="0"/>
              <a:t>ADD</a:t>
            </a:r>
            <a:r>
              <a:rPr lang="en-US" dirty="0" smtClean="0"/>
              <a:t> (</a:t>
            </a:r>
            <a:r>
              <a:rPr lang="en-US" dirty="0" err="1" smtClean="0"/>
              <a:t>Adresse</a:t>
            </a:r>
            <a:r>
              <a:rPr lang="en-US" dirty="0" smtClean="0"/>
              <a:t> CHAR(50));</a:t>
            </a:r>
            <a:endParaRPr lang="en-US" b="1" dirty="0"/>
          </a:p>
        </p:txBody>
      </p:sp>
      <p:sp>
        <p:nvSpPr>
          <p:cNvPr id="12" name="Google Shape;190;p16"/>
          <p:cNvSpPr txBox="1">
            <a:spLocks/>
          </p:cNvSpPr>
          <p:nvPr/>
        </p:nvSpPr>
        <p:spPr>
          <a:xfrm>
            <a:off x="453199" y="24092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SQL :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63669"/>
              </p:ext>
            </p:extLst>
          </p:nvPr>
        </p:nvGraphicFramePr>
        <p:xfrm>
          <a:off x="356936" y="2733574"/>
          <a:ext cx="3757862" cy="141732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3674120824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440530886"/>
                    </a:ext>
                  </a:extLst>
                </a:gridCol>
                <a:gridCol w="1419725">
                  <a:extLst>
                    <a:ext uri="{9D8B030D-6E8A-4147-A177-3AD203B41FA5}">
                      <a16:colId xmlns:a16="http://schemas.microsoft.com/office/drawing/2014/main" val="1652516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Id_Client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Prenom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MRABET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Salwa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SEBTI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Rachid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ZAHOURI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564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936" y="2354373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936" y="1605542"/>
            <a:ext cx="418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FROM Client;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43926" y="1610884"/>
            <a:ext cx="449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FROM Client WHERE </a:t>
            </a:r>
            <a:r>
              <a:rPr lang="en-US" b="1" dirty="0" err="1" smtClean="0"/>
              <a:t>Prenom</a:t>
            </a:r>
            <a:r>
              <a:rPr lang="en-US" b="1" dirty="0" smtClean="0"/>
              <a:t> = ‘</a:t>
            </a:r>
            <a:r>
              <a:rPr lang="en-US" b="1" dirty="0" err="1" smtClean="0"/>
              <a:t>Salwa</a:t>
            </a:r>
            <a:r>
              <a:rPr lang="en-US" b="1" dirty="0" smtClean="0"/>
              <a:t>’;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70281"/>
              </p:ext>
            </p:extLst>
          </p:nvPr>
        </p:nvGraphicFramePr>
        <p:xfrm>
          <a:off x="4543926" y="3071394"/>
          <a:ext cx="4255167" cy="741680"/>
        </p:xfrm>
        <a:graphic>
          <a:graphicData uri="http://schemas.openxmlformats.org/drawingml/2006/table">
            <a:tbl>
              <a:tblPr firstRow="1" bandRow="1">
                <a:tableStyleId>{151E8165-07FF-40FD-A390-9311775299F6}</a:tableStyleId>
              </a:tblPr>
              <a:tblGrid>
                <a:gridCol w="1418389">
                  <a:extLst>
                    <a:ext uri="{9D8B030D-6E8A-4147-A177-3AD203B41FA5}">
                      <a16:colId xmlns:a16="http://schemas.microsoft.com/office/drawing/2014/main" val="211048864"/>
                    </a:ext>
                  </a:extLst>
                </a:gridCol>
                <a:gridCol w="1418389">
                  <a:extLst>
                    <a:ext uri="{9D8B030D-6E8A-4147-A177-3AD203B41FA5}">
                      <a16:colId xmlns:a16="http://schemas.microsoft.com/office/drawing/2014/main" val="3953277371"/>
                    </a:ext>
                  </a:extLst>
                </a:gridCol>
                <a:gridCol w="1418389">
                  <a:extLst>
                    <a:ext uri="{9D8B030D-6E8A-4147-A177-3AD203B41FA5}">
                      <a16:colId xmlns:a16="http://schemas.microsoft.com/office/drawing/2014/main" val="1196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Id_Client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Prenom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2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MRABET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Salwa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34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07565" y="2662150"/>
            <a:ext cx="22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1" name="Google Shape;190;p16"/>
          <p:cNvSpPr txBox="1">
            <a:spLocks/>
          </p:cNvSpPr>
          <p:nvPr/>
        </p:nvSpPr>
        <p:spPr>
          <a:xfrm>
            <a:off x="453199" y="24092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SQL :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6"/>
          <p:cNvGrpSpPr/>
          <p:nvPr/>
        </p:nvGrpSpPr>
        <p:grpSpPr>
          <a:xfrm>
            <a:off x="2331806" y="2337627"/>
            <a:ext cx="4062825" cy="1952739"/>
            <a:chOff x="4241764" y="2524161"/>
            <a:chExt cx="4062825" cy="1952739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04" name="Google Shape;204;p16"/>
            <p:cNvSpPr txBox="1"/>
            <p:nvPr/>
          </p:nvSpPr>
          <p:spPr>
            <a:xfrm>
              <a:off x="6124189" y="2524161"/>
              <a:ext cx="21804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492580" y="906915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90;p16"/>
          <p:cNvSpPr txBox="1">
            <a:spLocks/>
          </p:cNvSpPr>
          <p:nvPr/>
        </p:nvSpPr>
        <p:spPr>
          <a:xfrm>
            <a:off x="1620795" y="2293852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Merci Pour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Votre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Attention</a:t>
            </a:r>
            <a:endParaRPr lang="en-GB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-178676" y="1359631"/>
            <a:ext cx="5176184" cy="2823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PhD student in intelligent water resources management information systems</a:t>
            </a:r>
            <a:endParaRPr dirty="0"/>
          </a:p>
        </p:txBody>
      </p:sp>
      <p:sp>
        <p:nvSpPr>
          <p:cNvPr id="196" name="Google Shape;196;p16"/>
          <p:cNvSpPr txBox="1"/>
          <p:nvPr/>
        </p:nvSpPr>
        <p:spPr>
          <a:xfrm>
            <a:off x="852482" y="668771"/>
            <a:ext cx="3113867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Me : </a:t>
            </a:r>
            <a:endParaRPr sz="40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1" y="521626"/>
            <a:ext cx="4216594" cy="430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2529195" y="2570137"/>
            <a:ext cx="3787383" cy="735300"/>
            <a:chOff x="1318525" y="2554735"/>
            <a:chExt cx="2453902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/>
              <a:t>Contenu</a:t>
            </a:r>
            <a:r>
              <a:rPr lang="en-GB" sz="3600" dirty="0" smtClean="0"/>
              <a:t> de </a:t>
            </a:r>
            <a:r>
              <a:rPr lang="en-GB" sz="3600" dirty="0" err="1" smtClean="0"/>
              <a:t>pr</a:t>
            </a:r>
            <a:r>
              <a:rPr lang="fr-FR" sz="3600" dirty="0" smtClean="0"/>
              <a:t>é</a:t>
            </a:r>
            <a:r>
              <a:rPr lang="en-GB" sz="3600" dirty="0" err="1" smtClean="0"/>
              <a:t>sentation</a:t>
            </a:r>
            <a:r>
              <a:rPr lang="en-GB" sz="3600" dirty="0" smtClean="0"/>
              <a:t> </a:t>
            </a:r>
            <a:r>
              <a:rPr lang="en-GB" sz="3600" dirty="0" smtClean="0"/>
              <a:t>:</a:t>
            </a:r>
            <a:endParaRPr sz="3600" dirty="0"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2028038" y="211604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6132779" y="2081388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4109628" y="3094754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" name="Google Shape;2696;p33"/>
          <p:cNvSpPr txBox="1"/>
          <p:nvPr/>
        </p:nvSpPr>
        <p:spPr>
          <a:xfrm>
            <a:off x="1384008" y="1600676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Donn</a:t>
            </a:r>
            <a:r>
              <a:rPr lang="fr-FR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</a:t>
            </a:r>
            <a:r>
              <a:rPr lang="en-US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99" name="Google Shape;2699;p33"/>
          <p:cNvSpPr txBox="1"/>
          <p:nvPr/>
        </p:nvSpPr>
        <p:spPr>
          <a:xfrm>
            <a:off x="3368243" y="4168599"/>
            <a:ext cx="2073610" cy="41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Base de </a:t>
            </a: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Donn</a:t>
            </a:r>
            <a:r>
              <a:rPr lang="fr-FR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</a:t>
            </a: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</a:t>
            </a:r>
            <a:endParaRPr sz="24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8" name="Google Shape;2708;p33"/>
          <p:cNvSpPr txBox="1"/>
          <p:nvPr/>
        </p:nvSpPr>
        <p:spPr>
          <a:xfrm>
            <a:off x="4700891" y="1486068"/>
            <a:ext cx="3231374" cy="37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Système</a:t>
            </a:r>
            <a:r>
              <a:rPr lang="en-GB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</a:t>
            </a: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gestion</a:t>
            </a:r>
            <a:r>
              <a:rPr lang="en-GB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base de </a:t>
            </a:r>
            <a:r>
              <a:rPr lang="en-GB" sz="24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données</a:t>
            </a:r>
            <a:r>
              <a:rPr lang="en-GB" sz="24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666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35795" y="101003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9" y="771658"/>
            <a:ext cx="7767171" cy="39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842852" y="2497669"/>
            <a:ext cx="4065012" cy="1952739"/>
            <a:chOff x="831563" y="2524161"/>
            <a:chExt cx="4065012" cy="1952739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97" name="Google Shape;197;p16"/>
            <p:cNvSpPr txBox="1"/>
            <p:nvPr/>
          </p:nvSpPr>
          <p:spPr>
            <a:xfrm>
              <a:off x="831563" y="2524161"/>
              <a:ext cx="21804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41764" y="2524161"/>
            <a:ext cx="4062825" cy="1952739"/>
            <a:chOff x="4241764" y="2524161"/>
            <a:chExt cx="4062825" cy="1952739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04" name="Google Shape;204;p16"/>
            <p:cNvSpPr txBox="1"/>
            <p:nvPr/>
          </p:nvSpPr>
          <p:spPr>
            <a:xfrm>
              <a:off x="6124189" y="2524161"/>
              <a:ext cx="21804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90;p16"/>
          <p:cNvSpPr txBox="1">
            <a:spLocks/>
          </p:cNvSpPr>
          <p:nvPr/>
        </p:nvSpPr>
        <p:spPr>
          <a:xfrm>
            <a:off x="510909" y="22805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3600" dirty="0" smtClean="0">
                <a:solidFill>
                  <a:schemeClr val="accent2">
                    <a:lumMod val="75000"/>
                  </a:schemeClr>
                </a:solidFill>
              </a:rPr>
              <a:t>Base de </a:t>
            </a:r>
            <a:r>
              <a:rPr lang="en-GB" sz="3600" dirty="0" err="1" smtClean="0">
                <a:solidFill>
                  <a:schemeClr val="accent2">
                    <a:lumMod val="75000"/>
                  </a:schemeClr>
                </a:solidFill>
              </a:rPr>
              <a:t>Donn</a:t>
            </a: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</a:rPr>
              <a:t>é</a:t>
            </a:r>
            <a:r>
              <a:rPr lang="en-GB" sz="3600" dirty="0" err="1" smtClean="0">
                <a:solidFill>
                  <a:schemeClr val="accent2">
                    <a:lumMod val="75000"/>
                  </a:schemeClr>
                </a:solidFill>
              </a:rPr>
              <a:t>es</a:t>
            </a:r>
            <a:r>
              <a:rPr lang="en-GB" sz="3600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603" y="1899630"/>
            <a:ext cx="340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Ensemble de </a:t>
            </a:r>
            <a:r>
              <a:rPr lang="fr-FR" sz="1600" dirty="0" smtClean="0"/>
              <a:t>données qui modélisent </a:t>
            </a:r>
            <a:r>
              <a:rPr lang="fr-FR" sz="1600" dirty="0"/>
              <a:t>les objets d’un </a:t>
            </a:r>
            <a:r>
              <a:rPr lang="fr-FR" sz="1600" dirty="0" smtClean="0"/>
              <a:t>certain univers </a:t>
            </a:r>
            <a:r>
              <a:rPr lang="fr-FR" sz="1600" dirty="0"/>
              <a:t>organisationnel et </a:t>
            </a:r>
            <a:r>
              <a:rPr lang="fr-FR" sz="1600" dirty="0" smtClean="0"/>
              <a:t>servant de </a:t>
            </a:r>
            <a:r>
              <a:rPr lang="fr-FR" sz="1600" dirty="0"/>
              <a:t>support aux </a:t>
            </a:r>
            <a:r>
              <a:rPr lang="fr-FR" sz="1600" dirty="0" smtClean="0"/>
              <a:t>applications informatiques</a:t>
            </a:r>
            <a:r>
              <a:rPr lang="fr-FR" sz="1600" dirty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/>
              <a:t>organisation</a:t>
            </a:r>
            <a:r>
              <a:rPr lang="en-US" sz="16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4317" y="2164825"/>
            <a:ext cx="3139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d’enregistrer</a:t>
            </a:r>
            <a:r>
              <a:rPr lang="en-US" sz="1600" dirty="0"/>
              <a:t> des </a:t>
            </a:r>
            <a:r>
              <a:rPr lang="en-US" sz="1600" dirty="0" err="1"/>
              <a:t>données</a:t>
            </a:r>
            <a:r>
              <a:rPr lang="en-US" sz="1600" dirty="0"/>
              <a:t> de </a:t>
            </a:r>
            <a:r>
              <a:rPr lang="en-US" sz="1600" dirty="0" err="1"/>
              <a:t>façon</a:t>
            </a:r>
            <a:r>
              <a:rPr lang="en-US" sz="1600" dirty="0"/>
              <a:t> </a:t>
            </a:r>
            <a:r>
              <a:rPr lang="en-US" sz="1600" dirty="0" err="1"/>
              <a:t>organisée</a:t>
            </a:r>
            <a:r>
              <a:rPr lang="en-US" sz="1600" dirty="0"/>
              <a:t> et </a:t>
            </a:r>
            <a:r>
              <a:rPr lang="en-US" sz="1600" dirty="0" err="1"/>
              <a:t>hiérarchisée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Evolution des BD :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03" name="Google Shape;1103;p19"/>
          <p:cNvSpPr txBox="1"/>
          <p:nvPr/>
        </p:nvSpPr>
        <p:spPr>
          <a:xfrm>
            <a:off x="377952" y="1164535"/>
            <a:ext cx="2048198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 smtClean="0"/>
              <a:t>Systèmes </a:t>
            </a:r>
            <a:r>
              <a:rPr lang="fr-FR" sz="1600" dirty="0"/>
              <a:t>de Gestion des Fichiers</a:t>
            </a:r>
            <a:endParaRPr lang="en-US" sz="1800" dirty="0"/>
          </a:p>
        </p:txBody>
      </p:sp>
      <p:sp>
        <p:nvSpPr>
          <p:cNvPr id="489" name="Google Shape;1103;p19"/>
          <p:cNvSpPr txBox="1"/>
          <p:nvPr/>
        </p:nvSpPr>
        <p:spPr>
          <a:xfrm>
            <a:off x="349276" y="2402137"/>
            <a:ext cx="233396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Base de </a:t>
            </a:r>
            <a:r>
              <a:rPr lang="en-US" sz="1600" dirty="0" err="1"/>
              <a:t>donn</a:t>
            </a:r>
            <a:r>
              <a:rPr lang="fr-FR" sz="1600" dirty="0" err="1"/>
              <a:t>ées</a:t>
            </a:r>
            <a:r>
              <a:rPr lang="en-US" sz="1600" dirty="0"/>
              <a:t> </a:t>
            </a:r>
            <a:r>
              <a:rPr lang="en-US" sz="1600" dirty="0" err="1"/>
              <a:t>navigationnels</a:t>
            </a:r>
            <a:r>
              <a:rPr lang="en-US" sz="1600" dirty="0"/>
              <a:t> : </a:t>
            </a:r>
            <a:r>
              <a:rPr lang="en-US" sz="1600" dirty="0" err="1"/>
              <a:t>hiérarchique</a:t>
            </a:r>
            <a:r>
              <a:rPr lang="en-US" sz="1600" dirty="0"/>
              <a:t>, </a:t>
            </a:r>
            <a:r>
              <a:rPr lang="en-US" sz="1600" dirty="0" err="1"/>
              <a:t>réseau</a:t>
            </a:r>
            <a:endParaRPr lang="en-US" sz="1600" dirty="0"/>
          </a:p>
        </p:txBody>
      </p:sp>
      <p:sp>
        <p:nvSpPr>
          <p:cNvPr id="490" name="Google Shape;1103;p19"/>
          <p:cNvSpPr txBox="1"/>
          <p:nvPr/>
        </p:nvSpPr>
        <p:spPr>
          <a:xfrm>
            <a:off x="307139" y="3654519"/>
            <a:ext cx="233396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Bases de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dirty="0" err="1"/>
              <a:t>relationnelles</a:t>
            </a:r>
            <a:endParaRPr lang="en-US" sz="1600" dirty="0"/>
          </a:p>
        </p:txBody>
      </p:sp>
      <p:sp>
        <p:nvSpPr>
          <p:cNvPr id="491" name="Google Shape;1103;p19"/>
          <p:cNvSpPr txBox="1"/>
          <p:nvPr/>
        </p:nvSpPr>
        <p:spPr>
          <a:xfrm>
            <a:off x="6819576" y="1092632"/>
            <a:ext cx="233396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Bases de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dirty="0" err="1"/>
              <a:t>orienté</a:t>
            </a:r>
            <a:r>
              <a:rPr lang="en-US" sz="1600" dirty="0"/>
              <a:t> objet</a:t>
            </a:r>
          </a:p>
        </p:txBody>
      </p:sp>
      <p:sp>
        <p:nvSpPr>
          <p:cNvPr id="492" name="Google Shape;1103;p19"/>
          <p:cNvSpPr txBox="1"/>
          <p:nvPr/>
        </p:nvSpPr>
        <p:spPr>
          <a:xfrm>
            <a:off x="6848034" y="2367147"/>
            <a:ext cx="233396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Bases de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dirty="0" err="1" smtClean="0"/>
              <a:t>relationnelles</a:t>
            </a:r>
            <a:r>
              <a:rPr lang="en-US" sz="1600" dirty="0" smtClean="0"/>
              <a:t> </a:t>
            </a:r>
            <a:r>
              <a:rPr lang="en-US" sz="1600" dirty="0"/>
              <a:t>objet</a:t>
            </a:r>
          </a:p>
        </p:txBody>
      </p:sp>
      <p:sp>
        <p:nvSpPr>
          <p:cNvPr id="493" name="Google Shape;1103;p19"/>
          <p:cNvSpPr txBox="1"/>
          <p:nvPr/>
        </p:nvSpPr>
        <p:spPr>
          <a:xfrm>
            <a:off x="6782316" y="3648366"/>
            <a:ext cx="233396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Bases de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dirty="0" smtClean="0"/>
              <a:t>NoSQL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5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2" name="Google Shape;4032;p45"/>
          <p:cNvCxnSpPr/>
          <p:nvPr/>
        </p:nvCxnSpPr>
        <p:spPr>
          <a:xfrm>
            <a:off x="5669483" y="2532478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288003" y="2052367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399387" y="2052367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10771" y="2052367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/>
          <p:nvPr/>
        </p:nvCxnSpPr>
        <p:spPr>
          <a:xfrm>
            <a:off x="7780867" y="2532478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/>
          <p:nvPr/>
        </p:nvCxnSpPr>
        <p:spPr>
          <a:xfrm>
            <a:off x="3558099" y="2532478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/>
          <p:nvPr/>
        </p:nvCxnSpPr>
        <p:spPr>
          <a:xfrm>
            <a:off x="1446715" y="2532478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Conception des BD :</a:t>
            </a:r>
            <a:endParaRPr dirty="0"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492218" y="1572256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0" name="Google Shape;4050;p45"/>
          <p:cNvGrpSpPr/>
          <p:nvPr/>
        </p:nvGrpSpPr>
        <p:grpSpPr>
          <a:xfrm>
            <a:off x="2603603" y="1572256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6" name="Google Shape;4056;p45"/>
          <p:cNvGrpSpPr/>
          <p:nvPr/>
        </p:nvGrpSpPr>
        <p:grpSpPr>
          <a:xfrm>
            <a:off x="4714987" y="1572256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4062" name="Google Shape;4062;p45"/>
          <p:cNvGrpSpPr/>
          <p:nvPr/>
        </p:nvGrpSpPr>
        <p:grpSpPr>
          <a:xfrm>
            <a:off x="6826371" y="1572256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68" name="Google Shape;4068;p45"/>
          <p:cNvCxnSpPr/>
          <p:nvPr/>
        </p:nvCxnSpPr>
        <p:spPr>
          <a:xfrm>
            <a:off x="1446715" y="2532478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/>
          <p:nvPr/>
        </p:nvCxnSpPr>
        <p:spPr>
          <a:xfrm>
            <a:off x="3558099" y="2532478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/>
          <p:nvPr/>
        </p:nvCxnSpPr>
        <p:spPr>
          <a:xfrm>
            <a:off x="5669483" y="2532478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/>
          <p:nvPr/>
        </p:nvCxnSpPr>
        <p:spPr>
          <a:xfrm>
            <a:off x="7780867" y="2532478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10771" y="2052367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399387" y="2052367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288003" y="2052367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964097" y="1867933"/>
            <a:ext cx="13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Entit</a:t>
            </a:r>
            <a:r>
              <a:rPr lang="fr-FR" sz="1800" dirty="0"/>
              <a:t>é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819585" y="1838477"/>
            <a:ext cx="13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Association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37169" y="1838477"/>
            <a:ext cx="13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Attribut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41971" y="1867700"/>
            <a:ext cx="13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Identifiant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154" y="3171212"/>
            <a:ext cx="166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Modélisation d’un </a:t>
            </a:r>
            <a:r>
              <a:rPr lang="fr-FR" sz="1600" dirty="0"/>
              <a:t>objet du monde </a:t>
            </a:r>
            <a:r>
              <a:rPr lang="fr-FR" sz="1600" dirty="0" smtClean="0"/>
              <a:t>réel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790461" y="3171212"/>
            <a:ext cx="166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lien logique entre </a:t>
            </a:r>
            <a:r>
              <a:rPr lang="fr-FR" sz="1600" dirty="0" smtClean="0"/>
              <a:t>entités</a:t>
            </a:r>
            <a:r>
              <a:rPr lang="fr-FR" sz="1600" dirty="0"/>
              <a:t>.</a:t>
            </a:r>
            <a:endParaRPr lang="en-US" sz="1800" dirty="0"/>
          </a:p>
        </p:txBody>
      </p:sp>
      <p:sp>
        <p:nvSpPr>
          <p:cNvPr id="84" name="TextBox 83"/>
          <p:cNvSpPr txBox="1"/>
          <p:nvPr/>
        </p:nvSpPr>
        <p:spPr>
          <a:xfrm>
            <a:off x="4901845" y="3171211"/>
            <a:ext cx="1665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</a:t>
            </a:r>
            <a:r>
              <a:rPr lang="fr-FR" sz="1600" dirty="0" smtClean="0"/>
              <a:t>propriété élémentaire </a:t>
            </a:r>
            <a:r>
              <a:rPr lang="fr-FR" sz="1600" dirty="0"/>
              <a:t>qui </a:t>
            </a:r>
            <a:r>
              <a:rPr lang="fr-FR" sz="1600" dirty="0" smtClean="0"/>
              <a:t>caractérise </a:t>
            </a:r>
            <a:r>
              <a:rPr lang="fr-FR" sz="1600" dirty="0"/>
              <a:t>une </a:t>
            </a:r>
            <a:r>
              <a:rPr lang="fr-FR" sz="1600" dirty="0" smtClean="0"/>
              <a:t>entit</a:t>
            </a:r>
            <a:r>
              <a:rPr lang="fr-FR" sz="1600" dirty="0"/>
              <a:t>é</a:t>
            </a:r>
            <a:r>
              <a:rPr lang="fr-FR" sz="1600" dirty="0" smtClean="0"/>
              <a:t> </a:t>
            </a:r>
            <a:r>
              <a:rPr lang="fr-FR" sz="1600" dirty="0"/>
              <a:t>ou une association</a:t>
            </a:r>
            <a:endParaRPr 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6826370" y="3171210"/>
            <a:ext cx="2073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Propriété ou groupe de propriétés </a:t>
            </a:r>
            <a:r>
              <a:rPr lang="fr-FR" sz="1600" dirty="0"/>
              <a:t>dont </a:t>
            </a:r>
            <a:r>
              <a:rPr lang="fr-FR" sz="1600" dirty="0" smtClean="0"/>
              <a:t>la valeur identifie une entité </a:t>
            </a:r>
            <a:r>
              <a:rPr lang="fr-FR" sz="1600" dirty="0"/>
              <a:t>ou une liaison </a:t>
            </a:r>
            <a:r>
              <a:rPr lang="fr-FR" sz="1600" dirty="0" smtClean="0"/>
              <a:t>d’une classe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3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05072" y="25324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</a:rPr>
              <a:t>Conception des BD :</a:t>
            </a:r>
            <a:endParaRPr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2381" y="1232624"/>
            <a:ext cx="78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Client</a:t>
            </a:r>
            <a:r>
              <a:rPr lang="en-US" sz="1600" dirty="0" smtClean="0"/>
              <a:t> avec le nom, </a:t>
            </a:r>
            <a:r>
              <a:rPr lang="en-US" sz="1600" dirty="0" err="1" smtClean="0"/>
              <a:t>l’adresse</a:t>
            </a:r>
            <a:r>
              <a:rPr lang="en-US" sz="1600" dirty="0" smtClean="0"/>
              <a:t> et </a:t>
            </a:r>
            <a:r>
              <a:rPr lang="en-US" sz="1600" dirty="0" err="1" smtClean="0"/>
              <a:t>l’ID</a:t>
            </a:r>
            <a:r>
              <a:rPr lang="en-US" sz="1600" dirty="0" smtClean="0"/>
              <a:t> a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command</a:t>
            </a: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é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un </a:t>
            </a:r>
            <a:r>
              <a:rPr lang="en-US" sz="1600" b="1" dirty="0" err="1" smtClean="0"/>
              <a:t>produit</a:t>
            </a:r>
            <a:r>
              <a:rPr lang="en-US" sz="1600" dirty="0" smtClean="0"/>
              <a:t> qui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caracterisé</a:t>
            </a:r>
            <a:r>
              <a:rPr lang="en-US" sz="1600" dirty="0" smtClean="0"/>
              <a:t> par un </a:t>
            </a:r>
            <a:r>
              <a:rPr lang="en-US" sz="1600" dirty="0" err="1" smtClean="0"/>
              <a:t>muméro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et le nom de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56" name="Google Shape;1604;p26"/>
          <p:cNvSpPr/>
          <p:nvPr/>
        </p:nvSpPr>
        <p:spPr>
          <a:xfrm rot="10800000">
            <a:off x="4069726" y="2130940"/>
            <a:ext cx="785092" cy="698145"/>
          </a:xfrm>
          <a:custGeom>
            <a:avLst/>
            <a:gdLst/>
            <a:ahLst/>
            <a:cxnLst/>
            <a:rect l="l" t="t" r="r" b="b"/>
            <a:pathLst>
              <a:path w="24539" h="43697" extrusionOk="0">
                <a:moveTo>
                  <a:pt x="11787" y="43696"/>
                </a:moveTo>
                <a:cubicBezTo>
                  <a:pt x="10751" y="43661"/>
                  <a:pt x="10406" y="42839"/>
                  <a:pt x="10406" y="41458"/>
                </a:cubicBezTo>
                <a:cubicBezTo>
                  <a:pt x="10430" y="30897"/>
                  <a:pt x="10430" y="20336"/>
                  <a:pt x="10418" y="9788"/>
                </a:cubicBezTo>
                <a:lnTo>
                  <a:pt x="10418" y="8585"/>
                </a:lnTo>
                <a:cubicBezTo>
                  <a:pt x="10108" y="9097"/>
                  <a:pt x="9906" y="9418"/>
                  <a:pt x="9716" y="9740"/>
                </a:cubicBezTo>
                <a:cubicBezTo>
                  <a:pt x="7489" y="13586"/>
                  <a:pt x="5263" y="17431"/>
                  <a:pt x="3048" y="21265"/>
                </a:cubicBezTo>
                <a:cubicBezTo>
                  <a:pt x="2488" y="22218"/>
                  <a:pt x="1869" y="22801"/>
                  <a:pt x="1107" y="22825"/>
                </a:cubicBezTo>
                <a:cubicBezTo>
                  <a:pt x="452" y="22837"/>
                  <a:pt x="0" y="22408"/>
                  <a:pt x="12" y="21551"/>
                </a:cubicBezTo>
                <a:cubicBezTo>
                  <a:pt x="36" y="20896"/>
                  <a:pt x="191" y="20003"/>
                  <a:pt x="524" y="19408"/>
                </a:cubicBezTo>
                <a:cubicBezTo>
                  <a:pt x="3953" y="13395"/>
                  <a:pt x="7406" y="7418"/>
                  <a:pt x="10894" y="1453"/>
                </a:cubicBezTo>
                <a:cubicBezTo>
                  <a:pt x="11144" y="1048"/>
                  <a:pt x="11490" y="715"/>
                  <a:pt x="11787" y="346"/>
                </a:cubicBezTo>
                <a:lnTo>
                  <a:pt x="12549" y="1"/>
                </a:lnTo>
                <a:cubicBezTo>
                  <a:pt x="13002" y="203"/>
                  <a:pt x="13478" y="334"/>
                  <a:pt x="13871" y="644"/>
                </a:cubicBezTo>
                <a:cubicBezTo>
                  <a:pt x="17169" y="3251"/>
                  <a:pt x="20443" y="5894"/>
                  <a:pt x="23729" y="8526"/>
                </a:cubicBezTo>
                <a:cubicBezTo>
                  <a:pt x="24277" y="8966"/>
                  <a:pt x="24539" y="9633"/>
                  <a:pt x="24289" y="10704"/>
                </a:cubicBezTo>
                <a:cubicBezTo>
                  <a:pt x="24063" y="11681"/>
                  <a:pt x="23563" y="12419"/>
                  <a:pt x="22848" y="12883"/>
                </a:cubicBezTo>
                <a:cubicBezTo>
                  <a:pt x="22134" y="13336"/>
                  <a:pt x="21646" y="13133"/>
                  <a:pt x="21169" y="12752"/>
                </a:cubicBezTo>
                <a:cubicBezTo>
                  <a:pt x="19014" y="10990"/>
                  <a:pt x="16847" y="9252"/>
                  <a:pt x="14680" y="7502"/>
                </a:cubicBezTo>
                <a:cubicBezTo>
                  <a:pt x="14490" y="7323"/>
                  <a:pt x="14311" y="7132"/>
                  <a:pt x="14145" y="6942"/>
                </a:cubicBezTo>
                <a:lnTo>
                  <a:pt x="13930" y="7121"/>
                </a:lnTo>
                <a:lnTo>
                  <a:pt x="13930" y="8085"/>
                </a:lnTo>
                <a:cubicBezTo>
                  <a:pt x="13930" y="18682"/>
                  <a:pt x="13907" y="29278"/>
                  <a:pt x="13942" y="39851"/>
                </a:cubicBezTo>
                <a:cubicBezTo>
                  <a:pt x="13942" y="41244"/>
                  <a:pt x="13573" y="42351"/>
                  <a:pt x="12549" y="4335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792878" y="2980703"/>
            <a:ext cx="1698172" cy="1508167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40188" y="2980703"/>
            <a:ext cx="1816924" cy="1508167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0588" y="3307274"/>
            <a:ext cx="1840675" cy="855023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95647" y="3420094"/>
            <a:ext cx="169817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40188" y="3396343"/>
            <a:ext cx="1816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9610" y="3031122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79575" y="3019246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Produit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976850" y="3565508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Commander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24126" y="3452588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ID</a:t>
            </a:r>
            <a:endParaRPr lang="en-US" u="sng" dirty="0"/>
          </a:p>
        </p:txBody>
      </p:sp>
      <p:sp>
        <p:nvSpPr>
          <p:cNvPr id="160" name="TextBox 159"/>
          <p:cNvSpPr txBox="1"/>
          <p:nvPr/>
        </p:nvSpPr>
        <p:spPr>
          <a:xfrm>
            <a:off x="924126" y="3759996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nom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95404" y="4006248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adress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059881" y="3437803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numProd</a:t>
            </a:r>
            <a:endParaRPr lang="en-US" u="sng" dirty="0"/>
          </a:p>
        </p:txBody>
      </p:sp>
      <p:sp>
        <p:nvSpPr>
          <p:cNvPr id="163" name="TextBox 162"/>
          <p:cNvSpPr txBox="1"/>
          <p:nvPr/>
        </p:nvSpPr>
        <p:spPr>
          <a:xfrm>
            <a:off x="7059881" y="3847387"/>
            <a:ext cx="137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nomProd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3"/>
            <a:endCxn id="9" idx="2"/>
          </p:cNvCxnSpPr>
          <p:nvPr/>
        </p:nvCxnSpPr>
        <p:spPr>
          <a:xfrm flipV="1">
            <a:off x="2491050" y="3734786"/>
            <a:ext cx="11595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6"/>
            <a:endCxn id="8" idx="1"/>
          </p:cNvCxnSpPr>
          <p:nvPr/>
        </p:nvCxnSpPr>
        <p:spPr>
          <a:xfrm>
            <a:off x="5491263" y="3734786"/>
            <a:ext cx="1348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-2132173" y="1093594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 smtClean="0">
                <a:solidFill>
                  <a:schemeClr val="tx1"/>
                </a:solidFill>
              </a:rPr>
              <a:t>Notion de </a:t>
            </a:r>
            <a:r>
              <a:rPr lang="en-GB" sz="2400" dirty="0" err="1" smtClean="0">
                <a:solidFill>
                  <a:schemeClr val="tx1"/>
                </a:solidFill>
              </a:rPr>
              <a:t>cardinalit</a:t>
            </a:r>
            <a:r>
              <a:rPr lang="fr-FR" sz="2400" dirty="0" err="1" smtClean="0">
                <a:solidFill>
                  <a:schemeClr val="tx1"/>
                </a:solidFill>
              </a:rPr>
              <a:t>és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3" y="1933948"/>
            <a:ext cx="8814167" cy="2000378"/>
          </a:xfrm>
          <a:prstGeom prst="rect">
            <a:avLst/>
          </a:prstGeom>
        </p:spPr>
      </p:pic>
      <p:sp>
        <p:nvSpPr>
          <p:cNvPr id="38" name="Google Shape;190;p16"/>
          <p:cNvSpPr txBox="1">
            <a:spLocks/>
          </p:cNvSpPr>
          <p:nvPr/>
        </p:nvSpPr>
        <p:spPr>
          <a:xfrm>
            <a:off x="405072" y="25324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</a:rPr>
              <a:t>Conception des BD :</a:t>
            </a:r>
            <a:endParaRPr lang="en-GB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479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Fira Sans Extra Condensed SemiBold</vt:lpstr>
      <vt:lpstr>Roboto</vt:lpstr>
      <vt:lpstr>Arial</vt:lpstr>
      <vt:lpstr>Data Migration Process Infographics by Slidesgo</vt:lpstr>
      <vt:lpstr>Base de Données  </vt:lpstr>
      <vt:lpstr>PhD student in intelligent water resources management information systems</vt:lpstr>
      <vt:lpstr>Contenu de présentation :</vt:lpstr>
      <vt:lpstr>PowerPoint Presentation</vt:lpstr>
      <vt:lpstr>PowerPoint Presentation</vt:lpstr>
      <vt:lpstr>Evolution des BD :</vt:lpstr>
      <vt:lpstr>Conception des BD :</vt:lpstr>
      <vt:lpstr>Conception des BD :</vt:lpstr>
      <vt:lpstr>Notion de cardinalités :</vt:lpstr>
      <vt:lpstr>Modélisation logique</vt:lpstr>
      <vt:lpstr>PowerPoint Presentation</vt:lpstr>
      <vt:lpstr>PowerPoint Presentation</vt:lpstr>
      <vt:lpstr>PowerPoint Presentation</vt:lpstr>
      <vt:lpstr>Exemples des SGBD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BABA Naima</cp:lastModifiedBy>
  <cp:revision>53</cp:revision>
  <dcterms:modified xsi:type="dcterms:W3CDTF">2023-04-08T12:51:30Z</dcterms:modified>
</cp:coreProperties>
</file>