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1" r:id="rId6"/>
    <p:sldId id="282" r:id="rId7"/>
    <p:sldId id="283" r:id="rId8"/>
    <p:sldId id="264" r:id="rId9"/>
    <p:sldId id="265" r:id="rId10"/>
    <p:sldId id="284" r:id="rId11"/>
    <p:sldId id="286" r:id="rId12"/>
    <p:sldId id="299" r:id="rId13"/>
    <p:sldId id="300" r:id="rId14"/>
    <p:sldId id="288" r:id="rId15"/>
    <p:sldId id="290" r:id="rId16"/>
    <p:sldId id="270" r:id="rId17"/>
    <p:sldId id="292" r:id="rId18"/>
    <p:sldId id="293" r:id="rId19"/>
    <p:sldId id="301" r:id="rId20"/>
    <p:sldId id="302" r:id="rId21"/>
    <p:sldId id="294" r:id="rId22"/>
    <p:sldId id="296" r:id="rId23"/>
    <p:sldId id="297" r:id="rId24"/>
    <p:sldId id="305" r:id="rId25"/>
    <p:sldId id="298" r:id="rId26"/>
    <p:sldId id="303" r:id="rId27"/>
    <p:sldId id="304" r:id="rId28"/>
    <p:sldId id="281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AEC"/>
    <a:srgbClr val="76E6E6"/>
    <a:srgbClr val="F0F97B"/>
    <a:srgbClr val="99FF99"/>
    <a:srgbClr val="EFBFC4"/>
    <a:srgbClr val="D75B67"/>
    <a:srgbClr val="F4F0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9462" autoAdjust="0"/>
  </p:normalViewPr>
  <p:slideViewPr>
    <p:cSldViewPr>
      <p:cViewPr>
        <p:scale>
          <a:sx n="75" d="100"/>
          <a:sy n="75" d="100"/>
        </p:scale>
        <p:origin x="-123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2"/>
    </p:cViewPr>
  </p:outlineViewPr>
  <p:notesTextViewPr>
    <p:cViewPr>
      <p:scale>
        <a:sx n="150" d="100"/>
        <a:sy n="1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F4FD3-1673-4217-ABD0-F06F5474CB0E}" type="doc">
      <dgm:prSet loTypeId="urn:microsoft.com/office/officeart/2005/8/layout/hProcess9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7199934-4C37-44E7-86E3-A1FF6DC5290A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 rtl="0"/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Min</a:t>
          </a:r>
          <a:r>
            <a:rPr lang="en-US" sz="2400" b="1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Cut Based , Region Growing</a:t>
          </a:r>
          <a:endParaRPr lang="en-US" sz="24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2D0D23-B9DF-4503-A0F2-4159D76A1027}" type="parTrans" cxnId="{5CE6925E-FDDD-4DA7-AB4F-22F344C29DBB}">
      <dgm:prSet/>
      <dgm:spPr/>
      <dgm:t>
        <a:bodyPr/>
        <a:lstStyle/>
        <a:p>
          <a:endParaRPr lang="en-US"/>
        </a:p>
      </dgm:t>
    </dgm:pt>
    <dgm:pt modelId="{40110677-40E3-43D3-B81E-9A595584C8BC}" type="sibTrans" cxnId="{5CE6925E-FDDD-4DA7-AB4F-22F344C29DBB}">
      <dgm:prSet/>
      <dgm:spPr/>
      <dgm:t>
        <a:bodyPr/>
        <a:lstStyle/>
        <a:p>
          <a:endParaRPr lang="en-US"/>
        </a:p>
      </dgm:t>
    </dgm:pt>
    <dgm:pt modelId="{D1DA829E-81CB-4464-B68B-B0A697720AC7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 rtl="0"/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CPC based Supervoxel segmentation   </a:t>
          </a:r>
        </a:p>
      </dgm:t>
    </dgm:pt>
    <dgm:pt modelId="{50F4C370-61BC-4C2C-BC09-5FD1A8B08B7C}" type="parTrans" cxnId="{100999AE-9A24-483F-B412-6E403BA4AD91}">
      <dgm:prSet/>
      <dgm:spPr/>
      <dgm:t>
        <a:bodyPr/>
        <a:lstStyle/>
        <a:p>
          <a:endParaRPr lang="en-US"/>
        </a:p>
      </dgm:t>
    </dgm:pt>
    <dgm:pt modelId="{7BED948C-0DF6-4C6C-92AC-44C6D72163F7}" type="sibTrans" cxnId="{100999AE-9A24-483F-B412-6E403BA4AD91}">
      <dgm:prSet/>
      <dgm:spPr/>
      <dgm:t>
        <a:bodyPr/>
        <a:lstStyle/>
        <a:p>
          <a:endParaRPr lang="en-US"/>
        </a:p>
      </dgm:t>
    </dgm:pt>
    <dgm:pt modelId="{09582EAC-BF7E-45C8-8535-F77103E69FF6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 rtl="0"/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VCCS to create Supervoxels       </a:t>
          </a:r>
        </a:p>
      </dgm:t>
    </dgm:pt>
    <dgm:pt modelId="{F4F5D1C4-59B6-4C1A-94C6-F9DD8BE36B97}" type="parTrans" cxnId="{4E3FE098-07E9-45DB-9F4B-F96C554A473B}">
      <dgm:prSet/>
      <dgm:spPr/>
      <dgm:t>
        <a:bodyPr/>
        <a:lstStyle/>
        <a:p>
          <a:endParaRPr lang="en-US"/>
        </a:p>
      </dgm:t>
    </dgm:pt>
    <dgm:pt modelId="{BAF2FFFE-D72A-4A2B-815E-29070B796D89}" type="sibTrans" cxnId="{4E3FE098-07E9-45DB-9F4B-F96C554A473B}">
      <dgm:prSet/>
      <dgm:spPr/>
      <dgm:t>
        <a:bodyPr/>
        <a:lstStyle/>
        <a:p>
          <a:endParaRPr lang="en-US"/>
        </a:p>
      </dgm:t>
    </dgm:pt>
    <dgm:pt modelId="{8489338B-8C80-4BE1-8C39-7DD451DF9F9A}">
      <dgm:prSet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 rtl="0"/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Evaluation of Supervoxel Segmentation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5EBFE-DEC1-4762-B714-39B3DF973D8F}" type="parTrans" cxnId="{6955532C-A31A-47B6-87E7-FE8AC9B98CB1}">
      <dgm:prSet/>
      <dgm:spPr/>
      <dgm:t>
        <a:bodyPr/>
        <a:lstStyle/>
        <a:p>
          <a:endParaRPr lang="en-US"/>
        </a:p>
      </dgm:t>
    </dgm:pt>
    <dgm:pt modelId="{7CC3FBC5-DB2D-4583-BC7D-39A65CD78228}" type="sibTrans" cxnId="{6955532C-A31A-47B6-87E7-FE8AC9B98CB1}">
      <dgm:prSet/>
      <dgm:spPr/>
      <dgm:t>
        <a:bodyPr/>
        <a:lstStyle/>
        <a:p>
          <a:endParaRPr lang="en-US"/>
        </a:p>
      </dgm:t>
    </dgm:pt>
    <dgm:pt modelId="{3D44E134-0162-45D8-AB45-7F8DF45F19CE}" type="pres">
      <dgm:prSet presAssocID="{57AF4FD3-1673-4217-ABD0-F06F5474CB0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F2A2D4-D3FD-43FB-98DA-D6290C9D13AA}" type="pres">
      <dgm:prSet presAssocID="{57AF4FD3-1673-4217-ABD0-F06F5474CB0E}" presName="arrow" presStyleLbl="bgShp" presStyleIdx="0" presStyleCnt="1" custScaleX="117549"/>
      <dgm:spPr/>
    </dgm:pt>
    <dgm:pt modelId="{2FEBDCC3-18F4-4715-86C1-2CDEBA1189D5}" type="pres">
      <dgm:prSet presAssocID="{57AF4FD3-1673-4217-ABD0-F06F5474CB0E}" presName="linearProcess" presStyleCnt="0"/>
      <dgm:spPr/>
    </dgm:pt>
    <dgm:pt modelId="{BA1C7FEB-736C-4251-A1A7-AE4877CB2E2D}" type="pres">
      <dgm:prSet presAssocID="{D7199934-4C37-44E7-86E3-A1FF6DC5290A}" presName="textNode" presStyleLbl="node1" presStyleIdx="0" presStyleCnt="4" custScaleY="105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B06E9-3537-4726-BDDC-65C4A7C9DAE1}" type="pres">
      <dgm:prSet presAssocID="{40110677-40E3-43D3-B81E-9A595584C8BC}" presName="sibTrans" presStyleCnt="0"/>
      <dgm:spPr/>
    </dgm:pt>
    <dgm:pt modelId="{2D795163-B472-4EA9-9FB8-5A31D731CA0A}" type="pres">
      <dgm:prSet presAssocID="{D1DA829E-81CB-4464-B68B-B0A697720AC7}" presName="textNode" presStyleLbl="node1" presStyleIdx="1" presStyleCnt="4" custScaleY="103782" custLinFactX="98503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26B5B-8EE7-4720-B857-1EB85BA63AB1}" type="pres">
      <dgm:prSet presAssocID="{7BED948C-0DF6-4C6C-92AC-44C6D72163F7}" presName="sibTrans" presStyleCnt="0"/>
      <dgm:spPr/>
    </dgm:pt>
    <dgm:pt modelId="{5367CC71-AF63-4954-8CEB-05D032FA131C}" type="pres">
      <dgm:prSet presAssocID="{09582EAC-BF7E-45C8-8535-F77103E69FF6}" presName="textNode" presStyleLbl="node1" presStyleIdx="2" presStyleCnt="4" custScaleX="106967" custScaleY="102488" custLinFactX="-100000" custLinFactNeighborX="-138837" custLinFactNeighborY="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6F57D-7DE4-490B-9208-8F25CD3F8931}" type="pres">
      <dgm:prSet presAssocID="{BAF2FFFE-D72A-4A2B-815E-29070B796D89}" presName="sibTrans" presStyleCnt="0"/>
      <dgm:spPr/>
    </dgm:pt>
    <dgm:pt modelId="{6961B63A-1530-40F0-8137-CF823D9D19AF}" type="pres">
      <dgm:prSet presAssocID="{8489338B-8C80-4BE1-8C39-7DD451DF9F9A}" presName="textNode" presStyleLbl="node1" presStyleIdx="3" presStyleCnt="4" custScaleX="89138" custScaleY="110567" custLinFactX="-1632" custLinFactNeighborX="-100000" custLinFactNeighborY="-2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3FE098-07E9-45DB-9F4B-F96C554A473B}" srcId="{57AF4FD3-1673-4217-ABD0-F06F5474CB0E}" destId="{09582EAC-BF7E-45C8-8535-F77103E69FF6}" srcOrd="2" destOrd="0" parTransId="{F4F5D1C4-59B6-4C1A-94C6-F9DD8BE36B97}" sibTransId="{BAF2FFFE-D72A-4A2B-815E-29070B796D89}"/>
    <dgm:cxn modelId="{5CE6925E-FDDD-4DA7-AB4F-22F344C29DBB}" srcId="{57AF4FD3-1673-4217-ABD0-F06F5474CB0E}" destId="{D7199934-4C37-44E7-86E3-A1FF6DC5290A}" srcOrd="0" destOrd="0" parTransId="{082D0D23-B9DF-4503-A0F2-4159D76A1027}" sibTransId="{40110677-40E3-43D3-B81E-9A595584C8BC}"/>
    <dgm:cxn modelId="{E50C79CC-B328-434B-8207-94635A836CFB}" type="presOf" srcId="{57AF4FD3-1673-4217-ABD0-F06F5474CB0E}" destId="{3D44E134-0162-45D8-AB45-7F8DF45F19CE}" srcOrd="0" destOrd="0" presId="urn:microsoft.com/office/officeart/2005/8/layout/hProcess9"/>
    <dgm:cxn modelId="{6955532C-A31A-47B6-87E7-FE8AC9B98CB1}" srcId="{57AF4FD3-1673-4217-ABD0-F06F5474CB0E}" destId="{8489338B-8C80-4BE1-8C39-7DD451DF9F9A}" srcOrd="3" destOrd="0" parTransId="{F0F5EBFE-DEC1-4762-B714-39B3DF973D8F}" sibTransId="{7CC3FBC5-DB2D-4583-BC7D-39A65CD78228}"/>
    <dgm:cxn modelId="{022EEF43-BF59-468E-B24F-CDF950D76792}" type="presOf" srcId="{8489338B-8C80-4BE1-8C39-7DD451DF9F9A}" destId="{6961B63A-1530-40F0-8137-CF823D9D19AF}" srcOrd="0" destOrd="0" presId="urn:microsoft.com/office/officeart/2005/8/layout/hProcess9"/>
    <dgm:cxn modelId="{924FF059-4540-4622-9395-B586CEC0D9E9}" type="presOf" srcId="{09582EAC-BF7E-45C8-8535-F77103E69FF6}" destId="{5367CC71-AF63-4954-8CEB-05D032FA131C}" srcOrd="0" destOrd="0" presId="urn:microsoft.com/office/officeart/2005/8/layout/hProcess9"/>
    <dgm:cxn modelId="{F35834A1-282F-4055-90A7-1CC47AE579AC}" type="presOf" srcId="{D7199934-4C37-44E7-86E3-A1FF6DC5290A}" destId="{BA1C7FEB-736C-4251-A1A7-AE4877CB2E2D}" srcOrd="0" destOrd="0" presId="urn:microsoft.com/office/officeart/2005/8/layout/hProcess9"/>
    <dgm:cxn modelId="{FDC20D89-3635-44E9-A45A-B7B4F095746E}" type="presOf" srcId="{D1DA829E-81CB-4464-B68B-B0A697720AC7}" destId="{2D795163-B472-4EA9-9FB8-5A31D731CA0A}" srcOrd="0" destOrd="0" presId="urn:microsoft.com/office/officeart/2005/8/layout/hProcess9"/>
    <dgm:cxn modelId="{100999AE-9A24-483F-B412-6E403BA4AD91}" srcId="{57AF4FD3-1673-4217-ABD0-F06F5474CB0E}" destId="{D1DA829E-81CB-4464-B68B-B0A697720AC7}" srcOrd="1" destOrd="0" parTransId="{50F4C370-61BC-4C2C-BC09-5FD1A8B08B7C}" sibTransId="{7BED948C-0DF6-4C6C-92AC-44C6D72163F7}"/>
    <dgm:cxn modelId="{446383F7-6476-4892-9900-6012B897BEAF}" type="presParOf" srcId="{3D44E134-0162-45D8-AB45-7F8DF45F19CE}" destId="{B9F2A2D4-D3FD-43FB-98DA-D6290C9D13AA}" srcOrd="0" destOrd="0" presId="urn:microsoft.com/office/officeart/2005/8/layout/hProcess9"/>
    <dgm:cxn modelId="{0DEE1EFF-BFFA-4FD2-A78A-5CAAE823074E}" type="presParOf" srcId="{3D44E134-0162-45D8-AB45-7F8DF45F19CE}" destId="{2FEBDCC3-18F4-4715-86C1-2CDEBA1189D5}" srcOrd="1" destOrd="0" presId="urn:microsoft.com/office/officeart/2005/8/layout/hProcess9"/>
    <dgm:cxn modelId="{52A71572-0FF9-4CEE-A9B9-B75C17565895}" type="presParOf" srcId="{2FEBDCC3-18F4-4715-86C1-2CDEBA1189D5}" destId="{BA1C7FEB-736C-4251-A1A7-AE4877CB2E2D}" srcOrd="0" destOrd="0" presId="urn:microsoft.com/office/officeart/2005/8/layout/hProcess9"/>
    <dgm:cxn modelId="{3F3DC8E4-686F-4749-BF6E-6B758D2740DB}" type="presParOf" srcId="{2FEBDCC3-18F4-4715-86C1-2CDEBA1189D5}" destId="{20AB06E9-3537-4726-BDDC-65C4A7C9DAE1}" srcOrd="1" destOrd="0" presId="urn:microsoft.com/office/officeart/2005/8/layout/hProcess9"/>
    <dgm:cxn modelId="{9C09A793-E3D6-4B8E-B79F-C59471473E6A}" type="presParOf" srcId="{2FEBDCC3-18F4-4715-86C1-2CDEBA1189D5}" destId="{2D795163-B472-4EA9-9FB8-5A31D731CA0A}" srcOrd="2" destOrd="0" presId="urn:microsoft.com/office/officeart/2005/8/layout/hProcess9"/>
    <dgm:cxn modelId="{78FF67F4-9BBC-441A-8DA0-E0491AFAE670}" type="presParOf" srcId="{2FEBDCC3-18F4-4715-86C1-2CDEBA1189D5}" destId="{45926B5B-8EE7-4720-B857-1EB85BA63AB1}" srcOrd="3" destOrd="0" presId="urn:microsoft.com/office/officeart/2005/8/layout/hProcess9"/>
    <dgm:cxn modelId="{24A0EBAE-31F2-48B2-9A4D-0A4E2E19DC5E}" type="presParOf" srcId="{2FEBDCC3-18F4-4715-86C1-2CDEBA1189D5}" destId="{5367CC71-AF63-4954-8CEB-05D032FA131C}" srcOrd="4" destOrd="0" presId="urn:microsoft.com/office/officeart/2005/8/layout/hProcess9"/>
    <dgm:cxn modelId="{C1A8ED78-B935-49B9-A74E-800F35E1EA8F}" type="presParOf" srcId="{2FEBDCC3-18F4-4715-86C1-2CDEBA1189D5}" destId="{2A36F57D-7DE4-490B-9208-8F25CD3F8931}" srcOrd="5" destOrd="0" presId="urn:microsoft.com/office/officeart/2005/8/layout/hProcess9"/>
    <dgm:cxn modelId="{A827BD35-3121-472A-9D52-1A35310F5A49}" type="presParOf" srcId="{2FEBDCC3-18F4-4715-86C1-2CDEBA1189D5}" destId="{6961B63A-1530-40F0-8137-CF823D9D19AF}" srcOrd="6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50F2-A73B-47B2-A725-6675341A371F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92399-1D74-496E-948D-786843CBD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84C84-E218-4D1C-92F9-2E6DA82F52A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135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AF3C-AA79-465E-8C13-2354BCAA0405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3022-94E0-4B9B-9AF7-D9CE1C1D6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AF3C-AA79-465E-8C13-2354BCAA0405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3022-94E0-4B9B-9AF7-D9CE1C1D6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AF3C-AA79-465E-8C13-2354BCAA0405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3022-94E0-4B9B-9AF7-D9CE1C1D6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AF3C-AA79-465E-8C13-2354BCAA0405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3022-94E0-4B9B-9AF7-D9CE1C1D6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AF3C-AA79-465E-8C13-2354BCAA0405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3022-94E0-4B9B-9AF7-D9CE1C1D6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AF3C-AA79-465E-8C13-2354BCAA0405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3022-94E0-4B9B-9AF7-D9CE1C1D6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AF3C-AA79-465E-8C13-2354BCAA0405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3022-94E0-4B9B-9AF7-D9CE1C1D6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AF3C-AA79-465E-8C13-2354BCAA0405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3022-94E0-4B9B-9AF7-D9CE1C1D6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AF3C-AA79-465E-8C13-2354BCAA0405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3022-94E0-4B9B-9AF7-D9CE1C1D6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AF3C-AA79-465E-8C13-2354BCAA0405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3022-94E0-4B9B-9AF7-D9CE1C1D6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AF3C-AA79-465E-8C13-2354BCAA0405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DE2C3022-94E0-4B9B-9AF7-D9CE1C1D6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26AF3C-AA79-465E-8C13-2354BCAA0405}" type="datetimeFigureOut">
              <a:rPr lang="en-US" smtClean="0"/>
              <a:pPr/>
              <a:t>03-Apr-19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2C3022-94E0-4B9B-9AF7-D9CE1C1D6A7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2.isprs.org/commissions/comm3/wg4/2d-sem-label-vaihinge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3048001"/>
            <a:ext cx="6172200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K. SURENDAR (810015104092)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S. SYED IMTHIYAAS (810015104096)</a:t>
            </a:r>
          </a:p>
          <a:p>
            <a:pPr algn="just"/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Mrs. R.S. RAMPRIYA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Computer Science and Engineering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AU-BIT Campus - Trichy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1524000"/>
            <a:ext cx="8458200" cy="12192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EVALUATION OF SUPERVOXEL SEGMENTATION APPROACHES ON 3D LIDAR DATASET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35806" y="1887182"/>
            <a:ext cx="2150064" cy="1313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Voxelized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4267200"/>
            <a:ext cx="2438400" cy="1444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Geometrically constrained &amp; disjoint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Supervoxels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0" y="4343400"/>
            <a:ext cx="2028423" cy="14443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Stabilization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00976" y="1905000"/>
            <a:ext cx="1876023" cy="1371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Voxels 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88210" y="1888093"/>
            <a:ext cx="2055790" cy="1464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Supervoxel feature vector initialization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88210" y="4267200"/>
            <a:ext cx="205579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computation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6271684" cy="86520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VCCS Algorithm Module (Supervoxel Clustering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81400" y="2667000"/>
            <a:ext cx="1143000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6476999" y="2590800"/>
            <a:ext cx="611211" cy="29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6" idx="0"/>
          </p:cNvCxnSpPr>
          <p:nvPr/>
        </p:nvCxnSpPr>
        <p:spPr>
          <a:xfrm rot="5400000">
            <a:off x="7658905" y="3810000"/>
            <a:ext cx="914400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6477000" y="5105400"/>
            <a:ext cx="685804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1"/>
          </p:cNvCxnSpPr>
          <p:nvPr/>
        </p:nvCxnSpPr>
        <p:spPr>
          <a:xfrm rot="10800000">
            <a:off x="3352800" y="5029200"/>
            <a:ext cx="1219200" cy="36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996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2427" y="1687132"/>
            <a:ext cx="2150064" cy="1577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Supervoxels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2428" y="4164895"/>
            <a:ext cx="2173262" cy="1254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Supervoxels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45301" y="4159524"/>
            <a:ext cx="2093300" cy="1254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&amp; Merge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Supervoxels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satisfies Convexity criteria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39927" y="1687132"/>
            <a:ext cx="2093300" cy="1577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and cuts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adjacent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patches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72301" y="1687132"/>
            <a:ext cx="2019299" cy="15894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Geometrical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Supervoxels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72301" y="4151704"/>
            <a:ext cx="2055791" cy="1254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Centroid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individual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Supervoxels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7" idx="3"/>
            <a:endCxn id="14" idx="1"/>
          </p:cNvCxnSpPr>
          <p:nvPr/>
        </p:nvCxnSpPr>
        <p:spPr>
          <a:xfrm>
            <a:off x="3472492" y="2475787"/>
            <a:ext cx="7674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6333227" y="2475787"/>
            <a:ext cx="639074" cy="6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6" idx="0"/>
          </p:cNvCxnSpPr>
          <p:nvPr/>
        </p:nvCxnSpPr>
        <p:spPr>
          <a:xfrm rot="16200000" flipH="1">
            <a:off x="7553522" y="3705029"/>
            <a:ext cx="875104" cy="1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1"/>
            <a:endCxn id="13" idx="3"/>
          </p:cNvCxnSpPr>
          <p:nvPr/>
        </p:nvCxnSpPr>
        <p:spPr>
          <a:xfrm flipH="1">
            <a:off x="6338600" y="4778916"/>
            <a:ext cx="633701" cy="7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1"/>
            <a:endCxn id="12" idx="3"/>
          </p:cNvCxnSpPr>
          <p:nvPr/>
        </p:nvCxnSpPr>
        <p:spPr>
          <a:xfrm flipH="1">
            <a:off x="3495689" y="4786739"/>
            <a:ext cx="749610" cy="5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5943599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CPC  ALGORITHM MODULE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2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REGION GROWING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2209800"/>
            <a:ext cx="20574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 two Points that are close to smoothness constraint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438400" y="2971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200400" y="2209800"/>
            <a:ext cx="20574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Comparison of angle between </a:t>
            </a:r>
            <a:r>
              <a:rPr lang="en-US" dirty="0" err="1" smtClean="0">
                <a:solidFill>
                  <a:schemeClr val="tx1"/>
                </a:solidFill>
              </a:rPr>
              <a:t>normals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5257800" y="2971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943600" y="2209800"/>
            <a:ext cx="20574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Seed Point is Picked for Segmentation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rot="16200000" flipH="1">
            <a:off x="6686550" y="40195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715000" y="4343400"/>
            <a:ext cx="2743200" cy="1447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dirty="0" smtClean="0">
                <a:solidFill>
                  <a:schemeClr val="tx1"/>
                </a:solidFill>
              </a:rPr>
              <a:t>If the angle is less than threshold value then current point is added to the current region.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5029200" y="51435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743200" y="4267200"/>
            <a:ext cx="22860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endParaRPr lang="en-US" dirty="0" smtClean="0">
              <a:solidFill>
                <a:schemeClr val="tx1"/>
              </a:solidFill>
            </a:endParaRPr>
          </a:p>
          <a:p>
            <a:pPr marL="0" lvl="4" algn="ctr"/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the curvature is less than threshold value then this point is added to the seeds.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rot="10800000">
            <a:off x="1981200" y="5029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28600" y="4419600"/>
            <a:ext cx="17526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Seed is removed and clusters are formed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Minimum cut Based Segmentation 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" y="1600200"/>
            <a:ext cx="1981200" cy="1676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Divided into two sets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Foreground and background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62200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971800" y="1524000"/>
            <a:ext cx="2514600" cy="1676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Every vertex of the graph that corresponds to the point is connected with source and sink with the edges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8" idx="3"/>
          </p:cNvCxnSpPr>
          <p:nvPr/>
        </p:nvCxnSpPr>
        <p:spPr>
          <a:xfrm>
            <a:off x="5486400" y="2362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096000" y="1371600"/>
            <a:ext cx="2286000" cy="1905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 Weights to each edges of Cloud points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 rot="5400000">
            <a:off x="6896100" y="3619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324600" y="3962400"/>
            <a:ext cx="19812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Data cost and Background Penalty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5638800" y="4495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33800" y="3962400"/>
            <a:ext cx="1905000" cy="121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Distance to the Center is calculated and min cut is made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VCCS Algorithm (Supervoxel Clustering)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37482"/>
            <a:ext cx="7155975" cy="55205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Load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voxel cloud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argument.</a:t>
            </a: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Initialize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structure(Multi-map)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Supervoxels.</a:t>
            </a: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 the Supervoxel adjacency list (in the form of a Multi-map of  label adjacencies) for each seed-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voxel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Until all the voxels are processed.</a:t>
            </a:r>
          </a:p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Iterate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 of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centroids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Supervoxel's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upervoxel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drawing helper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draw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star polygon mesh of the 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upervoxel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to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its neighbors centroids.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10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CPC Algorithm (3D Segmentation)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37482"/>
            <a:ext cx="7155975" cy="5368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Identify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connectivity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cuts between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patches.</a:t>
            </a:r>
          </a:p>
          <a:p>
            <a:pPr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Supervoxels.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individual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Supervoxels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Compare two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Supervoxels for defining 					Connectivity between them.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Merge two Supervoxels if satisfies Convexity criteria.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Until all Supervoxels are processed.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54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1295400"/>
            <a:ext cx="9144000" cy="4690515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solidFill>
                  <a:srgbClr val="40809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 Create the filtering object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::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ProgressiveMorphologicalFilter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::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PointXYZ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pmf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pmf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setInputCloud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cloud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pmf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setMaxWindowSize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208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pmf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setSlope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208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1.0f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pmf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setInitialDistance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208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0.5f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pmf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setMaxDistance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208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3.0f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pmf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extract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ground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indices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solidFill>
                  <a:srgbClr val="40809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 Create the filtering object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::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ExtractIndices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::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PointXYZ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extract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extract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setInputCloud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cloud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extract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setIndices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ground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extract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filter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cloud_filtered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2B43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5334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 - DIGITAL TERRAIN MODEL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543800" cy="685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– VCCS SUPERVOXEL CLUSTERING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762000"/>
            <a:ext cx="9144000" cy="6518708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label_itr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supervoxel_adjacency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label_itr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supervoxel_adjacency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();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32B4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//First get the 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label_itr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//Now get the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corresponding to the 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supervoxel_clusters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//Now we need to iterate through the adjacent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supervoxels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make a point cloud of them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PointCloudT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adjacent_supervoxel_centers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adjacent_itr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supervoxel_adjacency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equal_range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adjacent_itr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supervoxel_adjacency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equal_range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adjacent_itr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32B4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32B4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neighbor_supervoxel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supervoxel_clusters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adjacent_itr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adjacent_supervoxel_centers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neighbor_supervoxel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centroid_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//Now we make a name for this polygon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//It </a:t>
            </a:r>
            <a:r>
              <a:rPr lang="en-US" sz="1600" b="1" i="1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generates a "star" polygon </a:t>
            </a:r>
            <a:r>
              <a:rPr kumimoji="0" lang="en-US" sz="1600" b="1" i="1" u="none" strike="noStrike" cap="none" normalizeH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 from the points given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addSupervoxelConnectionsToViewer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centroid_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adjacent_supervoxel_centers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//Move iterator forward to next 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label_itr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supervoxel_adjacency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supervoxel_label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2B4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6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33400"/>
            <a:ext cx="6683765" cy="65297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– CPC 3D SEGMENTATION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7230" y="1366240"/>
            <a:ext cx="7527106" cy="46209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61407" y="1332829"/>
            <a:ext cx="729887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template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typename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void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CPCSegmentation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 public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LCCPSegmentation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public: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CPCSegmentation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virtual ~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CPCSegmentation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segment ();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inline void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setCutting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 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max_cuts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max_cuts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min_segment_size_for_cutting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cutting_min_segments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min_cut_score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cutting_min_score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use_local_constrains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locally_constrained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use_directed_weights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directed_cutting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use_clean_cutting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clean_cutting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inline void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setRANSACIterations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(const uint32_t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ransac_iterations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ransac_itrs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ransac_iterations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4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5913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– REGION GROWING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5800" y="1143000"/>
            <a:ext cx="69342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RegionGrowing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PointXYZ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::Normal&gt;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reg.setMinClusterSize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(50);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reg.setMaxClusterSize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(1000000);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reg.setSearchMethod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(tree);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reg.setNumberOfNeighbours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(30);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reg.setInputCloud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(cloud);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//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reg.setIndices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(indices);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reg.setInputNormals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normals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reg.setSmoothnessThreshold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(3.0 / 180.0 * M_PI);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endParaRPr lang="en-US" sz="14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reg.setCurvatureThreshold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(1.0);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std::vector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PointIndices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clusters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reg.extract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(clusters);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std::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&lt;&lt; "Number of clusters is equal to " &lt;&lt;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clusters.size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() &lt;&lt; std::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std::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&lt;&lt; "First cluster has " &lt;&lt; clusters[0].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indices.size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() &lt;&lt; " points." &lt;&lt;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std::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&lt;&lt; "These are the indices of the points of the initial" &lt;&lt;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std::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&lt;&lt; "cloud that belong to the first cluster:" &lt;&lt; std::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counter = 0;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while (counter &lt; clusters[0].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indices.size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std::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&lt;&lt; clusters[0].indices[counter] &lt;&lt; ", ";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counter++;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82296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1066800"/>
            <a:ext cx="8153400" cy="5410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RegionGrowing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PointXYZ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::Normal&gt;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reg.setMinClusterSize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(50);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reg.setMaxClusterSize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(1000000);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reg.setSearchMethod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(tree);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reg.setNumberOfNeighbours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(30);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reg.setInputCloud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(cloud);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//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reg.setIndices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(indices);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reg.setInputNormals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normals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reg.setSmoothnessThreshold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(3.0 / 180.0 * M_PI);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reg.setCurvatureThreshold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(1.0);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std::vector &lt;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PointIndices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clusters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reg.extract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(clusters);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std::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&lt;&lt; "Number of clusters is equal to " &lt;&lt;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clusters.size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() &lt;&lt; std::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std::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&lt;&lt; "First cluster has " &lt;&lt; clusters[0].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indices.size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() &lt;&lt; " points." &lt;&lt;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std::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&lt;&lt; "These are the indices of the points of the initial" &lt;&lt;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std::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&lt;&lt; "cloud that belong to the first cluster:" &lt;&lt; std::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counter = 0;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while (counter &lt; clusters[0].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indices.size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())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std::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&lt;&lt; clusters[0].indices[counter] &lt;&lt; ", ";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counter++;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                                   </a:t>
            </a:r>
            <a:r>
              <a:rPr lang="en-US" sz="3000" b="1" dirty="0" smtClean="0">
                <a:solidFill>
                  <a:srgbClr val="FF0000"/>
                </a:solidFill>
              </a:rPr>
              <a:t>CONTENTS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Objective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Introduction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Existing System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Proposed system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System Architecture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Modules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Algorithm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Outcomes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References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CODE- MIN CUT BASED SEGMENTATION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295400"/>
            <a:ext cx="8458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Min-cut clustering object.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MinCutSegmentation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PointXYZ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clustering;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clustering.setInputCloud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(cloud);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Create a cloud that lists all the points that we know belong to the object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(foreground points). We should set here the object's center.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PointXYZ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foregroundPoints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(new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PointXYZ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&gt;());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PointXYZ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point;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point.x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100.0;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point.y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100.0;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point.z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100.0;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foregroundPoints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points.push_back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(point);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clustering.setForegroundPoints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foregroundPoints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Set sigma, which affects the smooth cost calculation. It should be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set depending on the spacing between points in the cloud (resolution).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clustering.setSigma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(0.05);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Set the radius of the object we are looking for.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clustering.setRadius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(0.20);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Set the number of neighbors to look for. Increasing this also increases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the number of edges the graph will have.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clustering.setNumberOfNeighbours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(20);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Set the foreground penalty. It is the weight of the edges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clustering.setSourceWeight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(0.6);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std::vector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PointIndices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clusters;clustering.extract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(clusters);std::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&lt;&lt; "Maximum flow is " &lt;&lt;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clustering.getMaxFlow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 &lt;&lt; "." &lt;&lt; std::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610600" cy="5638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04800" y="11430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Min-cut clustering object.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MinCutSegmentation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PointXYZ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clustering;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clustering.setInputCloud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(cloud);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Create a cloud that lists all the points that we know belong to the object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(foreground points). We should set here the object's center.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PointXYZ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foregroundPoints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(new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PointXYZ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&gt;());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PointXYZ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point;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point.x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100.0;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point.y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100.0;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point.z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100.0;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foregroundPoints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points.push_back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(point);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clustering.setForegroundPoints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foregroundPoints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Set sigma, which affects the smooth cost calculation. It should be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set depending on the spacing between points in the cloud (resolution).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clustering.setSigma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(0.05);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Set the radius of the object we are looking for.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clustering.setRadius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(0.20);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Set the number of neighbors to look for. Increasing this also increases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the number of edges the graph will have.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clustering.setNumberOfNeighbours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(20);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Set the foreground penalty. It is the weight of the edges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clustering.setSourceWeight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(0.6);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58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std::vector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PointIndices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clusters;clustering.extract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(clusters);std::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&lt;&lt; "Maximum flow is " &lt;&lt;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clustering.getMaxFlow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 &lt;&lt; "." &lt;&lt; std::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1295400"/>
          <a:ext cx="4457700" cy="5287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</a:tblGrid>
              <a:tr h="573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OUTDOOR DATASET    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http://www2.isprs.org/commissions/comm3/wg4/2d-sem-label-vaihingen.html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5088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2743200"/>
            <a:ext cx="4451456" cy="3807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5334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IMPLEMENTATION - DATASETS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IMPLEMENTATION :: OUTDOOR SCENE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18915240"/>
              </p:ext>
            </p:extLst>
          </p:nvPr>
        </p:nvGraphicFramePr>
        <p:xfrm>
          <a:off x="983685" y="1506829"/>
          <a:ext cx="7873761" cy="46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587"/>
                <a:gridCol w="2624587"/>
                <a:gridCol w="2624587"/>
              </a:tblGrid>
              <a:tr h="721216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PREPROCESSING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7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CLIPPED DATASET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GROUND 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NON-GROUND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34460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1390652" y="2800352"/>
            <a:ext cx="2047874" cy="2705100"/>
          </a:xfrm>
          <a:prstGeom prst="rect">
            <a:avLst/>
          </a:prstGeom>
          <a:scene3d>
            <a:camera prst="obliqueBottomRight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4300" y="2882901"/>
            <a:ext cx="2057400" cy="2705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7475" y="2882901"/>
            <a:ext cx="21609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8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SUPERVOXEL  CLUSTERING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953000" y="2286000"/>
            <a:ext cx="3352800" cy="3048000"/>
          </a:xfrm>
          <a:prstGeom prst="rect">
            <a:avLst/>
          </a:prstGeom>
        </p:spPr>
      </p:pic>
      <p:pic>
        <p:nvPicPr>
          <p:cNvPr id="5" name="Picture 4" descr="06_seed_res_10__vox_res_1.5"/>
          <p:cNvPicPr/>
          <p:nvPr/>
        </p:nvPicPr>
        <p:blipFill>
          <a:blip r:embed="rId3" cstate="print"/>
          <a:srcRect l="4488" t="7976" r="53531" b="7385"/>
          <a:stretch>
            <a:fillRect/>
          </a:stretch>
        </p:blipFill>
        <p:spPr>
          <a:xfrm>
            <a:off x="1143000" y="2286000"/>
            <a:ext cx="3886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LCCP  SEGMENTATION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4267200" cy="2931681"/>
          </a:xfrm>
          <a:prstGeom prst="rect">
            <a:avLst/>
          </a:prstGeom>
          <a:noFill/>
          <a:ln>
            <a:noFill/>
          </a:ln>
        </p:spPr>
      </p:pic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600200" y="5791200"/>
            <a:ext cx="5650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Vaihingen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dataset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LCCPSegmentation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Study Area-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R_Seed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=3.75 &amp;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R_Voxel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=0.5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CPC  SEGMENTATION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828800" y="5410200"/>
            <a:ext cx="55419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Vaihingen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dataset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CPCSegmentation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Study Area-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R_Seed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=10 &amp;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R_Voxel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=1.5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4191000" cy="327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REGION GROWING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gio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937328" cy="383502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762000"/>
            <a:ext cx="10820400" cy="609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MINIMUM CUT BASED SEGMENTATION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incu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5753953" cy="413903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SOFTWARES USED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590800"/>
            <a:ext cx="6629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Cloud Compare</a:t>
            </a:r>
          </a:p>
          <a:p>
            <a:pPr>
              <a:buBlip>
                <a:blip r:embed="rId2"/>
              </a:buBlip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Point Cloud Library(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pcl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1.8.0)</a:t>
            </a:r>
          </a:p>
          <a:p>
            <a:pPr>
              <a:buBlip>
                <a:blip r:embed="rId2"/>
              </a:buBlip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Visual Studio 2013</a:t>
            </a:r>
          </a:p>
          <a:p>
            <a:pPr>
              <a:buBlip>
                <a:blip r:embed="rId2"/>
              </a:buBlip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C Make 3.7.1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57200"/>
            <a:ext cx="3886200" cy="81991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REFERENCES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953000"/>
          </a:xfrm>
        </p:spPr>
        <p:txBody>
          <a:bodyPr>
            <a:noAutofit/>
          </a:bodyPr>
          <a:lstStyle/>
          <a:p>
            <a:pPr algn="just" fontAlgn="t">
              <a:buFont typeface="Wingdings" pitchFamily="2" charset="2"/>
              <a:buChar char="v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Charalambos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Poullis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Member, IEEE, “A Framework for Automatic Modeling from Point cloud Data”, IEEE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algn="just" fontAlgn="t">
              <a:buFont typeface="Wingdings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Dong Chen,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Liqiang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P.Takis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Mathiopoulos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Senior Member IEEE,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Xianfeng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Huang, “A Methodology for Automated Segmentation and Reconstruction of Urban 3-D Buildings from ALS Point Clouds”, IEEE, 2017.</a:t>
            </a:r>
          </a:p>
          <a:p>
            <a:pPr algn="just" fontAlgn="t">
              <a:buFont typeface="Wingdings" pitchFamily="2" charset="2"/>
              <a:buChar char="v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Anandakumar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Ramiya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Rama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Rao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Nidamanuri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Ramakrishnan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Krishnan, “Semantic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urban point cloud data”, </a:t>
            </a:r>
            <a:r>
              <a:rPr lang="en-US" sz="16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Archives of the Photogrammetry, Remote Sensing and Spatial Information Sciences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</a:p>
          <a:p>
            <a:pPr algn="just" fontAlgn="t">
              <a:buFont typeface="Wingdings" pitchFamily="2" charset="2"/>
              <a:buChar char="v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Anandakumar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Ramiya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Rama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Rao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Nidamanuri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Ramakrishnan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Krishnan, “</a:t>
            </a:r>
            <a:r>
              <a:rPr lang="en-US" sz="16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semantic </a:t>
            </a:r>
            <a:r>
              <a:rPr lang="en-US" sz="1600" b="1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labelling</a:t>
            </a:r>
            <a:r>
              <a:rPr lang="en-US" sz="16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spectral–spatial LiDAR point cloud for urban land cover classification and buildings detection”, </a:t>
            </a:r>
            <a:r>
              <a:rPr lang="en-US" sz="1600" b="1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Geocarto</a:t>
            </a:r>
            <a:r>
              <a:rPr lang="en-US" sz="16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(Taylor &amp; Francis group)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algn="just" fontAlgn="t">
              <a:buFont typeface="Wingdings" pitchFamily="2" charset="2"/>
              <a:buChar char="v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Anandakumar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Ramiya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Rama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Rao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Nidamanuri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Ramakrishnan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Krishnan, “</a:t>
            </a:r>
            <a:r>
              <a:rPr lang="en-US" sz="16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based building detection approach from LiDAR point cloud”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Egyptian Journal of Remote Sensing and Space Science, 2018.</a:t>
            </a:r>
          </a:p>
          <a:p>
            <a:pPr algn="just" fontAlgn="t">
              <a:buFont typeface="Wingdings" pitchFamily="2" charset="2"/>
              <a:buChar char="v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Anandakumar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Ramiya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Rama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Rao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Nidamanuri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Ramakrishnan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Krishnan, “</a:t>
            </a:r>
            <a:r>
              <a:rPr lang="en-US" sz="16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supervoxel</a:t>
            </a:r>
            <a:r>
              <a:rPr lang="en-US" sz="16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</a:t>
            </a:r>
            <a:r>
              <a:rPr lang="en-US" sz="1600" b="1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spectro</a:t>
            </a:r>
            <a:r>
              <a:rPr lang="en-US" sz="16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-spatial approach for 3D urban point cloud </a:t>
            </a:r>
            <a:r>
              <a:rPr lang="en-US" sz="1600" b="1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labelling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6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Remote Sensing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en-US" sz="16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752601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3D point clouds are used to represent shape, size, position and orientation of objects in space.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a need of relevant methods to provide 3D data with meaningful attributes that characterize and provide significance to the objects represented in 3D.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Segmentation is the process of grouping point clouds into multiple homogeneous regions with similar properties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point clouds</a:t>
            </a:r>
          </a:p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LiDAR</a:t>
            </a:r>
          </a:p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Segmentation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Up-Down Arrow 5"/>
          <p:cNvSpPr/>
          <p:nvPr/>
        </p:nvSpPr>
        <p:spPr>
          <a:xfrm>
            <a:off x="4191000" y="1524000"/>
            <a:ext cx="381000" cy="5105400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914400" y="3886200"/>
            <a:ext cx="7239000" cy="38100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19200" y="2057400"/>
            <a:ext cx="2438400" cy="1371600"/>
          </a:xfrm>
          <a:prstGeom prst="roundRect">
            <a:avLst/>
          </a:prstGeom>
          <a:solidFill>
            <a:srgbClr val="76E6E6"/>
          </a:solidFill>
          <a:ln>
            <a:solidFill>
              <a:srgbClr val="7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howcard Gothic" pitchFamily="82" charset="0"/>
              </a:rPr>
              <a:t>Support Vector Machines</a:t>
            </a:r>
            <a:endParaRPr lang="en-US" dirty="0">
              <a:solidFill>
                <a:schemeClr val="tx1"/>
              </a:solidFill>
              <a:latin typeface="Showcard Gothic" pitchFamily="8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3000" y="2133600"/>
            <a:ext cx="2362200" cy="1295400"/>
          </a:xfrm>
          <a:prstGeom prst="roundRect">
            <a:avLst/>
          </a:prstGeom>
          <a:solidFill>
            <a:srgbClr val="D75B67"/>
          </a:solidFill>
          <a:ln>
            <a:solidFill>
              <a:srgbClr val="D75B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howcard Gothic" pitchFamily="82" charset="0"/>
              </a:rPr>
              <a:t>CNN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howcard Gothic" pitchFamily="82" charset="0"/>
              </a:rPr>
              <a:t>(Convolutional Neural Networks</a:t>
            </a:r>
            <a:r>
              <a:rPr lang="en-US" dirty="0" smtClean="0">
                <a:solidFill>
                  <a:schemeClr val="tx1"/>
                </a:solidFill>
                <a:latin typeface="Matura MT Script Capitals" pitchFamily="66" charset="0"/>
              </a:rPr>
              <a:t>)</a:t>
            </a:r>
            <a:endParaRPr lang="en-US" dirty="0">
              <a:solidFill>
                <a:schemeClr val="tx1"/>
              </a:solidFill>
              <a:latin typeface="Matura MT Script Capital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95400" y="4876800"/>
            <a:ext cx="2286000" cy="1219200"/>
          </a:xfrm>
          <a:prstGeom prst="roundRect">
            <a:avLst/>
          </a:prstGeom>
          <a:solidFill>
            <a:srgbClr val="F4F046"/>
          </a:solidFill>
          <a:ln>
            <a:solidFill>
              <a:srgbClr val="F4F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Showcard Gothic" pitchFamily="82" charset="0"/>
              </a:rPr>
              <a:t>Emprical</a:t>
            </a:r>
            <a:r>
              <a:rPr lang="en-US" dirty="0" smtClean="0">
                <a:solidFill>
                  <a:schemeClr val="tx1"/>
                </a:solidFill>
                <a:latin typeface="Showcard Gothic" pitchFamily="82" charset="0"/>
              </a:rPr>
              <a:t>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howcard Gothic" pitchFamily="82" charset="0"/>
              </a:rPr>
              <a:t>Approach</a:t>
            </a:r>
            <a:endParaRPr lang="en-US" dirty="0">
              <a:solidFill>
                <a:schemeClr val="tx1"/>
              </a:solidFill>
              <a:latin typeface="Showcard Gothic" pitchFamily="8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5400" y="4876800"/>
            <a:ext cx="2209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howcard Gothic" pitchFamily="82" charset="0"/>
              </a:rPr>
              <a:t>Train an algorithm to Classify Features</a:t>
            </a:r>
            <a:endParaRPr lang="en-US" dirty="0">
              <a:solidFill>
                <a:schemeClr val="tx1"/>
              </a:solidFill>
              <a:latin typeface="Showcard Goth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8557" y="378454"/>
            <a:ext cx="6158575" cy="6271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32165347"/>
              </p:ext>
            </p:extLst>
          </p:nvPr>
        </p:nvGraphicFramePr>
        <p:xfrm>
          <a:off x="245660" y="1271631"/>
          <a:ext cx="8898340" cy="4214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699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78557" y="378454"/>
            <a:ext cx="6158575" cy="6271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2895600"/>
            <a:ext cx="1042416" cy="578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Point Cloud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1600200"/>
            <a:ext cx="1600200" cy="23595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00400" y="2590800"/>
            <a:ext cx="1033272" cy="633984"/>
          </a:xfrm>
          <a:prstGeom prst="roundRect">
            <a:avLst/>
          </a:prstGeom>
          <a:solidFill>
            <a:srgbClr val="FAEAE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DTM Filter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0526" y="1194116"/>
            <a:ext cx="3121550" cy="25396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Supervoxel Creation &amp; Clustering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48220" y="1817083"/>
            <a:ext cx="877824" cy="4088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Voxel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25905" y="1812707"/>
            <a:ext cx="1022453" cy="408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Voxels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2900968"/>
            <a:ext cx="1521352" cy="521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Supervoxels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 flipV="1">
            <a:off x="6426044" y="2017137"/>
            <a:ext cx="899862" cy="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>
            <a:off x="7837132" y="2221568"/>
            <a:ext cx="14360" cy="69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87184" y="4360436"/>
            <a:ext cx="1575816" cy="1125964"/>
          </a:xfrm>
          <a:prstGeom prst="rect">
            <a:avLst/>
          </a:prstGeom>
          <a:solidFill>
            <a:srgbClr val="F0F97B"/>
          </a:solidFill>
          <a:ln>
            <a:solidFill>
              <a:srgbClr val="F0F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using CPC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0800000" flipV="1">
            <a:off x="6477000" y="5019158"/>
            <a:ext cx="717124" cy="10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3"/>
          </p:cNvCxnSpPr>
          <p:nvPr/>
        </p:nvCxnSpPr>
        <p:spPr>
          <a:xfrm>
            <a:off x="1652016" y="3184946"/>
            <a:ext cx="1395984" cy="15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3"/>
          </p:cNvCxnSpPr>
          <p:nvPr/>
        </p:nvCxnSpPr>
        <p:spPr>
          <a:xfrm flipV="1">
            <a:off x="4233672" y="2895600"/>
            <a:ext cx="1328928" cy="12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851491" y="3558348"/>
            <a:ext cx="0" cy="774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81200" y="2590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Outdoor scene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01968" y="1713791"/>
            <a:ext cx="78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Octree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37132" y="2388761"/>
            <a:ext cx="69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VCCS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676400"/>
            <a:ext cx="990600" cy="8299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48200" y="2362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19600" y="3276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 ground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19600" y="4495800"/>
            <a:ext cx="2057400" cy="1066800"/>
          </a:xfrm>
          <a:prstGeom prst="roundRect">
            <a:avLst/>
          </a:prstGeom>
          <a:solidFill>
            <a:schemeClr val="accent2"/>
          </a:solidFill>
          <a:ln>
            <a:solidFill>
              <a:srgbClr val="7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Segmented Point cloud Data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2600" y="4495800"/>
            <a:ext cx="1905000" cy="1143000"/>
          </a:xfrm>
          <a:prstGeom prst="rect">
            <a:avLst/>
          </a:prstGeom>
          <a:solidFill>
            <a:srgbClr val="FAEAEC"/>
          </a:solidFill>
          <a:ln>
            <a:solidFill>
              <a:srgbClr val="FAE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Evaluation of Supervoxel Segmentation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581400" y="5105400"/>
            <a:ext cx="838200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19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057401"/>
            <a:ext cx="678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Times New romanRoman"/>
                <a:ea typeface="Adobe Fan Heiti Std B" pitchFamily="34" charset="-128"/>
                <a:cs typeface="Times New Roman" pitchFamily="18" charset="0"/>
              </a:rPr>
              <a:t> Preprocessing</a:t>
            </a:r>
            <a:endParaRPr lang="en-US" sz="2800" dirty="0" smtClean="0">
              <a:latin typeface="Times New romanRoman"/>
              <a:ea typeface="Adobe Fan Heiti Std B" pitchFamily="34" charset="-128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2800" dirty="0">
                <a:latin typeface="Times New romanRoman"/>
                <a:ea typeface="Adobe Fan Heiti Std B" pitchFamily="34" charset="-128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Roman"/>
                <a:ea typeface="Adobe Fan Heiti Std B" pitchFamily="34" charset="-128"/>
                <a:cs typeface="Times New Roman" pitchFamily="18" charset="0"/>
              </a:rPr>
              <a:t>Supervoxel Clustering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Times New romanRoman"/>
                <a:ea typeface="Adobe Fan Heiti Std B" pitchFamily="34" charset="-128"/>
                <a:cs typeface="Times New Roman" pitchFamily="18" charset="0"/>
              </a:rPr>
              <a:t> Segmentation </a:t>
            </a:r>
            <a:r>
              <a:rPr lang="en-US" sz="2800" dirty="0" smtClean="0">
                <a:latin typeface="Times New romanRoman"/>
                <a:ea typeface="Adobe Fan Heiti Std B" pitchFamily="34" charset="-128"/>
                <a:cs typeface="Times New Roman" pitchFamily="18" charset="0"/>
              </a:rPr>
              <a:t>using CPC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Times New romanRoman"/>
                <a:ea typeface="Adobe Fan Heiti Std B" pitchFamily="34" charset="-128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Roman"/>
                <a:ea typeface="Adobe Fan Heiti Std B" pitchFamily="34" charset="-128"/>
                <a:cs typeface="Times New Roman" pitchFamily="18" charset="0"/>
              </a:rPr>
              <a:t>Evaluation of Segmentations</a:t>
            </a:r>
            <a:endParaRPr lang="en-US" sz="2800" dirty="0" smtClean="0">
              <a:latin typeface="Times New romanRoman"/>
              <a:ea typeface="Adobe Fan Heiti Std B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endParaRPr lang="en-US" sz="3600" dirty="0">
              <a:solidFill>
                <a:schemeClr val="tx1"/>
              </a:solidFill>
              <a:latin typeface="Adobe Fan Heiti Std B" pitchFamily="34" charset="-128"/>
              <a:ea typeface="Adobe Fan Heiti Std B" pitchFamily="34" charset="-128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2313" y="304800"/>
            <a:ext cx="8911687" cy="68482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Preprocessing Module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3" y="6130437"/>
            <a:ext cx="1146283" cy="370396"/>
          </a:xfrm>
        </p:spPr>
        <p:txBody>
          <a:bodyPr/>
          <a:lstStyle/>
          <a:p>
            <a:fld id="{CA983EB8-8697-4462-9AE4-3CEF8223647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03-Apr-19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1905000"/>
            <a:ext cx="2167003" cy="659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3D Point Cloud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4200" y="3581400"/>
            <a:ext cx="2060531" cy="801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Morphological Filter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4200" y="5257800"/>
            <a:ext cx="2167003" cy="659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Non-Ground 3D Point Cloud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96494" y="3085306"/>
            <a:ext cx="989806" cy="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3657602" y="4800599"/>
            <a:ext cx="914402" cy="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1290</TotalTime>
  <Words>1913</Words>
  <Application>Microsoft Office PowerPoint</Application>
  <PresentationFormat>On-screen Show (4:3)</PresentationFormat>
  <Paragraphs>295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Slide 1</vt:lpstr>
      <vt:lpstr>Slide 2</vt:lpstr>
      <vt:lpstr>                    OBJECTIVE</vt:lpstr>
      <vt:lpstr>               INTRODUCTION</vt:lpstr>
      <vt:lpstr>                EXISTING SYSTEM</vt:lpstr>
      <vt:lpstr>PROPOSED SYSTEM</vt:lpstr>
      <vt:lpstr>SYSTEM ARCHITECTURE</vt:lpstr>
      <vt:lpstr>                      MODULES</vt:lpstr>
      <vt:lpstr>                   </vt:lpstr>
      <vt:lpstr>VCCS Algorithm Module (Supervoxel Clustering) </vt:lpstr>
      <vt:lpstr>CPC  ALGORITHM MODULE</vt:lpstr>
      <vt:lpstr>                          REGION GROWING</vt:lpstr>
      <vt:lpstr>           Minimum cut Based Segmentation </vt:lpstr>
      <vt:lpstr>VCCS Algorithm (Supervoxel Clustering)</vt:lpstr>
      <vt:lpstr>CPC Algorithm (3D Segmentation)</vt:lpstr>
      <vt:lpstr>Slide 16</vt:lpstr>
      <vt:lpstr>CODE – VCCS SUPERVOXEL CLUSTERING</vt:lpstr>
      <vt:lpstr>CODE – CPC 3D SEGMENTATION</vt:lpstr>
      <vt:lpstr>               CODE – REGION GROWING</vt:lpstr>
      <vt:lpstr>   CODE- MIN CUT BASED SEGMENTATION</vt:lpstr>
      <vt:lpstr>Slide 21</vt:lpstr>
      <vt:lpstr>    IMPLEMENTATION :: OUTDOOR SCENE</vt:lpstr>
      <vt:lpstr>            SUPERVOXEL  CLUSTERING</vt:lpstr>
      <vt:lpstr>                LCCP  SEGMENTATION</vt:lpstr>
      <vt:lpstr>               CPC  SEGMENTATION</vt:lpstr>
      <vt:lpstr>                   REGION GROWING</vt:lpstr>
      <vt:lpstr>                MINIMUM CUT BASED SEGMENTATION</vt:lpstr>
      <vt:lpstr>Slide 28</vt:lpstr>
      <vt:lpstr>      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Kamaraj</dc:creator>
  <cp:lastModifiedBy>Kamaraj</cp:lastModifiedBy>
  <cp:revision>109</cp:revision>
  <dcterms:created xsi:type="dcterms:W3CDTF">2019-01-24T05:44:50Z</dcterms:created>
  <dcterms:modified xsi:type="dcterms:W3CDTF">2019-04-03T07:26:38Z</dcterms:modified>
</cp:coreProperties>
</file>