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6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9" r:id="rId14"/>
    <p:sldId id="283" r:id="rId15"/>
    <p:sldId id="288" r:id="rId16"/>
    <p:sldId id="299" r:id="rId17"/>
    <p:sldId id="287" r:id="rId18"/>
    <p:sldId id="300" r:id="rId19"/>
    <p:sldId id="280" r:id="rId20"/>
    <p:sldId id="284" r:id="rId21"/>
    <p:sldId id="263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85D4-A579-4487-8DE1-828DF2627BB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7490-E4A0-47E9-B450-5CB62B09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BEA5-AE2B-4F71-A17B-37627CCA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EE73-D781-4467-8A54-ACA2D6AC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2EA2-2E9A-4DEC-8050-9D6A6A0B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E903-EE21-4E83-AB75-70609860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879A-1B9E-4E16-9963-3F676818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8715-F414-4890-8BD7-A46A81F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9D007-8051-43BE-8097-82CC28BB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AD89-870E-4CC4-ACC9-C04C3261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2B28-60F3-45DE-AC8A-3CC40F3E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E24C-7B0B-4D01-B1FB-19A08DD8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C7F37-BD1D-4268-B791-EE50C1D61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62DDB-DC51-433F-B419-374278F9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89F3-173C-4E59-8E4F-C9761E53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8928-6996-4746-B039-A82CCA1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53A2-5F4C-4D23-A0E5-0DFF60D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D80-8F12-46BC-9074-86FC029E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C557-B1B8-4D6B-B3F4-36F6DED3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E1D8-A9E8-47F0-8C74-CBF200D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4BEB-79E9-4CD2-9CE1-8E262095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89D6-CE68-44C5-BAD1-A548BBAB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45AA-8167-4EE9-BB38-3597C984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8A14-6818-4304-9A65-3F95A1AE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9EEF-DB50-4BC6-A27C-D05AFA1F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C0EA-7FDC-44AE-8C6D-ACDED151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EB70-3C8A-4A94-9755-219C1163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66A0-F18D-41C5-8210-1057A44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59BB-0A37-456E-B999-25371AC3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4586A-AF30-463C-8CEE-38B32F25A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C32C-A83C-4469-A5C5-6EF2BF9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8FAE-9AED-47E7-BEE9-17610B95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56F64-15F6-4BA3-9FC0-BF74560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BA7B-5D35-44DF-BEC8-CA0B8FA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2FE6-6511-4B79-A033-FFA34F1C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E1C1-B103-4212-9874-DD154A9F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8CCC8-55C7-4665-BC0C-5CCFD5EAA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4F44-FA0B-42E6-898D-F1C50410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5E365-612F-4E03-9DF5-0B9615D4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6751-AFEA-4B0B-93E1-E7901DED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75683-A630-46BE-AF7A-CF7D84FA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050-E7F3-4DF7-A8BC-77146F51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B93C9-C01E-4C30-91CE-0F97D66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7A73-8305-426A-A3D8-EEB554A6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9CB38-1E72-4A00-A15F-7E6EDAA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38E78-5D21-44C6-847A-6A48A9F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5D6D4-C16C-47FB-9654-3C35F837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10313-9919-42A0-BBAD-F9019F2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3BF-CB72-4A2C-A24A-B70E9786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263E-0F25-49A0-87C7-F794B989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9A1F6-9959-4A35-B8C3-6098B975F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FAC1-97ED-4BC2-9248-E460A453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4C57-8138-405E-B42C-C610F42A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0B54-1AF0-4266-B3F9-B5373E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279E-939C-4BE1-AA77-9EDEFF21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25803-FE40-43AD-A5B3-FA0EEAD4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40EB-CECC-42B7-837E-2826F55A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47DB-2196-4BC3-AFE8-57273070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EC6B-823C-45C2-8820-5DEDEB0A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24D52-32CA-4ED5-A3C0-C4792BC3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0F8E-3AF0-4074-944B-D63B6E90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28DE-77BA-4975-89EE-9642BD54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477A-62CD-4685-AF7B-B1AC09E43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B77D-1B4C-494F-88C2-3919DD0B6B2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C377-AD24-4743-9889-D2DE7A310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3DB0-848F-4A48-BB19-832AFDEE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D7D7-938D-40A9-A7CF-83D8BCAC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A407-6EB3-4CA5-8413-FA272A3C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845" y="232306"/>
            <a:ext cx="8504808" cy="185213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Narrow" panose="020B0606020202030204" pitchFamily="34" charset="0"/>
              </a:rPr>
              <a:t>UNIVERSITY COLLEGE OF ENGINEERING,</a:t>
            </a:r>
            <a:br>
              <a:rPr lang="en-US" sz="4000" b="1" dirty="0">
                <a:latin typeface="Arial Narrow" panose="020B0606020202030204" pitchFamily="34" charset="0"/>
              </a:rPr>
            </a:br>
            <a:r>
              <a:rPr lang="en-US" sz="4000" b="1" dirty="0">
                <a:latin typeface="Arial Narrow" panose="020B0606020202030204" pitchFamily="34" charset="0"/>
              </a:rPr>
              <a:t>ANNA UNIVERSITY , BIT CAMPUS,</a:t>
            </a:r>
            <a:br>
              <a:rPr lang="en-US" sz="4000" b="1" dirty="0">
                <a:latin typeface="Arial Narrow" panose="020B0606020202030204" pitchFamily="34" charset="0"/>
              </a:rPr>
            </a:br>
            <a:r>
              <a:rPr lang="en-US" sz="4000" b="1" dirty="0">
                <a:latin typeface="Arial Narrow" panose="020B0606020202030204" pitchFamily="34" charset="0"/>
              </a:rPr>
              <a:t>TIRUCHIRAPALLI – 620 024.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4813D-CDD7-4B30-BA63-47DAF3FD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1" y="2618913"/>
            <a:ext cx="10348404" cy="3639844"/>
          </a:xfrm>
        </p:spPr>
        <p:txBody>
          <a:bodyPr>
            <a:normAutofit lnSpcReduction="10000"/>
          </a:bodyPr>
          <a:lstStyle/>
          <a:p>
            <a:r>
              <a:rPr lang="en-US" sz="44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Design of Deblocking Filter in Video      	Coding</a:t>
            </a:r>
          </a:p>
          <a:p>
            <a:endParaRPr lang="en-US" sz="4400" b="1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600" b="1" i="1" dirty="0"/>
              <a:t>Guide:                                             Presented By: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Dr. R. Krishnamoorthy                                               D. Sadwin Brunas</a:t>
            </a:r>
          </a:p>
          <a:p>
            <a:r>
              <a:rPr lang="en-US" sz="2800" b="1" i="1" dirty="0"/>
              <a:t>                                                                         </a:t>
            </a:r>
            <a:r>
              <a:rPr lang="en-US" sz="2800" dirty="0"/>
              <a:t>M. Suthan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715CA-107A-4749-B2CF-0FF3F6DB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3" y="68214"/>
            <a:ext cx="20882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1780-8CD7-4FB8-AB2F-8E35F190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Design of Deblocking filter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7D8AA-84DC-4471-A008-A924AC06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32" y="1533396"/>
            <a:ext cx="8669680" cy="38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9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B548-BFCB-4B59-A4F6-0A8EC570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feature extraction: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in Frequency domain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primitives extracted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retained in the frame itself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Compliment of this provides Texture components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β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transformed coefficient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8E9DB-5075-4AE8-B893-0BBA2D33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3" y="1991225"/>
            <a:ext cx="3715268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001DC-0E90-461D-BFE4-A47C3A35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55" y="4141251"/>
            <a:ext cx="377242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E36A-16CD-4FC9-8E68-6BB9A100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filter: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average of the surrounding pixels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filter method of image filtering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image provides a blur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pixel values filled with average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combined with remaining features to obtain deblocked frame	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3E1D7-8A41-49BD-A1CF-369A799585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2662" y="3008064"/>
            <a:ext cx="2082087" cy="1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0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872" y="1490065"/>
            <a:ext cx="10515600" cy="4351338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Mean Square Error (MSE)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Peak Signal to Noise Ratio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88" y="2104445"/>
            <a:ext cx="4382257" cy="819114"/>
          </a:xfrm>
          <a:prstGeom prst="rect">
            <a:avLst/>
          </a:prstGeom>
        </p:spPr>
      </p:pic>
      <p:pic>
        <p:nvPicPr>
          <p:cNvPr id="7" name="Picture 6" descr="PSN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88" y="3696248"/>
            <a:ext cx="4876801" cy="16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7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Obtained :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479826" y="5615189"/>
            <a:ext cx="32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Foreman input frame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7815" y="5476689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Compressed frame with </a:t>
            </a:r>
            <a:r>
              <a:rPr lang="en-IN" dirty="0" err="1"/>
              <a:t>qf</a:t>
            </a:r>
            <a:r>
              <a:rPr lang="en-IN" dirty="0"/>
              <a:t> =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1AC1E-E831-4B4E-B2C0-C4FDF17424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2344" r="17188" b="6511"/>
          <a:stretch>
            <a:fillRect/>
          </a:stretch>
        </p:blipFill>
        <p:spPr bwMode="auto">
          <a:xfrm>
            <a:off x="2332139" y="2753660"/>
            <a:ext cx="2408590" cy="221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43602-5F40-4F8D-AAA0-1E8ACA10E3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73" y="2753660"/>
            <a:ext cx="2408590" cy="221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33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5764" y="5505115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Compressed frame with </a:t>
            </a:r>
            <a:r>
              <a:rPr lang="en-IN" dirty="0" err="1"/>
              <a:t>qf</a:t>
            </a:r>
            <a:r>
              <a:rPr lang="en-IN" dirty="0"/>
              <a:t> =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8316" y="4310097"/>
            <a:ext cx="241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</a:t>
            </a:r>
            <a:r>
              <a:rPr lang="en-IN" dirty="0" err="1"/>
              <a:t>artifact</a:t>
            </a:r>
            <a:r>
              <a:rPr lang="en-IN" dirty="0"/>
              <a:t> identified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1204" y="660086"/>
            <a:ext cx="61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Artifact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04300-3D46-4EE1-ABC0-E500BB877A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0" y="2597426"/>
            <a:ext cx="2949304" cy="258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C8BCC-C7A7-4697-8B1F-A2AF00DB8D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5" t="46068" r="31847" b="32024"/>
          <a:stretch>
            <a:fillRect/>
          </a:stretch>
        </p:blipFill>
        <p:spPr bwMode="auto">
          <a:xfrm>
            <a:off x="7935985" y="2961909"/>
            <a:ext cx="1204517" cy="934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09B84-A37F-4E86-A1A1-817B7F88B8C0}"/>
              </a:ext>
            </a:extLst>
          </p:cNvPr>
          <p:cNvCxnSpPr/>
          <p:nvPr/>
        </p:nvCxnSpPr>
        <p:spPr>
          <a:xfrm flipV="1">
            <a:off x="3456264" y="3582099"/>
            <a:ext cx="4345497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D3CE-E14C-4618-B094-1193E481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Deblocked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0EA75-0984-4113-A47E-3F54F1E96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57" y="1862621"/>
            <a:ext cx="2362459" cy="239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16B1F-4CB5-4A3E-A80C-8859C72F85B9}"/>
              </a:ext>
            </a:extLst>
          </p:cNvPr>
          <p:cNvSpPr txBox="1"/>
          <p:nvPr/>
        </p:nvSpPr>
        <p:spPr>
          <a:xfrm>
            <a:off x="1661020" y="4504888"/>
            <a:ext cx="293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texture component</a:t>
            </a:r>
          </a:p>
          <a:p>
            <a:r>
              <a:rPr lang="en-US" dirty="0"/>
              <a:t>By transform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C989B-13E7-48CD-889A-DEB98914FD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1" y="1862621"/>
            <a:ext cx="2544824" cy="23905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495D7-4121-4A29-AC6E-C5EF17ECD1F8}"/>
              </a:ext>
            </a:extLst>
          </p:cNvPr>
          <p:cNvSpPr txBox="1"/>
          <p:nvPr/>
        </p:nvSpPr>
        <p:spPr>
          <a:xfrm>
            <a:off x="6606769" y="4450318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Deblocked frame after </a:t>
            </a:r>
          </a:p>
          <a:p>
            <a:r>
              <a:rPr lang="en-US" dirty="0"/>
              <a:t>applying box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8E300-136D-4D64-904F-1C7FB5CADA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3" t="46927" r="31580" b="27933"/>
          <a:stretch>
            <a:fillRect/>
          </a:stretch>
        </p:blipFill>
        <p:spPr bwMode="auto">
          <a:xfrm>
            <a:off x="9923035" y="3063875"/>
            <a:ext cx="907415" cy="73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EDE25-9F85-40F5-BBA6-EAA407E840D9}"/>
              </a:ext>
            </a:extLst>
          </p:cNvPr>
          <p:cNvCxnSpPr/>
          <p:nvPr/>
        </p:nvCxnSpPr>
        <p:spPr>
          <a:xfrm flipV="1">
            <a:off x="7808273" y="3355596"/>
            <a:ext cx="2073958" cy="7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6E3426-923E-467B-944C-95FB68CE3382}"/>
              </a:ext>
            </a:extLst>
          </p:cNvPr>
          <p:cNvSpPr txBox="1"/>
          <p:nvPr/>
        </p:nvSpPr>
        <p:spPr>
          <a:xfrm>
            <a:off x="9271727" y="3938373"/>
            <a:ext cx="22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blocky noise</a:t>
            </a:r>
          </a:p>
        </p:txBody>
      </p:sp>
    </p:spTree>
    <p:extLst>
      <p:ext uri="{BB962C8B-B14F-4D97-AF65-F5344CB8AC3E}">
        <p14:creationId xmlns:p14="http://schemas.microsoft.com/office/powerpoint/2010/main" val="184664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FOR OUTPUT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23576"/>
              </p:ext>
            </p:extLst>
          </p:nvPr>
        </p:nvGraphicFramePr>
        <p:xfrm>
          <a:off x="838199" y="1825625"/>
          <a:ext cx="10210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Quality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20.9178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25.2862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7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B647-F41A-4DB7-B0D0-20443A94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B958-2C6D-42A3-9727-98B84730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frame from Video coding (Compression by Transform coding)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complexity of feature extraction (OPT)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 of the reconstructed frame (Deblocking filter</a:t>
            </a:r>
            <a:r>
              <a:rPr lang="en-US" sz="2400" dirty="0"/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  <a:p>
            <a:r>
              <a:rPr lang="en-US" dirty="0"/>
              <a:t>Pixel Restoration</a:t>
            </a:r>
          </a:p>
          <a:p>
            <a:r>
              <a:rPr lang="en-US" dirty="0"/>
              <a:t>Edge Reconstruction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62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AB2-0D6A-49E8-9F07-A0AC1C74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Video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0AD2-B942-4890-A770-1099A3EE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storage space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redundant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Transformation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( Quantization and Encoding)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feature Extraction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filter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0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239195"/>
              </p:ext>
            </p:extLst>
          </p:nvPr>
        </p:nvGraphicFramePr>
        <p:xfrm>
          <a:off x="838200" y="1825625"/>
          <a:ext cx="10379298" cy="50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01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Reference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Deblocking Method using Wavelet Transform for H.264 Mobile TV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Variation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Reduction of Ringing Noise in Transform Image Coding Using a Simple Adaptive Filter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Adaptive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0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Implementation of Deblocking filter with Reconfigurable Architecture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Post-Loop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deblocking</a:t>
                      </a:r>
                      <a:r>
                        <a:rPr lang="en-IN" baseline="0" dirty="0"/>
                        <a:t> filter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0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 Artifacts Removal by Signal Adaptive Weighted Sum 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Block-Based DCT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coding for low bit rate 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Deblocking Edge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7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C535-FE6D-4089-A438-66CA501B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901D-3470-43F5-B09A-51EBB96E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Kariyazaki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Hirano and M. Sakurai, “A Deblocking Method using Wavelet Transform for H.264 Mobile TV”,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 Consumer Electronics (ICSE2009)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pp.16-17, May 2009.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A. </a:t>
            </a:r>
            <a:r>
              <a:rPr lang="en-US" sz="2000" dirty="0" err="1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Kaup</a:t>
            </a:r>
            <a:r>
              <a:rPr lang="en-US" sz="2000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, “Reduction of Ringing Noise in Transform Image Coding Using a Simple Adaptive Filter”, </a:t>
            </a:r>
            <a:r>
              <a:rPr lang="en-US" sz="2000" i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IEEE Electronics Letters</a:t>
            </a:r>
            <a:r>
              <a:rPr lang="en-US" sz="2000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, Vol.34, No.22, pp.2110-2112, October 1998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C.Karthikeyan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Rangachar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 “Implementation of Deblocking filter with Reconfigurable Architecture ”,  International Journal of Application or Innovation in Engineering &amp; Management, Volume 2, Issue 12.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and Chun-Bo Sim,” Compression Artifacts Removal by Signal Adaptive Weighted Sum Technique”, IEEE Transactions on Consumer Electronics, Vol. 57, No. 4, November 2011.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ITU-T Recommendation H.263, “Video coding for low bit rate communication”, January 2005.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82" y="2395469"/>
            <a:ext cx="4000500" cy="1134135"/>
          </a:xfrm>
        </p:spPr>
      </p:pic>
    </p:spTree>
    <p:extLst>
      <p:ext uri="{BB962C8B-B14F-4D97-AF65-F5344CB8AC3E}">
        <p14:creationId xmlns:p14="http://schemas.microsoft.com/office/powerpoint/2010/main" val="27500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52600" y="585031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    Spatial Domain vs. Frequency Domain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33819" y="488950"/>
            <a:ext cx="8458200" cy="5867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Spatial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Operates directly on pixel intensity values.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Drawbacks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(i) High correlation of pixel values and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(ii) High complexity of computation.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Frequency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alternative representation of pixel values.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unique information about variations of the pixel intensity values.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reduces computational complexity.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956-E40D-409C-A723-C33A2EDDE7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EEA-7D39-4917-8E50-57BE36AD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B389-EB3B-4383-9638-5DB864E7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Encoding the input frame (Block-based Transformation)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Transformation (Orthogonal Polynomial Transformation)</a:t>
            </a:r>
          </a:p>
          <a:p>
            <a:pPr>
              <a:lnSpc>
                <a:spcPct val="150000"/>
              </a:lnSpc>
            </a:pPr>
            <a:r>
              <a:rPr lang="en-US" dirty="0"/>
              <a:t>Low-Level feature extraction  </a:t>
            </a:r>
          </a:p>
          <a:p>
            <a:pPr>
              <a:lnSpc>
                <a:spcPct val="150000"/>
              </a:lnSpc>
            </a:pPr>
            <a:r>
              <a:rPr lang="en-US" dirty="0"/>
              <a:t>Deblocking through box filter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78BD-8089-4751-9DDB-D03A2D99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1B7D-BB48-444E-AAC9-D16F58DE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003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Video Coding Technique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2C034-9796-48AD-894A-C79FFBD6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85" y="2065470"/>
            <a:ext cx="758295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1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BC58D-7416-439E-B6FF-337524A89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8448"/>
                <a:ext cx="10515600" cy="63924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Transformation: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Spatial to Frequency domain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Accuracy better in Frequency domain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Efficiency is improved	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Quantization: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Compressing a range of values to a single quantum value.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Dividing by a constant component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Main lossy operation in whole process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BC58D-7416-439E-B6FF-337524A89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8448"/>
                <a:ext cx="10515600" cy="639241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5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0037-8359-424C-B9DE-70BDE2E8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15"/>
            <a:ext cx="10515600" cy="5883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02AE6-4B07-4609-A10B-C89EA0C3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85" y="485465"/>
            <a:ext cx="4629796" cy="6858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388ADB-1C3D-4982-9FDA-E8EF1ABDEFCE}"/>
              </a:ext>
            </a:extLst>
          </p:cNvPr>
          <p:cNvSpPr/>
          <p:nvPr/>
        </p:nvSpPr>
        <p:spPr>
          <a:xfrm>
            <a:off x="1202421" y="1171361"/>
            <a:ext cx="9648039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Where U (x, y) - input sub-band coefficient,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V (x, y) - output quantized coefficient,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∆ - quantizer step size</a:t>
            </a: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Entropy Coding: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Run-Length Coding (RLE):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Lossless data coding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Counts the run of zeros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Zeros exceeds a limit EOF is allocated</a:t>
            </a:r>
          </a:p>
          <a:p>
            <a:pPr lvl="2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9B895-C315-4D66-978F-1C7D64C3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933" y="4061741"/>
            <a:ext cx="683990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7790-D08E-415D-B2E7-50F3C194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"/>
            <a:ext cx="10515600" cy="598401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Data Compression using greedy algorithm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a Variable-Length code table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Bit stream based on Binary tree construction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Dequantization: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the quantization process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data takes place here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Multiplied by a constant component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5318F-F489-4810-9F11-28E04828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18" y="1804915"/>
            <a:ext cx="4914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MIT\Desktop\huffman.gif">
            <a:extLst>
              <a:ext uri="{FF2B5EF4-FFF2-40B4-BE49-F238E27FC236}">
                <a16:creationId xmlns:a16="http://schemas.microsoft.com/office/drawing/2014/main" id="{5DE5465E-0EB3-4561-9E3C-4CE12ECB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94" y="1804915"/>
            <a:ext cx="4029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37470-F1DC-42F9-AE5E-CBF28B0D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53" y="513616"/>
            <a:ext cx="2819794" cy="495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4CDBC-CE9D-40DC-A661-4B4931E58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where V (x, y) - quantized coefficient,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U (x, y) - output of dequantized coefficient,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∆ - quantizer step size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Transformation: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process of the forward transformation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Converts back the Frequency coefficients to spatial domain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values are retained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the encoded frame.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4CDBC-CE9D-40DC-A661-4B4931E58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684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Cambria Math</vt:lpstr>
      <vt:lpstr>Times New Roman</vt:lpstr>
      <vt:lpstr>Wingdings</vt:lpstr>
      <vt:lpstr>Office Theme</vt:lpstr>
      <vt:lpstr>UNIVERSITY COLLEGE OF ENGINEERING, ANNA UNIVERSITY , BIT CAMPUS, TIRUCHIRAPALLI – 620 024.</vt:lpstr>
      <vt:lpstr>INTRODUCTION – Video Coding</vt:lpstr>
      <vt:lpstr>        Spatial Domain vs. Frequency Domain</vt:lpstr>
      <vt:lpstr>OBJECTIVE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Measurement</vt:lpstr>
      <vt:lpstr>Result Obtained :</vt:lpstr>
      <vt:lpstr>PowerPoint Presentation</vt:lpstr>
      <vt:lpstr>Deblocked frame</vt:lpstr>
      <vt:lpstr>PERFORMANCE MEASURE FOR OUTPUT</vt:lpstr>
      <vt:lpstr>CONCLUSION</vt:lpstr>
      <vt:lpstr>Future work</vt:lpstr>
      <vt:lpstr>     LITERATURE SURVEY</vt:lpstr>
      <vt:lpstr>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ENGINEERING, ANNA UNIVERSITY , BIT CAMPUS TIRUCHIRAPALLI</dc:title>
  <dc:creator>Suthan M</dc:creator>
  <cp:lastModifiedBy>Suthan M</cp:lastModifiedBy>
  <cp:revision>102</cp:revision>
  <dcterms:created xsi:type="dcterms:W3CDTF">2018-12-21T14:24:23Z</dcterms:created>
  <dcterms:modified xsi:type="dcterms:W3CDTF">2019-04-04T03:30:14Z</dcterms:modified>
</cp:coreProperties>
</file>