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69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79" r:id="rId12"/>
    <p:sldId id="280" r:id="rId13"/>
    <p:sldId id="276" r:id="rId14"/>
    <p:sldId id="270" r:id="rId15"/>
    <p:sldId id="281" r:id="rId16"/>
    <p:sldId id="273" r:id="rId17"/>
    <p:sldId id="267" r:id="rId18"/>
    <p:sldId id="275" r:id="rId19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K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Literature survey</c:v>
                </c:pt>
                <c:pt idx="1">
                  <c:v>Design</c:v>
                </c:pt>
                <c:pt idx="2">
                  <c:v>Implementation</c:v>
                </c:pt>
                <c:pt idx="3">
                  <c:v>Testing</c:v>
                </c:pt>
                <c:pt idx="4">
                  <c:v>Documentation</c:v>
                </c:pt>
              </c:strCache>
            </c:strRef>
          </c:cat>
          <c:val>
            <c:numRef>
              <c:f>Sheet1!$B$2:$B$6</c:f>
              <c:numCache>
                <c:formatCode>[$-409]d\-mmm;@</c:formatCode>
                <c:ptCount val="5"/>
                <c:pt idx="0">
                  <c:v>43453</c:v>
                </c:pt>
                <c:pt idx="1">
                  <c:v>43464</c:v>
                </c:pt>
                <c:pt idx="2">
                  <c:v>43483</c:v>
                </c:pt>
                <c:pt idx="3">
                  <c:v>43497</c:v>
                </c:pt>
                <c:pt idx="4">
                  <c:v>43511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5-44D5-BB24-7FA8A75421B1}"/>
            </c:ext>
          </c:extLst>
        </c:ser>
        <c:ser>
          <c:idx val="1"/>
          <c:order val="1"/>
          <c:tx>
            <c:strRef>
              <c:f>Sheet1!$C$1:$D$1</c:f>
              <c:strCache>
                <c:ptCount val="1"/>
                <c:pt idx="0">
                  <c:v>Days to complete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Literature survey</c:v>
                </c:pt>
                <c:pt idx="1">
                  <c:v>Design</c:v>
                </c:pt>
                <c:pt idx="2">
                  <c:v>Implementation</c:v>
                </c:pt>
                <c:pt idx="3">
                  <c:v>Testing</c:v>
                </c:pt>
                <c:pt idx="4">
                  <c:v>Documentation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55-44D5-BB24-7FA8A7542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0244200"/>
        <c:axId val="530243216"/>
        <c:axId val="0"/>
      </c:bar3DChart>
      <c:catAx>
        <c:axId val="530244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243216"/>
        <c:crosses val="autoZero"/>
        <c:auto val="1"/>
        <c:lblAlgn val="ctr"/>
        <c:lblOffset val="100"/>
        <c:noMultiLvlLbl val="0"/>
      </c:catAx>
      <c:valAx>
        <c:axId val="530243216"/>
        <c:scaling>
          <c:orientation val="minMax"/>
          <c:min val="43453"/>
        </c:scaling>
        <c:delete val="0"/>
        <c:axPos val="t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2442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1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7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63A2-408E-4F0E-9B06-C2D379F334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C085-405D-41A2-AF4C-DAC3B5D7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068369-3017-4305-BA28-C4FC51EF0DD7}"/>
              </a:ext>
            </a:extLst>
          </p:cNvPr>
          <p:cNvSpPr txBox="1"/>
          <p:nvPr/>
        </p:nvSpPr>
        <p:spPr>
          <a:xfrm>
            <a:off x="2180299" y="493280"/>
            <a:ext cx="8626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COLLEGE OF ENGINEERING(BIT CAMPUS)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UNIVERSITY ,TIRUCHIRAPALLI- 620 024.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F5421-E756-4B4D-9806-FC0995CA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7" y="307750"/>
            <a:ext cx="1493354" cy="1484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7CA96-5195-4548-9711-B074E2B527B2}"/>
              </a:ext>
            </a:extLst>
          </p:cNvPr>
          <p:cNvSpPr txBox="1"/>
          <p:nvPr/>
        </p:nvSpPr>
        <p:spPr>
          <a:xfrm>
            <a:off x="4634851" y="2043176"/>
            <a:ext cx="3425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IT6811-PROJECT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3404B-4091-4DE0-A2FA-9B2BBE8E6B4D}"/>
              </a:ext>
            </a:extLst>
          </p:cNvPr>
          <p:cNvSpPr txBox="1"/>
          <p:nvPr/>
        </p:nvSpPr>
        <p:spPr>
          <a:xfrm>
            <a:off x="2425148" y="420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07DCE-6530-4648-B273-7209BCD32C3E}"/>
              </a:ext>
            </a:extLst>
          </p:cNvPr>
          <p:cNvSpPr txBox="1"/>
          <p:nvPr/>
        </p:nvSpPr>
        <p:spPr>
          <a:xfrm>
            <a:off x="446056" y="4691269"/>
            <a:ext cx="1130149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Submitted By,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Mrs.S.Jayanthi,						R.Arularasan     (810015205009)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CSE/IT,                                                        A.Arunkumar	(810015205010)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BIT Campus,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Trichy.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25CB0-2FCD-4FBF-BE9B-28EC548189DF}"/>
              </a:ext>
            </a:extLst>
          </p:cNvPr>
          <p:cNvSpPr/>
          <p:nvPr/>
        </p:nvSpPr>
        <p:spPr>
          <a:xfrm>
            <a:off x="2180299" y="2815944"/>
            <a:ext cx="8626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Exploiting Computational Complexity of Runtime Measurements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Cloud Rollback</a:t>
            </a:r>
          </a:p>
        </p:txBody>
      </p:sp>
    </p:spTree>
    <p:extLst>
      <p:ext uri="{BB962C8B-B14F-4D97-AF65-F5344CB8AC3E}">
        <p14:creationId xmlns:p14="http://schemas.microsoft.com/office/powerpoint/2010/main" val="9797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544E-A6B6-4C55-A804-E72D93A8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 Level-0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DB46FE-C081-4F7B-A4A1-18E8D6718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2444151"/>
            <a:ext cx="9066667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1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0084-5392-43E8-A359-35F339E3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 Level-1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F4F5D3D-2E59-4361-9FA8-19E1702580EA}"/>
              </a:ext>
            </a:extLst>
          </p:cNvPr>
          <p:cNvGrpSpPr>
            <a:grpSpLocks/>
          </p:cNvGrpSpPr>
          <p:nvPr/>
        </p:nvGrpSpPr>
        <p:grpSpPr bwMode="auto">
          <a:xfrm>
            <a:off x="4149969" y="2409092"/>
            <a:ext cx="2293033" cy="2039816"/>
            <a:chOff x="1579" y="4034"/>
            <a:chExt cx="5650" cy="4449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5B74535-9339-47D4-997A-0D4F57D19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4144"/>
              <a:ext cx="2091" cy="5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ts val="562"/>
                </a:spcAft>
              </a:pPr>
              <a:r>
                <a:rPr lang="en-US" sz="1050" dirty="0">
                  <a:latin typeface="Times New Roman" pitchFamily="18" charset="0"/>
                  <a:cs typeface="Arial" pitchFamily="34" charset="0"/>
                </a:rPr>
                <a:t>User Login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AutoShape 4">
              <a:extLst>
                <a:ext uri="{FF2B5EF4-FFF2-40B4-BE49-F238E27FC236}">
                  <a16:creationId xmlns:a16="http://schemas.microsoft.com/office/drawing/2014/main" id="{06E048FF-F74B-472E-A139-7BE4AF44C8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70" y="4402"/>
              <a:ext cx="988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0A0FA6D-FDEF-4283-AEC9-DA6E5B7A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4034"/>
              <a:ext cx="2571" cy="6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ts val="562"/>
                </a:spcAft>
              </a:pPr>
              <a:r>
                <a:rPr lang="en-US" sz="1050" dirty="0">
                  <a:latin typeface="Times New Roman" pitchFamily="18" charset="0"/>
                  <a:cs typeface="Arial" pitchFamily="34" charset="0"/>
                </a:rPr>
                <a:t>Store data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AutoShape 6">
              <a:extLst>
                <a:ext uri="{FF2B5EF4-FFF2-40B4-BE49-F238E27FC236}">
                  <a16:creationId xmlns:a16="http://schemas.microsoft.com/office/drawing/2014/main" id="{1807C7EC-6755-4E73-9C04-71B43AB11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36" y="4702"/>
              <a:ext cx="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179D7B1-E35D-4DCD-8341-B5AA47678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5812"/>
              <a:ext cx="2057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ts val="562"/>
                </a:spcAft>
              </a:pPr>
              <a:r>
                <a:rPr lang="en-US" sz="1050" dirty="0">
                  <a:latin typeface="Times New Roman" pitchFamily="18" charset="0"/>
                  <a:cs typeface="Arial" pitchFamily="34" charset="0"/>
                </a:rPr>
                <a:t>File Upload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AutoShape 8">
              <a:extLst>
                <a:ext uri="{FF2B5EF4-FFF2-40B4-BE49-F238E27FC236}">
                  <a16:creationId xmlns:a16="http://schemas.microsoft.com/office/drawing/2014/main" id="{9F105E53-781C-456B-80F6-3DCBE710A4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36" y="6450"/>
              <a:ext cx="0" cy="8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9D7E754B-EA8F-4AB4-B0DB-DCF7BB80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7302"/>
              <a:ext cx="1699" cy="1181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defTabSz="514304" fontAlgn="base">
                <a:spcBef>
                  <a:spcPct val="0"/>
                </a:spcBef>
                <a:spcAft>
                  <a:spcPts val="562"/>
                </a:spcAft>
              </a:pPr>
              <a:r>
                <a:rPr lang="en-US" sz="1050" dirty="0">
                  <a:latin typeface="Calibri" pitchFamily="34" charset="0"/>
                  <a:cs typeface="Arial" pitchFamily="34" charset="0"/>
                </a:rPr>
                <a:t>     </a:t>
              </a:r>
              <a:r>
                <a:rPr lang="en-US" sz="1050" dirty="0">
                  <a:latin typeface="Times New Roman" pitchFamily="18" charset="0"/>
                  <a:cs typeface="Arial" pitchFamily="34" charset="0"/>
                </a:rPr>
                <a:t>Database 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2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E317-35FD-491E-8587-18AB6120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 Level-2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A16557E2-A34B-4A72-AB63-A987F24552FC}"/>
              </a:ext>
            </a:extLst>
          </p:cNvPr>
          <p:cNvGrpSpPr>
            <a:grpSpLocks/>
          </p:cNvGrpSpPr>
          <p:nvPr/>
        </p:nvGrpSpPr>
        <p:grpSpPr bwMode="auto">
          <a:xfrm>
            <a:off x="4654085" y="2581700"/>
            <a:ext cx="2210947" cy="2172550"/>
            <a:chOff x="1579" y="4034"/>
            <a:chExt cx="5650" cy="4449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3A2B8E54-8E5D-4E1F-8ED2-41C9ED98A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4144"/>
              <a:ext cx="2091" cy="5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ts val="562"/>
                </a:spcAft>
              </a:pPr>
              <a:r>
                <a:rPr lang="en-US" sz="1050" dirty="0">
                  <a:latin typeface="Times New Roman" pitchFamily="18" charset="0"/>
                  <a:cs typeface="Arial" pitchFamily="34" charset="0"/>
                </a:rPr>
                <a:t>User Login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AutoShape 4">
              <a:extLst>
                <a:ext uri="{FF2B5EF4-FFF2-40B4-BE49-F238E27FC236}">
                  <a16:creationId xmlns:a16="http://schemas.microsoft.com/office/drawing/2014/main" id="{DC10018F-11B0-4C36-A861-1EE187EC7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70" y="4402"/>
              <a:ext cx="988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572A076-7C37-484C-9AF8-9250762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4034"/>
              <a:ext cx="2571" cy="6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ts val="562"/>
                </a:spcAft>
              </a:pPr>
              <a:r>
                <a:rPr lang="en-US" sz="1050" dirty="0">
                  <a:latin typeface="Times New Roman" pitchFamily="18" charset="0"/>
                  <a:cs typeface="Arial" pitchFamily="34" charset="0"/>
                </a:rPr>
                <a:t>Check Point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AutoShape 6">
              <a:extLst>
                <a:ext uri="{FF2B5EF4-FFF2-40B4-BE49-F238E27FC236}">
                  <a16:creationId xmlns:a16="http://schemas.microsoft.com/office/drawing/2014/main" id="{1C1FD4D3-5045-4A7C-8DBE-A866CA9182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36" y="4702"/>
              <a:ext cx="0" cy="8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288AE9CD-0EC8-4936-A343-CE1F07E6A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5482"/>
              <a:ext cx="1898" cy="11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ts val="562"/>
                </a:spcAft>
              </a:pPr>
              <a:r>
                <a:rPr lang="en-US" sz="1000" dirty="0">
                  <a:latin typeface="Times New Roman" pitchFamily="18" charset="0"/>
                  <a:cs typeface="Arial" pitchFamily="34" charset="0"/>
                </a:rPr>
                <a:t>AI planning for Rollback Data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AutoShape 8">
              <a:extLst>
                <a:ext uri="{FF2B5EF4-FFF2-40B4-BE49-F238E27FC236}">
                  <a16:creationId xmlns:a16="http://schemas.microsoft.com/office/drawing/2014/main" id="{E967B023-5D81-483B-B52F-B324BF962541}"/>
                </a:ext>
              </a:extLst>
            </p:cNvPr>
            <p:cNvCxnSpPr>
              <a:cxnSpLocks noChangeShapeType="1"/>
              <a:stCxn id="17" idx="2"/>
              <a:endCxn id="19" idx="1"/>
            </p:cNvCxnSpPr>
            <p:nvPr/>
          </p:nvCxnSpPr>
          <p:spPr bwMode="auto">
            <a:xfrm>
              <a:off x="6004" y="6663"/>
              <a:ext cx="0" cy="6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CB09A61E-EAF6-4AC5-88D1-27EECB9B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" y="7302"/>
              <a:ext cx="1699" cy="1181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defTabSz="514304" fontAlgn="base">
                <a:spcBef>
                  <a:spcPct val="0"/>
                </a:spcBef>
                <a:spcAft>
                  <a:spcPts val="562"/>
                </a:spcAft>
              </a:pPr>
              <a:r>
                <a:rPr lang="en-US" sz="1050" dirty="0">
                  <a:latin typeface="Calibri" pitchFamily="34" charset="0"/>
                  <a:cs typeface="Arial" pitchFamily="34" charset="0"/>
                </a:rPr>
                <a:t>     </a:t>
              </a:r>
              <a:r>
                <a:rPr lang="en-US" sz="1050" dirty="0">
                  <a:latin typeface="Times New Roman" pitchFamily="18" charset="0"/>
                  <a:cs typeface="Arial" pitchFamily="34" charset="0"/>
                </a:rPr>
                <a:t>Database 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4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376742"/>
              </p:ext>
            </p:extLst>
          </p:nvPr>
        </p:nvGraphicFramePr>
        <p:xfrm>
          <a:off x="515254" y="1035504"/>
          <a:ext cx="11393557" cy="551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1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4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/>
                        <a:t>Technique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Supporting undoability in systems operations-Ingo Weber, Hiroshi Wada, Alan Fekete, Anna Liu, and Len Bass(2013)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Undoability Checking 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discover plans that achieve this, it perform a step of preprocessing before the actual planning: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an unrecoverable error occurs, one cannot reverse back to the previous state of that resource.</a:t>
                      </a:r>
                      <a:endParaRPr lang="en-US" sz="1600" dirty="0"/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Scalable Rollback for Cloud Operations using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 Planning-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Suhrid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Satyal, Ingo Weber, Len Bass, Min Fu(2015)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Parallelize rollback plan generation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system creates a number of AI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planning tasks based on the intermediate checkpoints, uses an AI planner to discover appropriate sequences of recovery actions for each planning task.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problem in such cases is that the underlying automated planning method from artificial intelligence (AI) faces a computationally hard problem.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0A40DA-8278-44B9-B2CA-A4040B1F074B}"/>
              </a:ext>
            </a:extLst>
          </p:cNvPr>
          <p:cNvSpPr txBox="1"/>
          <p:nvPr/>
        </p:nvSpPr>
        <p:spPr>
          <a:xfrm>
            <a:off x="332374" y="237928"/>
            <a:ext cx="6471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Literature</a:t>
            </a:r>
            <a:r>
              <a:rPr lang="en-US" sz="4400" b="1" dirty="0"/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Survey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983894"/>
              </p:ext>
            </p:extLst>
          </p:nvPr>
        </p:nvGraphicFramePr>
        <p:xfrm>
          <a:off x="576775" y="874643"/>
          <a:ext cx="11204407" cy="551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0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4376">
                <a:tc>
                  <a:txBody>
                    <a:bodyPr/>
                    <a:lstStyle/>
                    <a:p>
                      <a:r>
                        <a:rPr lang="en-US" sz="24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Technique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6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Study on Fault Tolerance Mechanisms in Cloud Computing-Mohammad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H. Alshayeji, Mohammad Al-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Rousan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Eman Yossef, Hanem Ellethy(2017)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 Tolerance in Cloud Computing techniques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provides many advantages including service scalability and flexibility.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capacity is an obstacle in order to improve system availability.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6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 application deployment with transient failure recovery -Ioannis Giannakopoulos , Ioannis Konstantinou, Dimitrios Tsoumakos and Nectarios Koziris(2018)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Recovery Algorithm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provides lightweight file system snapshot mechanism, that aims at</a:t>
                      </a:r>
                    </a:p>
                    <a:p>
                      <a:pPr algn="just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persisting the file system state 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each script execution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and, in case of failure,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general case, if a script is executed multiple times it will not always have the same effect.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CE6F-54CB-472C-B867-EBE43BAD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931C-F7FD-4D28-B2A9-3FEB068C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Encryption Standard</a:t>
            </a:r>
          </a:p>
          <a:p>
            <a:r>
              <a:rPr lang="en-US" dirty="0"/>
              <a:t>Depth First edge exploration</a:t>
            </a:r>
          </a:p>
          <a:p>
            <a:r>
              <a:rPr lang="en-US" dirty="0"/>
              <a:t>Breadth First edge exploration</a:t>
            </a:r>
          </a:p>
          <a:p>
            <a:r>
              <a:rPr lang="en-US" dirty="0"/>
              <a:t>Divide and Conquer edge exploration</a:t>
            </a:r>
          </a:p>
          <a:p>
            <a:r>
              <a:rPr lang="en-US" dirty="0"/>
              <a:t>Subgraph optimization edge exploration</a:t>
            </a:r>
          </a:p>
          <a:p>
            <a:r>
              <a:rPr lang="en-US" dirty="0"/>
              <a:t>Random edge exploration</a:t>
            </a:r>
          </a:p>
        </p:txBody>
      </p:sp>
    </p:spTree>
    <p:extLst>
      <p:ext uri="{BB962C8B-B14F-4D97-AF65-F5344CB8AC3E}">
        <p14:creationId xmlns:p14="http://schemas.microsoft.com/office/powerpoint/2010/main" val="253358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CF93C4-38B7-4A13-8C08-8D3CF8AF2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144979"/>
              </p:ext>
            </p:extLst>
          </p:nvPr>
        </p:nvGraphicFramePr>
        <p:xfrm>
          <a:off x="1854559" y="528034"/>
          <a:ext cx="8010658" cy="546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829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[1] D. Oppenheimer, A. Ganapathi, and D. A. Patterson, “Why do internet services fail, and what can be done about it?” in USITS’03: USENIX Symposium on Internet Technologies and Systems, 2003.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[2] J. Gray, “Why do computers stop and what can be done about it?” in Symposium on Reliability in Distributed Software and Database Systems, 1986, pp. 3–12.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[3] “AWS Elastic Compute Cloud (EC2),” </a:t>
            </a:r>
            <a:r>
              <a:rPr lang="en-US" dirty="0">
                <a:hlinkClick r:id="rId2"/>
              </a:rPr>
              <a:t>http://aws.amazon.com/</a:t>
            </a:r>
            <a:r>
              <a:rPr lang="en-US" dirty="0"/>
              <a:t> ec2/, accessed: 2015-06-02.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[4] I. Weber, H. Wada, A. Fekete, A. Liu, and L. Bass, “Automatic undo for cloud management via AI planning,” in Proc. USENIX Workshop on Hot Topics in System Dependability, 2012.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4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036A4A-DBE8-4947-BD0B-FE60556A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505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ctrTitle"/>
          </p:nvPr>
        </p:nvSpPr>
        <p:spPr>
          <a:xfrm>
            <a:off x="-349157" y="886837"/>
            <a:ext cx="3103699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subTitle" idx="1"/>
          </p:nvPr>
        </p:nvSpPr>
        <p:spPr>
          <a:xfrm>
            <a:off x="1519707" y="2498501"/>
            <a:ext cx="9148293" cy="175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4000" dirty="0"/>
              <a:t>Exploiting Computational Complexity of Runtime Measurements</a:t>
            </a:r>
            <a:br>
              <a:rPr lang="en-US" sz="4000" dirty="0"/>
            </a:br>
            <a:r>
              <a:rPr lang="en-US" sz="4000" dirty="0"/>
              <a:t>in the Cloud Rollback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9197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rollback is a collection of changes, is widely recognized as valuable support for dependability.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improve the dependability of cloud-based systems, use an AI planner to automate discovering an appropriate sequence of available operations from an API, in order to rollback to a checkpoint.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system executes the corresponding compensating actions in the reverse order. </a:t>
            </a:r>
          </a:p>
        </p:txBody>
      </p:sp>
    </p:spTree>
    <p:extLst>
      <p:ext uri="{BB962C8B-B14F-4D97-AF65-F5344CB8AC3E}">
        <p14:creationId xmlns:p14="http://schemas.microsoft.com/office/powerpoint/2010/main" val="139380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However, deletion operations are not generally reversible, because creation would not revive the deleted resource in its state at the time of deletion.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does not scale well when the number of operations increases further.</a:t>
            </a:r>
          </a:p>
        </p:txBody>
      </p:sp>
    </p:spTree>
    <p:extLst>
      <p:ext uri="{BB962C8B-B14F-4D97-AF65-F5344CB8AC3E}">
        <p14:creationId xmlns:p14="http://schemas.microsoft.com/office/powerpoint/2010/main" val="109791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For instance, inadvertently deleting a virtual disk results in the complete loss of the contained data.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Execution times or cost of operations would be increasing.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repeats the edge addition process.</a:t>
            </a:r>
          </a:p>
        </p:txBody>
      </p:sp>
    </p:spTree>
    <p:extLst>
      <p:ext uri="{BB962C8B-B14F-4D97-AF65-F5344CB8AC3E}">
        <p14:creationId xmlns:p14="http://schemas.microsoft.com/office/powerpoint/2010/main" val="58783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259"/>
            <a:ext cx="10515600" cy="85836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53704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undo system offers a wrapper for cloud APIs checkpoint, when the user asks to delete a resource, the wrapper sets a delete flag, indicating that the resource is logically deleted.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One approach to facilitate scalable rollback on an API controlled cloud platform is to use intermediate checkpoints.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AI planner to discover appropriate sequences of recovery actions for each planning task, and aggregate them into a complete rollback plan.</a:t>
            </a:r>
          </a:p>
        </p:txBody>
      </p:sp>
    </p:spTree>
    <p:extLst>
      <p:ext uri="{BB962C8B-B14F-4D97-AF65-F5344CB8AC3E}">
        <p14:creationId xmlns:p14="http://schemas.microsoft.com/office/powerpoint/2010/main" val="123147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measure solution quality over time</a:t>
            </a:r>
          </a:p>
          <a:p>
            <a:pPr>
              <a:lnSpc>
                <a:spcPct val="150000"/>
              </a:lnSpc>
            </a:pPr>
            <a:r>
              <a:rPr lang="en-US" dirty="0"/>
              <a:t>The cluster communication between master and workers is minimal.</a:t>
            </a:r>
          </a:p>
          <a:p>
            <a:pPr>
              <a:lnSpc>
                <a:spcPct val="150000"/>
              </a:lnSpc>
            </a:pPr>
            <a:r>
              <a:rPr lang="en-US" dirty="0"/>
              <a:t>Checkpoint creation time can improve usability of the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ICR approach finds plans more quickly</a:t>
            </a:r>
          </a:p>
        </p:txBody>
      </p:sp>
    </p:spTree>
    <p:extLst>
      <p:ext uri="{BB962C8B-B14F-4D97-AF65-F5344CB8AC3E}">
        <p14:creationId xmlns:p14="http://schemas.microsoft.com/office/powerpoint/2010/main" val="26235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System Administration</a:t>
            </a:r>
          </a:p>
          <a:p>
            <a:pPr>
              <a:lnSpc>
                <a:spcPct val="150000"/>
              </a:lnSpc>
            </a:pPr>
            <a:r>
              <a:rPr lang="en-US" dirty="0"/>
              <a:t>AI Planning</a:t>
            </a:r>
          </a:p>
          <a:p>
            <a:pPr>
              <a:lnSpc>
                <a:spcPct val="150000"/>
              </a:lnSpc>
            </a:pPr>
            <a:r>
              <a:rPr lang="en-US" dirty="0"/>
              <a:t>Checkpoints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Manual Checkpoint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Intermediate Checkpoint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Scalable Rollback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Measurement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006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B10E-EFD4-435A-9137-7E03A580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grpSp>
        <p:nvGrpSpPr>
          <p:cNvPr id="4" name="Canvas 1">
            <a:extLst>
              <a:ext uri="{FF2B5EF4-FFF2-40B4-BE49-F238E27FC236}">
                <a16:creationId xmlns:a16="http://schemas.microsoft.com/office/drawing/2014/main" id="{ED0BB934-D070-488A-97F0-819B56A7235E}"/>
              </a:ext>
            </a:extLst>
          </p:cNvPr>
          <p:cNvGrpSpPr>
            <a:grpSpLocks/>
          </p:cNvGrpSpPr>
          <p:nvPr/>
        </p:nvGrpSpPr>
        <p:grpSpPr bwMode="auto">
          <a:xfrm>
            <a:off x="2395133" y="1378635"/>
            <a:ext cx="6608190" cy="4988029"/>
            <a:chOff x="0" y="0"/>
            <a:chExt cx="64961" cy="46386"/>
          </a:xfrm>
        </p:grpSpPr>
        <p:sp>
          <p:nvSpPr>
            <p:cNvPr id="5" name="AutoShape 19">
              <a:extLst>
                <a:ext uri="{FF2B5EF4-FFF2-40B4-BE49-F238E27FC236}">
                  <a16:creationId xmlns:a16="http://schemas.microsoft.com/office/drawing/2014/main" id="{5612462A-2548-48EB-B1B4-F7051F3EC4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64961" cy="46386"/>
            </a:xfrm>
            <a:prstGeom prst="rect">
              <a:avLst/>
            </a:prstGeom>
            <a:noFill/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12D01D-967F-4DD3-B4A9-A55A58BC0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" y="16618"/>
              <a:ext cx="13380" cy="525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ctr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75" b="1" dirty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Registration</a:t>
              </a:r>
              <a:endParaRPr lang="en-US" sz="1012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A4FB259-2F49-4B32-9FF6-44F745816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9" y="2540"/>
              <a:ext cx="11805" cy="729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ctr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75" b="1" dirty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Third Party Auditor</a:t>
              </a:r>
              <a:endParaRPr lang="en-US" sz="1012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18E8187-B612-472A-AF3C-13AA8E731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" y="15493"/>
              <a:ext cx="13138" cy="2657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ctr" anchorCtr="0" compatLnSpc="1">
              <a:prstTxWarp prst="textNoShape">
                <a:avLst/>
              </a:prstTxWarp>
            </a:bodyPr>
            <a:lstStyle/>
            <a:p>
              <a:pPr defTabSz="514304" fontAlgn="base">
                <a:spcBef>
                  <a:spcPct val="0"/>
                </a:spcBef>
                <a:spcAft>
                  <a:spcPct val="0"/>
                </a:spcAft>
              </a:pPr>
              <a:endParaRPr lang="en-US" sz="1012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1D2B92CA-CB73-4FB8-BBB4-9B83D6B4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4" y="16617"/>
              <a:ext cx="11798" cy="103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ctr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75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Check Point</a:t>
              </a:r>
              <a:endParaRPr lang="en-US" sz="1012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16A412C-6F57-4099-8CCA-9599B24CC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7" y="30003"/>
              <a:ext cx="11798" cy="92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ctr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75" b="1" dirty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Data Storage Analysis</a:t>
              </a:r>
              <a:endParaRPr lang="en-US" sz="1012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95F4960-A611-4AB3-9D13-CB609C1DB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6" y="20890"/>
              <a:ext cx="11799" cy="89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ctr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75" b="1" dirty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Roll back for recovery of Data</a:t>
              </a:r>
              <a:endParaRPr lang="en-US" sz="1012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Straight Connector 10">
              <a:extLst>
                <a:ext uri="{FF2B5EF4-FFF2-40B4-BE49-F238E27FC236}">
                  <a16:creationId xmlns:a16="http://schemas.microsoft.com/office/drawing/2014/main" id="{8D1F9F3F-A8F3-452A-920F-D07DF9029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0" y="6126"/>
              <a:ext cx="0" cy="220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13" name="Straight Connector 11">
              <a:extLst>
                <a:ext uri="{FF2B5EF4-FFF2-40B4-BE49-F238E27FC236}">
                  <a16:creationId xmlns:a16="http://schemas.microsoft.com/office/drawing/2014/main" id="{545B413F-5F56-4986-877A-BC1BC02A9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4" y="18974"/>
              <a:ext cx="208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14" name="Straight Arrow Connector 13">
              <a:extLst>
                <a:ext uri="{FF2B5EF4-FFF2-40B4-BE49-F238E27FC236}">
                  <a16:creationId xmlns:a16="http://schemas.microsoft.com/office/drawing/2014/main" id="{BAB12923-7261-4914-8160-7EE565BA6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8" y="28170"/>
              <a:ext cx="2251" cy="12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15" name="Straight Arrow Connector 13">
              <a:extLst>
                <a:ext uri="{FF2B5EF4-FFF2-40B4-BE49-F238E27FC236}">
                  <a16:creationId xmlns:a16="http://schemas.microsoft.com/office/drawing/2014/main" id="{D1316001-63D1-49A0-8EA2-02D4895C7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6" y="23898"/>
              <a:ext cx="2617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16" name="AutoShape 55">
              <a:extLst>
                <a:ext uri="{FF2B5EF4-FFF2-40B4-BE49-F238E27FC236}">
                  <a16:creationId xmlns:a16="http://schemas.microsoft.com/office/drawing/2014/main" id="{73A5B541-BA25-4BF4-B67A-0D703B52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5" y="6165"/>
              <a:ext cx="5042" cy="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E7E33194-0426-4E63-A7E5-0F56FD1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7" y="9830"/>
              <a:ext cx="11805" cy="810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ctr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75" b="1" dirty="0">
                  <a:solidFill>
                    <a:srgbClr val="000000"/>
                  </a:solidFill>
                  <a:latin typeface="Arial" pitchFamily="34" charset="0"/>
                  <a:ea typeface="Calibri" pitchFamily="34" charset="0"/>
                  <a:cs typeface="Arial" pitchFamily="34" charset="0"/>
                </a:rPr>
                <a:t>AI Planning for Data Deletion</a:t>
              </a:r>
              <a:endParaRPr lang="en-US" sz="1012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Straight Arrow Connector 13">
              <a:extLst>
                <a:ext uri="{FF2B5EF4-FFF2-40B4-BE49-F238E27FC236}">
                  <a16:creationId xmlns:a16="http://schemas.microsoft.com/office/drawing/2014/main" id="{6AD44EDA-176F-4335-A34B-A6829927B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96" y="17931"/>
              <a:ext cx="6" cy="295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5CB47248-A377-4A5C-84F2-6A446BBFB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17437"/>
              <a:ext cx="10624" cy="34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7" tIns="25718" rIns="51437" bIns="25718" numCol="1" anchor="ctr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75" b="1">
                  <a:solidFill>
                    <a:srgbClr val="0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Client</a:t>
              </a:r>
              <a:endParaRPr lang="en-US" sz="1012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utoShape 4">
              <a:extLst>
                <a:ext uri="{FF2B5EF4-FFF2-40B4-BE49-F238E27FC236}">
                  <a16:creationId xmlns:a16="http://schemas.microsoft.com/office/drawing/2014/main" id="{863DF171-8656-4225-8E3E-8003BE2A4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6" y="18973"/>
              <a:ext cx="61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6DCDACEA-5286-4CFC-8739-ED916BB87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53" y="2540"/>
              <a:ext cx="5899" cy="3645"/>
            </a:xfrm>
            <a:prstGeom prst="bentConnector4">
              <a:avLst>
                <a:gd name="adj1" fmla="val -38644"/>
                <a:gd name="adj2" fmla="val 16271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2"/>
            </a:p>
          </p:txBody>
        </p:sp>
        <p:sp>
          <p:nvSpPr>
            <p:cNvPr id="22" name="AutoShape 2">
              <a:extLst>
                <a:ext uri="{FF2B5EF4-FFF2-40B4-BE49-F238E27FC236}">
                  <a16:creationId xmlns:a16="http://schemas.microsoft.com/office/drawing/2014/main" id="{51E8FBE6-C8B3-433D-B858-59C7EF00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0" y="2540"/>
              <a:ext cx="17475" cy="7429"/>
            </a:xfrm>
            <a:prstGeom prst="cloudCallout">
              <a:avLst>
                <a:gd name="adj1" fmla="val 45617"/>
                <a:gd name="adj2" fmla="val -906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51437" tIns="25718" rIns="51437" bIns="25718" numCol="1" anchor="t" anchorCtr="0" compatLnSpc="1">
              <a:prstTxWarp prst="textNoShape">
                <a:avLst/>
              </a:prstTxWarp>
            </a:bodyPr>
            <a:lstStyle/>
            <a:p>
              <a:pPr algn="ctr" defTabSz="51430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75" b="1" dirty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Cloud Service Provider</a:t>
              </a:r>
              <a:endParaRPr lang="en-US" sz="1012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17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835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Title</vt:lpstr>
      <vt:lpstr>Abstract</vt:lpstr>
      <vt:lpstr>Existing System</vt:lpstr>
      <vt:lpstr>Drawbacks</vt:lpstr>
      <vt:lpstr>Proposed System</vt:lpstr>
      <vt:lpstr>Advantages</vt:lpstr>
      <vt:lpstr>Modules</vt:lpstr>
      <vt:lpstr>System Architecture </vt:lpstr>
      <vt:lpstr>Data Flow Diagram Level-0</vt:lpstr>
      <vt:lpstr>Data Flow Diagram Level-1 </vt:lpstr>
      <vt:lpstr>Data Flow Diagram Level-2 </vt:lpstr>
      <vt:lpstr>PowerPoint Presentation</vt:lpstr>
      <vt:lpstr>PowerPoint Presentation</vt:lpstr>
      <vt:lpstr>Algorithms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ARULARASAN</cp:lastModifiedBy>
  <cp:revision>21</cp:revision>
  <dcterms:modified xsi:type="dcterms:W3CDTF">2019-03-05T09:33:02Z</dcterms:modified>
</cp:coreProperties>
</file>