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76" r:id="rId8"/>
    <p:sldId id="263" r:id="rId9"/>
    <p:sldId id="272" r:id="rId10"/>
    <p:sldId id="271" r:id="rId11"/>
    <p:sldId id="273" r:id="rId12"/>
    <p:sldId id="274" r:id="rId13"/>
    <p:sldId id="293" r:id="rId14"/>
    <p:sldId id="294" r:id="rId15"/>
    <p:sldId id="275" r:id="rId16"/>
    <p:sldId id="295" r:id="rId17"/>
    <p:sldId id="278" r:id="rId18"/>
    <p:sldId id="279" r:id="rId19"/>
    <p:sldId id="296" r:id="rId20"/>
    <p:sldId id="283" r:id="rId21"/>
    <p:sldId id="284" r:id="rId22"/>
    <p:sldId id="285" r:id="rId23"/>
    <p:sldId id="286" r:id="rId24"/>
    <p:sldId id="281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vind A" initials="AA" lastIdx="3" clrIdx="0">
    <p:extLst>
      <p:ext uri="{19B8F6BF-5375-455C-9EA6-DF929625EA0E}">
        <p15:presenceInfo xmlns:p15="http://schemas.microsoft.com/office/powerpoint/2012/main" userId="6ada077226f430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14" y="72"/>
      </p:cViewPr>
      <p:guideLst/>
    </p:cSldViewPr>
  </p:slideViewPr>
  <p:outlineViewPr>
    <p:cViewPr>
      <p:scale>
        <a:sx n="33" d="100"/>
        <a:sy n="33" d="100"/>
      </p:scale>
      <p:origin x="0" y="-50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DB39-F900-4DE0-8EAD-BD5E6865130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D47-CE60-45C7-BEFD-D4705BDCD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DB39-F900-4DE0-8EAD-BD5E6865130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D47-CE60-45C7-BEFD-D4705BDCD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DB39-F900-4DE0-8EAD-BD5E6865130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D47-CE60-45C7-BEFD-D4705BDCD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DB39-F900-4DE0-8EAD-BD5E6865130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D47-CE60-45C7-BEFD-D4705BDCD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DB39-F900-4DE0-8EAD-BD5E6865130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D47-CE60-45C7-BEFD-D4705BDCD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DB39-F900-4DE0-8EAD-BD5E6865130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D47-CE60-45C7-BEFD-D4705BDCD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DB39-F900-4DE0-8EAD-BD5E6865130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D47-CE60-45C7-BEFD-D4705BDCD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DB39-F900-4DE0-8EAD-BD5E6865130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D47-CE60-45C7-BEFD-D4705BDCD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DB39-F900-4DE0-8EAD-BD5E6865130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D47-CE60-45C7-BEFD-D4705BDCD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DB39-F900-4DE0-8EAD-BD5E6865130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D47-CE60-45C7-BEFD-D4705BDCD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DB39-F900-4DE0-8EAD-BD5E6865130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ED47-CE60-45C7-BEFD-D4705BDCD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CDB39-F900-4DE0-8EAD-BD5E6865130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ED47-CE60-45C7-BEFD-D4705BDCDEB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1744" y="332657"/>
            <a:ext cx="6262464" cy="158417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COLLEGE OF ENGINEERING,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UNIVERSITY , BIT CAMPUS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TIRUCHIRAPALLI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304" y="2640195"/>
            <a:ext cx="8485128" cy="388843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PLATE  DETECTION AND RECOGNITION SYSTEM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                                              PRESENTED BY, Mr.N.KATHIRVEL                           R.ANUPREETHI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M.ASMATH BEGUM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237777"/>
            <a:ext cx="2088232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Segmentation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MODULES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3665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RGB image to gray scale image through Gray scale conversion.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noise using median filtering.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identifying number plate from the captured image.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Clustering(SVC) algorithm is used to extract the number plate.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		   EDGE DETECTION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SOBEL OPERATOR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image processing and computer vision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an image emphasising edges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B25F6B-7E27-4CE5-B985-CD150BCE8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19117"/>
              </p:ext>
            </p:extLst>
          </p:nvPr>
        </p:nvGraphicFramePr>
        <p:xfrm>
          <a:off x="1533378" y="1110042"/>
          <a:ext cx="3685736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1439056248"/>
                    </a:ext>
                  </a:extLst>
                </a:gridCol>
                <a:gridCol w="921434">
                  <a:extLst>
                    <a:ext uri="{9D8B030D-6E8A-4147-A177-3AD203B41FA5}">
                      <a16:colId xmlns:a16="http://schemas.microsoft.com/office/drawing/2014/main" val="178510724"/>
                    </a:ext>
                  </a:extLst>
                </a:gridCol>
                <a:gridCol w="921434">
                  <a:extLst>
                    <a:ext uri="{9D8B030D-6E8A-4147-A177-3AD203B41FA5}">
                      <a16:colId xmlns:a16="http://schemas.microsoft.com/office/drawing/2014/main" val="197321380"/>
                    </a:ext>
                  </a:extLst>
                </a:gridCol>
                <a:gridCol w="921434">
                  <a:extLst>
                    <a:ext uri="{9D8B030D-6E8A-4147-A177-3AD203B41FA5}">
                      <a16:colId xmlns:a16="http://schemas.microsoft.com/office/drawing/2014/main" val="72213899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  100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512704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  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79167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  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04157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r>
                        <a:rPr lang="en-US" dirty="0"/>
                        <a:t>  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1422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9DABB2-60AA-4BD5-A41A-3F15D060E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71442"/>
              </p:ext>
            </p:extLst>
          </p:nvPr>
        </p:nvGraphicFramePr>
        <p:xfrm>
          <a:off x="8084235" y="1188067"/>
          <a:ext cx="3071445" cy="2250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815">
                  <a:extLst>
                    <a:ext uri="{9D8B030D-6E8A-4147-A177-3AD203B41FA5}">
                      <a16:colId xmlns:a16="http://schemas.microsoft.com/office/drawing/2014/main" val="1308242949"/>
                    </a:ext>
                  </a:extLst>
                </a:gridCol>
                <a:gridCol w="1023815">
                  <a:extLst>
                    <a:ext uri="{9D8B030D-6E8A-4147-A177-3AD203B41FA5}">
                      <a16:colId xmlns:a16="http://schemas.microsoft.com/office/drawing/2014/main" val="1944139150"/>
                    </a:ext>
                  </a:extLst>
                </a:gridCol>
                <a:gridCol w="1023815">
                  <a:extLst>
                    <a:ext uri="{9D8B030D-6E8A-4147-A177-3AD203B41FA5}">
                      <a16:colId xmlns:a16="http://schemas.microsoft.com/office/drawing/2014/main" val="3954450988"/>
                    </a:ext>
                  </a:extLst>
                </a:gridCol>
              </a:tblGrid>
              <a:tr h="723617">
                <a:tc>
                  <a:txBody>
                    <a:bodyPr/>
                    <a:lstStyle/>
                    <a:p>
                      <a:r>
                        <a:rPr lang="en-US" dirty="0"/>
                        <a:t>    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92055"/>
                  </a:ext>
                </a:extLst>
              </a:tr>
              <a:tr h="763607">
                <a:tc>
                  <a:txBody>
                    <a:bodyPr/>
                    <a:lstStyle/>
                    <a:p>
                      <a:r>
                        <a:rPr lang="en-US" dirty="0"/>
                        <a:t>    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09722"/>
                  </a:ext>
                </a:extLst>
              </a:tr>
              <a:tr h="763607">
                <a:tc>
                  <a:txBody>
                    <a:bodyPr/>
                    <a:lstStyle/>
                    <a:p>
                      <a:r>
                        <a:rPr lang="en-US" dirty="0"/>
                        <a:t>    -1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4554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39201BA-C762-4C34-8DA7-21F397F96520}"/>
              </a:ext>
            </a:extLst>
          </p:cNvPr>
          <p:cNvSpPr/>
          <p:nvPr/>
        </p:nvSpPr>
        <p:spPr>
          <a:xfrm>
            <a:off x="6096000" y="3084341"/>
            <a:ext cx="1294228" cy="2426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-100</a:t>
            </a:r>
          </a:p>
          <a:p>
            <a:pPr algn="ctr"/>
            <a:r>
              <a:rPr lang="en-US" dirty="0"/>
              <a:t>-200</a:t>
            </a:r>
          </a:p>
          <a:p>
            <a:pPr algn="ctr"/>
            <a:r>
              <a:rPr lang="en-US" dirty="0"/>
              <a:t>-100</a:t>
            </a:r>
          </a:p>
          <a:p>
            <a:pPr algn="ctr"/>
            <a:r>
              <a:rPr lang="en-US" dirty="0"/>
              <a:t>+200</a:t>
            </a:r>
          </a:p>
          <a:p>
            <a:pPr algn="ctr"/>
            <a:r>
              <a:rPr lang="en-US" dirty="0"/>
              <a:t>+400</a:t>
            </a:r>
          </a:p>
          <a:p>
            <a:pPr algn="ctr"/>
            <a:r>
              <a:rPr lang="en-US" dirty="0"/>
              <a:t>+200</a:t>
            </a:r>
          </a:p>
          <a:p>
            <a:pPr algn="ctr"/>
            <a:r>
              <a:rPr lang="en-US" dirty="0"/>
              <a:t>=400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548E73-2539-4310-801E-7F8FDE24F03B}"/>
              </a:ext>
            </a:extLst>
          </p:cNvPr>
          <p:cNvSpPr/>
          <p:nvPr/>
        </p:nvSpPr>
        <p:spPr>
          <a:xfrm>
            <a:off x="817220" y="350332"/>
            <a:ext cx="4901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1C5DE4-A908-446E-808A-3A6DC28C086E}"/>
              </a:ext>
            </a:extLst>
          </p:cNvPr>
          <p:cNvSpPr/>
          <p:nvPr/>
        </p:nvSpPr>
        <p:spPr>
          <a:xfrm>
            <a:off x="1958408" y="424314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original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4012C-B35B-46A5-ADA8-5C844EC5DF9A}"/>
              </a:ext>
            </a:extLst>
          </p:cNvPr>
          <p:cNvSpPr/>
          <p:nvPr/>
        </p:nvSpPr>
        <p:spPr>
          <a:xfrm>
            <a:off x="8723622" y="3928348"/>
            <a:ext cx="1792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kernel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BFAC05-30C3-4E3F-8163-2CC1080E2927}"/>
              </a:ext>
            </a:extLst>
          </p:cNvPr>
          <p:cNvSpPr/>
          <p:nvPr/>
        </p:nvSpPr>
        <p:spPr>
          <a:xfrm>
            <a:off x="2371063" y="319554"/>
            <a:ext cx="3347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SOBEL OPERATOR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C9C5F-8B9D-48E6-AC02-6AC28068345C}"/>
              </a:ext>
            </a:extLst>
          </p:cNvPr>
          <p:cNvSpPr/>
          <p:nvPr/>
        </p:nvSpPr>
        <p:spPr>
          <a:xfrm>
            <a:off x="4528342" y="5934781"/>
            <a:ext cx="502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multiplication of original image and kernel</a:t>
            </a:r>
          </a:p>
        </p:txBody>
      </p:sp>
    </p:spTree>
    <p:extLst>
      <p:ext uri="{BB962C8B-B14F-4D97-AF65-F5344CB8AC3E}">
        <p14:creationId xmlns:p14="http://schemas.microsoft.com/office/powerpoint/2010/main" val="92039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CHARACTER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partitioning a digital image into multiple segment(set of pixels)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simplify or change the representation of an image into more meaningful.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2C14-3EF1-4EE7-9EEC-26FF0035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   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4DE6-46F4-4175-B2B7-8F5CED2F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025" y="1825625"/>
            <a:ext cx="9720776" cy="43513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of software to identify object, place, people, writing and action in image.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 (OCR) Technique is used to recognize the alphanumerics in the number plate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91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40" y="1"/>
            <a:ext cx="10515600" cy="841972"/>
          </a:xfrm>
        </p:spPr>
        <p:txBody>
          <a:bodyPr/>
          <a:lstStyle/>
          <a:p>
            <a:r>
              <a:rPr lang="en-US" dirty="0"/>
              <a:t>	         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15620" y="1358018"/>
            <a:ext cx="1837853" cy="1358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Recognition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55112" y="1548143"/>
            <a:ext cx="207324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14392" y="1984973"/>
            <a:ext cx="1901228" cy="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1"/>
          </p:cNvCxnSpPr>
          <p:nvPr/>
        </p:nvCxnSpPr>
        <p:spPr>
          <a:xfrm flipV="1">
            <a:off x="6853473" y="2005343"/>
            <a:ext cx="1801639" cy="3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290118" y="1548143"/>
            <a:ext cx="189217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249379" y="3938257"/>
            <a:ext cx="186501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114392" y="4395457"/>
            <a:ext cx="1367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81465" y="3783216"/>
            <a:ext cx="1973656" cy="122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Localization</a:t>
            </a:r>
          </a:p>
        </p:txBody>
      </p:sp>
      <p:sp>
        <p:nvSpPr>
          <p:cNvPr id="35" name="Oval 34"/>
          <p:cNvSpPr/>
          <p:nvPr/>
        </p:nvSpPr>
        <p:spPr>
          <a:xfrm>
            <a:off x="7473635" y="3783216"/>
            <a:ext cx="2113985" cy="122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cxnSp>
        <p:nvCxnSpPr>
          <p:cNvPr id="37" name="Straight Arrow Connector 36"/>
          <p:cNvCxnSpPr>
            <a:stCxn id="34" idx="6"/>
            <a:endCxn id="35" idx="2"/>
          </p:cNvCxnSpPr>
          <p:nvPr/>
        </p:nvCxnSpPr>
        <p:spPr>
          <a:xfrm>
            <a:off x="6455121" y="4395457"/>
            <a:ext cx="1018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457791" y="5774978"/>
            <a:ext cx="215925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Recognition</a:t>
            </a:r>
          </a:p>
        </p:txBody>
      </p:sp>
      <p:cxnSp>
        <p:nvCxnSpPr>
          <p:cNvPr id="44" name="Straight Arrow Connector 43"/>
          <p:cNvCxnSpPr>
            <a:stCxn id="35" idx="4"/>
            <a:endCxn id="42" idx="0"/>
          </p:cNvCxnSpPr>
          <p:nvPr/>
        </p:nvCxnSpPr>
        <p:spPr>
          <a:xfrm>
            <a:off x="8530628" y="5007697"/>
            <a:ext cx="6790" cy="76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255129" y="5774978"/>
            <a:ext cx="20008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</a:p>
        </p:txBody>
      </p:sp>
      <p:cxnSp>
        <p:nvCxnSpPr>
          <p:cNvPr id="48" name="Straight Arrow Connector 47"/>
          <p:cNvCxnSpPr>
            <a:stCxn id="42" idx="2"/>
            <a:endCxn id="46" idx="3"/>
          </p:cNvCxnSpPr>
          <p:nvPr/>
        </p:nvCxnSpPr>
        <p:spPr>
          <a:xfrm flipH="1">
            <a:off x="6255945" y="6232178"/>
            <a:ext cx="120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989012" y="730663"/>
            <a:ext cx="13576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800" dirty="0"/>
              <a:t>0</a:t>
            </a:r>
            <a:r>
              <a:rPr lang="en-IN" altLang="en-US" sz="2800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965238" y="3244334"/>
            <a:ext cx="12623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IN" altLang="en-US" sz="2800" dirty="0"/>
              <a:t>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9504" y="624687"/>
            <a:ext cx="196460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5" name="Oval 4"/>
          <p:cNvSpPr/>
          <p:nvPr/>
        </p:nvSpPr>
        <p:spPr>
          <a:xfrm>
            <a:off x="3573855" y="407405"/>
            <a:ext cx="2181886" cy="12131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6" name="Oval 5"/>
          <p:cNvSpPr/>
          <p:nvPr/>
        </p:nvSpPr>
        <p:spPr>
          <a:xfrm rot="10800000" flipV="1">
            <a:off x="6760673" y="407405"/>
            <a:ext cx="2335793" cy="1213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Plate region extraction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73825" y="556785"/>
            <a:ext cx="19464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Extracted image</a:t>
            </a:r>
          </a:p>
        </p:txBody>
      </p:sp>
      <p:sp>
        <p:nvSpPr>
          <p:cNvPr id="8" name="Oval 7"/>
          <p:cNvSpPr/>
          <p:nvPr/>
        </p:nvSpPr>
        <p:spPr>
          <a:xfrm>
            <a:off x="3573855" y="2331265"/>
            <a:ext cx="2181886" cy="995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segmentation</a:t>
            </a:r>
          </a:p>
        </p:txBody>
      </p:sp>
      <p:cxnSp>
        <p:nvCxnSpPr>
          <p:cNvPr id="10" name="Straight Arrow Connector 9"/>
          <p:cNvCxnSpPr>
            <a:stCxn id="6" idx="2"/>
            <a:endCxn id="7" idx="1"/>
          </p:cNvCxnSpPr>
          <p:nvPr/>
        </p:nvCxnSpPr>
        <p:spPr>
          <a:xfrm>
            <a:off x="9096466" y="1013985"/>
            <a:ext cx="1077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6"/>
          </p:cNvCxnSpPr>
          <p:nvPr/>
        </p:nvCxnSpPr>
        <p:spPr>
          <a:xfrm flipV="1">
            <a:off x="5755741" y="1013985"/>
            <a:ext cx="1004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9" idx="3"/>
            <a:endCxn id="8" idx="2"/>
          </p:cNvCxnSpPr>
          <p:nvPr/>
        </p:nvCxnSpPr>
        <p:spPr>
          <a:xfrm>
            <a:off x="2340320" y="2829206"/>
            <a:ext cx="1233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089085" y="1013985"/>
            <a:ext cx="1507401" cy="1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39504" y="2372006"/>
            <a:ext cx="20008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Extracted image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173825" y="2372006"/>
            <a:ext cx="19464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Segmented character</a:t>
            </a:r>
          </a:p>
        </p:txBody>
      </p:sp>
      <p:sp>
        <p:nvSpPr>
          <p:cNvPr id="51" name="Oval 50"/>
          <p:cNvSpPr/>
          <p:nvPr/>
        </p:nvSpPr>
        <p:spPr>
          <a:xfrm>
            <a:off x="6809330" y="2351634"/>
            <a:ext cx="2335793" cy="955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 segmentation</a:t>
            </a:r>
          </a:p>
        </p:txBody>
      </p:sp>
      <p:cxnSp>
        <p:nvCxnSpPr>
          <p:cNvPr id="53" name="Straight Arrow Connector 52"/>
          <p:cNvCxnSpPr>
            <a:endCxn id="51" idx="2"/>
          </p:cNvCxnSpPr>
          <p:nvPr/>
        </p:nvCxnSpPr>
        <p:spPr>
          <a:xfrm flipV="1">
            <a:off x="5750087" y="2829205"/>
            <a:ext cx="1059243" cy="1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145123" y="2852967"/>
            <a:ext cx="998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377982" y="4495046"/>
            <a:ext cx="207324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Segmented character</a:t>
            </a:r>
          </a:p>
        </p:txBody>
      </p:sp>
      <p:sp>
        <p:nvSpPr>
          <p:cNvPr id="79" name="Oval 78"/>
          <p:cNvSpPr/>
          <p:nvPr/>
        </p:nvSpPr>
        <p:spPr>
          <a:xfrm>
            <a:off x="4664798" y="4522207"/>
            <a:ext cx="183785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Recognition using OCR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303151" y="4522207"/>
            <a:ext cx="20008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Character</a:t>
            </a:r>
          </a:p>
        </p:txBody>
      </p:sp>
      <p:cxnSp>
        <p:nvCxnSpPr>
          <p:cNvPr id="83" name="Straight Arrow Connector 82"/>
          <p:cNvCxnSpPr>
            <a:stCxn id="78" idx="3"/>
            <a:endCxn id="79" idx="2"/>
          </p:cNvCxnSpPr>
          <p:nvPr/>
        </p:nvCxnSpPr>
        <p:spPr>
          <a:xfrm>
            <a:off x="2451225" y="4952246"/>
            <a:ext cx="2213573" cy="2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6"/>
            <a:endCxn id="81" idx="1"/>
          </p:cNvCxnSpPr>
          <p:nvPr/>
        </p:nvCxnSpPr>
        <p:spPr>
          <a:xfrm>
            <a:off x="6502651" y="4979407"/>
            <a:ext cx="18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8140" y="38073"/>
            <a:ext cx="12598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39" y="1888578"/>
            <a:ext cx="12598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66510" y="3825086"/>
            <a:ext cx="12598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EBF6-DA3A-4B34-B296-0DC15EFC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	 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en-IN" sz="3600" dirty="0"/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96791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514"/>
            <a:ext cx="10515600" cy="4615449"/>
          </a:xfrm>
        </p:spPr>
        <p:txBody>
          <a:bodyPr>
            <a:normAutofit/>
          </a:bodyPr>
          <a:lstStyle/>
          <a:p>
            <a:r>
              <a:rPr lang="en-US" dirty="0">
                <a:cs typeface="+mn-lt"/>
              </a:rPr>
              <a:t>ABSTRACT</a:t>
            </a:r>
          </a:p>
          <a:p>
            <a:r>
              <a:rPr lang="en-US" dirty="0">
                <a:cs typeface="+mn-lt"/>
              </a:rPr>
              <a:t>OBJECTIVE</a:t>
            </a:r>
          </a:p>
          <a:p>
            <a:r>
              <a:rPr lang="en-US" dirty="0">
                <a:cs typeface="+mn-lt"/>
              </a:rPr>
              <a:t>INTRODUCTION</a:t>
            </a:r>
          </a:p>
          <a:p>
            <a:r>
              <a:rPr lang="en-US" dirty="0">
                <a:cs typeface="+mn-lt"/>
              </a:rPr>
              <a:t>LITERATURE SURVEY</a:t>
            </a:r>
          </a:p>
          <a:p>
            <a:r>
              <a:rPr lang="en-US" dirty="0">
                <a:cs typeface="+mn-lt"/>
              </a:rPr>
              <a:t>PROPOSED SYSTEM</a:t>
            </a:r>
          </a:p>
          <a:p>
            <a:r>
              <a:rPr lang="en-US" dirty="0">
                <a:cs typeface="+mn-lt"/>
              </a:rPr>
              <a:t>SYSTEM ARCHITECTURE</a:t>
            </a:r>
          </a:p>
          <a:p>
            <a:r>
              <a:rPr lang="en-US" dirty="0">
                <a:cs typeface="+mn-lt"/>
              </a:rPr>
              <a:t>MODULES</a:t>
            </a:r>
          </a:p>
          <a:p>
            <a:r>
              <a:rPr lang="en-US" dirty="0">
                <a:cs typeface="+mn-lt"/>
              </a:rPr>
              <a:t>EXPERIMENTAL RESULT</a:t>
            </a:r>
          </a:p>
          <a:p>
            <a:r>
              <a:rPr lang="en-US" dirty="0">
                <a:cs typeface="+mn-lt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592972" cy="50925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D62D4D-2EE0-4D0C-BBAB-3FADCA47B6B3}"/>
              </a:ext>
            </a:extLst>
          </p:cNvPr>
          <p:cNvSpPr/>
          <p:nvPr/>
        </p:nvSpPr>
        <p:spPr>
          <a:xfrm>
            <a:off x="365760" y="5540403"/>
            <a:ext cx="10592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captures the image and send to the preprocessing stage to enhance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image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"/>
            <a:ext cx="10597662" cy="53721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9D7119-B3E5-4FD2-81B3-50261D3E4D39}"/>
              </a:ext>
            </a:extLst>
          </p:cNvPr>
          <p:cNvSpPr/>
          <p:nvPr/>
        </p:nvSpPr>
        <p:spPr>
          <a:xfrm>
            <a:off x="332936" y="5806832"/>
            <a:ext cx="105976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RGB to Gray Scale Convertion has been done using threshold value. It is also known as Thershold image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8" y="393895"/>
            <a:ext cx="8356210" cy="41577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907338-4F7D-419C-829D-E6528C92C9D5}"/>
              </a:ext>
            </a:extLst>
          </p:cNvPr>
          <p:cNvSpPr/>
          <p:nvPr/>
        </p:nvSpPr>
        <p:spPr>
          <a:xfrm>
            <a:off x="1533378" y="5145378"/>
            <a:ext cx="8356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Here localization process has been done through binary image convertion </a:t>
            </a:r>
            <a:endParaRPr lang="en-IN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ar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"/>
            <a:ext cx="10888394" cy="52596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4BB479-1908-4799-994C-DD3B7E6E59F9}"/>
              </a:ext>
            </a:extLst>
          </p:cNvPr>
          <p:cNvSpPr/>
          <p:nvPr/>
        </p:nvSpPr>
        <p:spPr>
          <a:xfrm>
            <a:off x="108462" y="5903127"/>
            <a:ext cx="10428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Detecting the number plate using image processing technique. </a:t>
            </a:r>
            <a:endParaRPr lang="en-IN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0"/>
            <a:ext cx="11173475" cy="56153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AC4D18-08B7-488D-B866-7ACBAA851FBA}"/>
              </a:ext>
            </a:extLst>
          </p:cNvPr>
          <p:cNvSpPr/>
          <p:nvPr/>
        </p:nvSpPr>
        <p:spPr>
          <a:xfrm>
            <a:off x="130627" y="5849035"/>
            <a:ext cx="11173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alphanumerics of the number plate were detected and displayed using Optical Character Recognition technique. </a:t>
            </a:r>
            <a:endParaRPr lang="en-I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955"/>
            <a:ext cx="8229600" cy="814070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020" y="1303655"/>
            <a:ext cx="8399780" cy="50380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Du, M. Ibrahim, M. Shehata, and W. Badawy, Automatic license plate recognition (ALPR): A state-of-the-art review,'' IEEE Trans. Circuits Syst. Video Technol., vol. 23, no. 2, pp. 311_x0015_325, Feb. 2013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W. Shi et al., ``Real-time single image and video super-resolution using an ef_x001C_cient sub-pixel convolutional neural network,'' in Proc. IEEE Conf. Compute. Vis. Pattern Recognit. (CVPR), Jun. 2016.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37920"/>
            <a:ext cx="8229600" cy="51066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Dong, C. C. Loy, K. He, and X. Tang, ``Image super-resolution using deep convolutional networks,'' IEEE Trans. Pattern Anal. Mach. Intell.,vol. 38, no. 2, pp. 295_x0015_307, Feb. 2015.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C. N. E. Anagnostopoulos, I. E. Anagnostopoulos, I. D. Psoroulas,V. Loumos, and E. Kayafas, ``License plate recognition from still images and video sequences: A survey,'' IEEE Trans. Intell. Transp. Syst., vol. 9,no. 3, pp. 377_x0015_391, Sep. 2008.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137" y="1566250"/>
            <a:ext cx="10655929" cy="4470101"/>
          </a:xfrm>
        </p:spPr>
        <p:txBody>
          <a:bodyPr/>
          <a:lstStyle/>
          <a:p>
            <a:pPr lvl="3" algn="just">
              <a:lnSpc>
                <a:spcPct val="150000"/>
              </a:lnSpc>
              <a:buSzPct val="1200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plate recognition play a vital role in security management such as surveillance operations.</a:t>
            </a:r>
          </a:p>
          <a:p>
            <a:pPr lvl="3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plate must be in format according to given by government. </a:t>
            </a:r>
          </a:p>
          <a:p>
            <a:pPr lvl="3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ANPR system recognize the alphanumeric in the number plate using image processing technique.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 accurate alphanumeric by number plate detection and recognition system using image processing technique.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966" y="1743711"/>
            <a:ext cx="8861834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vehicle number plate is an efficient way to identify vehicle, which is unique for each veh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icle.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processes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umber plate recognition.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4376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sz="4000" dirty="0"/>
              <a:t>LITERATURE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439863"/>
          <a:ext cx="10668756" cy="5041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7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2056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         </a:t>
                      </a:r>
                      <a:r>
                        <a:rPr lang="en-US" sz="1800" dirty="0"/>
                        <a:t>S.NO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       </a:t>
                      </a:r>
                      <a:r>
                        <a:rPr lang="en-US" sz="1800" dirty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      </a:t>
                      </a:r>
                      <a:r>
                        <a:rPr lang="en-US" sz="1800" dirty="0"/>
                        <a:t>AUTHOR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sz="1800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US" sz="1800" dirty="0"/>
                        <a:t>TECHNIQUES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      </a:t>
                      </a:r>
                      <a:r>
                        <a:rPr lang="en-US" sz="1800" dirty="0"/>
                        <a:t>BENEFITS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83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Eyes on the target : super resolution and license plate recognition in low quality surveillance videos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Hilario seibel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     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Image processing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(Super resolution)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It</a:t>
                      </a:r>
                      <a:r>
                        <a:rPr lang="en-US" sz="1800" baseline="0" dirty="0"/>
                        <a:t> provides high accuracy 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459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aseline="0" dirty="0"/>
                        <a:t>License number plate recognition system using entropy-based features selection approach with SVM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/>
                        <a:t>Muhammad Attique khan, Muhammad Sharif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Best to deal with different problems of light variations,</a:t>
                      </a:r>
                    </a:p>
                    <a:p>
                      <a:r>
                        <a:rPr lang="en-US" sz="1800" dirty="0"/>
                        <a:t>occlusion of image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278255"/>
          <a:ext cx="10822940" cy="48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1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709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  <a:p>
                      <a:r>
                        <a:rPr lang="en-US" dirty="0"/>
                        <a:t>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BENIFITS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36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 for License Plate Localization and Recognition for Tanzania Car Plate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Isack Emmanuel Bulugu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enhancement</a:t>
                      </a:r>
                    </a:p>
                    <a:p>
                      <a:r>
                        <a:rPr lang="en-US" dirty="0"/>
                        <a:t>(MAT</a:t>
                      </a:r>
                      <a:r>
                        <a:rPr lang="en-US" baseline="0" dirty="0"/>
                        <a:t> LAB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traffic monitoring systems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 all kind of intelligent transport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387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effective method for plate number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Jia</a:t>
                      </a:r>
                      <a:r>
                        <a:rPr lang="en-US" baseline="0" dirty="0"/>
                        <a:t> Wang , Boris Bacic , Wei Qi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image processing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  <a:r>
                        <a:rPr lang="en-US" baseline="0" dirty="0"/>
                        <a:t> parking attendant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>
              <a:lnSpc>
                <a:spcPct val="150000"/>
              </a:lnSpc>
              <a:buNone/>
            </a:pP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-457200"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Pytesseract 0.2.6</a:t>
            </a:r>
          </a:p>
          <a:p>
            <a:pPr marL="457200" lvl="3" indent="-457200"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Opencv 3.0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696"/>
            <a:ext cx="10515600" cy="101398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SYSTEM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9763" y="1249377"/>
            <a:ext cx="16599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697933" y="14642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711248" y="1249377"/>
            <a:ext cx="2670512" cy="905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scale conversion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filtering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426252" y="14552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12165" y="1240323"/>
            <a:ext cx="332442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image contain only number plate</a:t>
            </a:r>
          </a:p>
        </p:txBody>
      </p:sp>
      <p:sp>
        <p:nvSpPr>
          <p:cNvPr id="9" name="Down Arrow 8"/>
          <p:cNvSpPr/>
          <p:nvPr/>
        </p:nvSpPr>
        <p:spPr>
          <a:xfrm>
            <a:off x="9073131" y="238527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937192" y="3594226"/>
            <a:ext cx="3416608" cy="11860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SEGMENTATION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number from the image</a:t>
            </a:r>
          </a:p>
        </p:txBody>
      </p:sp>
      <p:sp>
        <p:nvSpPr>
          <p:cNvPr id="11" name="Right Arrow 10"/>
          <p:cNvSpPr/>
          <p:nvPr/>
        </p:nvSpPr>
        <p:spPr>
          <a:xfrm rot="10800000">
            <a:off x="6915457" y="38589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709395" y="3594226"/>
            <a:ext cx="3162734" cy="8872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Character Recognition</a:t>
            </a:r>
          </a:p>
        </p:txBody>
      </p:sp>
      <p:sp>
        <p:nvSpPr>
          <p:cNvPr id="14" name="Right Arrow 13"/>
          <p:cNvSpPr/>
          <p:nvPr/>
        </p:nvSpPr>
        <p:spPr>
          <a:xfrm rot="10800000">
            <a:off x="2717028" y="38589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99763" y="3644019"/>
            <a:ext cx="165998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Office PowerPoint</Application>
  <PresentationFormat>Widescreen</PresentationFormat>
  <Paragraphs>207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UNIVERSITY COLLEGE OF ENGINEERING, ANNA UNIVERSITY , BIT CAMPUS TIRUCHIRAPALLI</vt:lpstr>
      <vt:lpstr>OUTLINE</vt:lpstr>
      <vt:lpstr>                          ABSTRACT </vt:lpstr>
      <vt:lpstr>                         OBJECTIVE</vt:lpstr>
      <vt:lpstr>                       INTRODUCTION</vt:lpstr>
      <vt:lpstr>                      LITERATURE SURVEY</vt:lpstr>
      <vt:lpstr>PowerPoint Presentation</vt:lpstr>
      <vt:lpstr>                      PROPOSED SYSTEM</vt:lpstr>
      <vt:lpstr>                  SYSTEM ARCHITECTURE</vt:lpstr>
      <vt:lpstr>                       MODULES</vt:lpstr>
      <vt:lpstr>                      PREPROCESSING</vt:lpstr>
      <vt:lpstr>                        LOCALIZATION</vt:lpstr>
      <vt:lpstr>         EDGE DETECTION TECHNIQUE</vt:lpstr>
      <vt:lpstr>PowerPoint Presentation</vt:lpstr>
      <vt:lpstr>              CHARACTER SEGMENTATION</vt:lpstr>
      <vt:lpstr>       RECOGNITION</vt:lpstr>
      <vt:lpstr>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REFERENCES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COLLEGE OF ENGINEERING, ANNA UNIVERSITY , BIT CAMPUS TIRUCHIRAPALLI</dc:title>
  <dc:creator>Windows User</dc:creator>
  <cp:lastModifiedBy>Aravind A</cp:lastModifiedBy>
  <cp:revision>65</cp:revision>
  <dcterms:created xsi:type="dcterms:W3CDTF">2019-01-28T06:55:00Z</dcterms:created>
  <dcterms:modified xsi:type="dcterms:W3CDTF">2019-04-03T07:37:45Z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