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79" r:id="rId4"/>
    <p:sldId id="258" r:id="rId5"/>
    <p:sldId id="277" r:id="rId6"/>
    <p:sldId id="276" r:id="rId7"/>
    <p:sldId id="261" r:id="rId8"/>
    <p:sldId id="262" r:id="rId9"/>
    <p:sldId id="265" r:id="rId10"/>
    <p:sldId id="278" r:id="rId11"/>
    <p:sldId id="268" r:id="rId12"/>
    <p:sldId id="269" r:id="rId13"/>
    <p:sldId id="280" r:id="rId14"/>
    <p:sldId id="270" r:id="rId15"/>
    <p:sldId id="271" r:id="rId16"/>
    <p:sldId id="27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7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1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665DA-6AB3-40D3-8A39-F864D90FD8E6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BAE8-734F-4B00-B0F1-883344C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DD07C-483E-4D51-9F45-75818355F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17531"/>
            <a:ext cx="9144000" cy="486455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UNIVERSITY COLLEGE OF ENGINEERING,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UNIVERSITY , BIT CAMPUS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TIRUCHIRAPALLI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542825-F7F7-4471-86F1-2E48E4E88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47" y="2661314"/>
            <a:ext cx="11918507" cy="4196686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IT6811-PROJECT  WORK</a:t>
            </a:r>
          </a:p>
          <a:p>
            <a:r>
              <a:rPr lang="en-IN" sz="3200" dirty="0"/>
              <a:t>SOFTWARE </a:t>
            </a:r>
            <a:r>
              <a:rPr lang="en-IN" sz="3200" dirty="0" smtClean="0"/>
              <a:t>TESTING</a:t>
            </a:r>
          </a:p>
          <a:p>
            <a:r>
              <a:rPr lang="en-IN" sz="3200" dirty="0" smtClean="0"/>
              <a:t>GENERATING EFFECTIVE </a:t>
            </a:r>
            <a:r>
              <a:rPr lang="en-IN" sz="3200" dirty="0"/>
              <a:t>TEST SUITE</a:t>
            </a:r>
          </a:p>
          <a:p>
            <a:r>
              <a:rPr lang="en-IN" sz="3200" dirty="0"/>
              <a:t> USING SIMILARITY BASED </a:t>
            </a:r>
            <a:r>
              <a:rPr lang="en-IN" sz="3200" dirty="0" smtClean="0"/>
              <a:t>GREEDY APPROACH</a:t>
            </a:r>
          </a:p>
          <a:p>
            <a:r>
              <a:rPr lang="en-IN" sz="3200" dirty="0" smtClean="0"/>
              <a:t>UNDER GUIDANCE                                                  PRESENTED BY </a:t>
            </a:r>
          </a:p>
          <a:p>
            <a:r>
              <a:rPr lang="en-IN" sz="3200" dirty="0" smtClean="0"/>
              <a:t>       </a:t>
            </a:r>
            <a:r>
              <a:rPr lang="en-IN" sz="3200" dirty="0" err="1" smtClean="0"/>
              <a:t>Dr.C.P.INDUMATHI</a:t>
            </a:r>
            <a:r>
              <a:rPr lang="en-IN" sz="3200" dirty="0" smtClean="0"/>
              <a:t>                                      P.AMMU[810015205004]</a:t>
            </a:r>
          </a:p>
          <a:p>
            <a:r>
              <a:rPr lang="en-IN" sz="3200" dirty="0" smtClean="0"/>
              <a:t>        DEPARTMENT OF IT                             M.BHARATHI[810015205015] </a:t>
            </a:r>
          </a:p>
          <a:p>
            <a:r>
              <a:rPr lang="en-IN" sz="3200" dirty="0" smtClean="0"/>
              <a:t>                                                                             IV-YEAR,IT SEC-A</a:t>
            </a:r>
            <a:endParaRPr lang="en-IN" sz="3200" dirty="0"/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D9BAC6-86EA-4FA6-85A9-CCC7702E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4" y="529076"/>
            <a:ext cx="2091109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TEST CASES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486262"/>
              </p:ext>
            </p:extLst>
          </p:nvPr>
        </p:nvGraphicFramePr>
        <p:xfrm>
          <a:off x="2112135" y="2073503"/>
          <a:ext cx="7534141" cy="44165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43734"/>
                <a:gridCol w="1643734"/>
                <a:gridCol w="1507115"/>
                <a:gridCol w="2739558"/>
              </a:tblGrid>
              <a:tr h="45934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Test cases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Test cases input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Expected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Output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( Days)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Month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Year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9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 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2018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31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 4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2017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30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 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3000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28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T4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 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1997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28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T5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 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2000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29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T6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 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2016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29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T7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0, 13, 6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2000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30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5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3899"/>
            <a:ext cx="10515600" cy="111911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COVERAGE METRICS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366622"/>
              </p:ext>
            </p:extLst>
          </p:nvPr>
        </p:nvGraphicFramePr>
        <p:xfrm>
          <a:off x="1700010" y="582721"/>
          <a:ext cx="8598091" cy="60710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70137"/>
                <a:gridCol w="722849"/>
                <a:gridCol w="951116"/>
                <a:gridCol w="817960"/>
                <a:gridCol w="951116"/>
                <a:gridCol w="1027206"/>
                <a:gridCol w="1027206"/>
                <a:gridCol w="1122318"/>
                <a:gridCol w="1008183"/>
              </a:tblGrid>
              <a:tr h="186382">
                <a:tc rowSpan="2"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  metrics values of Test cases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38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11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437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1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  <a:tr h="235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06" marR="380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7420"/>
            <a:ext cx="10515600" cy="173326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VALUES OF THE TEST CASE PAIRS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77991"/>
              </p:ext>
            </p:extLst>
          </p:nvPr>
        </p:nvGraphicFramePr>
        <p:xfrm>
          <a:off x="1091821" y="1611948"/>
          <a:ext cx="9908275" cy="504748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69922"/>
                <a:gridCol w="1369922"/>
                <a:gridCol w="979293"/>
                <a:gridCol w="979293"/>
                <a:gridCol w="1175153"/>
                <a:gridCol w="1175153"/>
                <a:gridCol w="1077223"/>
                <a:gridCol w="891158"/>
                <a:gridCol w="891158"/>
              </a:tblGrid>
              <a:tr h="40222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Signature values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Comm.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784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CONTROL FLOW 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1" y="1378424"/>
            <a:ext cx="6359857" cy="53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2012"/>
            <a:ext cx="10515600" cy="147395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PATH COVERAGE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44723"/>
              </p:ext>
            </p:extLst>
          </p:nvPr>
        </p:nvGraphicFramePr>
        <p:xfrm>
          <a:off x="1555845" y="1392074"/>
          <a:ext cx="9184940" cy="500872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83548"/>
                <a:gridCol w="428181"/>
                <a:gridCol w="428181"/>
                <a:gridCol w="428181"/>
                <a:gridCol w="428181"/>
                <a:gridCol w="428181"/>
                <a:gridCol w="428181"/>
                <a:gridCol w="428181"/>
                <a:gridCol w="428181"/>
                <a:gridCol w="470903"/>
                <a:gridCol w="596153"/>
                <a:gridCol w="596153"/>
                <a:gridCol w="510708"/>
                <a:gridCol w="510708"/>
                <a:gridCol w="510708"/>
                <a:gridCol w="510708"/>
                <a:gridCol w="510708"/>
                <a:gridCol w="565215"/>
                <a:gridCol w="93980"/>
              </a:tblGrid>
              <a:tr h="506846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Test cases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18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                                       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                                                                       Path Coverage (p)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13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14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15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17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647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095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6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T3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6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T4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095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T5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66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047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T7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UNIQUE PATH COVERAGE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514053"/>
              </p:ext>
            </p:extLst>
          </p:nvPr>
        </p:nvGraphicFramePr>
        <p:xfrm>
          <a:off x="1255594" y="2006221"/>
          <a:ext cx="9921923" cy="432168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740264"/>
                <a:gridCol w="3220697"/>
                <a:gridCol w="2480481"/>
                <a:gridCol w="2480481"/>
              </a:tblGrid>
              <a:tr h="8282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Test cases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Path Coverage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No. of path covered by test cases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Unique path coverage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82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T1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{ 1,2,5,6,8,11,15,17}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8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2{11,15}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82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457200" marR="0" indent="-4572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T3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{1,2,5,6,7,10,14,17}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8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    2{10,14}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82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T5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{1,2,5,6,7,9,13,17}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 8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2{9,13}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0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T7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{1,2,3,4,5,6,8,12,16,17}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         10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  4{3,4,12,16}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2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5112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S.U.R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Khan, A. Nadeem, and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TestFilter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Statement Coverage based Test Case Reduction Technique”, In: Proc. of 10th IEEE International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Multitopic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(INMIC’06), pp. 275-280, 2006.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Singh, C. Sharma,  and U. Singh, “A Simple Technique to Find Diverse Test Cases”, In: Proc. of 9th International ICST Conference on Heterogeneous Networking for Quality, Reliability, Security, and Robustness, pp. 1-4, 2013.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Ilkhani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“Extracting test cases by using data mining; reducing the cost of testing”, In: Proc. of International Conference on Computer Information Systems and Industrial Management Applications, pp.730– 737, 2011.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J.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London, “A data flow coverage testing tool for C”, In: Proc. of the Second IEEE Symposium on Assessment of Quality Software Development Tools, pp. 2-10, 1992.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7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7C298-1340-4257-894A-BD0DF406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CC0E30-1165-4DBB-A713-D34E664D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32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ABSRTACT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COVERAGE METRICS VALUES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CONTROL FLOW GRAPH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PATH COVERAGE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UNIQUE PATH COVERAGE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3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egression testing is one of the type of  software testing.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revalidating the program.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types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1.Testcase minimization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reduce the test case size.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2.Testcase prioritization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ordering the test case.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Finally, optimal test suite has been calculated.</a:t>
            </a:r>
          </a:p>
        </p:txBody>
      </p:sp>
    </p:spTree>
    <p:extLst>
      <p:ext uri="{BB962C8B-B14F-4D97-AF65-F5344CB8AC3E}">
        <p14:creationId xmlns:p14="http://schemas.microsoft.com/office/powerpoint/2010/main" val="1942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                    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are tested using coverage metrics.</a:t>
            </a:r>
          </a:p>
          <a:p>
            <a:pPr lvl="0"/>
            <a:r>
              <a:rPr lang="en-IN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Minimize the </a:t>
            </a:r>
            <a:r>
              <a:rPr lang="en-I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test suite size for effective regression </a:t>
            </a:r>
            <a:r>
              <a:rPr lang="en-IN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testing.</a:t>
            </a:r>
          </a:p>
          <a:p>
            <a:pPr lvl="0"/>
            <a:r>
              <a:rPr lang="en-IN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Prioritize the minimized test case.</a:t>
            </a:r>
            <a:endParaRPr lang="en-IN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9FD5D-EF7E-4074-8689-228496F0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ABSRTACT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34433F-45EE-47E4-91F5-BBE306B3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In software development life cycle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,the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regression testing plays an important role on detecting faults.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updating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new test cases can increases the test suite size automatically.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 increased test suite size can be reduced by regression testing techniques such as minimization and prioritization.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 similarity based greedy approach is proposed for regression testing to ensure the effective test suite size.</a:t>
            </a:r>
          </a:p>
        </p:txBody>
      </p:sp>
    </p:spTree>
    <p:extLst>
      <p:ext uri="{BB962C8B-B14F-4D97-AF65-F5344CB8AC3E}">
        <p14:creationId xmlns:p14="http://schemas.microsoft.com/office/powerpoint/2010/main" val="21505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99628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LITERATURE SURVEY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799515"/>
              </p:ext>
            </p:extLst>
          </p:nvPr>
        </p:nvGraphicFramePr>
        <p:xfrm>
          <a:off x="218364" y="968372"/>
          <a:ext cx="11764368" cy="5727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060"/>
                <a:gridCol w="1078173"/>
                <a:gridCol w="2101755"/>
                <a:gridCol w="2101755"/>
                <a:gridCol w="1392072"/>
                <a:gridCol w="1787857"/>
                <a:gridCol w="2142696"/>
              </a:tblGrid>
              <a:tr h="6822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TRANSATION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610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IEEE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Testfilter: 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state-coverage based testcase Reduction technique.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S.U.R.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Khan, A. Nadeem,  A.Awais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case Reduction using statement coverage.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efficient for in depth paths of the code.</a:t>
                      </a:r>
                    </a:p>
                  </a:txBody>
                  <a:tcPr/>
                </a:tc>
              </a:tr>
              <a:tr h="142385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of 9</a:t>
                      </a:r>
                      <a:r>
                        <a:rPr lang="en-US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 ICST Conference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Simple Technique to find Diverse Test Cases.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S.Singh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C.Sharma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U.Singh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suite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Reduction using coverage metrics.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values for coverage metrics is not given.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610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international conference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Extracting test cases by using data mining.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A.Ikhani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G.Abaee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case Clustering.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 optimal cluster is very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challngeing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610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 of operations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research.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Greedy heuristic for the set-covering problem.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V.Chvatal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Greedy heuristic technique.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 not always reach the global optimal solution.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1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2066C9-6438-465E-BD04-467A372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AEC76B-BA7D-4E10-A022-BA8B1C8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4829"/>
            <a:ext cx="10515600" cy="381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Coverage metrics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- identify the duplicate test case.</a:t>
            </a:r>
          </a:p>
          <a:p>
            <a:pPr marL="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Similarity Based Greedy Approach</a:t>
            </a:r>
          </a:p>
          <a:p>
            <a:pPr marL="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- test case minimization and prioritization.</a:t>
            </a:r>
          </a:p>
          <a:p>
            <a:pPr marL="0" indent="0">
              <a:buNone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565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878774"/>
            <a:ext cx="11804072" cy="56051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08758" y="1175657"/>
            <a:ext cx="1294411" cy="1591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138" y="1389413"/>
            <a:ext cx="985652" cy="427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888" y="2030681"/>
            <a:ext cx="997528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LANGUAGE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6935" y="926273"/>
            <a:ext cx="3942608" cy="5557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96935" y="1258784"/>
            <a:ext cx="39426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1938" y="1508166"/>
            <a:ext cx="2054431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1.NO.OF COMMON BLOCKS BETWEEN EACH PAIR OF TESTCASES.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2.NO.OF UNIQUE BLOCKS BETWEEN THE TEST CASES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8859" y="3714006"/>
            <a:ext cx="1910938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1.NO.OF COMMON DEF-USE CHAIN TESTED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2.NO.OF UNIQUE DEF-USE CHAIN TESTED.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5781" y="5189517"/>
            <a:ext cx="2020588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1.NO.OF TIME TRUE BRANCH IS EXECUTED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2.NO.OF TIME FALSE BRANCH IS EXECUTED.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01193" y="1508166"/>
            <a:ext cx="1508661" cy="617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COVERAGE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01193" y="2695697"/>
            <a:ext cx="1555668" cy="617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COVERAGE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89664" y="4028702"/>
            <a:ext cx="1749879" cy="6947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DEF-USE EQUIVALENCE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01194" y="5367647"/>
            <a:ext cx="1508662" cy="6531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COVERAGE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>
            <a:endCxn id="15" idx="2"/>
          </p:cNvCxnSpPr>
          <p:nvPr/>
        </p:nvCxnSpPr>
        <p:spPr>
          <a:xfrm>
            <a:off x="4322618" y="1816924"/>
            <a:ext cx="27857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87336" y="3075710"/>
            <a:ext cx="4613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7" idx="2"/>
          </p:cNvCxnSpPr>
          <p:nvPr/>
        </p:nvCxnSpPr>
        <p:spPr>
          <a:xfrm>
            <a:off x="4219797" y="4376055"/>
            <a:ext cx="16986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8" idx="2"/>
          </p:cNvCxnSpPr>
          <p:nvPr/>
        </p:nvCxnSpPr>
        <p:spPr>
          <a:xfrm>
            <a:off x="4346369" y="5688276"/>
            <a:ext cx="254825" cy="5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93131" y="926273"/>
            <a:ext cx="5059878" cy="368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875813" y="1175657"/>
            <a:ext cx="5094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07828" y="1389413"/>
            <a:ext cx="2375064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571512" y="1389413"/>
            <a:ext cx="2268187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7006442" y="1686296"/>
            <a:ext cx="236318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571512" y="1686296"/>
            <a:ext cx="2268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208322" y="1816924"/>
            <a:ext cx="1793174" cy="570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GRAPH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208322" y="2600696"/>
            <a:ext cx="1864426" cy="617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BASED GREEDY APPROACH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08322" y="3526972"/>
            <a:ext cx="1864426" cy="849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MINIMIZED TEST CASE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826336" y="1888176"/>
            <a:ext cx="1823358" cy="498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PRIORITIZED TEST CASES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90710" y="2731325"/>
            <a:ext cx="1894610" cy="546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PATH COVERAGE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26336" y="3657600"/>
            <a:ext cx="182335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COVERAGE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8122722" y="2386940"/>
            <a:ext cx="0" cy="213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5" idx="0"/>
          </p:cNvCxnSpPr>
          <p:nvPr/>
        </p:nvCxnSpPr>
        <p:spPr>
          <a:xfrm>
            <a:off x="8122722" y="3218213"/>
            <a:ext cx="17813" cy="3087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8" idx="2"/>
          </p:cNvCxnSpPr>
          <p:nvPr/>
        </p:nvCxnSpPr>
        <p:spPr>
          <a:xfrm>
            <a:off x="9072748" y="3948545"/>
            <a:ext cx="7535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7" idx="4"/>
          </p:cNvCxnSpPr>
          <p:nvPr/>
        </p:nvCxnSpPr>
        <p:spPr>
          <a:xfrm flipV="1">
            <a:off x="10738015" y="3277590"/>
            <a:ext cx="0" cy="368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0"/>
            <a:endCxn id="46" idx="4"/>
          </p:cNvCxnSpPr>
          <p:nvPr/>
        </p:nvCxnSpPr>
        <p:spPr>
          <a:xfrm flipV="1">
            <a:off x="10738015" y="2386940"/>
            <a:ext cx="0" cy="34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45829" y="5688276"/>
            <a:ext cx="37763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OPTIMIZED TEST SUITE SIZE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>
            <a:stCxn id="32" idx="2"/>
          </p:cNvCxnSpPr>
          <p:nvPr/>
        </p:nvCxnSpPr>
        <p:spPr>
          <a:xfrm>
            <a:off x="9423070" y="4607626"/>
            <a:ext cx="26472" cy="1080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" idx="3"/>
          </p:cNvCxnSpPr>
          <p:nvPr/>
        </p:nvCxnSpPr>
        <p:spPr>
          <a:xfrm>
            <a:off x="1603169" y="1971304"/>
            <a:ext cx="5937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139543" y="2559132"/>
            <a:ext cx="753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96936" y="926273"/>
            <a:ext cx="39426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TEST CASE ANALYSIS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25781" y="2600696"/>
            <a:ext cx="2020588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1.NO.OF TRUE BRANCH IS EXECUTED.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2.NO.OF FALSE BRANCH IS EXECUTED.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93131" y="926273"/>
            <a:ext cx="505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TEST CASE OPTIMIZATION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89123" y="1389413"/>
            <a:ext cx="2380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TEST CASE MINIMIZATION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71512" y="1389413"/>
            <a:ext cx="226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TEST CASE PRIORITIZATION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73206"/>
            <a:ext cx="10515600" cy="226389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PROGRAM – CALCULATE NO OF DAYS IN A MONTH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639"/>
            <a:ext cx="10515600" cy="587536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&lt;iostream.h&gt;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   {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days,month,year;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cout&lt;&lt;"\n enter the month:";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cin&gt;&gt;month;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while(month&gt;12 || month&lt;1)   {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cout&lt;&lt;"\n invalid month";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cout&lt;&lt;"\n enter the month:";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cin&gt;&gt;month;       }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cout&lt;&lt;"\n enter the year:";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cin&gt;&gt;year;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 month == 2)  {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if((year%400==0) || (year%4==0 &amp;&amp; year%100!=0))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days= 29;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days= 28;       }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 if(month == 1 || month == 3 || month == 5 || month == 7 || month == 8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||month == 10 || month==12)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days= 31;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days= 30;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cout&lt;&lt;"no.of days:"&lt;&lt;days;</a:t>
            </a:r>
          </a:p>
          <a:p>
            <a:pPr>
              <a:buNone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   }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878</Words>
  <Application>Microsoft Office PowerPoint</Application>
  <PresentationFormat>Widescreen</PresentationFormat>
  <Paragraphs>1011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       UNIVERSITY COLLEGE OF ENGINEERING, ANNA UNIVERSITY , BIT CAMPUS TIRUCHIRAPALLI</vt:lpstr>
      <vt:lpstr>                    OUTLINE</vt:lpstr>
      <vt:lpstr>                        INTRODUCTION</vt:lpstr>
      <vt:lpstr>                     OBJECTIVE</vt:lpstr>
      <vt:lpstr>                    ABSRTACT</vt:lpstr>
      <vt:lpstr>               LITERATURE SURVEY</vt:lpstr>
      <vt:lpstr>           PROPOSED SYSTEM</vt:lpstr>
      <vt:lpstr>                     ARCHITECTURE</vt:lpstr>
      <vt:lpstr> PROGRAM – CALCULATE NO OF DAYS IN A MONTH</vt:lpstr>
      <vt:lpstr>                        TEST CASES</vt:lpstr>
      <vt:lpstr>        COVERAGE METRICS VALUES</vt:lpstr>
      <vt:lpstr>SIGNATURE VALUES OF THE TEST CASE PAIRS</vt:lpstr>
      <vt:lpstr>           CONTROL FLOW GRAPH</vt:lpstr>
      <vt:lpstr>                   PATH COVERAGE</vt:lpstr>
      <vt:lpstr>            UNIQUE PATH COVERAGE</vt:lpstr>
      <vt:lpstr>                      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EFFECTIVE TEST SUITE SIZE USING SIMILARITY BASED GREEDY APPROACH</dc:title>
  <dc:creator>Santhose</dc:creator>
  <cp:lastModifiedBy>Santhose</cp:lastModifiedBy>
  <cp:revision>51</cp:revision>
  <dcterms:created xsi:type="dcterms:W3CDTF">2019-03-18T15:06:12Z</dcterms:created>
  <dcterms:modified xsi:type="dcterms:W3CDTF">2019-04-03T09:48:19Z</dcterms:modified>
</cp:coreProperties>
</file>