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2"/>
  </p:notesMasterIdLst>
  <p:sldIdLst>
    <p:sldId id="257" r:id="rId3"/>
    <p:sldId id="258" r:id="rId4"/>
    <p:sldId id="259" r:id="rId5"/>
    <p:sldId id="323" r:id="rId6"/>
    <p:sldId id="267" r:id="rId7"/>
    <p:sldId id="324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39" r:id="rId16"/>
    <p:sldId id="333" r:id="rId17"/>
    <p:sldId id="335" r:id="rId18"/>
    <p:sldId id="334" r:id="rId19"/>
    <p:sldId id="336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20" r:id="rId28"/>
    <p:sldId id="321" r:id="rId29"/>
    <p:sldId id="322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CCFFCC"/>
    <a:srgbClr val="FFFFCC"/>
    <a:srgbClr val="66FFFF"/>
    <a:srgbClr val="00FFFF"/>
    <a:srgbClr val="66FF33"/>
    <a:srgbClr val="FF3300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6DF45-7FE7-7542-91ED-0129C3A9BF67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008AE-17B6-B944-85B1-DACCF1040F24}">
      <dgm:prSet phldrT="[Text]" custT="1"/>
      <dgm:spPr/>
      <dgm:t>
        <a:bodyPr/>
        <a:lstStyle/>
        <a:p>
          <a:r>
            <a:rPr lang="en-US" sz="2000" b="1">
              <a:latin typeface="Times New Roman" pitchFamily="18" charset="0"/>
              <a:cs typeface="Times New Roman" pitchFamily="18" charset="0"/>
            </a:rPr>
            <a:t>Hình ảnh 2D CT</a:t>
          </a:r>
        </a:p>
      </dgm:t>
    </dgm:pt>
    <dgm:pt modelId="{B4FCBC4F-D5C6-1D42-97F7-5F44C9698774}" type="parTrans" cxnId="{CE488D9E-EBE4-B74D-8BB5-576D5DB7D33C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13F74FD0-E567-2641-978F-340E595829F5}" type="sibTrans" cxnId="{CE488D9E-EBE4-B74D-8BB5-576D5DB7D33C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F8DA789F-07E8-004D-ADAD-49046071EDC8}">
      <dgm:prSet phldrT="[Text]" custT="1"/>
      <dgm:spPr/>
      <dgm:t>
        <a:bodyPr/>
        <a:lstStyle/>
        <a:p>
          <a:r>
            <a:rPr lang="vi-VN" sz="2000" b="1" dirty="0">
              <a:latin typeface="Times New Roman" pitchFamily="18" charset="0"/>
              <a:cs typeface="Times New Roman" pitchFamily="18" charset="0"/>
            </a:rPr>
            <a:t>Xác định ngưỡng xám từ biểu đồ histogram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qua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vùng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ngực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81FE683D-1DF6-A14B-9F27-6CE0A6014550}" type="parTrans" cxnId="{DC324742-50D0-EF4E-A0D6-2A5E2DE453BA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11E25AC2-48D6-6E4E-9A8C-330DC4FFE93E}" type="sibTrans" cxnId="{DC324742-50D0-EF4E-A0D6-2A5E2DE453BA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24F47E40-B841-044D-A8C2-99FEA3DCFA7B}">
      <dgm:prSet phldrT="[Text]" custT="1"/>
      <dgm:spPr/>
      <dgm:t>
        <a:bodyPr/>
        <a:lstStyle/>
        <a:p>
          <a:r>
            <a:rPr lang="vi-VN" sz="2000" b="1" dirty="0">
              <a:latin typeface="Times New Roman" pitchFamily="18" charset="0"/>
              <a:cs typeface="Times New Roman" pitchFamily="18" charset="0"/>
            </a:rPr>
            <a:t>Phân lớp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giữa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vi-VN" sz="2000" b="1" dirty="0">
              <a:latin typeface="Times New Roman" pitchFamily="18" charset="0"/>
              <a:cs typeface="Times New Roman" pitchFamily="18" charset="0"/>
            </a:rPr>
            <a:t>v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ù</a:t>
          </a:r>
          <a:r>
            <a:rPr lang="vi-VN" sz="2000" b="1" dirty="0">
              <a:latin typeface="Times New Roman" pitchFamily="18" charset="0"/>
              <a:cs typeface="Times New Roman" pitchFamily="18" charset="0"/>
            </a:rPr>
            <a:t>ng chứa ngực và phổi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B618F807-FA55-2642-B7F6-22D3D0565242}" type="parTrans" cxnId="{71A9151B-FD2F-2746-B12C-54D90444AEAD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B65A1FF4-50F2-8844-B95D-0DD2FECE292C}" type="sibTrans" cxnId="{71A9151B-FD2F-2746-B12C-54D90444AEAD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76D07C78-9352-014D-AB42-1303C9533134}">
      <dgm:prSet custT="1"/>
      <dgm:spPr/>
      <dgm:t>
        <a:bodyPr/>
        <a:lstStyle/>
        <a:p>
          <a:r>
            <a:rPr lang="en-US" sz="2000" b="1">
              <a:latin typeface="Times New Roman" pitchFamily="18" charset="0"/>
              <a:cs typeface="Times New Roman" pitchFamily="18" charset="0"/>
            </a:rPr>
            <a:t>X</a:t>
          </a:r>
          <a:r>
            <a:rPr lang="vi-VN" sz="2000" b="1">
              <a:latin typeface="Times New Roman" pitchFamily="18" charset="0"/>
              <a:cs typeface="Times New Roman" pitchFamily="18" charset="0"/>
            </a:rPr>
            <a:t>ác định vùng bao của lá phổi</a:t>
          </a:r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7CFD01F3-1D57-CC4D-82DC-058B01C8A6A9}" type="parTrans" cxnId="{0E6F0D99-2FF0-834E-85D3-A4256074961F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B2F354D3-18B2-1F4E-9C93-F210B5268D2C}" type="sibTrans" cxnId="{0E6F0D99-2FF0-834E-85D3-A4256074961F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CD016E4B-39FF-F348-B369-25FD5BAA9056}">
      <dgm:prSet custT="1"/>
      <dgm:spPr/>
      <dgm:t>
        <a:bodyPr/>
        <a:lstStyle/>
        <a:p>
          <a:r>
            <a:rPr lang="en-US" sz="2000" b="1">
              <a:latin typeface="Times New Roman" pitchFamily="18" charset="0"/>
              <a:cs typeface="Times New Roman" pitchFamily="18" charset="0"/>
            </a:rPr>
            <a:t>Ứ</a:t>
          </a:r>
          <a:r>
            <a:rPr lang="vi-VN" sz="2000" b="1">
              <a:latin typeface="Times New Roman" pitchFamily="18" charset="0"/>
              <a:cs typeface="Times New Roman" pitchFamily="18" charset="0"/>
            </a:rPr>
            <a:t>ng dụng kỹ thuật gán nhãn, phân lớp</a:t>
          </a:r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7A10C360-78E4-7D43-857F-FCF9C7ABAFE8}" type="parTrans" cxnId="{98F4A117-BD70-9746-B847-F7DCBC92F221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97CBDF41-6104-CB4E-9176-2F39AF291392}" type="sibTrans" cxnId="{98F4A117-BD70-9746-B847-F7DCBC92F221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DEA10A0A-0B4E-424A-A0E4-B7C050571BCB}">
      <dgm:prSet custT="1"/>
      <dgm:spPr/>
      <dgm:t>
        <a:bodyPr/>
        <a:lstStyle/>
        <a:p>
          <a:r>
            <a:rPr lang="en-US" sz="2000" b="1">
              <a:latin typeface="Times New Roman" pitchFamily="18" charset="0"/>
              <a:cs typeface="Times New Roman" pitchFamily="18" charset="0"/>
            </a:rPr>
            <a:t>Ứ</a:t>
          </a:r>
          <a:r>
            <a:rPr lang="vi-VN" sz="2000" b="1">
              <a:latin typeface="Times New Roman" pitchFamily="18" charset="0"/>
              <a:cs typeface="Times New Roman" pitchFamily="18" charset="0"/>
            </a:rPr>
            <a:t>ng dụng hình thái học trong việc </a:t>
          </a:r>
          <a:r>
            <a:rPr lang="en-US" sz="2000" b="1">
              <a:latin typeface="Times New Roman" pitchFamily="18" charset="0"/>
              <a:cs typeface="Times New Roman" pitchFamily="18" charset="0"/>
            </a:rPr>
            <a:t>tách các thành phần bên trong lá phổi</a:t>
          </a:r>
        </a:p>
      </dgm:t>
    </dgm:pt>
    <dgm:pt modelId="{1173D54A-7803-D04E-8E76-E71670E326B2}" type="parTrans" cxnId="{8BD79D78-F9DC-9B40-BB3B-3431BF7D7999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FC02BFA7-A7A1-C74A-9878-C0DC6485D93E}" type="sibTrans" cxnId="{8BD79D78-F9DC-9B40-BB3B-3431BF7D7999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CEE5B249-BAD7-4F2C-8AF3-7A3C81CA8035}">
      <dgm:prSet custT="1"/>
      <dgm:spPr/>
      <dgm:t>
        <a:bodyPr/>
        <a:lstStyle/>
        <a:p>
          <a:r>
            <a:rPr lang="en-US" sz="2000" b="1">
              <a:latin typeface="Times New Roman" pitchFamily="18" charset="0"/>
              <a:cs typeface="Times New Roman" pitchFamily="18" charset="0"/>
            </a:rPr>
            <a:t>Ứng dụng mạng nơron vào việc phát hiện các khối u</a:t>
          </a:r>
        </a:p>
      </dgm:t>
    </dgm:pt>
    <dgm:pt modelId="{59A0D164-7E3F-4B9C-B1E4-958DEF51069C}" type="parTrans" cxnId="{5A7032D7-2B41-47B7-B53B-9452D3810B2C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083A4AC3-8F74-423B-983A-BE35FE3C4CD9}" type="sibTrans" cxnId="{5A7032D7-2B41-47B7-B53B-9452D3810B2C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38F800D0-E174-D345-959E-CB89AE997466}" type="pres">
      <dgm:prSet presAssocID="{09F6DF45-7FE7-7542-91ED-0129C3A9BF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8D447-EE2D-4CF6-98FB-D6B9D494F20D}" type="pres">
      <dgm:prSet presAssocID="{CEE5B249-BAD7-4F2C-8AF3-7A3C81CA8035}" presName="boxAndChildren" presStyleCnt="0"/>
      <dgm:spPr/>
    </dgm:pt>
    <dgm:pt modelId="{914DCCC4-4286-40E2-9AFF-01BCD6722039}" type="pres">
      <dgm:prSet presAssocID="{CEE5B249-BAD7-4F2C-8AF3-7A3C81CA8035}" presName="parentTextBox" presStyleLbl="node1" presStyleIdx="0" presStyleCnt="7"/>
      <dgm:spPr/>
      <dgm:t>
        <a:bodyPr/>
        <a:lstStyle/>
        <a:p>
          <a:endParaRPr lang="en-US"/>
        </a:p>
      </dgm:t>
    </dgm:pt>
    <dgm:pt modelId="{813B86E2-B363-488D-BA6D-5C5CE9CF1C97}" type="pres">
      <dgm:prSet presAssocID="{FC02BFA7-A7A1-C74A-9878-C0DC6485D93E}" presName="sp" presStyleCnt="0"/>
      <dgm:spPr/>
    </dgm:pt>
    <dgm:pt modelId="{923BF478-AE74-4A58-BD22-A49FCE6161AB}" type="pres">
      <dgm:prSet presAssocID="{DEA10A0A-0B4E-424A-A0E4-B7C050571BCB}" presName="arrowAndChildren" presStyleCnt="0"/>
      <dgm:spPr/>
    </dgm:pt>
    <dgm:pt modelId="{0C654704-7E26-48DA-9B98-F185F8AAF069}" type="pres">
      <dgm:prSet presAssocID="{DEA10A0A-0B4E-424A-A0E4-B7C050571BCB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23295264-0790-9046-B150-B1EEAB4EF6E0}" type="pres">
      <dgm:prSet presAssocID="{97CBDF41-6104-CB4E-9176-2F39AF291392}" presName="sp" presStyleCnt="0"/>
      <dgm:spPr/>
    </dgm:pt>
    <dgm:pt modelId="{FB62D35B-B5FC-2248-88C1-25F6E46F0184}" type="pres">
      <dgm:prSet presAssocID="{CD016E4B-39FF-F348-B369-25FD5BAA9056}" presName="arrowAndChildren" presStyleCnt="0"/>
      <dgm:spPr/>
    </dgm:pt>
    <dgm:pt modelId="{C82F9893-9DF0-1543-A27D-1A90BBD106FA}" type="pres">
      <dgm:prSet presAssocID="{CD016E4B-39FF-F348-B369-25FD5BAA9056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2FECF24D-F42D-B342-A4E2-14F5DB973304}" type="pres">
      <dgm:prSet presAssocID="{B2F354D3-18B2-1F4E-9C93-F210B5268D2C}" presName="sp" presStyleCnt="0"/>
      <dgm:spPr/>
    </dgm:pt>
    <dgm:pt modelId="{5B99ED24-3416-5143-9FFA-CDF8690AA71E}" type="pres">
      <dgm:prSet presAssocID="{76D07C78-9352-014D-AB42-1303C9533134}" presName="arrowAndChildren" presStyleCnt="0"/>
      <dgm:spPr/>
    </dgm:pt>
    <dgm:pt modelId="{205D8CEF-DFAB-014B-A942-4BAE2A902578}" type="pres">
      <dgm:prSet presAssocID="{76D07C78-9352-014D-AB42-1303C9533134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22958073-45BE-E041-B79C-6C8CB18E793F}" type="pres">
      <dgm:prSet presAssocID="{B65A1FF4-50F2-8844-B95D-0DD2FECE292C}" presName="sp" presStyleCnt="0"/>
      <dgm:spPr/>
    </dgm:pt>
    <dgm:pt modelId="{EF88CC46-F7A3-EC45-9A9C-22EBB80B8F74}" type="pres">
      <dgm:prSet presAssocID="{24F47E40-B841-044D-A8C2-99FEA3DCFA7B}" presName="arrowAndChildren" presStyleCnt="0"/>
      <dgm:spPr/>
    </dgm:pt>
    <dgm:pt modelId="{249C7758-FB69-BE42-8D20-B5BECCB5171E}" type="pres">
      <dgm:prSet presAssocID="{24F47E40-B841-044D-A8C2-99FEA3DCFA7B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69CD6F3B-D88B-8745-A86A-3692C780898E}" type="pres">
      <dgm:prSet presAssocID="{11E25AC2-48D6-6E4E-9A8C-330DC4FFE93E}" presName="sp" presStyleCnt="0"/>
      <dgm:spPr/>
    </dgm:pt>
    <dgm:pt modelId="{76BE570A-1E00-9647-842B-3C4CA88A0359}" type="pres">
      <dgm:prSet presAssocID="{F8DA789F-07E8-004D-ADAD-49046071EDC8}" presName="arrowAndChildren" presStyleCnt="0"/>
      <dgm:spPr/>
    </dgm:pt>
    <dgm:pt modelId="{696B8096-E29D-1742-8E61-5572A92C8728}" type="pres">
      <dgm:prSet presAssocID="{F8DA789F-07E8-004D-ADAD-49046071EDC8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C1B06CCE-B100-0C43-B7BB-AE14453C4543}" type="pres">
      <dgm:prSet presAssocID="{13F74FD0-E567-2641-978F-340E595829F5}" presName="sp" presStyleCnt="0"/>
      <dgm:spPr/>
    </dgm:pt>
    <dgm:pt modelId="{4D120966-4693-8142-AF20-ED7A11EAF5EE}" type="pres">
      <dgm:prSet presAssocID="{486008AE-17B6-B944-85B1-DACCF1040F24}" presName="arrowAndChildren" presStyleCnt="0"/>
      <dgm:spPr/>
    </dgm:pt>
    <dgm:pt modelId="{8425F149-246C-784A-A2E9-445D86D713CB}" type="pres">
      <dgm:prSet presAssocID="{486008AE-17B6-B944-85B1-DACCF1040F24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BF1A7AAA-A10E-4057-886B-055D2F01EEA2}" type="presOf" srcId="{F8DA789F-07E8-004D-ADAD-49046071EDC8}" destId="{696B8096-E29D-1742-8E61-5572A92C8728}" srcOrd="0" destOrd="0" presId="urn:microsoft.com/office/officeart/2005/8/layout/process4"/>
    <dgm:cxn modelId="{BC520092-2BE2-4609-91E6-22A83D917BA0}" type="presOf" srcId="{486008AE-17B6-B944-85B1-DACCF1040F24}" destId="{8425F149-246C-784A-A2E9-445D86D713CB}" srcOrd="0" destOrd="0" presId="urn:microsoft.com/office/officeart/2005/8/layout/process4"/>
    <dgm:cxn modelId="{98F4A117-BD70-9746-B847-F7DCBC92F221}" srcId="{09F6DF45-7FE7-7542-91ED-0129C3A9BF67}" destId="{CD016E4B-39FF-F348-B369-25FD5BAA9056}" srcOrd="4" destOrd="0" parTransId="{7A10C360-78E4-7D43-857F-FCF9C7ABAFE8}" sibTransId="{97CBDF41-6104-CB4E-9176-2F39AF291392}"/>
    <dgm:cxn modelId="{8BD79D78-F9DC-9B40-BB3B-3431BF7D7999}" srcId="{09F6DF45-7FE7-7542-91ED-0129C3A9BF67}" destId="{DEA10A0A-0B4E-424A-A0E4-B7C050571BCB}" srcOrd="5" destOrd="0" parTransId="{1173D54A-7803-D04E-8E76-E71670E326B2}" sibTransId="{FC02BFA7-A7A1-C74A-9878-C0DC6485D93E}"/>
    <dgm:cxn modelId="{6DC2880A-FBCB-4172-8436-E1F03F1643DD}" type="presOf" srcId="{CD016E4B-39FF-F348-B369-25FD5BAA9056}" destId="{C82F9893-9DF0-1543-A27D-1A90BBD106FA}" srcOrd="0" destOrd="0" presId="urn:microsoft.com/office/officeart/2005/8/layout/process4"/>
    <dgm:cxn modelId="{E3DFD497-A999-4AC4-9D79-62D4C5F9499F}" type="presOf" srcId="{76D07C78-9352-014D-AB42-1303C9533134}" destId="{205D8CEF-DFAB-014B-A942-4BAE2A902578}" srcOrd="0" destOrd="0" presId="urn:microsoft.com/office/officeart/2005/8/layout/process4"/>
    <dgm:cxn modelId="{63D9EBB6-3151-4EB9-BCDB-A20ABEC59F00}" type="presOf" srcId="{CEE5B249-BAD7-4F2C-8AF3-7A3C81CA8035}" destId="{914DCCC4-4286-40E2-9AFF-01BCD6722039}" srcOrd="0" destOrd="0" presId="urn:microsoft.com/office/officeart/2005/8/layout/process4"/>
    <dgm:cxn modelId="{DC324742-50D0-EF4E-A0D6-2A5E2DE453BA}" srcId="{09F6DF45-7FE7-7542-91ED-0129C3A9BF67}" destId="{F8DA789F-07E8-004D-ADAD-49046071EDC8}" srcOrd="1" destOrd="0" parTransId="{81FE683D-1DF6-A14B-9F27-6CE0A6014550}" sibTransId="{11E25AC2-48D6-6E4E-9A8C-330DC4FFE93E}"/>
    <dgm:cxn modelId="{CE488D9E-EBE4-B74D-8BB5-576D5DB7D33C}" srcId="{09F6DF45-7FE7-7542-91ED-0129C3A9BF67}" destId="{486008AE-17B6-B944-85B1-DACCF1040F24}" srcOrd="0" destOrd="0" parTransId="{B4FCBC4F-D5C6-1D42-97F7-5F44C9698774}" sibTransId="{13F74FD0-E567-2641-978F-340E595829F5}"/>
    <dgm:cxn modelId="{0E6F0D99-2FF0-834E-85D3-A4256074961F}" srcId="{09F6DF45-7FE7-7542-91ED-0129C3A9BF67}" destId="{76D07C78-9352-014D-AB42-1303C9533134}" srcOrd="3" destOrd="0" parTransId="{7CFD01F3-1D57-CC4D-82DC-058B01C8A6A9}" sibTransId="{B2F354D3-18B2-1F4E-9C93-F210B5268D2C}"/>
    <dgm:cxn modelId="{5A7032D7-2B41-47B7-B53B-9452D3810B2C}" srcId="{09F6DF45-7FE7-7542-91ED-0129C3A9BF67}" destId="{CEE5B249-BAD7-4F2C-8AF3-7A3C81CA8035}" srcOrd="6" destOrd="0" parTransId="{59A0D164-7E3F-4B9C-B1E4-958DEF51069C}" sibTransId="{083A4AC3-8F74-423B-983A-BE35FE3C4CD9}"/>
    <dgm:cxn modelId="{F3DCB6D2-DF59-4757-97A5-470CEE02329D}" type="presOf" srcId="{09F6DF45-7FE7-7542-91ED-0129C3A9BF67}" destId="{38F800D0-E174-D345-959E-CB89AE997466}" srcOrd="0" destOrd="0" presId="urn:microsoft.com/office/officeart/2005/8/layout/process4"/>
    <dgm:cxn modelId="{5B11A7D2-9AC6-4AB6-8862-470FD32536EB}" type="presOf" srcId="{24F47E40-B841-044D-A8C2-99FEA3DCFA7B}" destId="{249C7758-FB69-BE42-8D20-B5BECCB5171E}" srcOrd="0" destOrd="0" presId="urn:microsoft.com/office/officeart/2005/8/layout/process4"/>
    <dgm:cxn modelId="{71A9151B-FD2F-2746-B12C-54D90444AEAD}" srcId="{09F6DF45-7FE7-7542-91ED-0129C3A9BF67}" destId="{24F47E40-B841-044D-A8C2-99FEA3DCFA7B}" srcOrd="2" destOrd="0" parTransId="{B618F807-FA55-2642-B7F6-22D3D0565242}" sibTransId="{B65A1FF4-50F2-8844-B95D-0DD2FECE292C}"/>
    <dgm:cxn modelId="{1C832825-647A-4471-9891-2E3056E543EA}" type="presOf" srcId="{DEA10A0A-0B4E-424A-A0E4-B7C050571BCB}" destId="{0C654704-7E26-48DA-9B98-F185F8AAF069}" srcOrd="0" destOrd="0" presId="urn:microsoft.com/office/officeart/2005/8/layout/process4"/>
    <dgm:cxn modelId="{094AAEDD-28F4-432E-BCFE-9A42276796D3}" type="presParOf" srcId="{38F800D0-E174-D345-959E-CB89AE997466}" destId="{EA58D447-EE2D-4CF6-98FB-D6B9D494F20D}" srcOrd="0" destOrd="0" presId="urn:microsoft.com/office/officeart/2005/8/layout/process4"/>
    <dgm:cxn modelId="{3BD1CA00-AF34-40C4-9C93-2F4B9BE558F4}" type="presParOf" srcId="{EA58D447-EE2D-4CF6-98FB-D6B9D494F20D}" destId="{914DCCC4-4286-40E2-9AFF-01BCD6722039}" srcOrd="0" destOrd="0" presId="urn:microsoft.com/office/officeart/2005/8/layout/process4"/>
    <dgm:cxn modelId="{31EBB00A-E6F1-4865-8BEA-33784E9332ED}" type="presParOf" srcId="{38F800D0-E174-D345-959E-CB89AE997466}" destId="{813B86E2-B363-488D-BA6D-5C5CE9CF1C97}" srcOrd="1" destOrd="0" presId="urn:microsoft.com/office/officeart/2005/8/layout/process4"/>
    <dgm:cxn modelId="{ECBBD3B0-48FF-4220-9E6B-AA5835C51E72}" type="presParOf" srcId="{38F800D0-E174-D345-959E-CB89AE997466}" destId="{923BF478-AE74-4A58-BD22-A49FCE6161AB}" srcOrd="2" destOrd="0" presId="urn:microsoft.com/office/officeart/2005/8/layout/process4"/>
    <dgm:cxn modelId="{9E9AD77F-CCBD-46EF-BCF6-A7C66A58A1D4}" type="presParOf" srcId="{923BF478-AE74-4A58-BD22-A49FCE6161AB}" destId="{0C654704-7E26-48DA-9B98-F185F8AAF069}" srcOrd="0" destOrd="0" presId="urn:microsoft.com/office/officeart/2005/8/layout/process4"/>
    <dgm:cxn modelId="{0B317039-6335-4F8F-A46E-36DC2A93C86B}" type="presParOf" srcId="{38F800D0-E174-D345-959E-CB89AE997466}" destId="{23295264-0790-9046-B150-B1EEAB4EF6E0}" srcOrd="3" destOrd="0" presId="urn:microsoft.com/office/officeart/2005/8/layout/process4"/>
    <dgm:cxn modelId="{1DA3F159-E1F2-4B87-9211-F3C1DC6A5C59}" type="presParOf" srcId="{38F800D0-E174-D345-959E-CB89AE997466}" destId="{FB62D35B-B5FC-2248-88C1-25F6E46F0184}" srcOrd="4" destOrd="0" presId="urn:microsoft.com/office/officeart/2005/8/layout/process4"/>
    <dgm:cxn modelId="{A03DFE8A-B18C-42E9-833E-43457ACDDAD4}" type="presParOf" srcId="{FB62D35B-B5FC-2248-88C1-25F6E46F0184}" destId="{C82F9893-9DF0-1543-A27D-1A90BBD106FA}" srcOrd="0" destOrd="0" presId="urn:microsoft.com/office/officeart/2005/8/layout/process4"/>
    <dgm:cxn modelId="{5E0350D3-F0D2-4E8D-BFA9-35734FE8FC56}" type="presParOf" srcId="{38F800D0-E174-D345-959E-CB89AE997466}" destId="{2FECF24D-F42D-B342-A4E2-14F5DB973304}" srcOrd="5" destOrd="0" presId="urn:microsoft.com/office/officeart/2005/8/layout/process4"/>
    <dgm:cxn modelId="{45C371B6-C376-42BB-8603-5B668C9EC603}" type="presParOf" srcId="{38F800D0-E174-D345-959E-CB89AE997466}" destId="{5B99ED24-3416-5143-9FFA-CDF8690AA71E}" srcOrd="6" destOrd="0" presId="urn:microsoft.com/office/officeart/2005/8/layout/process4"/>
    <dgm:cxn modelId="{29E68108-49C8-4567-9111-34848F49BF20}" type="presParOf" srcId="{5B99ED24-3416-5143-9FFA-CDF8690AA71E}" destId="{205D8CEF-DFAB-014B-A942-4BAE2A902578}" srcOrd="0" destOrd="0" presId="urn:microsoft.com/office/officeart/2005/8/layout/process4"/>
    <dgm:cxn modelId="{5C517639-02EC-4422-9042-9D13673FA719}" type="presParOf" srcId="{38F800D0-E174-D345-959E-CB89AE997466}" destId="{22958073-45BE-E041-B79C-6C8CB18E793F}" srcOrd="7" destOrd="0" presId="urn:microsoft.com/office/officeart/2005/8/layout/process4"/>
    <dgm:cxn modelId="{4BA1965E-7C87-4E8E-89F5-FF014ABE24B0}" type="presParOf" srcId="{38F800D0-E174-D345-959E-CB89AE997466}" destId="{EF88CC46-F7A3-EC45-9A9C-22EBB80B8F74}" srcOrd="8" destOrd="0" presId="urn:microsoft.com/office/officeart/2005/8/layout/process4"/>
    <dgm:cxn modelId="{BF8BD05F-7B67-4E2D-9F45-6223BE03C66A}" type="presParOf" srcId="{EF88CC46-F7A3-EC45-9A9C-22EBB80B8F74}" destId="{249C7758-FB69-BE42-8D20-B5BECCB5171E}" srcOrd="0" destOrd="0" presId="urn:microsoft.com/office/officeart/2005/8/layout/process4"/>
    <dgm:cxn modelId="{29D0499E-FC0F-4F55-A8B9-FA06A4B63974}" type="presParOf" srcId="{38F800D0-E174-D345-959E-CB89AE997466}" destId="{69CD6F3B-D88B-8745-A86A-3692C780898E}" srcOrd="9" destOrd="0" presId="urn:microsoft.com/office/officeart/2005/8/layout/process4"/>
    <dgm:cxn modelId="{086967F3-D099-450F-9C4A-A9A734A9C713}" type="presParOf" srcId="{38F800D0-E174-D345-959E-CB89AE997466}" destId="{76BE570A-1E00-9647-842B-3C4CA88A0359}" srcOrd="10" destOrd="0" presId="urn:microsoft.com/office/officeart/2005/8/layout/process4"/>
    <dgm:cxn modelId="{ED80F390-DB41-480D-A113-0EA1286C5CD0}" type="presParOf" srcId="{76BE570A-1E00-9647-842B-3C4CA88A0359}" destId="{696B8096-E29D-1742-8E61-5572A92C8728}" srcOrd="0" destOrd="0" presId="urn:microsoft.com/office/officeart/2005/8/layout/process4"/>
    <dgm:cxn modelId="{991907C5-42F9-475F-A2FB-5ACBC08FAAEF}" type="presParOf" srcId="{38F800D0-E174-D345-959E-CB89AE997466}" destId="{C1B06CCE-B100-0C43-B7BB-AE14453C4543}" srcOrd="11" destOrd="0" presId="urn:microsoft.com/office/officeart/2005/8/layout/process4"/>
    <dgm:cxn modelId="{EB265A2E-65BD-4705-BD61-65717826A177}" type="presParOf" srcId="{38F800D0-E174-D345-959E-CB89AE997466}" destId="{4D120966-4693-8142-AF20-ED7A11EAF5EE}" srcOrd="12" destOrd="0" presId="urn:microsoft.com/office/officeart/2005/8/layout/process4"/>
    <dgm:cxn modelId="{7A31C0F1-4972-4334-A80F-4E4FA00DFD2F}" type="presParOf" srcId="{4D120966-4693-8142-AF20-ED7A11EAF5EE}" destId="{8425F149-246C-784A-A2E9-445D86D713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DCCC4-4286-40E2-9AFF-01BCD6722039}">
      <dsp:nvSpPr>
        <dsp:cNvPr id="0" name=""/>
        <dsp:cNvSpPr/>
      </dsp:nvSpPr>
      <dsp:spPr>
        <a:xfrm>
          <a:off x="0" y="5013776"/>
          <a:ext cx="7696200" cy="548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Times New Roman" pitchFamily="18" charset="0"/>
              <a:cs typeface="Times New Roman" pitchFamily="18" charset="0"/>
            </a:rPr>
            <a:t>Ứng dụng mạng nơron vào việc phát hiện các khối u</a:t>
          </a:r>
        </a:p>
      </dsp:txBody>
      <dsp:txXfrm>
        <a:off x="0" y="5013776"/>
        <a:ext cx="7696200" cy="548654"/>
      </dsp:txXfrm>
    </dsp:sp>
    <dsp:sp modelId="{0C654704-7E26-48DA-9B98-F185F8AAF069}">
      <dsp:nvSpPr>
        <dsp:cNvPr id="0" name=""/>
        <dsp:cNvSpPr/>
      </dsp:nvSpPr>
      <dsp:spPr>
        <a:xfrm rot="10800000">
          <a:off x="0" y="4178175"/>
          <a:ext cx="7696200" cy="8438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Times New Roman" pitchFamily="18" charset="0"/>
              <a:cs typeface="Times New Roman" pitchFamily="18" charset="0"/>
            </a:rPr>
            <a:t>Ứ</a:t>
          </a:r>
          <a:r>
            <a:rPr lang="vi-VN" sz="2000" b="1" kern="1200">
              <a:latin typeface="Times New Roman" pitchFamily="18" charset="0"/>
              <a:cs typeface="Times New Roman" pitchFamily="18" charset="0"/>
            </a:rPr>
            <a:t>ng dụng hình thái học trong việc </a:t>
          </a:r>
          <a:r>
            <a:rPr lang="en-US" sz="2000" b="1" kern="1200">
              <a:latin typeface="Times New Roman" pitchFamily="18" charset="0"/>
              <a:cs typeface="Times New Roman" pitchFamily="18" charset="0"/>
            </a:rPr>
            <a:t>tách các thành phần bên trong lá phổi</a:t>
          </a:r>
        </a:p>
      </dsp:txBody>
      <dsp:txXfrm rot="10800000">
        <a:off x="0" y="4178175"/>
        <a:ext cx="7696200" cy="548296"/>
      </dsp:txXfrm>
    </dsp:sp>
    <dsp:sp modelId="{C82F9893-9DF0-1543-A27D-1A90BBD106FA}">
      <dsp:nvSpPr>
        <dsp:cNvPr id="0" name=""/>
        <dsp:cNvSpPr/>
      </dsp:nvSpPr>
      <dsp:spPr>
        <a:xfrm rot="10800000">
          <a:off x="0" y="3342573"/>
          <a:ext cx="7696200" cy="8438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Times New Roman" pitchFamily="18" charset="0"/>
              <a:cs typeface="Times New Roman" pitchFamily="18" charset="0"/>
            </a:rPr>
            <a:t>Ứ</a:t>
          </a:r>
          <a:r>
            <a:rPr lang="vi-VN" sz="2000" b="1" kern="1200">
              <a:latin typeface="Times New Roman" pitchFamily="18" charset="0"/>
              <a:cs typeface="Times New Roman" pitchFamily="18" charset="0"/>
            </a:rPr>
            <a:t>ng dụng kỹ thuật gán nhãn, phân lớp</a:t>
          </a:r>
          <a:endParaRPr lang="en-US" sz="2000" b="1" kern="1200">
            <a:latin typeface="Times New Roman" pitchFamily="18" charset="0"/>
            <a:cs typeface="Times New Roman" pitchFamily="18" charset="0"/>
          </a:endParaRPr>
        </a:p>
      </dsp:txBody>
      <dsp:txXfrm rot="10800000">
        <a:off x="0" y="3342573"/>
        <a:ext cx="7696200" cy="548296"/>
      </dsp:txXfrm>
    </dsp:sp>
    <dsp:sp modelId="{205D8CEF-DFAB-014B-A942-4BAE2A902578}">
      <dsp:nvSpPr>
        <dsp:cNvPr id="0" name=""/>
        <dsp:cNvSpPr/>
      </dsp:nvSpPr>
      <dsp:spPr>
        <a:xfrm rot="10800000">
          <a:off x="0" y="2506972"/>
          <a:ext cx="7696200" cy="8438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Times New Roman" pitchFamily="18" charset="0"/>
              <a:cs typeface="Times New Roman" pitchFamily="18" charset="0"/>
            </a:rPr>
            <a:t>X</a:t>
          </a:r>
          <a:r>
            <a:rPr lang="vi-VN" sz="2000" b="1" kern="1200">
              <a:latin typeface="Times New Roman" pitchFamily="18" charset="0"/>
              <a:cs typeface="Times New Roman" pitchFamily="18" charset="0"/>
            </a:rPr>
            <a:t>ác định vùng bao của lá phổi</a:t>
          </a:r>
          <a:endParaRPr lang="en-US" sz="2000" b="1" kern="1200">
            <a:latin typeface="Times New Roman" pitchFamily="18" charset="0"/>
            <a:cs typeface="Times New Roman" pitchFamily="18" charset="0"/>
          </a:endParaRPr>
        </a:p>
      </dsp:txBody>
      <dsp:txXfrm rot="10800000">
        <a:off x="0" y="2506972"/>
        <a:ext cx="7696200" cy="548296"/>
      </dsp:txXfrm>
    </dsp:sp>
    <dsp:sp modelId="{249C7758-FB69-BE42-8D20-B5BECCB5171E}">
      <dsp:nvSpPr>
        <dsp:cNvPr id="0" name=""/>
        <dsp:cNvSpPr/>
      </dsp:nvSpPr>
      <dsp:spPr>
        <a:xfrm rot="10800000">
          <a:off x="0" y="1671371"/>
          <a:ext cx="7696200" cy="8438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kern="1200" dirty="0">
              <a:latin typeface="Times New Roman" pitchFamily="18" charset="0"/>
              <a:cs typeface="Times New Roman" pitchFamily="18" charset="0"/>
            </a:rPr>
            <a:t>Phân lớp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giữa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vi-VN" sz="2000" b="1" kern="1200" dirty="0">
              <a:latin typeface="Times New Roman" pitchFamily="18" charset="0"/>
              <a:cs typeface="Times New Roman" pitchFamily="18" charset="0"/>
            </a:rPr>
            <a:t>v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ù</a:t>
          </a:r>
          <a:r>
            <a:rPr lang="vi-VN" sz="2000" b="1" kern="1200" dirty="0">
              <a:latin typeface="Times New Roman" pitchFamily="18" charset="0"/>
              <a:cs typeface="Times New Roman" pitchFamily="18" charset="0"/>
            </a:rPr>
            <a:t>ng chứa ngực và phổi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0" y="1671371"/>
        <a:ext cx="7696200" cy="548296"/>
      </dsp:txXfrm>
    </dsp:sp>
    <dsp:sp modelId="{696B8096-E29D-1742-8E61-5572A92C8728}">
      <dsp:nvSpPr>
        <dsp:cNvPr id="0" name=""/>
        <dsp:cNvSpPr/>
      </dsp:nvSpPr>
      <dsp:spPr>
        <a:xfrm rot="10800000">
          <a:off x="0" y="835769"/>
          <a:ext cx="7696200" cy="8438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kern="1200" dirty="0">
              <a:latin typeface="Times New Roman" pitchFamily="18" charset="0"/>
              <a:cs typeface="Times New Roman" pitchFamily="18" charset="0"/>
            </a:rPr>
            <a:t>Xác định ngưỡng xám từ biểu đồ histogram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qua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vùng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ngực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0" y="835769"/>
        <a:ext cx="7696200" cy="548296"/>
      </dsp:txXfrm>
    </dsp:sp>
    <dsp:sp modelId="{8425F149-246C-784A-A2E9-445D86D713CB}">
      <dsp:nvSpPr>
        <dsp:cNvPr id="0" name=""/>
        <dsp:cNvSpPr/>
      </dsp:nvSpPr>
      <dsp:spPr>
        <a:xfrm rot="10800000">
          <a:off x="0" y="168"/>
          <a:ext cx="7696200" cy="8438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Times New Roman" pitchFamily="18" charset="0"/>
              <a:cs typeface="Times New Roman" pitchFamily="18" charset="0"/>
            </a:rPr>
            <a:t>Hình ảnh 2D CT</a:t>
          </a:r>
        </a:p>
      </dsp:txBody>
      <dsp:txXfrm rot="10800000">
        <a:off x="0" y="168"/>
        <a:ext cx="7696200" cy="54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57E0A-C9B9-4530-BD57-773E278398CB}" type="datetimeFigureOut">
              <a:rPr lang="en-US" smtClean="0"/>
              <a:t>25/03/2016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AF6B-19FB-486B-8FF4-172DF325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/>
          <a:p>
            <a:fld id="{E8E79DD6-CA0B-411E-8D42-CBF82657B57D}" type="datetime1">
              <a:rPr lang="en-US" smtClean="0"/>
              <a:t>25/03/2016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6567-3A85-416E-9B8C-B4E85AF5C139}" type="datetime1">
              <a:rPr lang="en-US" smtClean="0"/>
              <a:t>25/03/2016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89D-48AA-440E-9780-96264BD56C0A}" type="datetime1">
              <a:rPr lang="en-US" smtClean="0"/>
              <a:t>25/03/2016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7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3C794B-3250-4AAD-962C-B6541BCCAA09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B85CE5-7DF3-4237-9E97-0C45862FD933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3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3A073-82CD-4C72-9B05-A8690BB0466C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0901B-135A-4056-B569-85FBD7CAC41F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1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D3969B-9E8B-4FF8-BA5A-DF4998F8A426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198A3-B7FD-43EC-990D-4A10A3206DC7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5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C5843-2CB4-4C85-A14E-80F5280A1C54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0E90F-D0B2-44DF-8857-F335D7E29315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5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074B2-3DCF-45CC-8C8E-0C05C9A71804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180BA-97B8-442D-B4F2-8884C13A7D8D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70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DE26-1126-4228-8D05-A0D9E30BFA3E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06E11-21D9-4360-B63B-013C67B7C80B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5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837E0A-3A16-4130-ACF1-AA2A3A6F648F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F140F22-9C0A-4AE7-9C57-D42C5490660D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9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54536-FF3C-4435-A988-78E45F1AF69F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133D-E331-4F53-9D9D-3218B8FC0367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76200" y="6569075"/>
            <a:ext cx="2133600" cy="365125"/>
          </a:xfrm>
        </p:spPr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365125"/>
          </a:xfrm>
        </p:spPr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CBEF0B-B2C7-4C2B-9A29-84EA7E1E867D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B707D6-B1B2-440F-B697-929443BACADD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35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3275B-13C5-4CD8-AF55-7C145B7FDF7C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759A5-50F8-4365-9E88-9B98F53226AD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84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64229-85A5-4BCD-AEE7-5AF727A520BD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C415E-5155-40DD-8D09-55D63E1BC450}" type="slidenum">
              <a:rPr lang="en-SG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6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28C4-6116-4D47-8146-7B1BEA729696}" type="datetime1">
              <a:rPr lang="en-US" smtClean="0"/>
              <a:t>25/03/2016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EF-498A-49AB-8E03-FEDE316B08C3}" type="datetime1">
              <a:rPr lang="en-US" smtClean="0"/>
              <a:t>25/03/2016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F65-B024-471B-B8CF-D56E791B6FC5}" type="datetime1">
              <a:rPr lang="en-US" smtClean="0"/>
              <a:t>25/03/2016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73C-DDF7-49C6-9ADD-58B077D3A3C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5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925-8B32-4F55-BF86-7022147A5E29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C4C6-6305-4102-8478-96F523510DB7}" type="datetime1">
              <a:rPr lang="en-US" smtClean="0"/>
              <a:t>25/03/2016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EB11-EB5D-4C7F-9E05-B41C3705295C}" type="datetime1">
              <a:rPr lang="en-US" smtClean="0"/>
              <a:t>25/03/2016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3CC"/>
                </a:solidFill>
              </a:defRPr>
            </a:lvl1pPr>
          </a:lstStyle>
          <a:p>
            <a:fld id="{31385314-ABBF-4251-8C83-54D92419AA61}" type="datetime1">
              <a:rPr lang="en-US" smtClean="0"/>
              <a:pPr/>
              <a:t>25/03/2016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3CC"/>
                </a:solidFill>
              </a:defRPr>
            </a:lvl1pPr>
          </a:lstStyle>
          <a:p>
            <a:fld id="{B65A934E-14A5-4057-B34E-C340F8817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lowchart: Alternate Process 7"/>
          <p:cNvSpPr/>
          <p:nvPr userDrawn="1"/>
        </p:nvSpPr>
        <p:spPr>
          <a:xfrm>
            <a:off x="76200" y="76200"/>
            <a:ext cx="8991600" cy="6705600"/>
          </a:xfrm>
          <a:prstGeom prst="flowChartAlternate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2685F6-0D8B-4F55-9FDB-8F97A9ED0A2C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16ADEC-ED65-4960-8C91-14F396600B72}" type="slidenum">
              <a:rPr lang="en-SG">
                <a:solidFill>
                  <a:srgbClr val="E3DED1">
                    <a:shade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5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magazine.com/Articles/2013/03/01/Pattern-Recognition-with-Perceptrons.aspx?Page=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pages.inf.ed.ac.uk/rbf/HIPR2/hitmiss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158038" cy="8636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TRƯỜNG ĐẠI HỌC KHOA HỌC TỰ NHIÊN</a:t>
            </a:r>
            <a:b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KHOA CÔNG NGHỆ THÔNG TIN</a:t>
            </a:r>
            <a:endParaRPr lang="en-SG" sz="20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15063"/>
            <a:ext cx="1328738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1200" b="1" dirty="0" smtClean="0">
              <a:solidFill>
                <a:schemeClr val="tx2"/>
              </a:solidFill>
            </a:endParaRPr>
          </a:p>
          <a:p>
            <a:pPr eaLnBrk="1" hangingPunct="1"/>
            <a:fld id="{74C3802A-5517-40AD-B4CD-B5108AC5705D}" type="datetime1">
              <a:rPr lang="en-US" sz="1200" b="1" smtClean="0">
                <a:solidFill>
                  <a:schemeClr val="tx2"/>
                </a:solidFill>
              </a:rPr>
              <a:t>25/03/2016</a:t>
            </a:fld>
            <a:endParaRPr lang="en-US" sz="1200" b="1" dirty="0" smtClean="0">
              <a:solidFill>
                <a:schemeClr val="tx2"/>
              </a:solidFill>
            </a:endParaRP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gray">
          <a:xfrm>
            <a:off x="2209800" y="1295400"/>
            <a:ext cx="4495800" cy="609600"/>
          </a:xfrm>
          <a:prstGeom prst="roundRect">
            <a:avLst>
              <a:gd name="adj" fmla="val 19046"/>
            </a:avLst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lIns="134545" tIns="67272" rIns="134545" bIns="67272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ĐỒ ÁN MÔN HỌC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HỆ CƠ SỞ TRI THỨC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57200" y="2514600"/>
            <a:ext cx="8458200" cy="16466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800" b="1" dirty="0" smtClean="0">
              <a:solidFill>
                <a:srgbClr val="0000FF"/>
              </a:solidFill>
            </a:endParaRPr>
          </a:p>
          <a:p>
            <a:pPr algn="ctr"/>
            <a:r>
              <a:rPr lang="vi-VN" sz="3100" b="1" dirty="0">
                <a:solidFill>
                  <a:srgbClr val="0000FF"/>
                </a:solidFill>
              </a:rPr>
              <a:t>TỰ ĐỘNG PHÁT HIỆN UNG THƯ PHỔI</a:t>
            </a:r>
          </a:p>
          <a:p>
            <a:pPr algn="ctr"/>
            <a:r>
              <a:rPr lang="vi-VN" sz="3100" b="1" dirty="0">
                <a:solidFill>
                  <a:srgbClr val="0000FF"/>
                </a:solidFill>
              </a:rPr>
              <a:t>BẰNG THỐNG KÊ VÀ CHUẨN ĐOÁN TRONG ẢNH Y KHOA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304800" y="1905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  <a:p>
            <a:pPr algn="ctr"/>
            <a:r>
              <a:rPr lang="en-US" u="sng" dirty="0" err="1">
                <a:solidFill>
                  <a:srgbClr val="000099"/>
                </a:solidFill>
              </a:rPr>
              <a:t>Đề</a:t>
            </a:r>
            <a:r>
              <a:rPr lang="en-US" u="sng" dirty="0">
                <a:solidFill>
                  <a:srgbClr val="000099"/>
                </a:solidFill>
              </a:rPr>
              <a:t> </a:t>
            </a:r>
            <a:r>
              <a:rPr lang="en-US" u="sng" dirty="0" err="1">
                <a:solidFill>
                  <a:srgbClr val="000099"/>
                </a:solidFill>
              </a:rPr>
              <a:t>tài</a:t>
            </a:r>
            <a:r>
              <a:rPr lang="en-US" dirty="0">
                <a:solidFill>
                  <a:srgbClr val="000099"/>
                </a:solidFill>
              </a:rPr>
              <a:t> </a:t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gray">
          <a:xfrm>
            <a:off x="381000" y="3581400"/>
            <a:ext cx="1524000" cy="685800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Freeform 7"/>
          <p:cNvSpPr>
            <a:spLocks/>
          </p:cNvSpPr>
          <p:nvPr/>
        </p:nvSpPr>
        <p:spPr bwMode="gray">
          <a:xfrm rot="10800000">
            <a:off x="7467600" y="2427027"/>
            <a:ext cx="1550988" cy="592138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1371600" y="4267200"/>
            <a:ext cx="632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  <a:spcBef>
                <a:spcPct val="20000"/>
              </a:spcBef>
              <a:tabLst>
                <a:tab pos="2170113" algn="l"/>
              </a:tabLst>
            </a:pPr>
            <a:r>
              <a:rPr lang="en-US" b="1" dirty="0" err="1">
                <a:solidFill>
                  <a:srgbClr val="CC0066"/>
                </a:solidFill>
              </a:rPr>
              <a:t>Học</a:t>
            </a:r>
            <a:r>
              <a:rPr lang="en-US" b="1" dirty="0">
                <a:solidFill>
                  <a:srgbClr val="CC0066"/>
                </a:solidFill>
              </a:rPr>
              <a:t> </a:t>
            </a:r>
            <a:r>
              <a:rPr lang="en-US" b="1" dirty="0" err="1">
                <a:solidFill>
                  <a:srgbClr val="CC0066"/>
                </a:solidFill>
              </a:rPr>
              <a:t>viên</a:t>
            </a:r>
            <a:r>
              <a:rPr lang="en-US" b="1" dirty="0">
                <a:solidFill>
                  <a:srgbClr val="CC0066"/>
                </a:solidFill>
              </a:rPr>
              <a:t> </a:t>
            </a:r>
            <a:r>
              <a:rPr lang="en-US" b="1" dirty="0" err="1" smtClean="0">
                <a:solidFill>
                  <a:srgbClr val="CC0066"/>
                </a:solidFill>
              </a:rPr>
              <a:t>thực</a:t>
            </a:r>
            <a:r>
              <a:rPr lang="en-US" b="1" dirty="0" smtClean="0">
                <a:solidFill>
                  <a:srgbClr val="CC0066"/>
                </a:solidFill>
              </a:rPr>
              <a:t> </a:t>
            </a:r>
            <a:r>
              <a:rPr lang="en-US" b="1" dirty="0" err="1">
                <a:solidFill>
                  <a:srgbClr val="CC0066"/>
                </a:solidFill>
              </a:rPr>
              <a:t>hiện</a:t>
            </a:r>
            <a:r>
              <a:rPr lang="en-US" b="1" dirty="0">
                <a:solidFill>
                  <a:srgbClr val="CC0066"/>
                </a:solidFill>
              </a:rPr>
              <a:t>: </a:t>
            </a:r>
            <a:r>
              <a:rPr lang="en-US" b="1" dirty="0" smtClean="0">
                <a:solidFill>
                  <a:srgbClr val="CC0066"/>
                </a:solidFill>
              </a:rPr>
              <a:t>PHẠM THỊ TRÀ MY</a:t>
            </a:r>
          </a:p>
          <a:p>
            <a:pPr>
              <a:lnSpc>
                <a:spcPct val="150000"/>
              </a:lnSpc>
              <a:spcBef>
                <a:spcPct val="20000"/>
              </a:spcBef>
              <a:tabLst>
                <a:tab pos="3138488" algn="l"/>
              </a:tabLst>
            </a:pPr>
            <a:r>
              <a:rPr lang="en-US" b="1" dirty="0" smtClean="0">
                <a:solidFill>
                  <a:srgbClr val="CC0066"/>
                </a:solidFill>
              </a:rPr>
              <a:t>  	NGUYỄN THIỆN KHIÊM</a:t>
            </a:r>
          </a:p>
          <a:p>
            <a:pPr>
              <a:lnSpc>
                <a:spcPct val="150000"/>
              </a:lnSpc>
              <a:spcBef>
                <a:spcPct val="20000"/>
              </a:spcBef>
              <a:tabLst>
                <a:tab pos="3138488" algn="l"/>
              </a:tabLst>
            </a:pPr>
            <a:r>
              <a:rPr lang="en-US" b="1" dirty="0" smtClean="0">
                <a:solidFill>
                  <a:srgbClr val="CC0066"/>
                </a:solidFill>
              </a:rPr>
              <a:t>	NGUYỄN THÀNH AN</a:t>
            </a:r>
            <a:endParaRPr lang="en-US" b="1" dirty="0">
              <a:solidFill>
                <a:srgbClr val="CC0066"/>
              </a:solidFill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tabLst>
                <a:tab pos="3084513" algn="l"/>
              </a:tabLst>
            </a:pPr>
            <a:r>
              <a:rPr lang="en-US" b="1" dirty="0" err="1" smtClean="0">
                <a:solidFill>
                  <a:srgbClr val="000099"/>
                </a:solidFill>
              </a:rPr>
              <a:t>Giảng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</a:rPr>
              <a:t>viên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</a:rPr>
              <a:t>hướng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</a:rPr>
              <a:t>dẫn</a:t>
            </a:r>
            <a:r>
              <a:rPr lang="en-US" b="1" dirty="0" smtClean="0">
                <a:solidFill>
                  <a:srgbClr val="000099"/>
                </a:solidFill>
              </a:rPr>
              <a:t>: PGS. TS. LÊ HOÀNG THÁI</a:t>
            </a:r>
            <a:endParaRPr lang="en-US" b="1" dirty="0">
              <a:solidFill>
                <a:srgbClr val="0000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3948"/>
            <a:ext cx="1752600" cy="13785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59"/>
    </mc:Choice>
    <mc:Fallback xmlns="">
      <p:transition spd="slow" advTm="335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PHẦN B - NỘI DUNG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62200" y="1771935"/>
            <a:ext cx="3946478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1. GIỚI THIỆU VỀ DICOM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2200" y="2991134"/>
            <a:ext cx="3946478" cy="1352265"/>
          </a:xfrm>
          <a:prstGeom prst="roundRect">
            <a:avLst/>
          </a:prstGeom>
          <a:solidFill>
            <a:srgbClr val="FFFF00"/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2. PHƯƠNG THỨC THỰC HIỆN ĐỀ TÀI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94045" y="4688007"/>
            <a:ext cx="3946478" cy="914400"/>
          </a:xfrm>
          <a:prstGeom prst="roundRect">
            <a:avLst/>
          </a:prstGeom>
          <a:solidFill>
            <a:srgbClr val="005A58">
              <a:lumMod val="10000"/>
              <a:lumOff val="90000"/>
            </a:srgbClr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3. KẾT QUẢ HỆ THỐNG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61-2F36-4711-8325-99EAF5F74062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2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61-2F36-4711-8325-99EAF5F74062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85586339"/>
              </p:ext>
            </p:extLst>
          </p:nvPr>
        </p:nvGraphicFramePr>
        <p:xfrm>
          <a:off x="762000" y="1066800"/>
          <a:ext cx="7696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7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425F149-246C-784A-A2E9-445D86D71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>
                                            <p:graphicEl>
                                              <a:dgm id="{8425F149-246C-784A-A2E9-445D86D71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>
                                            <p:graphicEl>
                                              <a:dgm id="{8425F149-246C-784A-A2E9-445D86D71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96B8096-E29D-1742-8E61-5572A92C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>
                                            <p:graphicEl>
                                              <a:dgm id="{696B8096-E29D-1742-8E61-5572A92C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2">
                                            <p:graphicEl>
                                              <a:dgm id="{696B8096-E29D-1742-8E61-5572A92C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49C7758-FB69-BE42-8D20-B5BECCB5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2">
                                            <p:graphicEl>
                                              <a:dgm id="{249C7758-FB69-BE42-8D20-B5BECCB5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2">
                                            <p:graphicEl>
                                              <a:dgm id="{249C7758-FB69-BE42-8D20-B5BECCB5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05D8CEF-DFAB-014B-A942-4BAE2A90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2">
                                            <p:graphicEl>
                                              <a:dgm id="{205D8CEF-DFAB-014B-A942-4BAE2A90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2">
                                            <p:graphicEl>
                                              <a:dgm id="{205D8CEF-DFAB-014B-A942-4BAE2A90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82F9893-9DF0-1543-A27D-1A90BBD10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2">
                                            <p:graphicEl>
                                              <a:dgm id="{C82F9893-9DF0-1543-A27D-1A90BBD10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">
                                            <p:graphicEl>
                                              <a:dgm id="{C82F9893-9DF0-1543-A27D-1A90BBD10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C654704-7E26-48DA-9B98-F185F8AAF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2">
                                            <p:graphicEl>
                                              <a:dgm id="{0C654704-7E26-48DA-9B98-F185F8AAF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2">
                                            <p:graphicEl>
                                              <a:dgm id="{0C654704-7E26-48DA-9B98-F185F8AAF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14DCCC4-4286-40E2-9AFF-01BCD6722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>
                                            <p:graphicEl>
                                              <a:dgm id="{914DCCC4-4286-40E2-9AFF-01BCD6722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2">
                                            <p:graphicEl>
                                              <a:dgm id="{914DCCC4-4286-40E2-9AFF-01BCD6722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header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 smtClean="0"/>
              <a:t>dicom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tag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dicom</a:t>
            </a:r>
            <a:r>
              <a:rPr lang="en-US" dirty="0"/>
              <a:t> sang RGB </a:t>
            </a:r>
            <a:r>
              <a:rPr lang="en-US" dirty="0" smtClean="0"/>
              <a:t>=&gt;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Grayscale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dicom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Window </a:t>
            </a:r>
            <a:r>
              <a:rPr lang="en-US" dirty="0" smtClean="0"/>
              <a:t>Level</a:t>
            </a:r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 smtClean="0"/>
              <a:t>dicom</a:t>
            </a:r>
            <a:endParaRPr lang="en-US" dirty="0" smtClean="0"/>
          </a:p>
          <a:p>
            <a:pPr lvl="1"/>
            <a:r>
              <a:rPr lang="en-US" dirty="0" err="1"/>
              <a:t>Đ</a:t>
            </a:r>
            <a:r>
              <a:rPr lang="en-US" dirty="0" err="1" smtClean="0"/>
              <a:t>ộ</a:t>
            </a:r>
            <a:r>
              <a:rPr lang="en-US" dirty="0" smtClean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 smtClean="0"/>
              <a:t>dicom</a:t>
            </a:r>
            <a:endParaRPr lang="en-US" dirty="0" smtClean="0"/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79" y="1066800"/>
            <a:ext cx="51371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DICOM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THÔNG TIN CÁC TAG TRONG ẢNH DICOM</a:t>
            </a:r>
            <a:endParaRPr lang="en-US" sz="28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</a:rPr>
              <a:t>Mục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đích</a:t>
            </a:r>
            <a:r>
              <a:rPr lang="en-US" dirty="0" smtClean="0">
                <a:solidFill>
                  <a:srgbClr val="0033CC"/>
                </a:solidFill>
              </a:rPr>
              <a:t>: </a:t>
            </a:r>
            <a:r>
              <a:rPr lang="en-US" dirty="0" err="1" smtClean="0">
                <a:solidFill>
                  <a:srgbClr val="0033CC"/>
                </a:solidFill>
              </a:rPr>
              <a:t>thiết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lập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lại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màu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cho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nền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dirty="0" err="1">
                <a:solidFill>
                  <a:srgbClr val="0033CC"/>
                </a:solidFill>
              </a:rPr>
              <a:t>làm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cho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nền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và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phổi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tách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biệt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ra</a:t>
            </a:r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tấm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DICOM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/>
              <a:t>2: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5: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QUÁ TRÌNH TÁCH PHỔI</a:t>
            </a:r>
            <a:endParaRPr lang="en-US" sz="28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H</a:t>
            </a:r>
            <a:r>
              <a:rPr lang="en-US" dirty="0" err="1" smtClean="0"/>
              <a:t>ệ</a:t>
            </a:r>
            <a:r>
              <a:rPr lang="en-US" dirty="0" smtClean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thuật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toán</a:t>
            </a:r>
            <a:r>
              <a:rPr lang="en-US" dirty="0">
                <a:solidFill>
                  <a:srgbClr val="0033CC"/>
                </a:solidFill>
              </a:rPr>
              <a:t> Otsu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>
                <a:solidFill>
                  <a:srgbClr val="0033CC"/>
                </a:solidFill>
              </a:rPr>
              <a:t>xác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định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ngưỡng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/>
              <a:t>G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smtClean="0"/>
              <a:t>pixel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smtClean="0"/>
              <a:t>&gt;= </a:t>
            </a:r>
            <a:r>
              <a:rPr lang="en-US" dirty="0" err="1" smtClean="0"/>
              <a:t>ngưỡng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smtClean="0"/>
              <a:t>pixel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/>
              <a:t>ngưỡng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Otsu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làm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mịn</a:t>
            </a:r>
            <a:r>
              <a:rPr lang="en-US" dirty="0">
                <a:solidFill>
                  <a:srgbClr val="0033CC"/>
                </a:solidFill>
              </a:rPr>
              <a:t> 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QUÁ TRÌNH XÁC ĐỊNH NGƯỠNG XÁM</a:t>
            </a:r>
            <a:endParaRPr lang="en-US" sz="28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90312"/>
            <a:ext cx="7467599" cy="52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4582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1. </a:t>
                </a:r>
                <a:r>
                  <a:rPr lang="en-US" dirty="0" err="1"/>
                  <a:t>Tính</a:t>
                </a:r>
                <a:r>
                  <a:rPr lang="en-US" dirty="0"/>
                  <a:t> histogram,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</a:t>
                </a:r>
                <a:r>
                  <a:rPr lang="en-US" dirty="0" err="1"/>
                  <a:t>xám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2.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 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3. </a:t>
                </a:r>
                <a:r>
                  <a:rPr lang="en-US" dirty="0" err="1"/>
                  <a:t>Duyệt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lượt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t </a:t>
                </a:r>
                <a:r>
                  <a:rPr lang="en-US" dirty="0" err="1"/>
                  <a:t>từ</a:t>
                </a:r>
                <a:r>
                  <a:rPr lang="en-US" dirty="0"/>
                  <a:t> 1 </a:t>
                </a:r>
                <a:r>
                  <a:rPr lang="en-US" dirty="0" err="1"/>
                  <a:t>đến</a:t>
                </a:r>
                <a:r>
                  <a:rPr lang="en-US" dirty="0"/>
                  <a:t> L-1</a:t>
                </a:r>
              </a:p>
              <a:p>
                <a:pPr lvl="1"/>
                <a:r>
                  <a:rPr lang="en-US" dirty="0" err="1"/>
                  <a:t>Tính</a:t>
                </a:r>
                <a:r>
                  <a:rPr lang="en-US" dirty="0"/>
                  <a:t> q</a:t>
                </a:r>
                <a:r>
                  <a:rPr lang="en-US" baseline="-25000" dirty="0"/>
                  <a:t>1</a:t>
                </a:r>
                <a:r>
                  <a:rPr lang="en-US" dirty="0"/>
                  <a:t> (t); 𝜇</a:t>
                </a:r>
                <a:r>
                  <a:rPr lang="en-US" baseline="-25000" dirty="0"/>
                  <a:t>1</a:t>
                </a:r>
                <a:r>
                  <a:rPr lang="en-US" dirty="0"/>
                  <a:t>( 𝑡 )</a:t>
                </a:r>
              </a:p>
              <a:p>
                <a:pPr lvl="1"/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𝛿</m:t>
                        </m:r>
                      </m:e>
                      <m:sub>
                        <m:r>
                          <a:rPr lang="en-US" i="1"/>
                          <m:t>𝐵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  <m:r>
                      <a:rPr lang="en-US" i="1"/>
                      <m:t>(</m:t>
                    </m:r>
                    <m:r>
                      <a:rPr lang="en-US" i="1"/>
                      <m:t>𝑡</m:t>
                    </m:r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Bước</a:t>
                </a:r>
                <a:r>
                  <a:rPr lang="en-US" dirty="0"/>
                  <a:t> 4.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</a:t>
                </a:r>
                <a:r>
                  <a:rPr lang="en-US" dirty="0" err="1"/>
                  <a:t>ngưỡng</a:t>
                </a:r>
                <a:r>
                  <a:rPr lang="en-US" dirty="0"/>
                  <a:t> t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B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</m:e>
                    </m:d>
                    <m:r>
                      <a:rPr lang="en-US"/>
                      <m:t> </m:t>
                    </m:r>
                  </m:oMath>
                </a14:m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458200" cy="4525963"/>
              </a:xfrm>
              <a:blipFill rotWithShape="1">
                <a:blip r:embed="rId2"/>
                <a:stretch>
                  <a:fillRect l="-1585" t="-2830" r="-288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THUẬT TOÁN OTSU</a:t>
            </a:r>
            <a:endParaRPr lang="en-US" sz="28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34" y="2743200"/>
            <a:ext cx="308716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74837"/>
            <a:ext cx="8458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Mục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tiêu</a:t>
            </a:r>
            <a:r>
              <a:rPr lang="en-US" dirty="0" smtClean="0">
                <a:solidFill>
                  <a:srgbClr val="0033CC"/>
                </a:solidFill>
              </a:rPr>
              <a:t>: </a:t>
            </a:r>
            <a:r>
              <a:rPr lang="en-US" dirty="0" err="1">
                <a:solidFill>
                  <a:srgbClr val="0033CC"/>
                </a:solidFill>
              </a:rPr>
              <a:t>loại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bỏ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những</a:t>
            </a:r>
            <a:r>
              <a:rPr lang="en-US" dirty="0">
                <a:solidFill>
                  <a:srgbClr val="0033CC"/>
                </a:solidFill>
              </a:rPr>
              <a:t> pixel </a:t>
            </a:r>
            <a:r>
              <a:rPr lang="en-US" dirty="0" err="1">
                <a:solidFill>
                  <a:srgbClr val="0033CC"/>
                </a:solidFill>
              </a:rPr>
              <a:t>nhiễu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bên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trong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lá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phổi</a:t>
            </a:r>
            <a:endParaRPr lang="en-US" dirty="0">
              <a:solidFill>
                <a:srgbClr val="0033CC"/>
              </a:solidFill>
            </a:endParaRPr>
          </a:p>
          <a:p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mịn</a:t>
            </a:r>
            <a:r>
              <a:rPr lang="en-US" dirty="0"/>
              <a:t>,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[i][j]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b="1" dirty="0" err="1"/>
              <a:t>Bước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.</a:t>
            </a:r>
          </a:p>
          <a:p>
            <a:r>
              <a:rPr lang="en-US" b="1" dirty="0" err="1"/>
              <a:t>Bước</a:t>
            </a:r>
            <a:r>
              <a:rPr lang="en-US" b="1" dirty="0"/>
              <a:t> 3: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pixel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,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pixel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.</a:t>
            </a:r>
          </a:p>
          <a:p>
            <a:r>
              <a:rPr lang="en-US" b="1" dirty="0" err="1"/>
              <a:t>Bước</a:t>
            </a:r>
            <a:r>
              <a:rPr lang="en-US" b="1" dirty="0"/>
              <a:t> 4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THUẬT TOÁN LÀM MỊN</a:t>
            </a:r>
            <a:endParaRPr lang="en-US" sz="28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74837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pixel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 smtClean="0"/>
              <a:t>nhãn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4,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pixel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QUÁ TRÌNH GÁN NHÃN VÀ GOM NHÓM</a:t>
            </a:r>
            <a:endParaRPr lang="en-US" sz="28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4" name="Group 23"/>
          <p:cNvGrpSpPr>
            <a:grpSpLocks/>
          </p:cNvGrpSpPr>
          <p:nvPr/>
        </p:nvGrpSpPr>
        <p:grpSpPr bwMode="auto">
          <a:xfrm>
            <a:off x="1666875" y="1371600"/>
            <a:ext cx="5571403" cy="711200"/>
            <a:chOff x="1344" y="1392"/>
            <a:chExt cx="3072" cy="288"/>
          </a:xfrm>
        </p:grpSpPr>
        <p:sp>
          <p:nvSpPr>
            <p:cNvPr id="22563" name="Rectangle 13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C8F1FA"/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3E8291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solidFill>
                  <a:srgbClr val="000099"/>
                </a:solidFill>
              </a:endParaRPr>
            </a:p>
          </p:txBody>
        </p:sp>
        <p:sp>
          <p:nvSpPr>
            <p:cNvPr id="22564" name="Rectangle 14"/>
            <p:cNvSpPr>
              <a:spLocks noChangeArrowheads="1"/>
            </p:cNvSpPr>
            <p:nvPr/>
          </p:nvSpPr>
          <p:spPr bwMode="gray">
            <a:xfrm>
              <a:off x="1344" y="1392"/>
              <a:ext cx="621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prstShdw prst="shdw17" dist="63500" dir="5400000">
                <a:srgbClr val="2E5B88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000099"/>
                  </a:solidFill>
                </a:rPr>
                <a:t>PHẦN A</a:t>
              </a:r>
            </a:p>
          </p:txBody>
        </p:sp>
      </p:grpSp>
      <p:grpSp>
        <p:nvGrpSpPr>
          <p:cNvPr id="22535" name="Group 24"/>
          <p:cNvGrpSpPr>
            <a:grpSpLocks/>
          </p:cNvGrpSpPr>
          <p:nvPr/>
        </p:nvGrpSpPr>
        <p:grpSpPr bwMode="auto">
          <a:xfrm>
            <a:off x="1676399" y="2362200"/>
            <a:ext cx="5562601" cy="685800"/>
            <a:chOff x="1381" y="1872"/>
            <a:chExt cx="3035" cy="288"/>
          </a:xfrm>
        </p:grpSpPr>
        <p:sp>
          <p:nvSpPr>
            <p:cNvPr id="22561" name="Rectangle 15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DCE2FF"/>
                </a:gs>
                <a:gs pos="100000">
                  <a:srgbClr val="9EB0FE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5F6A98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solidFill>
                  <a:srgbClr val="000099"/>
                </a:solidFill>
              </a:endParaRPr>
            </a:p>
          </p:txBody>
        </p:sp>
        <p:sp>
          <p:nvSpPr>
            <p:cNvPr id="22562" name="Rectangle 16"/>
            <p:cNvSpPr>
              <a:spLocks noChangeArrowheads="1"/>
            </p:cNvSpPr>
            <p:nvPr/>
          </p:nvSpPr>
          <p:spPr bwMode="gray">
            <a:xfrm>
              <a:off x="1381" y="1872"/>
              <a:ext cx="61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prstShdw prst="shdw17" dist="63500" dir="5400000">
                <a:srgbClr val="65448E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000099"/>
                  </a:solidFill>
                </a:rPr>
                <a:t>PHẦN B</a:t>
              </a:r>
            </a:p>
          </p:txBody>
        </p:sp>
      </p:grpSp>
      <p:grpSp>
        <p:nvGrpSpPr>
          <p:cNvPr id="22536" name="Group 25"/>
          <p:cNvGrpSpPr>
            <a:grpSpLocks/>
          </p:cNvGrpSpPr>
          <p:nvPr/>
        </p:nvGrpSpPr>
        <p:grpSpPr bwMode="auto">
          <a:xfrm>
            <a:off x="1624038" y="3352800"/>
            <a:ext cx="5572125" cy="685800"/>
            <a:chOff x="1344" y="1392"/>
            <a:chExt cx="3072" cy="288"/>
          </a:xfrm>
        </p:grpSpPr>
        <p:sp>
          <p:nvSpPr>
            <p:cNvPr id="22559" name="Rectangle 26"/>
            <p:cNvSpPr>
              <a:spLocks noChangeArrowheads="1"/>
            </p:cNvSpPr>
            <p:nvPr/>
          </p:nvSpPr>
          <p:spPr bwMode="gray">
            <a:xfrm>
              <a:off x="1349" y="1392"/>
              <a:ext cx="3067" cy="288"/>
            </a:xfrm>
            <a:prstGeom prst="rect">
              <a:avLst/>
            </a:prstGeom>
            <a:gradFill rotWithShape="1">
              <a:gsLst>
                <a:gs pos="0">
                  <a:srgbClr val="C8F1FA"/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3E8291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solidFill>
                  <a:srgbClr val="000099"/>
                </a:solidFill>
              </a:endParaRP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gray">
            <a:xfrm>
              <a:off x="1344" y="1392"/>
              <a:ext cx="626" cy="2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000099"/>
                  </a:solidFill>
                </a:rPr>
                <a:t>PHẦN C</a:t>
              </a:r>
            </a:p>
          </p:txBody>
        </p:sp>
      </p:grpSp>
      <p:sp>
        <p:nvSpPr>
          <p:cNvPr id="22537" name="Rectangle 38"/>
          <p:cNvSpPr>
            <a:spLocks noChangeArrowheads="1"/>
          </p:cNvSpPr>
          <p:nvPr/>
        </p:nvSpPr>
        <p:spPr bwMode="auto">
          <a:xfrm>
            <a:off x="3113606" y="1446458"/>
            <a:ext cx="3362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99"/>
                </a:solidFill>
              </a:rPr>
              <a:t>MỞ </a:t>
            </a:r>
            <a:r>
              <a:rPr lang="en-US" sz="2800" b="1" dirty="0">
                <a:solidFill>
                  <a:srgbClr val="000099"/>
                </a:solidFill>
              </a:rPr>
              <a:t>ĐẦU</a:t>
            </a:r>
          </a:p>
        </p:txBody>
      </p:sp>
      <p:sp>
        <p:nvSpPr>
          <p:cNvPr id="22538" name="Rectangle 39"/>
          <p:cNvSpPr>
            <a:spLocks noChangeArrowheads="1"/>
          </p:cNvSpPr>
          <p:nvPr/>
        </p:nvSpPr>
        <p:spPr bwMode="auto">
          <a:xfrm>
            <a:off x="3124200" y="2447925"/>
            <a:ext cx="336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99"/>
                </a:solidFill>
              </a:rPr>
              <a:t>NỘI </a:t>
            </a:r>
            <a:r>
              <a:rPr lang="en-US" sz="2800" b="1" dirty="0">
                <a:solidFill>
                  <a:srgbClr val="000099"/>
                </a:solidFill>
              </a:rPr>
              <a:t>DUNG</a:t>
            </a:r>
          </a:p>
        </p:txBody>
      </p:sp>
      <p:sp>
        <p:nvSpPr>
          <p:cNvPr id="22539" name="Rectangle 40"/>
          <p:cNvSpPr>
            <a:spLocks noChangeArrowheads="1"/>
          </p:cNvSpPr>
          <p:nvPr/>
        </p:nvSpPr>
        <p:spPr bwMode="auto">
          <a:xfrm>
            <a:off x="3124200" y="3429000"/>
            <a:ext cx="41661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99"/>
                </a:solidFill>
              </a:rPr>
              <a:t>KẾT LUẬN</a:t>
            </a:r>
            <a:endParaRPr lang="en-SG" sz="2800" b="1" dirty="0">
              <a:solidFill>
                <a:srgbClr val="000099"/>
              </a:solidFill>
            </a:endParaRPr>
          </a:p>
        </p:txBody>
      </p:sp>
      <p:grpSp>
        <p:nvGrpSpPr>
          <p:cNvPr id="22540" name="Group 4"/>
          <p:cNvGrpSpPr>
            <a:grpSpLocks/>
          </p:cNvGrpSpPr>
          <p:nvPr/>
        </p:nvGrpSpPr>
        <p:grpSpPr bwMode="auto">
          <a:xfrm>
            <a:off x="2286000" y="4495800"/>
            <a:ext cx="4343400" cy="523875"/>
            <a:chOff x="1362" y="1698"/>
            <a:chExt cx="3024" cy="33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2551" name="Group 5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  <a:grpFill/>
          </p:grpSpPr>
          <p:sp>
            <p:nvSpPr>
              <p:cNvPr id="22556" name="AutoShape 7"/>
              <p:cNvSpPr>
                <a:spLocks noChangeArrowheads="1"/>
              </p:cNvSpPr>
              <p:nvPr/>
            </p:nvSpPr>
            <p:spPr bwMode="gray">
              <a:xfrm>
                <a:off x="576" y="1680"/>
                <a:ext cx="4752" cy="432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Line 10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Line 11"/>
              <p:cNvSpPr>
                <a:spLocks noChangeShapeType="1"/>
              </p:cNvSpPr>
              <p:nvPr/>
            </p:nvSpPr>
            <p:spPr bwMode="gray">
              <a:xfrm>
                <a:off x="4896" y="1920"/>
                <a:ext cx="384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2" name="Rectangle 12"/>
            <p:cNvSpPr>
              <a:spLocks noChangeArrowheads="1"/>
            </p:cNvSpPr>
            <p:nvPr/>
          </p:nvSpPr>
          <p:spPr bwMode="gray">
            <a:xfrm>
              <a:off x="1733" y="1706"/>
              <a:ext cx="2162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400" b="1" dirty="0">
                  <a:solidFill>
                    <a:srgbClr val="000099"/>
                  </a:solidFill>
                </a:rPr>
                <a:t>TÀI LIỆU THAM KHẢO</a:t>
              </a:r>
            </a:p>
          </p:txBody>
        </p:sp>
      </p:grpSp>
      <p:grpSp>
        <p:nvGrpSpPr>
          <p:cNvPr id="22541" name="Group 49"/>
          <p:cNvGrpSpPr>
            <a:grpSpLocks/>
          </p:cNvGrpSpPr>
          <p:nvPr/>
        </p:nvGrpSpPr>
        <p:grpSpPr bwMode="auto">
          <a:xfrm>
            <a:off x="2286000" y="5343525"/>
            <a:ext cx="4343400" cy="523875"/>
            <a:chOff x="1362" y="1698"/>
            <a:chExt cx="3024" cy="33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2543" name="Group 50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  <a:grpFill/>
          </p:grpSpPr>
          <p:sp>
            <p:nvSpPr>
              <p:cNvPr id="22548" name="AutoShape 52"/>
              <p:cNvSpPr>
                <a:spLocks noChangeArrowheads="1"/>
              </p:cNvSpPr>
              <p:nvPr/>
            </p:nvSpPr>
            <p:spPr bwMode="gray">
              <a:xfrm>
                <a:off x="576" y="1680"/>
                <a:ext cx="4752" cy="432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6" name="Line 55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4" name="Rectangle 57"/>
            <p:cNvSpPr>
              <a:spLocks noChangeArrowheads="1"/>
            </p:cNvSpPr>
            <p:nvPr/>
          </p:nvSpPr>
          <p:spPr bwMode="gray">
            <a:xfrm>
              <a:off x="2346" y="1706"/>
              <a:ext cx="979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400" b="1">
                  <a:solidFill>
                    <a:srgbClr val="000099"/>
                  </a:solidFill>
                </a:rPr>
                <a:t>PHỤ LỤC</a:t>
              </a:r>
              <a:endParaRPr lang="en-SG" sz="2400" b="1">
                <a:solidFill>
                  <a:srgbClr val="000099"/>
                </a:solidFill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CẤU TRÚC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79DB-EA36-4333-A55B-0AFD730642EA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9636">
        <p:circle/>
      </p:transition>
    </mc:Choice>
    <mc:Fallback xmlns="">
      <p:transition spd="slow" advTm="29636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74837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ệ</a:t>
            </a:r>
            <a:r>
              <a:rPr lang="en-US" dirty="0" smtClean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ma </a:t>
            </a:r>
            <a:r>
              <a:rPr lang="en-US" dirty="0" err="1"/>
              <a:t>trân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 err="1">
                <a:solidFill>
                  <a:srgbClr val="0033CC"/>
                </a:solidFill>
              </a:rPr>
              <a:t>Hệ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err="1">
                <a:solidFill>
                  <a:srgbClr val="0033CC"/>
                </a:solidFill>
              </a:rPr>
              <a:t>thống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err="1">
                <a:solidFill>
                  <a:srgbClr val="0033CC"/>
                </a:solidFill>
              </a:rPr>
              <a:t>chỉ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err="1">
                <a:solidFill>
                  <a:srgbClr val="0033CC"/>
                </a:solidFill>
              </a:rPr>
              <a:t>nhận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err="1">
                <a:solidFill>
                  <a:srgbClr val="0033CC"/>
                </a:solidFill>
              </a:rPr>
              <a:t>dạng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err="1">
                <a:solidFill>
                  <a:srgbClr val="0033CC"/>
                </a:solidFill>
              </a:rPr>
              <a:t>khối</a:t>
            </a:r>
            <a:r>
              <a:rPr lang="en-US" i="1" dirty="0">
                <a:solidFill>
                  <a:srgbClr val="0033CC"/>
                </a:solidFill>
              </a:rPr>
              <a:t> u </a:t>
            </a:r>
            <a:r>
              <a:rPr lang="en-US" i="1" dirty="0" err="1">
                <a:solidFill>
                  <a:srgbClr val="0033CC"/>
                </a:solidFill>
              </a:rPr>
              <a:t>có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err="1">
                <a:solidFill>
                  <a:srgbClr val="0033CC"/>
                </a:solidFill>
              </a:rPr>
              <a:t>kích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err="1">
                <a:solidFill>
                  <a:srgbClr val="0033CC"/>
                </a:solidFill>
              </a:rPr>
              <a:t>thước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&lt;= 60 </a:t>
            </a:r>
            <a:r>
              <a:rPr lang="en-US" i="1" dirty="0">
                <a:solidFill>
                  <a:srgbClr val="0033CC"/>
                </a:solidFill>
              </a:rPr>
              <a:t>pixel).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bestBias</a:t>
            </a:r>
            <a:r>
              <a:rPr lang="en-US" dirty="0"/>
              <a:t> (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bestWeights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2. PHƯƠNG THỨC THỰC HIỆN ĐỀ TÀI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ỨNG DỤNG MẠNG NƠN VÀO PHÁT HIỆN KHỐI U</a:t>
            </a:r>
            <a:endParaRPr lang="en-US" sz="28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PHẦN B - NỘI DUNG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62200" y="1771935"/>
            <a:ext cx="3946478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1. GIỚI THIỆU VỀ DICOM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2200" y="2991134"/>
            <a:ext cx="3946478" cy="13522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2. PHƯƠNG THỨC THỰC HIỆN ĐỀ TÀI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94045" y="4688007"/>
            <a:ext cx="3946478" cy="914400"/>
          </a:xfrm>
          <a:prstGeom prst="roundRect">
            <a:avLst/>
          </a:prstGeom>
          <a:solidFill>
            <a:srgbClr val="FFFF00"/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3. KẾT QUẢ HỆ THỐNG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61-2F36-4711-8325-99EAF5F74062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3. KẾT QUẢ HỆ THỐNG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61-2F36-4711-8325-99EAF5F74062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dirty="0" smtClean="0"/>
              <a:t>1.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/>
              <a:t>dùng</a:t>
            </a:r>
            <a:r>
              <a:rPr lang="en-US" sz="2800" dirty="0"/>
              <a:t> input </a:t>
            </a:r>
            <a:r>
              <a:rPr lang="en-US" sz="2800" dirty="0" err="1"/>
              <a:t>ảnh</a:t>
            </a:r>
            <a:r>
              <a:rPr lang="en-US" sz="2800" dirty="0"/>
              <a:t> CT DICOM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66330"/>
            <a:ext cx="7086600" cy="45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2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3. KẾT QUẢ HỆ THỐNG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61-2F36-4711-8325-99EAF5F74062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0679" y="1066800"/>
            <a:ext cx="82613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dirty="0" smtClean="0"/>
              <a:t>2.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DICOM sang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391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8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3. KẾT QUẢ HỆ THỐNG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61-2F36-4711-8325-99EAF5F74062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0679" y="1066800"/>
            <a:ext cx="8947121" cy="7688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dirty="0" smtClean="0"/>
              <a:t>3.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, </a:t>
            </a:r>
            <a:r>
              <a:rPr lang="en-US" sz="2800" dirty="0" err="1"/>
              <a:t>gom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phổi</a:t>
            </a:r>
            <a:endParaRPr lang="en-US" sz="2800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5950"/>
            <a:ext cx="72390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73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3. KẾT QUẢ HỆ THỐNG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61-2F36-4711-8325-99EAF5F74062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0679" y="1066800"/>
            <a:ext cx="8947121" cy="1219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dirty="0" smtClean="0"/>
              <a:t>4.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nơ</a:t>
            </a:r>
            <a:r>
              <a:rPr lang="en-US" sz="2800" dirty="0"/>
              <a:t> </a:t>
            </a:r>
            <a:r>
              <a:rPr lang="en-US" sz="2800" dirty="0" err="1"/>
              <a:t>ron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,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,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(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vàng</a:t>
            </a:r>
            <a:r>
              <a:rPr lang="en-US" sz="2800" dirty="0"/>
              <a:t>)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8077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82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4" name="Group 23"/>
          <p:cNvGrpSpPr>
            <a:grpSpLocks/>
          </p:cNvGrpSpPr>
          <p:nvPr/>
        </p:nvGrpSpPr>
        <p:grpSpPr bwMode="auto">
          <a:xfrm>
            <a:off x="1666875" y="1371600"/>
            <a:ext cx="5571403" cy="711200"/>
            <a:chOff x="1344" y="1392"/>
            <a:chExt cx="3072" cy="288"/>
          </a:xfrm>
        </p:grpSpPr>
        <p:sp>
          <p:nvSpPr>
            <p:cNvPr id="22563" name="Rectangle 13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sz="2800">
                <a:solidFill>
                  <a:srgbClr val="000099"/>
                </a:solidFill>
              </a:endParaRPr>
            </a:p>
          </p:txBody>
        </p:sp>
        <p:sp>
          <p:nvSpPr>
            <p:cNvPr id="22564" name="Rectangle 14"/>
            <p:cNvSpPr>
              <a:spLocks noChangeArrowheads="1"/>
            </p:cNvSpPr>
            <p:nvPr/>
          </p:nvSpPr>
          <p:spPr bwMode="gray">
            <a:xfrm>
              <a:off x="1344" y="1392"/>
              <a:ext cx="621" cy="288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000099"/>
                  </a:solidFill>
                </a:rPr>
                <a:t>PHẦN A</a:t>
              </a:r>
            </a:p>
          </p:txBody>
        </p:sp>
      </p:grpSp>
      <p:grpSp>
        <p:nvGrpSpPr>
          <p:cNvPr id="22535" name="Group 24"/>
          <p:cNvGrpSpPr>
            <a:grpSpLocks/>
          </p:cNvGrpSpPr>
          <p:nvPr/>
        </p:nvGrpSpPr>
        <p:grpSpPr bwMode="auto">
          <a:xfrm>
            <a:off x="1676399" y="2362200"/>
            <a:ext cx="5562601" cy="685800"/>
            <a:chOff x="1381" y="1872"/>
            <a:chExt cx="3035" cy="288"/>
          </a:xfrm>
        </p:grpSpPr>
        <p:sp>
          <p:nvSpPr>
            <p:cNvPr id="22561" name="Rectangle 15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sz="2800">
                <a:solidFill>
                  <a:srgbClr val="000099"/>
                </a:solidFill>
              </a:endParaRPr>
            </a:p>
          </p:txBody>
        </p:sp>
        <p:sp>
          <p:nvSpPr>
            <p:cNvPr id="22562" name="Rectangle 16"/>
            <p:cNvSpPr>
              <a:spLocks noChangeArrowheads="1"/>
            </p:cNvSpPr>
            <p:nvPr/>
          </p:nvSpPr>
          <p:spPr bwMode="gray">
            <a:xfrm>
              <a:off x="1381" y="1872"/>
              <a:ext cx="610" cy="288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000099"/>
                  </a:solidFill>
                </a:rPr>
                <a:t>PHẦN B</a:t>
              </a:r>
            </a:p>
          </p:txBody>
        </p:sp>
      </p:grpSp>
      <p:grpSp>
        <p:nvGrpSpPr>
          <p:cNvPr id="22536" name="Group 25"/>
          <p:cNvGrpSpPr>
            <a:grpSpLocks/>
          </p:cNvGrpSpPr>
          <p:nvPr/>
        </p:nvGrpSpPr>
        <p:grpSpPr bwMode="auto">
          <a:xfrm>
            <a:off x="1624038" y="3352800"/>
            <a:ext cx="5572125" cy="685800"/>
            <a:chOff x="1344" y="1392"/>
            <a:chExt cx="3072" cy="288"/>
          </a:xfrm>
        </p:grpSpPr>
        <p:sp>
          <p:nvSpPr>
            <p:cNvPr id="22559" name="Rectangle 26"/>
            <p:cNvSpPr>
              <a:spLocks noChangeArrowheads="1"/>
            </p:cNvSpPr>
            <p:nvPr/>
          </p:nvSpPr>
          <p:spPr bwMode="gray">
            <a:xfrm>
              <a:off x="1349" y="1392"/>
              <a:ext cx="3067" cy="288"/>
            </a:xfrm>
            <a:prstGeom prst="rect">
              <a:avLst/>
            </a:prstGeom>
            <a:gradFill rotWithShape="1">
              <a:gsLst>
                <a:gs pos="0">
                  <a:srgbClr val="C8F1FA"/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3E8291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gray">
            <a:xfrm>
              <a:off x="1344" y="1392"/>
              <a:ext cx="626" cy="2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PHẦN C</a:t>
              </a:r>
            </a:p>
          </p:txBody>
        </p:sp>
      </p:grpSp>
      <p:sp>
        <p:nvSpPr>
          <p:cNvPr id="22537" name="Rectangle 38"/>
          <p:cNvSpPr>
            <a:spLocks noChangeArrowheads="1"/>
          </p:cNvSpPr>
          <p:nvPr/>
        </p:nvSpPr>
        <p:spPr bwMode="auto">
          <a:xfrm>
            <a:off x="3113606" y="1446458"/>
            <a:ext cx="3362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99"/>
                </a:solidFill>
              </a:rPr>
              <a:t>MỞ </a:t>
            </a:r>
            <a:r>
              <a:rPr lang="en-US" sz="2800" b="1" dirty="0">
                <a:solidFill>
                  <a:srgbClr val="000099"/>
                </a:solidFill>
              </a:rPr>
              <a:t>ĐẦU</a:t>
            </a:r>
          </a:p>
        </p:txBody>
      </p:sp>
      <p:sp>
        <p:nvSpPr>
          <p:cNvPr id="22538" name="Rectangle 39"/>
          <p:cNvSpPr>
            <a:spLocks noChangeArrowheads="1"/>
          </p:cNvSpPr>
          <p:nvPr/>
        </p:nvSpPr>
        <p:spPr bwMode="auto">
          <a:xfrm>
            <a:off x="3124200" y="2447925"/>
            <a:ext cx="336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99"/>
                </a:solidFill>
              </a:rPr>
              <a:t>NỘI </a:t>
            </a:r>
            <a:r>
              <a:rPr lang="en-US" sz="2800" b="1" dirty="0">
                <a:solidFill>
                  <a:srgbClr val="000099"/>
                </a:solidFill>
              </a:rPr>
              <a:t>DUNG</a:t>
            </a:r>
          </a:p>
        </p:txBody>
      </p:sp>
      <p:sp>
        <p:nvSpPr>
          <p:cNvPr id="22539" name="Rectangle 40"/>
          <p:cNvSpPr>
            <a:spLocks noChangeArrowheads="1"/>
          </p:cNvSpPr>
          <p:nvPr/>
        </p:nvSpPr>
        <p:spPr bwMode="auto">
          <a:xfrm>
            <a:off x="3124200" y="3429000"/>
            <a:ext cx="41661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99"/>
                </a:solidFill>
              </a:rPr>
              <a:t>KẾT LUẬN</a:t>
            </a:r>
            <a:endParaRPr lang="en-SG" sz="2800" b="1" dirty="0">
              <a:solidFill>
                <a:srgbClr val="000099"/>
              </a:solidFill>
            </a:endParaRPr>
          </a:p>
        </p:txBody>
      </p:sp>
      <p:grpSp>
        <p:nvGrpSpPr>
          <p:cNvPr id="22540" name="Group 4"/>
          <p:cNvGrpSpPr>
            <a:grpSpLocks/>
          </p:cNvGrpSpPr>
          <p:nvPr/>
        </p:nvGrpSpPr>
        <p:grpSpPr bwMode="auto">
          <a:xfrm>
            <a:off x="2286000" y="4495800"/>
            <a:ext cx="4343400" cy="523875"/>
            <a:chOff x="1362" y="1698"/>
            <a:chExt cx="3024" cy="33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2551" name="Group 5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  <a:grpFill/>
          </p:grpSpPr>
          <p:sp>
            <p:nvSpPr>
              <p:cNvPr id="22556" name="AutoShape 7"/>
              <p:cNvSpPr>
                <a:spLocks noChangeArrowheads="1"/>
              </p:cNvSpPr>
              <p:nvPr/>
            </p:nvSpPr>
            <p:spPr bwMode="gray">
              <a:xfrm>
                <a:off x="576" y="1680"/>
                <a:ext cx="4752" cy="432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Line 10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Line 11"/>
              <p:cNvSpPr>
                <a:spLocks noChangeShapeType="1"/>
              </p:cNvSpPr>
              <p:nvPr/>
            </p:nvSpPr>
            <p:spPr bwMode="gray">
              <a:xfrm>
                <a:off x="4896" y="1920"/>
                <a:ext cx="384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2" name="Rectangle 12"/>
            <p:cNvSpPr>
              <a:spLocks noChangeArrowheads="1"/>
            </p:cNvSpPr>
            <p:nvPr/>
          </p:nvSpPr>
          <p:spPr bwMode="gray">
            <a:xfrm>
              <a:off x="1733" y="1706"/>
              <a:ext cx="2162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400" b="1" dirty="0">
                  <a:solidFill>
                    <a:srgbClr val="000099"/>
                  </a:solidFill>
                </a:rPr>
                <a:t>TÀI LIỆU THAM KHẢO</a:t>
              </a:r>
            </a:p>
          </p:txBody>
        </p:sp>
      </p:grpSp>
      <p:grpSp>
        <p:nvGrpSpPr>
          <p:cNvPr id="22541" name="Group 49"/>
          <p:cNvGrpSpPr>
            <a:grpSpLocks/>
          </p:cNvGrpSpPr>
          <p:nvPr/>
        </p:nvGrpSpPr>
        <p:grpSpPr bwMode="auto">
          <a:xfrm>
            <a:off x="2286000" y="5343525"/>
            <a:ext cx="4343400" cy="523875"/>
            <a:chOff x="1362" y="1698"/>
            <a:chExt cx="3024" cy="33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2543" name="Group 50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  <a:grpFill/>
          </p:grpSpPr>
          <p:sp>
            <p:nvSpPr>
              <p:cNvPr id="22548" name="AutoShape 52"/>
              <p:cNvSpPr>
                <a:spLocks noChangeArrowheads="1"/>
              </p:cNvSpPr>
              <p:nvPr/>
            </p:nvSpPr>
            <p:spPr bwMode="gray">
              <a:xfrm>
                <a:off x="576" y="1680"/>
                <a:ext cx="4752" cy="432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6" name="Line 55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4" name="Rectangle 57"/>
            <p:cNvSpPr>
              <a:spLocks noChangeArrowheads="1"/>
            </p:cNvSpPr>
            <p:nvPr/>
          </p:nvSpPr>
          <p:spPr bwMode="gray">
            <a:xfrm>
              <a:off x="2346" y="1706"/>
              <a:ext cx="979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400" b="1">
                  <a:solidFill>
                    <a:srgbClr val="000099"/>
                  </a:solidFill>
                </a:rPr>
                <a:t>PHỤ LỤC</a:t>
              </a:r>
              <a:endParaRPr lang="en-SG" sz="2400" b="1">
                <a:solidFill>
                  <a:srgbClr val="000099"/>
                </a:solidFill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CẤU TRÚC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C13-98E2-486F-9EDE-9E65B983C77B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9636">
        <p:circle/>
      </p:transition>
    </mc:Choice>
    <mc:Fallback xmlns="">
      <p:transition spd="slow" advTm="29636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KẾT LUẬN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72240" y="1219200"/>
            <a:ext cx="8543159" cy="838200"/>
          </a:xfrm>
          <a:prstGeom prst="wedgeRoundRectCallout">
            <a:avLst>
              <a:gd name="adj1" fmla="val -21263"/>
              <a:gd name="adj2" fmla="val 4306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u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55180" y="2247900"/>
            <a:ext cx="8543159" cy="1714500"/>
          </a:xfrm>
          <a:prstGeom prst="wedgeRoundRectCallout">
            <a:avLst>
              <a:gd name="adj1" fmla="val -21263"/>
              <a:gd name="adj2" fmla="val 4306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DICOM </a:t>
            </a:r>
            <a:r>
              <a:rPr lang="en-US" sz="2800" dirty="0"/>
              <a:t>CT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tắc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thương</a:t>
            </a:r>
            <a:r>
              <a:rPr lang="en-US" sz="2800" dirty="0"/>
              <a:t> </a:t>
            </a:r>
            <a:r>
              <a:rPr lang="en-US" sz="2800" dirty="0" err="1"/>
              <a:t>tổn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vùng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11792" y="4275730"/>
            <a:ext cx="8543159" cy="1896470"/>
          </a:xfrm>
          <a:prstGeom prst="wedgeRoundRectCallout">
            <a:avLst>
              <a:gd name="adj1" fmla="val -21263"/>
              <a:gd name="adj2" fmla="val 4306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 smtClean="0"/>
              <a:t>đóng</a:t>
            </a:r>
            <a:r>
              <a:rPr lang="en-US" sz="2800" dirty="0" smtClean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cỡ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u,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bác</a:t>
            </a:r>
            <a:r>
              <a:rPr lang="en-US" sz="2800" dirty="0"/>
              <a:t> </a:t>
            </a:r>
            <a:r>
              <a:rPr lang="en-US" sz="2800" dirty="0" err="1"/>
              <a:t>sĩ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 </a:t>
            </a:r>
            <a:r>
              <a:rPr lang="en-US" sz="2800" dirty="0" err="1"/>
              <a:t>lường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u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1D42-6AF5-43DF-A4FA-B9C02267523D}" type="datetime1">
              <a:rPr lang="en-US" smtClean="0"/>
              <a:t>25/03/2016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TÀI LIỆU THAM KHẢO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Amjed</a:t>
            </a:r>
            <a:r>
              <a:rPr lang="en-US" dirty="0"/>
              <a:t> S. Al-</a:t>
            </a:r>
            <a:r>
              <a:rPr lang="en-US" dirty="0" err="1"/>
              <a:t>Fahoum</a:t>
            </a:r>
            <a:r>
              <a:rPr lang="en-US" dirty="0"/>
              <a:t>, </a:t>
            </a:r>
            <a:r>
              <a:rPr lang="en-US" dirty="0" err="1"/>
              <a:t>Eslam</a:t>
            </a:r>
            <a:r>
              <a:rPr lang="en-US" dirty="0"/>
              <a:t> B. </a:t>
            </a:r>
            <a:r>
              <a:rPr lang="en-US" dirty="0" err="1"/>
              <a:t>Jaber</a:t>
            </a:r>
            <a:r>
              <a:rPr lang="en-US" dirty="0"/>
              <a:t>, Mohammed A. Al-</a:t>
            </a:r>
            <a:r>
              <a:rPr lang="en-US" dirty="0" err="1"/>
              <a:t>Jarrah</a:t>
            </a:r>
            <a:r>
              <a:rPr lang="en-US" dirty="0"/>
              <a:t>, Automated detection of lung cancer using statistical and morphological image processing techniques, Journal of Biomedical Graphics and Computing, 2014, Vol. 4, No. 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https://visualstudiomagazine.com/Articles/2013/03/01/Pattern-Recognition-with-Perceptrons.aspx?Page=1</a:t>
            </a:r>
            <a:r>
              <a:rPr lang="en-US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4"/>
              </a:rPr>
              <a:t>http://homepages.inf.ed.ac.uk/rbf/HIPR2/hitmiss.htm</a:t>
            </a:r>
            <a:r>
              <a:rPr lang="en-US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3DD-F33A-46C9-BDF8-50FDC3204DA6}" type="datetime1">
              <a:rPr lang="en-US" smtClean="0"/>
              <a:t>25/03/2016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WordArt 7"/>
          <p:cNvSpPr>
            <a:spLocks noChangeArrowheads="1" noChangeShapeType="1" noTextEdit="1"/>
          </p:cNvSpPr>
          <p:nvPr/>
        </p:nvSpPr>
        <p:spPr bwMode="auto">
          <a:xfrm>
            <a:off x="762000" y="1752600"/>
            <a:ext cx="7696200" cy="213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6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3200" b="1" kern="10" dirty="0" smtClean="0">
                <a:ln w="9525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/>
                <a:cs typeface="Arial"/>
              </a:rPr>
              <a:t>CHÂN THÀNH CẢM ƠN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3200" b="1" kern="10" dirty="0" smtClean="0">
                <a:ln w="9525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/>
                <a:cs typeface="Arial"/>
              </a:rPr>
              <a:t>SỰ THEO DÕI CỦA QUÍ THẦY CÔ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3200" b="1" kern="10" dirty="0" smtClean="0">
                <a:ln w="9525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/>
                <a:cs typeface="Arial"/>
              </a:rPr>
              <a:t>VÀ CÁC ANH CHỊ !</a:t>
            </a:r>
            <a:endParaRPr lang="en-US" sz="3200" b="1" kern="10" dirty="0" smtClean="0">
              <a:ln w="9525">
                <a:solidFill>
                  <a:srgbClr val="FF9900"/>
                </a:solidFill>
                <a:round/>
                <a:headEnd/>
                <a:tailEnd/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81D77-EE37-4900-AFC6-68AB8E92F2F7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t>25/03/2016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0901B-135A-4056-B569-85FBD7CAC41F}" type="slidenum">
              <a:rPr lang="en-SG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29</a:t>
            </a:fld>
            <a:endParaRPr lang="en-SG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PHẦN MỞ ĐẦU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419600" y="2895600"/>
            <a:ext cx="838200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04800" y="3810000"/>
            <a:ext cx="8610600" cy="838200"/>
          </a:xfrm>
          <a:prstGeom prst="wedgeRoundRectCallout">
            <a:avLst>
              <a:gd name="adj1" fmla="val -21738"/>
              <a:gd name="adj2" fmla="val 512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0000FF"/>
                </a:solidFill>
              </a:rPr>
              <a:t>Chẩn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đoán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xác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định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ung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thư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phổi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là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công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việc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cần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thiết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04800" y="4876800"/>
            <a:ext cx="8610600" cy="1219200"/>
          </a:xfrm>
          <a:prstGeom prst="wedgeRoundRectCallout">
            <a:avLst>
              <a:gd name="adj1" fmla="val -21738"/>
              <a:gd name="adj2" fmla="val 512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Đặt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biệt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là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Chẩn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đoán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hình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ảnh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trong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các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khâu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từ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sàng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lọc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định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hướng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chẩn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đoán</a:t>
            </a:r>
            <a:r>
              <a:rPr lang="en-US" sz="2800" dirty="0">
                <a:solidFill>
                  <a:srgbClr val="0000FF"/>
                </a:solidFill>
              </a:rPr>
              <a:t>, can </a:t>
            </a:r>
            <a:r>
              <a:rPr lang="en-US" sz="2800" dirty="0" err="1">
                <a:solidFill>
                  <a:srgbClr val="0000FF"/>
                </a:solidFill>
              </a:rPr>
              <a:t>thiệp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chẩn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đoán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2CB1-3456-4902-B455-C5BAADD765E1}" type="datetime1">
              <a:rPr lang="en-US" smtClean="0"/>
              <a:t>25/03/2016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03562"/>
      </p:ext>
    </p:extLst>
  </p:cSld>
  <p:clrMapOvr>
    <a:masterClrMapping/>
  </p:clrMapOvr>
  <p:transition spd="slow" advTm="7908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PHẦN MỞ ĐẦU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819400" y="990600"/>
            <a:ext cx="3886200" cy="1219200"/>
          </a:xfrm>
          <a:prstGeom prst="wedgeEllipseCallout">
            <a:avLst>
              <a:gd name="adj1" fmla="val 2345"/>
              <a:gd name="adj2" fmla="val 6532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 CÓ HỆ THỐNG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04800" y="2362200"/>
            <a:ext cx="8610600" cy="838200"/>
          </a:xfrm>
          <a:prstGeom prst="wedgeRoundRectCallout">
            <a:avLst>
              <a:gd name="adj1" fmla="val -21738"/>
              <a:gd name="adj2" fmla="val 512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CT 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4800" y="3352800"/>
            <a:ext cx="8610600" cy="1143000"/>
          </a:xfrm>
          <a:prstGeom prst="wedgeRoundRectCallout">
            <a:avLst>
              <a:gd name="adj1" fmla="val -21738"/>
              <a:gd name="adj2" fmla="val 512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chiều rộng,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dài, bán kín, vùng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04800" y="5410200"/>
            <a:ext cx="8610600" cy="1371600"/>
          </a:xfrm>
          <a:prstGeom prst="wedgeRoundRectCallout">
            <a:avLst>
              <a:gd name="adj1" fmla="val -21738"/>
              <a:gd name="adj2" fmla="val 512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iúp bác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sỹ trong việc đưa ra quyết định chính xác và giảm được sự sai sót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làm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bằng tay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4419600" y="4570294"/>
            <a:ext cx="838200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DD4-CE30-450E-8821-D35B3002495E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9271"/>
      </p:ext>
    </p:extLst>
  </p:cSld>
  <p:clrMapOvr>
    <a:masterClrMapping/>
  </p:clrMapOvr>
  <p:transition spd="slow" advTm="7908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PHẦN B - NỘI DUNG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62200" y="1771935"/>
            <a:ext cx="3946478" cy="914400"/>
          </a:xfrm>
          <a:prstGeom prst="roundRect">
            <a:avLst/>
          </a:prstGeom>
          <a:solidFill>
            <a:srgbClr val="005A58">
              <a:lumMod val="10000"/>
              <a:lumOff val="90000"/>
            </a:srgbClr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1. GIỚI THIỆU VỀ DICOM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2200" y="2991134"/>
            <a:ext cx="3946478" cy="1352265"/>
          </a:xfrm>
          <a:prstGeom prst="roundRect">
            <a:avLst/>
          </a:prstGeom>
          <a:solidFill>
            <a:srgbClr val="005A58">
              <a:lumMod val="10000"/>
              <a:lumOff val="90000"/>
            </a:srgbClr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2. PHƯƠNG THỨC THỰC HIỆN ĐỀ TÀI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94045" y="4688007"/>
            <a:ext cx="3946478" cy="914400"/>
          </a:xfrm>
          <a:prstGeom prst="roundRect">
            <a:avLst/>
          </a:prstGeom>
          <a:solidFill>
            <a:srgbClr val="005A58">
              <a:lumMod val="10000"/>
              <a:lumOff val="90000"/>
            </a:srgbClr>
          </a:solidFill>
          <a:ln w="25400" cap="flat" cmpd="sng" algn="ctr">
            <a:solidFill>
              <a:srgbClr val="00646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3. KẾT QUẢ HỆ THỐNG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61-2F36-4711-8325-99EAF5F74062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1. GIỚI THIỆU DICOM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67837" y="1524000"/>
            <a:ext cx="8610600" cy="1524000"/>
          </a:xfrm>
          <a:prstGeom prst="wedgeRoundRectCallout">
            <a:avLst>
              <a:gd name="adj1" fmla="val -21738"/>
              <a:gd name="adj2" fmla="val 512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DICOM (Digital Imaging and Communication in Medicine)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tập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hợp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các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chuẩn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dùng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trong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xử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lý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truyền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tải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thông</a:t>
            </a:r>
            <a:r>
              <a:rPr lang="en-US" sz="2800" dirty="0">
                <a:solidFill>
                  <a:srgbClr val="0000FF"/>
                </a:solidFill>
              </a:rPr>
              <a:t> tin, </a:t>
            </a:r>
            <a:r>
              <a:rPr lang="en-US" sz="2800" dirty="0" err="1">
                <a:solidFill>
                  <a:srgbClr val="0000FF"/>
                </a:solidFill>
              </a:rPr>
              <a:t>lưu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trữ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và</a:t>
            </a:r>
            <a:r>
              <a:rPr lang="en-US" sz="2800" dirty="0">
                <a:solidFill>
                  <a:srgbClr val="0000FF"/>
                </a:solidFill>
              </a:rPr>
              <a:t> in </a:t>
            </a:r>
            <a:r>
              <a:rPr lang="en-US" sz="2800" dirty="0" err="1">
                <a:solidFill>
                  <a:srgbClr val="0000FF"/>
                </a:solidFill>
              </a:rPr>
              <a:t>ấn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ảnh</a:t>
            </a:r>
            <a:r>
              <a:rPr lang="en-US" sz="2800" dirty="0">
                <a:solidFill>
                  <a:srgbClr val="0000FF"/>
                </a:solidFill>
              </a:rPr>
              <a:t> y </a:t>
            </a:r>
            <a:r>
              <a:rPr lang="en-US" sz="2800" dirty="0" err="1">
                <a:solidFill>
                  <a:srgbClr val="0000FF"/>
                </a:solidFill>
              </a:rPr>
              <a:t>khoa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6700" y="3429000"/>
            <a:ext cx="8610600" cy="1524000"/>
          </a:xfrm>
          <a:prstGeom prst="wedgeRoundRectCallout">
            <a:avLst>
              <a:gd name="adj1" fmla="val -21738"/>
              <a:gd name="adj2" fmla="val 512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Trong</a:t>
            </a:r>
            <a:r>
              <a:rPr lang="en-US" sz="2800" dirty="0" smtClean="0">
                <a:solidFill>
                  <a:srgbClr val="0000FF"/>
                </a:solidFill>
              </a:rPr>
              <a:t> y </a:t>
            </a:r>
            <a:r>
              <a:rPr lang="en-US" sz="2800" dirty="0" err="1" smtClean="0">
                <a:solidFill>
                  <a:srgbClr val="0000FF"/>
                </a:solidFill>
              </a:rPr>
              <a:t>tế</a:t>
            </a:r>
            <a:r>
              <a:rPr lang="en-US" sz="2800" dirty="0" smtClean="0">
                <a:solidFill>
                  <a:srgbClr val="0000FF"/>
                </a:solidFill>
              </a:rPr>
              <a:t>: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33CC"/>
                </a:solidFill>
              </a:rPr>
              <a:t>chuẩn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 err="1">
                <a:solidFill>
                  <a:srgbClr val="0033CC"/>
                </a:solidFill>
              </a:rPr>
              <a:t>ảnh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y </a:t>
            </a:r>
            <a:r>
              <a:rPr lang="en-US" sz="2800" dirty="0" err="1"/>
              <a:t>khoa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38-4983-459D-B05F-EABB65415BC0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1. GIỚI THIỆU DICOM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DICOM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lvl="0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0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viếng</a:t>
            </a:r>
            <a:r>
              <a:rPr lang="en-US" dirty="0"/>
              <a:t> </a:t>
            </a:r>
            <a:r>
              <a:rPr lang="en-US" dirty="0" err="1"/>
              <a:t>thăm</a:t>
            </a:r>
            <a:endParaRPr lang="en-US" dirty="0"/>
          </a:p>
          <a:p>
            <a:pPr lvl="0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y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0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38-4983-459D-B05F-EABB65415BC0}" type="datetime1">
              <a:rPr lang="en-US" smtClean="0"/>
              <a:t>25/03/2016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7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CẤU TRÚC FILE DICOM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6"/>
          <a:stretch/>
        </p:blipFill>
        <p:spPr bwMode="auto">
          <a:xfrm>
            <a:off x="228600" y="1143000"/>
            <a:ext cx="8686800" cy="137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2"/>
          <a:stretch/>
        </p:blipFill>
        <p:spPr bwMode="auto">
          <a:xfrm>
            <a:off x="457200" y="2514600"/>
            <a:ext cx="8229600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701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0E82-5A0C-4E35-99F1-EFE587D6C92F}" type="datetime1">
              <a:rPr lang="en-US" smtClean="0"/>
              <a:t>25/03/2016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34E-14A5-4057-B34E-C340F8817D5E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76200"/>
            <a:ext cx="89916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19088" indent="-319088" algn="ctr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TAG CỦA DATA SET TRONG FILE DICOM</a:t>
            </a:r>
            <a:endParaRPr lang="pt-BR" sz="3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943600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0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1533</Words>
  <Application>Microsoft Office PowerPoint</Application>
  <PresentationFormat>On-screen Show (4:3)</PresentationFormat>
  <Paragraphs>202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Aspect</vt:lpstr>
      <vt:lpstr>TRƯỜNG ĐẠI HỌC KHOA HỌC TỰ NHIÊN KHOA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GIÁO DỤC VÀ ĐÀO TẠO TRƯỜNG ĐẠI HỌC SƯ PHẠM KỸ THUẬT TP.HCM</dc:title>
  <dc:creator>TraMy</dc:creator>
  <cp:lastModifiedBy>TRAMY</cp:lastModifiedBy>
  <cp:revision>111</cp:revision>
  <dcterms:created xsi:type="dcterms:W3CDTF">2012-10-07T09:46:55Z</dcterms:created>
  <dcterms:modified xsi:type="dcterms:W3CDTF">2016-03-25T11:55:17Z</dcterms:modified>
</cp:coreProperties>
</file>