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7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8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9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10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1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12.xml" ContentType="application/vnd.openxmlformats-officedocument.presentationml.notesSlide+xml"/>
  <Override PartName="/ppt/tags/tag289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83" r:id="rId3"/>
    <p:sldId id="272" r:id="rId4"/>
    <p:sldId id="284" r:id="rId5"/>
    <p:sldId id="260" r:id="rId6"/>
    <p:sldId id="273" r:id="rId7"/>
    <p:sldId id="274" r:id="rId8"/>
    <p:sldId id="276" r:id="rId9"/>
    <p:sldId id="277" r:id="rId10"/>
    <p:sldId id="278" r:id="rId11"/>
    <p:sldId id="280" r:id="rId12"/>
    <p:sldId id="281" r:id="rId13"/>
    <p:sldId id="282" r:id="rId14"/>
    <p:sldId id="261" r:id="rId15"/>
    <p:sldId id="262" r:id="rId16"/>
    <p:sldId id="263" r:id="rId17"/>
    <p:sldId id="264" r:id="rId18"/>
    <p:sldId id="265" r:id="rId19"/>
    <p:sldId id="266" r:id="rId20"/>
    <p:sldId id="285" r:id="rId21"/>
    <p:sldId id="267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0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53800-C7C4-4046-97F4-D0EF21E570BD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8BB65-45F6-4E03-A95D-82E5310F0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4D8-FB96-4464-B396-4B106BA8508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2F4D8-FB96-4464-B396-4B106BA8508F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0719-656E-4F85-A17D-CCDBFB72A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138.xml"/><Relationship Id="rId21" Type="http://schemas.openxmlformats.org/officeDocument/2006/relationships/tags" Target="../tags/tag133.xml"/><Relationship Id="rId42" Type="http://schemas.openxmlformats.org/officeDocument/2006/relationships/tags" Target="../tags/tag154.xml"/><Relationship Id="rId47" Type="http://schemas.openxmlformats.org/officeDocument/2006/relationships/tags" Target="../tags/tag159.xml"/><Relationship Id="rId63" Type="http://schemas.openxmlformats.org/officeDocument/2006/relationships/tags" Target="../tags/tag175.xml"/><Relationship Id="rId68" Type="http://schemas.openxmlformats.org/officeDocument/2006/relationships/tags" Target="../tags/tag180.xml"/><Relationship Id="rId16" Type="http://schemas.openxmlformats.org/officeDocument/2006/relationships/tags" Target="../tags/tag12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3" Type="http://schemas.openxmlformats.org/officeDocument/2006/relationships/tags" Target="../tags/tag165.xml"/><Relationship Id="rId58" Type="http://schemas.openxmlformats.org/officeDocument/2006/relationships/tags" Target="../tags/tag170.xml"/><Relationship Id="rId66" Type="http://schemas.openxmlformats.org/officeDocument/2006/relationships/tags" Target="../tags/tag178.xml"/><Relationship Id="rId74" Type="http://schemas.openxmlformats.org/officeDocument/2006/relationships/tags" Target="../tags/tag186.xml"/><Relationship Id="rId79" Type="http://schemas.openxmlformats.org/officeDocument/2006/relationships/notesSlide" Target="../notesSlides/notesSlide7.xml"/><Relationship Id="rId5" Type="http://schemas.openxmlformats.org/officeDocument/2006/relationships/tags" Target="../tags/tag117.xml"/><Relationship Id="rId61" Type="http://schemas.openxmlformats.org/officeDocument/2006/relationships/tags" Target="../tags/tag173.xml"/><Relationship Id="rId19" Type="http://schemas.openxmlformats.org/officeDocument/2006/relationships/tags" Target="../tags/tag13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48" Type="http://schemas.openxmlformats.org/officeDocument/2006/relationships/tags" Target="../tags/tag160.xml"/><Relationship Id="rId56" Type="http://schemas.openxmlformats.org/officeDocument/2006/relationships/tags" Target="../tags/tag168.xml"/><Relationship Id="rId64" Type="http://schemas.openxmlformats.org/officeDocument/2006/relationships/tags" Target="../tags/tag176.xml"/><Relationship Id="rId69" Type="http://schemas.openxmlformats.org/officeDocument/2006/relationships/tags" Target="../tags/tag181.xml"/><Relationship Id="rId77" Type="http://schemas.openxmlformats.org/officeDocument/2006/relationships/tags" Target="../tags/tag189.xml"/><Relationship Id="rId8" Type="http://schemas.openxmlformats.org/officeDocument/2006/relationships/tags" Target="../tags/tag120.xml"/><Relationship Id="rId51" Type="http://schemas.openxmlformats.org/officeDocument/2006/relationships/tags" Target="../tags/tag163.xml"/><Relationship Id="rId72" Type="http://schemas.openxmlformats.org/officeDocument/2006/relationships/tags" Target="../tags/tag184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tags" Target="../tags/tag158.xml"/><Relationship Id="rId59" Type="http://schemas.openxmlformats.org/officeDocument/2006/relationships/tags" Target="../tags/tag171.xml"/><Relationship Id="rId67" Type="http://schemas.openxmlformats.org/officeDocument/2006/relationships/tags" Target="../tags/tag179.xml"/><Relationship Id="rId20" Type="http://schemas.openxmlformats.org/officeDocument/2006/relationships/tags" Target="../tags/tag132.xml"/><Relationship Id="rId41" Type="http://schemas.openxmlformats.org/officeDocument/2006/relationships/tags" Target="../tags/tag153.xml"/><Relationship Id="rId54" Type="http://schemas.openxmlformats.org/officeDocument/2006/relationships/tags" Target="../tags/tag166.xml"/><Relationship Id="rId62" Type="http://schemas.openxmlformats.org/officeDocument/2006/relationships/tags" Target="../tags/tag174.xml"/><Relationship Id="rId70" Type="http://schemas.openxmlformats.org/officeDocument/2006/relationships/tags" Target="../tags/tag182.xml"/><Relationship Id="rId75" Type="http://schemas.openxmlformats.org/officeDocument/2006/relationships/tags" Target="../tags/tag187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49" Type="http://schemas.openxmlformats.org/officeDocument/2006/relationships/tags" Target="../tags/tag161.xml"/><Relationship Id="rId57" Type="http://schemas.openxmlformats.org/officeDocument/2006/relationships/tags" Target="../tags/tag169.xml"/><Relationship Id="rId10" Type="http://schemas.openxmlformats.org/officeDocument/2006/relationships/tags" Target="../tags/tag122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52" Type="http://schemas.openxmlformats.org/officeDocument/2006/relationships/tags" Target="../tags/tag164.xml"/><Relationship Id="rId60" Type="http://schemas.openxmlformats.org/officeDocument/2006/relationships/tags" Target="../tags/tag172.xml"/><Relationship Id="rId65" Type="http://schemas.openxmlformats.org/officeDocument/2006/relationships/tags" Target="../tags/tag177.xml"/><Relationship Id="rId73" Type="http://schemas.openxmlformats.org/officeDocument/2006/relationships/tags" Target="../tags/tag185.xml"/><Relationship Id="rId78" Type="http://schemas.openxmlformats.org/officeDocument/2006/relationships/slideLayout" Target="../slideLayouts/slideLayout6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39" Type="http://schemas.openxmlformats.org/officeDocument/2006/relationships/tags" Target="../tags/tag151.xml"/><Relationship Id="rId34" Type="http://schemas.openxmlformats.org/officeDocument/2006/relationships/tags" Target="../tags/tag146.xml"/><Relationship Id="rId50" Type="http://schemas.openxmlformats.org/officeDocument/2006/relationships/tags" Target="../tags/tag162.xml"/><Relationship Id="rId55" Type="http://schemas.openxmlformats.org/officeDocument/2006/relationships/tags" Target="../tags/tag167.xml"/><Relationship Id="rId76" Type="http://schemas.openxmlformats.org/officeDocument/2006/relationships/tags" Target="../tags/tag188.xml"/><Relationship Id="rId7" Type="http://schemas.openxmlformats.org/officeDocument/2006/relationships/tags" Target="../tags/tag119.xml"/><Relationship Id="rId71" Type="http://schemas.openxmlformats.org/officeDocument/2006/relationships/tags" Target="../tags/tag183.xml"/><Relationship Id="rId2" Type="http://schemas.openxmlformats.org/officeDocument/2006/relationships/tags" Target="../tags/tag114.xml"/><Relationship Id="rId29" Type="http://schemas.openxmlformats.org/officeDocument/2006/relationships/tags" Target="../tags/tag14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0" Type="http://schemas.openxmlformats.org/officeDocument/2006/relationships/notesSlide" Target="../notesSlides/notesSlide8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10" Type="http://schemas.openxmlformats.org/officeDocument/2006/relationships/tags" Target="../tags/tag199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18" Type="http://schemas.openxmlformats.org/officeDocument/2006/relationships/tags" Target="../tags/tag225.xml"/><Relationship Id="rId3" Type="http://schemas.openxmlformats.org/officeDocument/2006/relationships/tags" Target="../tags/tag210.xml"/><Relationship Id="rId21" Type="http://schemas.openxmlformats.org/officeDocument/2006/relationships/notesSlide" Target="../notesSlides/notesSlide9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2" Type="http://schemas.openxmlformats.org/officeDocument/2006/relationships/tags" Target="../tags/tag209.xml"/><Relationship Id="rId16" Type="http://schemas.openxmlformats.org/officeDocument/2006/relationships/tags" Target="../tags/tag22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5" Type="http://schemas.openxmlformats.org/officeDocument/2006/relationships/tags" Target="../tags/tag222.xml"/><Relationship Id="rId10" Type="http://schemas.openxmlformats.org/officeDocument/2006/relationships/tags" Target="../tags/tag217.xml"/><Relationship Id="rId19" Type="http://schemas.openxmlformats.org/officeDocument/2006/relationships/tags" Target="../tags/tag226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tags" Target="../tags/tag2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26" Type="http://schemas.openxmlformats.org/officeDocument/2006/relationships/notesSlide" Target="../notesSlides/notesSlide10.xml"/><Relationship Id="rId3" Type="http://schemas.openxmlformats.org/officeDocument/2006/relationships/tags" Target="../tags/tag229.xml"/><Relationship Id="rId21" Type="http://schemas.openxmlformats.org/officeDocument/2006/relationships/tags" Target="../tags/tag247.xm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tags" Target="../tags/tag246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24" Type="http://schemas.openxmlformats.org/officeDocument/2006/relationships/tags" Target="../tags/tag250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23" Type="http://schemas.openxmlformats.org/officeDocument/2006/relationships/tags" Target="../tags/tag249.xml"/><Relationship Id="rId10" Type="http://schemas.openxmlformats.org/officeDocument/2006/relationships/tags" Target="../tags/tag236.xml"/><Relationship Id="rId19" Type="http://schemas.openxmlformats.org/officeDocument/2006/relationships/tags" Target="../tags/tag245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Relationship Id="rId22" Type="http://schemas.openxmlformats.org/officeDocument/2006/relationships/tags" Target="../tags/tag24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263.xml"/><Relationship Id="rId18" Type="http://schemas.openxmlformats.org/officeDocument/2006/relationships/tags" Target="../tags/tag268.xml"/><Relationship Id="rId26" Type="http://schemas.openxmlformats.org/officeDocument/2006/relationships/tags" Target="../tags/tag276.xml"/><Relationship Id="rId21" Type="http://schemas.openxmlformats.org/officeDocument/2006/relationships/tags" Target="../tags/tag271.xml"/><Relationship Id="rId34" Type="http://schemas.openxmlformats.org/officeDocument/2006/relationships/tags" Target="../tags/tag284.xml"/><Relationship Id="rId7" Type="http://schemas.openxmlformats.org/officeDocument/2006/relationships/tags" Target="../tags/tag257.xml"/><Relationship Id="rId12" Type="http://schemas.openxmlformats.org/officeDocument/2006/relationships/tags" Target="../tags/tag262.xml"/><Relationship Id="rId17" Type="http://schemas.openxmlformats.org/officeDocument/2006/relationships/tags" Target="../tags/tag267.xml"/><Relationship Id="rId25" Type="http://schemas.openxmlformats.org/officeDocument/2006/relationships/tags" Target="../tags/tag275.xml"/><Relationship Id="rId33" Type="http://schemas.openxmlformats.org/officeDocument/2006/relationships/tags" Target="../tags/tag283.xml"/><Relationship Id="rId38" Type="http://schemas.openxmlformats.org/officeDocument/2006/relationships/notesSlide" Target="../notesSlides/notesSlide11.xml"/><Relationship Id="rId2" Type="http://schemas.openxmlformats.org/officeDocument/2006/relationships/tags" Target="../tags/tag252.xml"/><Relationship Id="rId16" Type="http://schemas.openxmlformats.org/officeDocument/2006/relationships/tags" Target="../tags/tag266.xml"/><Relationship Id="rId20" Type="http://schemas.openxmlformats.org/officeDocument/2006/relationships/tags" Target="../tags/tag270.xml"/><Relationship Id="rId29" Type="http://schemas.openxmlformats.org/officeDocument/2006/relationships/tags" Target="../tags/tag279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24" Type="http://schemas.openxmlformats.org/officeDocument/2006/relationships/tags" Target="../tags/tag274.xml"/><Relationship Id="rId32" Type="http://schemas.openxmlformats.org/officeDocument/2006/relationships/tags" Target="../tags/tag282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55.xml"/><Relationship Id="rId15" Type="http://schemas.openxmlformats.org/officeDocument/2006/relationships/tags" Target="../tags/tag265.xml"/><Relationship Id="rId23" Type="http://schemas.openxmlformats.org/officeDocument/2006/relationships/tags" Target="../tags/tag273.xml"/><Relationship Id="rId28" Type="http://schemas.openxmlformats.org/officeDocument/2006/relationships/tags" Target="../tags/tag278.xml"/><Relationship Id="rId36" Type="http://schemas.openxmlformats.org/officeDocument/2006/relationships/tags" Target="../tags/tag286.xml"/><Relationship Id="rId10" Type="http://schemas.openxmlformats.org/officeDocument/2006/relationships/tags" Target="../tags/tag260.xml"/><Relationship Id="rId19" Type="http://schemas.openxmlformats.org/officeDocument/2006/relationships/tags" Target="../tags/tag269.xml"/><Relationship Id="rId31" Type="http://schemas.openxmlformats.org/officeDocument/2006/relationships/tags" Target="../tags/tag281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tags" Target="../tags/tag264.xml"/><Relationship Id="rId22" Type="http://schemas.openxmlformats.org/officeDocument/2006/relationships/tags" Target="../tags/tag272.xml"/><Relationship Id="rId27" Type="http://schemas.openxmlformats.org/officeDocument/2006/relationships/tags" Target="../tags/tag277.xml"/><Relationship Id="rId30" Type="http://schemas.openxmlformats.org/officeDocument/2006/relationships/tags" Target="../tags/tag280.xml"/><Relationship Id="rId35" Type="http://schemas.openxmlformats.org/officeDocument/2006/relationships/tags" Target="../tags/tag285.xml"/><Relationship Id="rId8" Type="http://schemas.openxmlformats.org/officeDocument/2006/relationships/tags" Target="../tags/tag258.xml"/><Relationship Id="rId3" Type="http://schemas.openxmlformats.org/officeDocument/2006/relationships/tags" Target="../tags/tag2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26" Type="http://schemas.openxmlformats.org/officeDocument/2006/relationships/tags" Target="../tags/tag75.xml"/><Relationship Id="rId39" Type="http://schemas.openxmlformats.org/officeDocument/2006/relationships/tags" Target="../tags/tag88.xml"/><Relationship Id="rId21" Type="http://schemas.openxmlformats.org/officeDocument/2006/relationships/tags" Target="../tags/tag70.xml"/><Relationship Id="rId34" Type="http://schemas.openxmlformats.org/officeDocument/2006/relationships/tags" Target="../tags/tag83.xml"/><Relationship Id="rId42" Type="http://schemas.openxmlformats.org/officeDocument/2006/relationships/tags" Target="../tags/tag91.xml"/><Relationship Id="rId47" Type="http://schemas.openxmlformats.org/officeDocument/2006/relationships/tags" Target="../tags/tag96.xml"/><Relationship Id="rId50" Type="http://schemas.openxmlformats.org/officeDocument/2006/relationships/slideLayout" Target="../slideLayouts/slideLayout6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9" Type="http://schemas.openxmlformats.org/officeDocument/2006/relationships/tags" Target="../tags/tag78.xml"/><Relationship Id="rId11" Type="http://schemas.openxmlformats.org/officeDocument/2006/relationships/tags" Target="../tags/tag60.xml"/><Relationship Id="rId24" Type="http://schemas.openxmlformats.org/officeDocument/2006/relationships/tags" Target="../tags/tag73.xml"/><Relationship Id="rId32" Type="http://schemas.openxmlformats.org/officeDocument/2006/relationships/tags" Target="../tags/tag81.xml"/><Relationship Id="rId37" Type="http://schemas.openxmlformats.org/officeDocument/2006/relationships/tags" Target="../tags/tag86.xml"/><Relationship Id="rId40" Type="http://schemas.openxmlformats.org/officeDocument/2006/relationships/tags" Target="../tags/tag89.xml"/><Relationship Id="rId45" Type="http://schemas.openxmlformats.org/officeDocument/2006/relationships/tags" Target="../tags/tag94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28" Type="http://schemas.openxmlformats.org/officeDocument/2006/relationships/tags" Target="../tags/tag77.xml"/><Relationship Id="rId36" Type="http://schemas.openxmlformats.org/officeDocument/2006/relationships/tags" Target="../tags/tag85.xml"/><Relationship Id="rId49" Type="http://schemas.openxmlformats.org/officeDocument/2006/relationships/tags" Target="../tags/tag98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31" Type="http://schemas.openxmlformats.org/officeDocument/2006/relationships/tags" Target="../tags/tag80.xml"/><Relationship Id="rId44" Type="http://schemas.openxmlformats.org/officeDocument/2006/relationships/tags" Target="../tags/tag93.xml"/><Relationship Id="rId52" Type="http://schemas.openxmlformats.org/officeDocument/2006/relationships/image" Target="../media/image1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Relationship Id="rId27" Type="http://schemas.openxmlformats.org/officeDocument/2006/relationships/tags" Target="../tags/tag76.xml"/><Relationship Id="rId30" Type="http://schemas.openxmlformats.org/officeDocument/2006/relationships/tags" Target="../tags/tag79.xml"/><Relationship Id="rId35" Type="http://schemas.openxmlformats.org/officeDocument/2006/relationships/tags" Target="../tags/tag84.xml"/><Relationship Id="rId43" Type="http://schemas.openxmlformats.org/officeDocument/2006/relationships/tags" Target="../tags/tag92.xml"/><Relationship Id="rId48" Type="http://schemas.openxmlformats.org/officeDocument/2006/relationships/tags" Target="../tags/tag97.xml"/><Relationship Id="rId8" Type="http://schemas.openxmlformats.org/officeDocument/2006/relationships/tags" Target="../tags/tag57.xml"/><Relationship Id="rId51" Type="http://schemas.openxmlformats.org/officeDocument/2006/relationships/notesSlide" Target="../notesSlides/notesSlide2.xml"/><Relationship Id="rId3" Type="http://schemas.openxmlformats.org/officeDocument/2006/relationships/tags" Target="../tags/tag52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5" Type="http://schemas.openxmlformats.org/officeDocument/2006/relationships/tags" Target="../tags/tag74.xml"/><Relationship Id="rId33" Type="http://schemas.openxmlformats.org/officeDocument/2006/relationships/tags" Target="../tags/tag82.xml"/><Relationship Id="rId38" Type="http://schemas.openxmlformats.org/officeDocument/2006/relationships/tags" Target="../tags/tag87.xml"/><Relationship Id="rId46" Type="http://schemas.openxmlformats.org/officeDocument/2006/relationships/tags" Target="../tags/tag95.xml"/><Relationship Id="rId20" Type="http://schemas.openxmlformats.org/officeDocument/2006/relationships/tags" Target="../tags/tag69.xml"/><Relationship Id="rId41" Type="http://schemas.openxmlformats.org/officeDocument/2006/relationships/tags" Target="../tags/tag90.xml"/><Relationship Id="rId1" Type="http://schemas.openxmlformats.org/officeDocument/2006/relationships/tags" Target="../tags/tag50.xml"/><Relationship Id="rId6" Type="http://schemas.openxmlformats.org/officeDocument/2006/relationships/tags" Target="../tags/tag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b1000</a:t>
            </a:r>
            <a:br>
              <a:rPr lang="en-US" dirty="0" smtClean="0"/>
            </a:br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Timing with Alternate Topology</a:t>
            </a:r>
            <a:endParaRPr lang="en-US" dirty="0"/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31210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08375"/>
              </p:ext>
            </p:extLst>
          </p:nvPr>
        </p:nvGraphicFramePr>
        <p:xfrm>
          <a:off x="4648200" y="33528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3+3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new prop delays, find total delay</a:t>
            </a:r>
          </a:p>
          <a:p>
            <a:endParaRPr lang="en-US" dirty="0" smtClean="0">
              <a:ea typeface="ＭＳ Ｐゴシック" pitchFamily="-110" charset="-128"/>
            </a:endParaRPr>
          </a:p>
          <a:p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816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GIANT LUT?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construct 3-bit addition as one unified LUT?</a:t>
            </a:r>
          </a:p>
          <a:p>
            <a:pPr lvl="1"/>
            <a:r>
              <a:rPr lang="en-US" dirty="0" smtClean="0"/>
              <a:t>Width?</a:t>
            </a:r>
          </a:p>
          <a:p>
            <a:pPr lvl="1"/>
            <a:r>
              <a:rPr lang="en-US" dirty="0" smtClean="0"/>
              <a:t>Depth?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8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GIANT LUT?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construct 3-bit addition as one unified </a:t>
            </a:r>
            <a:r>
              <a:rPr lang="en-US" smtClean="0"/>
              <a:t>LUT</a:t>
            </a:r>
            <a:r>
              <a:rPr lang="en-US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Width? 4 (3 Sum Bits, 1 final carry out bit)</a:t>
            </a:r>
          </a:p>
          <a:p>
            <a:pPr lvl="1"/>
            <a:r>
              <a:rPr lang="en-US" dirty="0" smtClean="0"/>
              <a:t>Depth? 2^(3+3) = </a:t>
            </a:r>
            <a:r>
              <a:rPr lang="en-US" dirty="0" smtClean="0"/>
              <a:t>64</a:t>
            </a:r>
          </a:p>
          <a:p>
            <a:pPr lvl="1"/>
            <a:endParaRPr lang="en-US" dirty="0"/>
          </a:p>
          <a:p>
            <a:r>
              <a:rPr lang="en-US" dirty="0" smtClean="0"/>
              <a:t>Index into table = {b2,b1,b0,a2,a1,a0}</a:t>
            </a:r>
          </a:p>
          <a:p>
            <a:pPr lvl="1"/>
            <a:r>
              <a:rPr lang="en-US" dirty="0" smtClean="0"/>
              <a:t>Rows in table </a:t>
            </a:r>
            <a:r>
              <a:rPr lang="en-US" dirty="0"/>
              <a:t>= {</a:t>
            </a:r>
            <a:r>
              <a:rPr lang="en-US" dirty="0" smtClean="0"/>
              <a:t>b2,b1,b0}+{a2,a1,a0}</a:t>
            </a:r>
          </a:p>
          <a:p>
            <a:pPr lvl="1"/>
            <a:r>
              <a:rPr lang="en-US" dirty="0" smtClean="0"/>
              <a:t>Example: M=010001 stores 010 + 001 = 0011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8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GIANT LUT!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How expensive is a </a:t>
            </a:r>
            <a:r>
              <a:rPr lang="en-US" b="1" u="sng" dirty="0" smtClean="0"/>
              <a:t>D</a:t>
            </a:r>
            <a:r>
              <a:rPr lang="en-US" dirty="0" smtClean="0"/>
              <a:t>epth by </a:t>
            </a:r>
            <a:r>
              <a:rPr lang="en-US" b="1" u="sng" dirty="0" smtClean="0"/>
              <a:t>W</a:t>
            </a:r>
            <a:r>
              <a:rPr lang="en-US" dirty="0" smtClean="0"/>
              <a:t>idth LUT?</a:t>
            </a:r>
          </a:p>
          <a:p>
            <a:pPr lvl="1"/>
            <a:r>
              <a:rPr lang="en-US" dirty="0" smtClean="0"/>
              <a:t>2^M = Depth</a:t>
            </a:r>
          </a:p>
          <a:p>
            <a:pPr lvl="1"/>
            <a:endParaRPr lang="en-US" dirty="0"/>
          </a:p>
          <a:p>
            <a:r>
              <a:rPr lang="en-US" dirty="0" smtClean="0"/>
              <a:t>Decoder (M-&gt;D)</a:t>
            </a:r>
            <a:endParaRPr lang="en-US" dirty="0"/>
          </a:p>
          <a:p>
            <a:pPr lvl="1"/>
            <a:r>
              <a:rPr lang="en-US" dirty="0" smtClean="0"/>
              <a:t>M inverters</a:t>
            </a:r>
          </a:p>
          <a:p>
            <a:pPr lvl="1"/>
            <a:r>
              <a:rPr lang="en-US" dirty="0" smtClean="0"/>
              <a:t>D  M-input AND gates</a:t>
            </a:r>
          </a:p>
          <a:p>
            <a:pPr lvl="1"/>
            <a:r>
              <a:rPr lang="en-US" dirty="0" smtClean="0"/>
              <a:t>2 Units of Delay</a:t>
            </a:r>
          </a:p>
          <a:p>
            <a:pPr lvl="1"/>
            <a:r>
              <a:rPr lang="en-US" dirty="0" smtClean="0"/>
              <a:t>M+MD space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Decoder -&gt; Bussed Mux</a:t>
            </a:r>
          </a:p>
          <a:p>
            <a:pPr lvl="1"/>
            <a:r>
              <a:rPr lang="en-US" dirty="0" smtClean="0"/>
              <a:t>D*W 2 input AND gates</a:t>
            </a:r>
          </a:p>
          <a:p>
            <a:pPr lvl="1"/>
            <a:r>
              <a:rPr lang="en-US" dirty="0" smtClean="0"/>
              <a:t>W   D-input OR gates</a:t>
            </a:r>
          </a:p>
          <a:p>
            <a:pPr lvl="1"/>
            <a:r>
              <a:rPr lang="en-US" dirty="0" smtClean="0"/>
              <a:t>2 Units of Delay</a:t>
            </a:r>
          </a:p>
          <a:p>
            <a:pPr lvl="1"/>
            <a:r>
              <a:rPr lang="en-US" dirty="0" smtClean="0"/>
              <a:t>3DW Space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Bussed Mux -&gt; LUT</a:t>
            </a:r>
          </a:p>
          <a:p>
            <a:pPr lvl="1"/>
            <a:r>
              <a:rPr lang="en-US" dirty="0" smtClean="0"/>
              <a:t>Tie inputs to Constants</a:t>
            </a:r>
          </a:p>
          <a:p>
            <a:pPr lvl="1"/>
            <a:r>
              <a:rPr lang="en-US" dirty="0" smtClean="0"/>
              <a:t>Free!</a:t>
            </a:r>
          </a:p>
          <a:p>
            <a:endParaRPr lang="en-US" dirty="0" smtClean="0"/>
          </a:p>
          <a:p>
            <a:r>
              <a:rPr lang="en-US" dirty="0" smtClean="0"/>
              <a:t>Total:</a:t>
            </a:r>
          </a:p>
          <a:p>
            <a:pPr lvl="1"/>
            <a:r>
              <a:rPr lang="en-US" dirty="0" smtClean="0"/>
              <a:t>4 Units Delay</a:t>
            </a:r>
          </a:p>
          <a:p>
            <a:pPr lvl="1"/>
            <a:r>
              <a:rPr lang="en-US" dirty="0" smtClean="0"/>
              <a:t>M+MD+3DW Space</a:t>
            </a:r>
          </a:p>
          <a:p>
            <a:pPr lvl="1"/>
            <a:r>
              <a:rPr lang="en-US" dirty="0" smtClean="0"/>
              <a:t>2N+(5N+3)(2^2N)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9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Adder/</a:t>
            </a:r>
            <a:r>
              <a:rPr lang="en-US" dirty="0" err="1"/>
              <a:t>Subtractor</a:t>
            </a:r>
            <a:endParaRPr lang="en-US" dirty="0"/>
          </a:p>
        </p:txBody>
      </p:sp>
      <p:grpSp>
        <p:nvGrpSpPr>
          <p:cNvPr id="23556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828800" y="2209800"/>
            <a:ext cx="2978150" cy="428932"/>
            <a:chOff x="1785" y="4104"/>
            <a:chExt cx="1876" cy="203"/>
          </a:xfrm>
        </p:grpSpPr>
        <p:sp>
          <p:nvSpPr>
            <p:cNvPr id="23629" name="Rectangle 4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1785" y="4128"/>
              <a:ext cx="187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b="1" dirty="0"/>
                <a:t>A - B = A + (-B) = A + B + 1</a:t>
              </a:r>
            </a:p>
          </p:txBody>
        </p:sp>
        <p:sp>
          <p:nvSpPr>
            <p:cNvPr id="23630" name="Line 5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3269" y="4104"/>
              <a:ext cx="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55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70000" y="5026025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5096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59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99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0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95387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1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95437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2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95437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3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06587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4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70200" y="5026025"/>
            <a:ext cx="939800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5" name="Rectangle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5116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6" name="Rectangle 1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401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7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95587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eaLnBrk="0" latinLnBrk="1"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8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95637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69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195637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0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506787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1" name="Rectangle 2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559300" y="5026025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Rectangle 2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618037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3" name="Rectangle 2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1292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4" name="Rectangle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462462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5" name="Rectangle 2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62512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6" name="Rectangle 2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862512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7" name="Rectangle 2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73662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78" name="Rectangle 27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159500" y="5026025"/>
            <a:ext cx="917575" cy="1050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Rectangle 28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18237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0" name="Rectangle 29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729412" y="49752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1" name="Rectangle 30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062662" y="5375275"/>
            <a:ext cx="4476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CO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2" name="Rectangle 3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462712" y="5775325"/>
            <a:ext cx="30003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S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3" name="Rectangle 32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462712" y="5375275"/>
            <a:ext cx="2841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+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4" name="Rectangle 33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773862" y="5375275"/>
            <a:ext cx="3587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CI</a:t>
            </a:r>
          </a:p>
          <a:p>
            <a:pPr hangingPunct="0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3585" name="Freeform 34"/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1714500" y="6070600"/>
            <a:ext cx="1587" cy="357188"/>
          </a:xfrm>
          <a:custGeom>
            <a:avLst/>
            <a:gdLst>
              <a:gd name="T0" fmla="*/ 0 w 1"/>
              <a:gd name="T1" fmla="*/ 0 h 225"/>
              <a:gd name="T2" fmla="*/ 0 w 1"/>
              <a:gd name="T3" fmla="*/ 0 h 225"/>
              <a:gd name="T4" fmla="*/ 0 w 1"/>
              <a:gd name="T5" fmla="*/ 224 h 225"/>
              <a:gd name="T6" fmla="*/ 0 60000 65536"/>
              <a:gd name="T7" fmla="*/ 0 60000 65536"/>
              <a:gd name="T8" fmla="*/ 0 60000 65536"/>
              <a:gd name="T9" fmla="*/ 0 w 1"/>
              <a:gd name="T10" fmla="*/ 0 h 225"/>
              <a:gd name="T11" fmla="*/ 1 w 1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25">
                <a:moveTo>
                  <a:pt x="0" y="0"/>
                </a:move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6" name="Line 35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1714500" y="6070600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7" name="Freeform 36"/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33147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8" name="Line 37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33147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9" name="Freeform 38"/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50038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0" name="Line 39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50038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1" name="Freeform 40"/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6604000" y="6070600"/>
            <a:ext cx="1587" cy="379413"/>
          </a:xfrm>
          <a:custGeom>
            <a:avLst/>
            <a:gdLst>
              <a:gd name="T0" fmla="*/ 0 w 1"/>
              <a:gd name="T1" fmla="*/ 0 h 239"/>
              <a:gd name="T2" fmla="*/ 0 w 1"/>
              <a:gd name="T3" fmla="*/ 0 h 239"/>
              <a:gd name="T4" fmla="*/ 0 w 1"/>
              <a:gd name="T5" fmla="*/ 238 h 239"/>
              <a:gd name="T6" fmla="*/ 0 60000 65536"/>
              <a:gd name="T7" fmla="*/ 0 60000 65536"/>
              <a:gd name="T8" fmla="*/ 0 60000 65536"/>
              <a:gd name="T9" fmla="*/ 0 w 1"/>
              <a:gd name="T10" fmla="*/ 0 h 239"/>
              <a:gd name="T11" fmla="*/ 1 w 1"/>
              <a:gd name="T12" fmla="*/ 239 h 2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39">
                <a:moveTo>
                  <a:pt x="0" y="0"/>
                </a:moveTo>
                <a:lnTo>
                  <a:pt x="0" y="0"/>
                </a:lnTo>
                <a:lnTo>
                  <a:pt x="0" y="23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2" name="Line 41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6604000" y="6070600"/>
            <a:ext cx="0" cy="361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593" name="Group 42"/>
          <p:cNvGrpSpPr>
            <a:grpSpLocks/>
          </p:cNvGrpSpPr>
          <p:nvPr>
            <p:custDataLst>
              <p:tags r:id="rId39"/>
            </p:custDataLst>
          </p:nvPr>
        </p:nvGrpSpPr>
        <p:grpSpPr bwMode="auto">
          <a:xfrm>
            <a:off x="1168400" y="3524250"/>
            <a:ext cx="392112" cy="514350"/>
            <a:chOff x="1075" y="632"/>
            <a:chExt cx="247" cy="324"/>
          </a:xfrm>
        </p:grpSpPr>
        <p:sp>
          <p:nvSpPr>
            <p:cNvPr id="23627" name="Rectangle 43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1075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3628" name="Rectangle 44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1159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4" name="Group 45"/>
          <p:cNvGrpSpPr>
            <a:grpSpLocks/>
          </p:cNvGrpSpPr>
          <p:nvPr>
            <p:custDataLst>
              <p:tags r:id="rId40"/>
            </p:custDataLst>
          </p:nvPr>
        </p:nvGrpSpPr>
        <p:grpSpPr bwMode="auto">
          <a:xfrm>
            <a:off x="1889125" y="3524250"/>
            <a:ext cx="392112" cy="514350"/>
            <a:chOff x="1637" y="632"/>
            <a:chExt cx="247" cy="324"/>
          </a:xfrm>
        </p:grpSpPr>
        <p:sp>
          <p:nvSpPr>
            <p:cNvPr id="23625" name="Rectangle 46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163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6" name="Rectangle 47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172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5" name="Group 48"/>
          <p:cNvGrpSpPr>
            <a:grpSpLocks/>
          </p:cNvGrpSpPr>
          <p:nvPr>
            <p:custDataLst>
              <p:tags r:id="rId41"/>
            </p:custDataLst>
          </p:nvPr>
        </p:nvGrpSpPr>
        <p:grpSpPr bwMode="auto">
          <a:xfrm>
            <a:off x="2771775" y="3524250"/>
            <a:ext cx="392112" cy="514350"/>
            <a:chOff x="2097" y="632"/>
            <a:chExt cx="247" cy="324"/>
          </a:xfrm>
        </p:grpSpPr>
        <p:sp>
          <p:nvSpPr>
            <p:cNvPr id="23623" name="Rectangle 49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09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4" name="Rectangle 50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18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6" name="Group 51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3516312" y="3524250"/>
            <a:ext cx="369888" cy="514350"/>
            <a:chOff x="2584" y="632"/>
            <a:chExt cx="233" cy="324"/>
          </a:xfrm>
        </p:grpSpPr>
        <p:sp>
          <p:nvSpPr>
            <p:cNvPr id="23621" name="Rectangle 52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2584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2" name="Rectangle 53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2654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7" name="Group 54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4495800" y="3524250"/>
            <a:ext cx="392112" cy="514350"/>
            <a:chOff x="3147" y="632"/>
            <a:chExt cx="247" cy="324"/>
          </a:xfrm>
        </p:grpSpPr>
        <p:sp>
          <p:nvSpPr>
            <p:cNvPr id="23619" name="Rectangle 55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147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20" name="Rectangle 56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231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8" name="Group 57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5281612" y="3524250"/>
            <a:ext cx="369888" cy="514350"/>
            <a:chOff x="3642" y="632"/>
            <a:chExt cx="233" cy="324"/>
          </a:xfrm>
        </p:grpSpPr>
        <p:sp>
          <p:nvSpPr>
            <p:cNvPr id="23617" name="Rectangle 58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642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8" name="Rectangle 59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712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599" name="Group 60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6096000" y="3524250"/>
            <a:ext cx="392112" cy="514350"/>
            <a:chOff x="4155" y="632"/>
            <a:chExt cx="247" cy="324"/>
          </a:xfrm>
        </p:grpSpPr>
        <p:sp>
          <p:nvSpPr>
            <p:cNvPr id="23615" name="Rectangle 61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155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6" name="Rectangle 62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239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0" name="Group 63"/>
          <p:cNvGrpSpPr>
            <a:grpSpLocks/>
          </p:cNvGrpSpPr>
          <p:nvPr>
            <p:custDataLst>
              <p:tags r:id="rId46"/>
            </p:custDataLst>
          </p:nvPr>
        </p:nvGrpSpPr>
        <p:grpSpPr bwMode="auto">
          <a:xfrm>
            <a:off x="6923087" y="3524250"/>
            <a:ext cx="392113" cy="514350"/>
            <a:chOff x="4676" y="632"/>
            <a:chExt cx="247" cy="324"/>
          </a:xfrm>
        </p:grpSpPr>
        <p:sp>
          <p:nvSpPr>
            <p:cNvPr id="23613" name="Rectangle 64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676" y="632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4" name="Rectangle 65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4760" y="681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1" name="Group 66"/>
          <p:cNvGrpSpPr>
            <a:grpSpLocks/>
          </p:cNvGrpSpPr>
          <p:nvPr>
            <p:custDataLst>
              <p:tags r:id="rId47"/>
            </p:custDataLst>
          </p:nvPr>
        </p:nvGrpSpPr>
        <p:grpSpPr bwMode="auto">
          <a:xfrm>
            <a:off x="1550987" y="6419850"/>
            <a:ext cx="369888" cy="514350"/>
            <a:chOff x="1292" y="2958"/>
            <a:chExt cx="233" cy="324"/>
          </a:xfrm>
        </p:grpSpPr>
        <p:sp>
          <p:nvSpPr>
            <p:cNvPr id="23611" name="Rectangle 67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292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2" name="Rectangle 68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1362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2" name="Group 69"/>
          <p:cNvGrpSpPr>
            <a:grpSpLocks/>
          </p:cNvGrpSpPr>
          <p:nvPr>
            <p:custDataLst>
              <p:tags r:id="rId48"/>
            </p:custDataLst>
          </p:nvPr>
        </p:nvGrpSpPr>
        <p:grpSpPr bwMode="auto">
          <a:xfrm>
            <a:off x="3151187" y="6419850"/>
            <a:ext cx="369888" cy="514350"/>
            <a:chOff x="2300" y="2958"/>
            <a:chExt cx="233" cy="324"/>
          </a:xfrm>
        </p:grpSpPr>
        <p:sp>
          <p:nvSpPr>
            <p:cNvPr id="23609" name="Rectangle 70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300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10" name="Rectangle 71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370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3" name="Group 72"/>
          <p:cNvGrpSpPr>
            <a:grpSpLocks/>
          </p:cNvGrpSpPr>
          <p:nvPr>
            <p:custDataLst>
              <p:tags r:id="rId49"/>
            </p:custDataLst>
          </p:nvPr>
        </p:nvGrpSpPr>
        <p:grpSpPr bwMode="auto">
          <a:xfrm>
            <a:off x="4840287" y="6419850"/>
            <a:ext cx="369888" cy="514350"/>
            <a:chOff x="3364" y="2958"/>
            <a:chExt cx="233" cy="324"/>
          </a:xfrm>
        </p:grpSpPr>
        <p:sp>
          <p:nvSpPr>
            <p:cNvPr id="23607" name="Rectangle 7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364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08" name="Rectangle 7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434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grpSp>
        <p:nvGrpSpPr>
          <p:cNvPr id="23604" name="Group 75"/>
          <p:cNvGrpSpPr>
            <a:grpSpLocks/>
          </p:cNvGrpSpPr>
          <p:nvPr>
            <p:custDataLst>
              <p:tags r:id="rId50"/>
            </p:custDataLst>
          </p:nvPr>
        </p:nvGrpSpPr>
        <p:grpSpPr bwMode="auto">
          <a:xfrm>
            <a:off x="6440487" y="6419850"/>
            <a:ext cx="369888" cy="514350"/>
            <a:chOff x="4372" y="2958"/>
            <a:chExt cx="233" cy="324"/>
          </a:xfrm>
        </p:grpSpPr>
        <p:sp>
          <p:nvSpPr>
            <p:cNvPr id="23605" name="Rectangle 76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372" y="2958"/>
              <a:ext cx="189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  <a:p>
              <a:pPr hangingPunct="0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23606" name="Rectangle 77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442" y="3007"/>
              <a:ext cx="163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1100">
                <a:solidFill>
                  <a:srgbClr val="000000"/>
                </a:solidFill>
              </a:endParaRPr>
            </a:p>
          </p:txBody>
        </p:sp>
      </p:grpSp>
      <p:sp>
        <p:nvSpPr>
          <p:cNvPr id="80" name="Rectangle 43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913687" y="4286250"/>
            <a:ext cx="79547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000000"/>
                </a:solidFill>
              </a:rPr>
              <a:t>Subtract</a:t>
            </a:r>
            <a:endParaRPr lang="en-US" sz="1400" dirty="0">
              <a:solidFill>
                <a:srgbClr val="000000"/>
              </a:solidFill>
            </a:endParaRPr>
          </a:p>
          <a:p>
            <a:pPr hangingPunct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 Control Line for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08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2438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ALU: Arithmetic Logic Unit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371600"/>
            <a:ext cx="8458200" cy="188849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Computes arithmetic &amp; logic functions based on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Add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dirty="0" smtClean="0">
                <a:ea typeface="ＭＳ Ｐゴシック" pitchFamily="-110" charset="-128"/>
              </a:rPr>
              <a:t>subtract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AND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dirty="0" smtClean="0">
                <a:ea typeface="ＭＳ Ｐゴシック" pitchFamily="-110" charset="-128"/>
              </a:rPr>
              <a:t>NAND, OR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dirty="0" smtClean="0">
                <a:ea typeface="ＭＳ Ｐゴシック" pitchFamily="-110" charset="-128"/>
              </a:rPr>
              <a:t>NOR, XOR, ==, </a:t>
            </a:r>
            <a:r>
              <a:rPr lang="en-US" dirty="0">
                <a:ea typeface="ＭＳ Ｐゴシック" pitchFamily="-110" charset="-128"/>
              </a:rPr>
              <a:t>&lt;, overflow, …</a:t>
            </a:r>
          </a:p>
        </p:txBody>
      </p:sp>
      <p:grpSp>
        <p:nvGrpSpPr>
          <p:cNvPr id="40" name="Group 3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41475" y="3200400"/>
            <a:ext cx="5597525" cy="3554413"/>
            <a:chOff x="1110" y="1462"/>
            <a:chExt cx="3526" cy="2239"/>
          </a:xfrm>
        </p:grpSpPr>
        <p:sp>
          <p:nvSpPr>
            <p:cNvPr id="41" name="Freeform 4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801" y="1992"/>
              <a:ext cx="1803" cy="1160"/>
            </a:xfrm>
            <a:custGeom>
              <a:avLst/>
              <a:gdLst>
                <a:gd name="T0" fmla="*/ 0 w 897"/>
                <a:gd name="T1" fmla="*/ 0 h 577"/>
                <a:gd name="T2" fmla="*/ 360 w 897"/>
                <a:gd name="T3" fmla="*/ 0 h 577"/>
                <a:gd name="T4" fmla="*/ 448 w 897"/>
                <a:gd name="T5" fmla="*/ 264 h 577"/>
                <a:gd name="T6" fmla="*/ 536 w 897"/>
                <a:gd name="T7" fmla="*/ 0 h 577"/>
                <a:gd name="T8" fmla="*/ 896 w 897"/>
                <a:gd name="T9" fmla="*/ 0 h 577"/>
                <a:gd name="T10" fmla="*/ 712 w 897"/>
                <a:gd name="T11" fmla="*/ 576 h 577"/>
                <a:gd name="T12" fmla="*/ 200 w 897"/>
                <a:gd name="T13" fmla="*/ 576 h 577"/>
                <a:gd name="T14" fmla="*/ 0 w 897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7"/>
                <a:gd name="T25" fmla="*/ 0 h 577"/>
                <a:gd name="T26" fmla="*/ 897 w 897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7" h="577">
                  <a:moveTo>
                    <a:pt x="0" y="0"/>
                  </a:moveTo>
                  <a:lnTo>
                    <a:pt x="360" y="0"/>
                  </a:lnTo>
                  <a:lnTo>
                    <a:pt x="448" y="264"/>
                  </a:lnTo>
                  <a:lnTo>
                    <a:pt x="536" y="0"/>
                  </a:lnTo>
                  <a:lnTo>
                    <a:pt x="896" y="0"/>
                  </a:lnTo>
                  <a:lnTo>
                    <a:pt x="712" y="576"/>
                  </a:lnTo>
                  <a:lnTo>
                    <a:pt x="200" y="576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" name="Group 9"/>
            <p:cNvGrpSpPr>
              <a:grpSpLocks/>
            </p:cNvGrpSpPr>
            <p:nvPr/>
          </p:nvGrpSpPr>
          <p:grpSpPr bwMode="auto">
            <a:xfrm>
              <a:off x="2152" y="1683"/>
              <a:ext cx="1101" cy="313"/>
              <a:chOff x="3219" y="1530"/>
              <a:chExt cx="1101" cy="524"/>
            </a:xfrm>
          </p:grpSpPr>
          <p:sp>
            <p:nvSpPr>
              <p:cNvPr id="55" name="Line 5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 flipV="1">
                <a:off x="3219" y="1530"/>
                <a:ext cx="0" cy="5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6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flipV="1">
                <a:off x="4320" y="1530"/>
                <a:ext cx="0" cy="5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2703" y="3149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16200000" flipV="1">
              <a:off x="3731" y="2119"/>
              <a:ext cx="0" cy="5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41" y="1462"/>
              <a:ext cx="2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46" name="Text Box 1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45" y="1462"/>
              <a:ext cx="2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47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97" y="3470"/>
              <a:ext cx="2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</a:t>
              </a:r>
            </a:p>
          </p:txBody>
        </p:sp>
        <p:sp>
          <p:nvSpPr>
            <p:cNvPr id="48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16200000" flipV="1">
              <a:off x="1870" y="2477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Text Box 1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110" y="2344"/>
              <a:ext cx="629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Times New Roman" charset="0"/>
                </a:rPr>
                <a:t>Function</a:t>
              </a:r>
            </a:p>
            <a:p>
              <a:pPr algn="r" eaLnBrk="0" hangingPunct="0"/>
              <a:r>
                <a:rPr lang="en-US">
                  <a:latin typeface="Times New Roman" charset="0"/>
                </a:rPr>
                <a:t>Select</a:t>
              </a:r>
            </a:p>
            <a:p>
              <a:pPr algn="r" eaLnBrk="0" hangingPunct="0"/>
              <a:r>
                <a:rPr lang="en-US">
                  <a:latin typeface="Times New Roman" charset="0"/>
                </a:rPr>
                <a:t>Controls</a:t>
              </a:r>
            </a:p>
          </p:txBody>
        </p:sp>
        <p:sp>
          <p:nvSpPr>
            <p:cNvPr id="50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rot="16200000" flipV="1">
              <a:off x="3700" y="2304"/>
              <a:ext cx="0" cy="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16200000" flipV="1">
              <a:off x="3662" y="2496"/>
              <a:ext cx="0" cy="6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Text Box 1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968" y="2269"/>
              <a:ext cx="3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Zero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968" y="2489"/>
              <a:ext cx="6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Negative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68" y="2713"/>
              <a:ext cx="6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Overflow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13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Bit Slice ALU Design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35868" y="1066800"/>
            <a:ext cx="7603332" cy="1883570"/>
          </a:xfrm>
        </p:spPr>
        <p:txBody>
          <a:bodyPr numCol="2">
            <a:normAutofit/>
          </a:bodyPr>
          <a:lstStyle/>
          <a:p>
            <a:pPr eaLnBrk="1" hangingPunct="1"/>
            <a:r>
              <a:rPr lang="en-US" dirty="0" smtClean="0"/>
              <a:t>00: OR</a:t>
            </a:r>
          </a:p>
          <a:p>
            <a:r>
              <a:rPr lang="en-US" dirty="0" smtClean="0"/>
              <a:t>10: Add</a:t>
            </a:r>
          </a:p>
          <a:p>
            <a:endParaRPr lang="en-US" dirty="0" smtClean="0"/>
          </a:p>
          <a:p>
            <a:r>
              <a:rPr lang="en-US" dirty="0" smtClean="0"/>
              <a:t>01: AND</a:t>
            </a:r>
          </a:p>
          <a:p>
            <a:r>
              <a:rPr lang="en-US" dirty="0" smtClean="0"/>
              <a:t>11: Subtract</a:t>
            </a:r>
            <a:endParaRPr lang="en-US" dirty="0"/>
          </a:p>
        </p:txBody>
      </p:sp>
      <p:grpSp>
        <p:nvGrpSpPr>
          <p:cNvPr id="27653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70050" y="4624387"/>
            <a:ext cx="4959350" cy="977900"/>
            <a:chOff x="1616" y="2776"/>
            <a:chExt cx="3168" cy="624"/>
          </a:xfrm>
        </p:grpSpPr>
        <p:grpSp>
          <p:nvGrpSpPr>
            <p:cNvPr id="27660" name="Group 5"/>
            <p:cNvGrpSpPr>
              <a:grpSpLocks/>
            </p:cNvGrpSpPr>
            <p:nvPr/>
          </p:nvGrpSpPr>
          <p:grpSpPr bwMode="auto">
            <a:xfrm>
              <a:off x="2432" y="2776"/>
              <a:ext cx="2352" cy="616"/>
              <a:chOff x="2432" y="2776"/>
              <a:chExt cx="2352" cy="616"/>
            </a:xfrm>
          </p:grpSpPr>
          <p:sp>
            <p:nvSpPr>
              <p:cNvPr id="27665" name="Rectangle 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192" y="3056"/>
                <a:ext cx="928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8795" tIns="26626" rIns="18795" bIns="26626">
                <a:prstTxWarp prst="textNoShape">
                  <a:avLst/>
                </a:prstTxWarp>
              </a:bodyPr>
              <a:lstStyle/>
              <a:p>
                <a:pPr defTabSz="901700" eaLnBrk="0" hangingPunct="0">
                  <a:lnSpc>
                    <a:spcPts val="2763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2400">
                    <a:solidFill>
                      <a:srgbClr val="000000"/>
                    </a:solidFill>
                    <a:latin typeface="Times New Roman" charset="0"/>
                  </a:rPr>
                  <a:t>4:1 Mux</a:t>
                </a:r>
              </a:p>
            </p:txBody>
          </p:sp>
          <p:sp>
            <p:nvSpPr>
              <p:cNvPr id="27666" name="Rectangle 7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92" y="2776"/>
                <a:ext cx="2192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8795" tIns="26626" rIns="18795" bIns="26626">
                <a:prstTxWarp prst="textNoShape">
                  <a:avLst/>
                </a:prstTxWarp>
              </a:bodyPr>
              <a:lstStyle/>
              <a:p>
                <a:pPr defTabSz="901700" eaLnBrk="0" hangingPunct="0">
                  <a:lnSpc>
                    <a:spcPts val="2763"/>
                  </a:lnSpc>
                  <a:tabLst>
                    <a:tab pos="901700" algn="l"/>
                    <a:tab pos="1804988" algn="l"/>
                    <a:tab pos="2706688" algn="l"/>
                  </a:tabLs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charset="0"/>
                  </a:rPr>
                  <a:t>00	01	10	11</a:t>
                </a:r>
              </a:p>
            </p:txBody>
          </p:sp>
          <p:sp>
            <p:nvSpPr>
              <p:cNvPr id="27667" name="Line 8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432" y="2792"/>
                <a:ext cx="23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8" name="Line 9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432" y="2792"/>
                <a:ext cx="600" cy="6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9" name="Line 10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flipH="1">
                <a:off x="4160" y="2792"/>
                <a:ext cx="592" cy="6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70" name="Line 11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32" y="3392"/>
                <a:ext cx="11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61" name="Rectangle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624" y="2824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S1</a:t>
              </a:r>
            </a:p>
          </p:txBody>
        </p:sp>
        <p:sp>
          <p:nvSpPr>
            <p:cNvPr id="27662" name="Rectangle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16" y="3096"/>
              <a:ext cx="472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S0</a:t>
              </a:r>
            </a:p>
          </p:txBody>
        </p:sp>
        <p:sp>
          <p:nvSpPr>
            <p:cNvPr id="27663" name="Line 1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872" y="2944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4" name="Line 1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872" y="3200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54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0888" y="2351087"/>
            <a:ext cx="677862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i</a:t>
            </a:r>
          </a:p>
        </p:txBody>
      </p:sp>
      <p:sp>
        <p:nvSpPr>
          <p:cNvPr id="27655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3588" y="2876550"/>
            <a:ext cx="665162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i</a:t>
            </a:r>
          </a:p>
        </p:txBody>
      </p:sp>
      <p:sp>
        <p:nvSpPr>
          <p:cNvPr id="27656" name="Line 1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089025" y="2551112"/>
            <a:ext cx="6965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Line 1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077913" y="3090862"/>
            <a:ext cx="69770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Line 2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713288" y="5591175"/>
            <a:ext cx="0" cy="739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2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24275" y="6305550"/>
            <a:ext cx="2492375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 Output Bus</a:t>
            </a:r>
          </a:p>
        </p:txBody>
      </p:sp>
    </p:spTree>
    <p:extLst>
      <p:ext uri="{BB962C8B-B14F-4D97-AF65-F5344CB8AC3E}">
        <p14:creationId xmlns:p14="http://schemas.microsoft.com/office/powerpoint/2010/main" val="18024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Bit Slice ALU Design (cont.)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Route Carries</a:t>
            </a:r>
          </a:p>
          <a:p>
            <a:pPr eaLnBrk="1" hangingPunct="1"/>
            <a:r>
              <a:rPr lang="en-US" dirty="0"/>
              <a:t>Overflow, zero, negative</a:t>
            </a:r>
          </a:p>
        </p:txBody>
      </p:sp>
      <p:grpSp>
        <p:nvGrpSpPr>
          <p:cNvPr id="29701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446213" y="2743200"/>
            <a:ext cx="1103312" cy="2933700"/>
            <a:chOff x="936" y="1612"/>
            <a:chExt cx="704" cy="1872"/>
          </a:xfrm>
        </p:grpSpPr>
        <p:sp>
          <p:nvSpPr>
            <p:cNvPr id="29721" name="Rectangle 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936" y="2336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22" name="Rectangle 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940" y="1612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0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238500" y="2730500"/>
            <a:ext cx="1101725" cy="2935288"/>
            <a:chOff x="2080" y="1604"/>
            <a:chExt cx="704" cy="1872"/>
          </a:xfrm>
        </p:grpSpPr>
        <p:sp>
          <p:nvSpPr>
            <p:cNvPr id="29719" name="Rectangle 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080" y="2328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20" name="Rectangle 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084" y="1604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03" name="Group 1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016500" y="2743200"/>
            <a:ext cx="1101725" cy="2933700"/>
            <a:chOff x="3216" y="1612"/>
            <a:chExt cx="704" cy="1872"/>
          </a:xfrm>
        </p:grpSpPr>
        <p:sp>
          <p:nvSpPr>
            <p:cNvPr id="29717" name="Rectangle 1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216" y="2336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18" name="Rectangle 1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220" y="1612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04" name="Group 1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807200" y="2730500"/>
            <a:ext cx="1103313" cy="2935288"/>
            <a:chOff x="4360" y="1604"/>
            <a:chExt cx="704" cy="1872"/>
          </a:xfrm>
        </p:grpSpPr>
        <p:sp>
          <p:nvSpPr>
            <p:cNvPr id="29715" name="Rectangle 1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60" y="2328"/>
              <a:ext cx="704" cy="5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8795" tIns="26626" rIns="18795" bIns="26626">
              <a:prstTxWarp prst="textNoShape">
                <a:avLst/>
              </a:prstTxWarp>
            </a:bodyPr>
            <a:lstStyle/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1-bit</a:t>
              </a:r>
            </a:p>
            <a:p>
              <a:pPr algn="ctr" defTabSz="901700" eaLnBrk="0" hangingPunct="0">
                <a:lnSpc>
                  <a:spcPts val="2763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2400">
                  <a:solidFill>
                    <a:srgbClr val="000000"/>
                  </a:solidFill>
                  <a:latin typeface="Times New Roman" charset="0"/>
                </a:rPr>
                <a:t>Slice</a:t>
              </a:r>
            </a:p>
          </p:txBody>
        </p:sp>
        <p:sp>
          <p:nvSpPr>
            <p:cNvPr id="29716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364" y="1604"/>
              <a:ext cx="696" cy="18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705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35163" y="5670550"/>
            <a:ext cx="1127125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29706" name="Line 1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960563" y="5670550"/>
            <a:ext cx="0" cy="565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Line 1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795338" y="6248400"/>
            <a:ext cx="72517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Rectangle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51263" y="5646738"/>
            <a:ext cx="1127125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29709" name="Line 2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776663" y="5659438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Rectangle 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29250" y="5670550"/>
            <a:ext cx="1127125" cy="477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29711" name="Line 2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454650" y="5670550"/>
            <a:ext cx="0" cy="565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Rectangle 2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245350" y="5646738"/>
            <a:ext cx="1128713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</a:t>
            </a:r>
            <a:r>
              <a:rPr lang="en-US" sz="2400" baseline="-25000">
                <a:solidFill>
                  <a:srgbClr val="000000"/>
                </a:solidFill>
                <a:latin typeface="Times New Roman" charset="0"/>
              </a:rPr>
              <a:t>0</a:t>
            </a:r>
          </a:p>
        </p:txBody>
      </p:sp>
      <p:sp>
        <p:nvSpPr>
          <p:cNvPr id="29713" name="Line 2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270750" y="5659438"/>
            <a:ext cx="0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Rectangle 2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95363" y="6223000"/>
            <a:ext cx="1616075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795" tIns="26626" rIns="18795" bIns="26626">
            <a:prstTxWarp prst="textNoShape">
              <a:avLst/>
            </a:prstTxWarp>
          </a:bodyPr>
          <a:lstStyle/>
          <a:p>
            <a:pPr defTabSz="901700" eaLnBrk="0" hangingPunct="0">
              <a:lnSpc>
                <a:spcPts val="2763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charset="0"/>
              </a:rPr>
              <a:t>ALU[3:0]</a:t>
            </a:r>
          </a:p>
        </p:txBody>
      </p:sp>
    </p:spTree>
    <p:extLst>
      <p:ext uri="{BB962C8B-B14F-4D97-AF65-F5344CB8AC3E}">
        <p14:creationId xmlns:p14="http://schemas.microsoft.com/office/powerpoint/2010/main" val="6719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SLT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Set less than: if (A&lt;B) then R = </a:t>
            </a:r>
            <a:r>
              <a:rPr lang="en-US" dirty="0" smtClean="0"/>
              <a:t>1</a:t>
            </a:r>
            <a:r>
              <a:rPr lang="en-US" dirty="0"/>
              <a:t>, else R = 0</a:t>
            </a:r>
          </a:p>
          <a:p>
            <a:pPr lvl="1" eaLnBrk="1" hangingPunct="1"/>
            <a:r>
              <a:rPr lang="en-US" dirty="0">
                <a:ea typeface="ＭＳ Ｐゴシック" pitchFamily="-110" charset="-128"/>
              </a:rPr>
              <a:t>How do we know if (A&lt;B)</a:t>
            </a:r>
          </a:p>
          <a:p>
            <a:pPr lvl="1" eaLnBrk="1" hangingPunct="1"/>
            <a:r>
              <a:rPr lang="en-US" dirty="0">
                <a:ea typeface="ＭＳ Ｐゴシック" pitchFamily="-110" charset="-128"/>
              </a:rPr>
              <a:t>Interaction </a:t>
            </a:r>
            <a:r>
              <a:rPr lang="en-US" dirty="0" smtClean="0">
                <a:ea typeface="ＭＳ Ｐゴシック" pitchFamily="-110" charset="-128"/>
              </a:rPr>
              <a:t>w/overflow?</a:t>
            </a:r>
          </a:p>
          <a:p>
            <a:pPr lvl="1" eaLnBrk="1" hangingPunct="1"/>
            <a:endParaRPr lang="en-US" dirty="0" smtClean="0">
              <a:ea typeface="ＭＳ Ｐゴシック" pitchFamily="-110" charset="-128"/>
            </a:endParaRPr>
          </a:p>
          <a:p>
            <a:r>
              <a:rPr lang="en-US" dirty="0" smtClean="0">
                <a:ea typeface="ＭＳ Ｐゴシック" pitchFamily="-110" charset="-128"/>
              </a:rPr>
              <a:t>At your Desk: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Try 2 random examples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Try 2 corner cases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Do they all work?</a:t>
            </a:r>
            <a:endParaRPr lang="en-US" dirty="0">
              <a:ea typeface="ＭＳ Ｐゴシック" pitchFamily="-110" charset="-128"/>
            </a:endParaRPr>
          </a:p>
        </p:txBody>
      </p:sp>
      <p:grpSp>
        <p:nvGrpSpPr>
          <p:cNvPr id="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201776" y="2710655"/>
            <a:ext cx="3638550" cy="3490913"/>
            <a:chOff x="3347" y="642"/>
            <a:chExt cx="2292" cy="2199"/>
          </a:xfrm>
        </p:grpSpPr>
        <p:sp>
          <p:nvSpPr>
            <p:cNvPr id="6" name="Oval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08" y="852"/>
              <a:ext cx="1760" cy="177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90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0000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03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0111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032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93" y="175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097" y="876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63" y="102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1110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79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1101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80" y="1509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1100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54" y="199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1010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802" y="2217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072" y="2403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86" y="2242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0110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945" y="203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0101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007" y="1795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0100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921" y="1261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0010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736" y="1038"/>
              <a:ext cx="36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0001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663" y="6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+0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019" y="840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+1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53" y="112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+2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339" y="1436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+3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351" y="1784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+4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253" y="2069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+5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5044" y="2342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+6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626" y="2591"/>
              <a:ext cx="288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+7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072" y="2603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-8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679" y="2379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-7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433" y="204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-6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47" y="1746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-5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347" y="1424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482" y="1101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-3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679" y="865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097" y="642"/>
              <a:ext cx="250" cy="2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72" tIns="44442" rIns="90472" bIns="44442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900" b="1">
                  <a:solidFill>
                    <a:srgbClr val="000000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Shifter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/>
              <a:t>Support shift operations: (A &lt;&lt; 01101)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Optional shift by one: (A &lt;&lt; b</a:t>
            </a:r>
            <a:r>
              <a:rPr lang="en-US" baseline="-25000"/>
              <a:t>0</a:t>
            </a:r>
            <a:r>
              <a:rPr lang="en-US"/>
              <a:t>)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Optional shift by two: (A &lt;&lt; b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17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Timing with Adders</a:t>
            </a:r>
          </a:p>
          <a:p>
            <a:endParaRPr lang="en-US" dirty="0"/>
          </a:p>
          <a:p>
            <a:r>
              <a:rPr lang="en-US" dirty="0" smtClean="0"/>
              <a:t>Construct Adder/</a:t>
            </a:r>
            <a:r>
              <a:rPr lang="en-US" dirty="0" err="1" smtClean="0"/>
              <a:t>Subtractor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 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Shiftings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 optional power-of-two shifts</a:t>
            </a:r>
          </a:p>
          <a:p>
            <a:pPr lvl="1"/>
            <a:r>
              <a:rPr lang="en-US" dirty="0" smtClean="0"/>
              <a:t>Sometimes called a logarithmic shifter (gross)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R</a:t>
            </a:r>
            <a:r>
              <a:rPr lang="en-US" dirty="0" smtClean="0"/>
              <a:t>(N) layers</a:t>
            </a:r>
          </a:p>
          <a:p>
            <a:pPr lvl="1"/>
            <a:r>
              <a:rPr lang="en-US" dirty="0" smtClean="0"/>
              <a:t>N=32, R=2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Boardel</a:t>
            </a:r>
            <a:r>
              <a:rPr lang="en-US" dirty="0" smtClean="0"/>
              <a:t> Shifter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Type(s) of Shift:</a:t>
            </a:r>
          </a:p>
          <a:p>
            <a:pPr lvl="1"/>
            <a:r>
              <a:rPr lang="en-US" dirty="0" smtClean="0"/>
              <a:t>Logical? Arithmetic? Rotate?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Size of Shift:</a:t>
            </a:r>
          </a:p>
          <a:p>
            <a:pPr lvl="1"/>
            <a:r>
              <a:rPr lang="en-US" dirty="0" smtClean="0"/>
              <a:t>1 only? All 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Placement of Shift:</a:t>
            </a:r>
          </a:p>
          <a:p>
            <a:pPr lvl="1"/>
            <a:r>
              <a:rPr lang="en-US" dirty="0" smtClean="0"/>
              <a:t>As a separate instruction?  As an instruction “add-on”?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Size </a:t>
            </a:r>
            <a:r>
              <a:rPr lang="en-US" dirty="0" err="1" smtClean="0"/>
              <a:t>vs</a:t>
            </a:r>
            <a:r>
              <a:rPr lang="en-US" dirty="0" smtClean="0"/>
              <a:t> Speed?  </a:t>
            </a:r>
          </a:p>
          <a:p>
            <a:pPr lvl="1"/>
            <a:r>
              <a:rPr lang="en-US" dirty="0" smtClean="0"/>
              <a:t>Radix?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 with a “Shift arithmetic left 1 as separate instruction”	</a:t>
            </a:r>
          </a:p>
        </p:txBody>
      </p:sp>
    </p:spTree>
    <p:extLst>
      <p:ext uri="{BB962C8B-B14F-4D97-AF65-F5344CB8AC3E}">
        <p14:creationId xmlns:p14="http://schemas.microsoft.com/office/powerpoint/2010/main" val="24960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Construction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Brute force approach is full parallel with </a:t>
            </a:r>
            <a:r>
              <a:rPr lang="en-US" dirty="0" err="1" smtClean="0"/>
              <a:t>muxes</a:t>
            </a:r>
            <a:r>
              <a:rPr lang="en-US" dirty="0" smtClean="0"/>
              <a:t> as wide as the number of operations</a:t>
            </a:r>
          </a:p>
          <a:p>
            <a:endParaRPr lang="en-US" dirty="0" smtClean="0"/>
          </a:p>
          <a:p>
            <a:r>
              <a:rPr lang="en-US" dirty="0" smtClean="0"/>
              <a:t>Re-use resources for space efficiency</a:t>
            </a:r>
          </a:p>
          <a:p>
            <a:pPr lvl="1"/>
            <a:r>
              <a:rPr lang="en-US" dirty="0" smtClean="0"/>
              <a:t>Slower, Smaller, Narrower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a SMALL ALU bit slice that does:</a:t>
            </a:r>
          </a:p>
          <a:p>
            <a:pPr lvl="1"/>
            <a:r>
              <a:rPr lang="en-US" dirty="0" smtClean="0"/>
              <a:t>AND, OR, NAND, NOR, XOR, Add, Subtract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856A20D-2FD3-B34F-8928-203761A1742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9" name="Rectangle 5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Full Adder</a:t>
            </a:r>
          </a:p>
        </p:txBody>
      </p:sp>
      <p:grpSp>
        <p:nvGrpSpPr>
          <p:cNvPr id="19460" name="Group 5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4191000"/>
            <a:ext cx="2308225" cy="2408238"/>
            <a:chOff x="218" y="770"/>
            <a:chExt cx="1454" cy="1517"/>
          </a:xfrm>
        </p:grpSpPr>
        <p:sp>
          <p:nvSpPr>
            <p:cNvPr id="19461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5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A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2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7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3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7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4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7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5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7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6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7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7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7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8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7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9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7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0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99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1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11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2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1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3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11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4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11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5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1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6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11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7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11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8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1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9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42" y="770"/>
              <a:ext cx="24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CI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65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1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65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2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65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3" name="Rectangle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65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4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65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5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65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6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65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7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65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19488" name="Group 53"/>
            <p:cNvGrpSpPr>
              <a:grpSpLocks/>
            </p:cNvGrpSpPr>
            <p:nvPr/>
          </p:nvGrpSpPr>
          <p:grpSpPr bwMode="auto">
            <a:xfrm>
              <a:off x="1101" y="770"/>
              <a:ext cx="306" cy="1517"/>
              <a:chOff x="1353" y="770"/>
              <a:chExt cx="306" cy="1517"/>
            </a:xfrm>
          </p:grpSpPr>
          <p:sp>
            <p:nvSpPr>
              <p:cNvPr id="19501" name="Rectangle 4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353" y="770"/>
                <a:ext cx="306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CO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2" name="Rectangle 41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11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3" name="Rectangle 42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411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4" name="Rectangle 43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411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5" name="Rectangle 44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411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6" name="Rectangle 4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411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7" name="Rectangle 4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411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8" name="Rectangle 47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411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9" name="Rectangle 48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411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89" name="Line 4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18" y="891"/>
              <a:ext cx="14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490" name="Group 54"/>
            <p:cNvGrpSpPr>
              <a:grpSpLocks/>
            </p:cNvGrpSpPr>
            <p:nvPr/>
          </p:nvGrpSpPr>
          <p:grpSpPr bwMode="auto">
            <a:xfrm>
              <a:off x="1405" y="770"/>
              <a:ext cx="199" cy="1517"/>
              <a:chOff x="1081" y="770"/>
              <a:chExt cx="199" cy="1517"/>
            </a:xfrm>
          </p:grpSpPr>
          <p:sp>
            <p:nvSpPr>
              <p:cNvPr id="19492" name="Rectangle 31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081" y="770"/>
                <a:ext cx="19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S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3" name="Rectangle 32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093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4" name="Rectangle 33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093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5" name="Rectangle 34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093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6" name="Rectangle 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093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7" name="Rectangle 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93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8" name="Rectangle 37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93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9" name="Rectangle 38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093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0" name="Rectangle 3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093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91" name="Line 5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043" y="770"/>
              <a:ext cx="0" cy="14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NAND full adder 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8"/>
          <a:stretch>
            <a:fillRect/>
          </a:stretch>
        </p:blipFill>
        <p:spPr bwMode="auto">
          <a:xfrm>
            <a:off x="3246666" y="3657600"/>
            <a:ext cx="589733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37831"/>
              </p:ext>
            </p:extLst>
          </p:nvPr>
        </p:nvGraphicFramePr>
        <p:xfrm>
          <a:off x="4267200" y="1676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Sum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1676400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Calculate </a:t>
            </a:r>
            <a:r>
              <a:rPr lang="en-US" dirty="0" err="1" smtClean="0"/>
              <a:t>Propogation</a:t>
            </a:r>
            <a:r>
              <a:rPr lang="en-US" dirty="0" smtClean="0"/>
              <a:t> Delays</a:t>
            </a:r>
          </a:p>
          <a:p>
            <a:endParaRPr lang="en-US" dirty="0" smtClean="0"/>
          </a:p>
          <a:p>
            <a:r>
              <a:rPr lang="en-US" dirty="0" smtClean="0"/>
              <a:t>Multiple Paths? Choose Worst</a:t>
            </a:r>
          </a:p>
          <a:p>
            <a:endParaRPr lang="en-US" dirty="0" smtClean="0"/>
          </a:p>
          <a:p>
            <a:r>
              <a:rPr lang="en-US" dirty="0" smtClean="0"/>
              <a:t>Discrete Math!!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856A20D-2FD3-B34F-8928-203761A1742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59" name="Rectangle 5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Full Adder</a:t>
            </a:r>
          </a:p>
        </p:txBody>
      </p:sp>
      <p:grpSp>
        <p:nvGrpSpPr>
          <p:cNvPr id="2" name="Group 55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4191000"/>
            <a:ext cx="2308225" cy="2408238"/>
            <a:chOff x="218" y="770"/>
            <a:chExt cx="1454" cy="1517"/>
          </a:xfrm>
        </p:grpSpPr>
        <p:sp>
          <p:nvSpPr>
            <p:cNvPr id="19461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5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A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2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7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3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7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4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7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5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7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6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7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7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7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8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7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eaLnBrk="0" latinLnBrk="1"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69" name="Rectangl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7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0" name="Rectangle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99" y="770"/>
              <a:ext cx="206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B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1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511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2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1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3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11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4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11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5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1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6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11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7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11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78" name="Rectangle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1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9479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42" y="770"/>
              <a:ext cx="242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CI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65" y="93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1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65" y="109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2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65" y="126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3" name="Rectangle 2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65" y="1423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4" name="Rectangle 2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65" y="1587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5" name="Rectangle 2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65" y="1750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6" name="Rectangle 2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765" y="1914"/>
              <a:ext cx="185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0</a:t>
              </a:r>
            </a:p>
            <a:p>
              <a:pPr hangingPunct="0"/>
              <a:endParaRPr lang="en-US" sz="2400" b="1" baseline="30000">
                <a:solidFill>
                  <a:srgbClr val="000000"/>
                </a:solidFill>
              </a:endParaRPr>
            </a:p>
          </p:txBody>
        </p:sp>
        <p:sp>
          <p:nvSpPr>
            <p:cNvPr id="19487" name="Rectangle 3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65" y="2077"/>
              <a:ext cx="1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400" b="1" baseline="30000">
                  <a:solidFill>
                    <a:srgbClr val="000000"/>
                  </a:solidFill>
                </a:rPr>
                <a:t>1</a:t>
              </a:r>
            </a:p>
          </p:txBody>
        </p:sp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1101" y="770"/>
              <a:ext cx="306" cy="1517"/>
              <a:chOff x="1353" y="770"/>
              <a:chExt cx="306" cy="1517"/>
            </a:xfrm>
          </p:grpSpPr>
          <p:sp>
            <p:nvSpPr>
              <p:cNvPr id="19501" name="Rectangle 4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353" y="770"/>
                <a:ext cx="306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CO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2" name="Rectangle 41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411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3" name="Rectangle 42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411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4" name="Rectangle 43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411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5" name="Rectangle 44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411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6" name="Rectangle 4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411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7" name="Rectangle 46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411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8" name="Rectangle 47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411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9" name="Rectangle 48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411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89" name="Line 4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218" y="891"/>
              <a:ext cx="14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1405" y="770"/>
              <a:ext cx="199" cy="1517"/>
              <a:chOff x="1081" y="770"/>
              <a:chExt cx="199" cy="1517"/>
            </a:xfrm>
          </p:grpSpPr>
          <p:sp>
            <p:nvSpPr>
              <p:cNvPr id="19492" name="Rectangle 31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081" y="770"/>
                <a:ext cx="199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S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3" name="Rectangle 32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093" y="93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4" name="Rectangle 33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093" y="109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5" name="Rectangle 34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093" y="126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6" name="Rectangle 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093" y="1423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7" name="Rectangle 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093" y="1587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8" name="Rectangle 37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093" y="1750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9" name="Rectangle 38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093" y="1914"/>
                <a:ext cx="185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0</a:t>
                </a:r>
              </a:p>
              <a:p>
                <a:pPr hangingPunct="0"/>
                <a:endParaRPr lang="en-US" sz="2400" b="1" baseline="30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0" name="Rectangle 3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093" y="2077"/>
                <a:ext cx="185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400" b="1" baseline="3000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19491" name="Line 50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043" y="770"/>
              <a:ext cx="0" cy="14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NAND full adder 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8"/>
          <a:stretch>
            <a:fillRect/>
          </a:stretch>
        </p:blipFill>
        <p:spPr bwMode="auto">
          <a:xfrm>
            <a:off x="3246666" y="3657600"/>
            <a:ext cx="589733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37831"/>
              </p:ext>
            </p:extLst>
          </p:nvPr>
        </p:nvGraphicFramePr>
        <p:xfrm>
          <a:off x="4267200" y="1676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Sum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1676400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Calculate </a:t>
            </a:r>
            <a:r>
              <a:rPr lang="en-US" dirty="0" err="1" smtClean="0"/>
              <a:t>Propogation</a:t>
            </a:r>
            <a:r>
              <a:rPr lang="en-US" dirty="0" smtClean="0"/>
              <a:t> Delays</a:t>
            </a:r>
          </a:p>
          <a:p>
            <a:endParaRPr lang="en-US" dirty="0" smtClean="0"/>
          </a:p>
          <a:p>
            <a:r>
              <a:rPr lang="en-US" dirty="0" smtClean="0"/>
              <a:t>Multiple Paths? Choose Worst</a:t>
            </a:r>
          </a:p>
          <a:p>
            <a:endParaRPr lang="en-US" dirty="0" smtClean="0"/>
          </a:p>
          <a:p>
            <a:r>
              <a:rPr lang="en-US" dirty="0" smtClean="0"/>
              <a:t>Discrete Math!!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79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Multi-Bit Addition</a:t>
            </a:r>
            <a:endParaRPr lang="en-US"/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7901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34175"/>
              </p:ext>
            </p:extLst>
          </p:nvPr>
        </p:nvGraphicFramePr>
        <p:xfrm>
          <a:off x="4648200" y="33528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previous slides’ design, find worst prop </a:t>
            </a:r>
            <a:r>
              <a:rPr lang="en-US" dirty="0"/>
              <a:t>d</a:t>
            </a:r>
            <a:r>
              <a:rPr lang="en-US" dirty="0" smtClean="0"/>
              <a:t>elay</a:t>
            </a:r>
          </a:p>
          <a:p>
            <a:endParaRPr lang="en-US" dirty="0">
              <a:ea typeface="ＭＳ Ｐゴシック" pitchFamily="-110" charset="-128"/>
            </a:endParaRPr>
          </a:p>
          <a:p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119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Multi-Bit Addition</a:t>
            </a:r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38818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65717"/>
              </p:ext>
            </p:extLst>
          </p:nvPr>
        </p:nvGraphicFramePr>
        <p:xfrm>
          <a:off x="4648200" y="33528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-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-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5+2+3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5+2+2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5+2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previous slides’ design, find worst prop </a:t>
            </a:r>
            <a:r>
              <a:rPr lang="en-US" dirty="0"/>
              <a:t>d</a:t>
            </a:r>
            <a:r>
              <a:rPr lang="en-US" dirty="0" smtClean="0"/>
              <a:t>elay</a:t>
            </a:r>
          </a:p>
          <a:p>
            <a:endParaRPr lang="en-US" dirty="0">
              <a:ea typeface="ＭＳ Ｐゴシック" pitchFamily="-110" charset="-128"/>
            </a:endParaRPr>
          </a:p>
          <a:p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30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dirty="0" smtClean="0"/>
              <a:t>Full Adder as a LUT in Gates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760688"/>
            <a:ext cx="4262437" cy="413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59603"/>
              </p:ext>
            </p:extLst>
          </p:nvPr>
        </p:nvGraphicFramePr>
        <p:xfrm>
          <a:off x="152400" y="510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Sum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60145" y="5715000"/>
            <a:ext cx="205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 B  </a:t>
            </a:r>
            <a:r>
              <a:rPr lang="en-US" sz="3200" dirty="0" err="1" smtClean="0"/>
              <a:t>Cin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57687" y="1185862"/>
            <a:ext cx="342900" cy="175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05327" y="1684488"/>
            <a:ext cx="4524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/>
              <a:t>1</a:t>
            </a:r>
            <a:endParaRPr lang="en-US" sz="3250" dirty="0" smtClean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1524000"/>
            <a:ext cx="4024312" cy="3352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smtClean="0"/>
              <a:t>Only half, slide too small to show Sum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Area Cost?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Speed?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dirty="0" smtClean="0"/>
              <a:t>Full Adder as a LUT in Gates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1760688"/>
            <a:ext cx="4262437" cy="413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74057"/>
              </p:ext>
            </p:extLst>
          </p:nvPr>
        </p:nvGraphicFramePr>
        <p:xfrm>
          <a:off x="152400" y="510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Sum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60145" y="5715000"/>
            <a:ext cx="205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 B  </a:t>
            </a:r>
            <a:r>
              <a:rPr lang="en-US" sz="3200" dirty="0" err="1" smtClean="0"/>
              <a:t>Cin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57687" y="1185862"/>
            <a:ext cx="342900" cy="175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05327" y="1684488"/>
            <a:ext cx="4524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0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 smtClean="0"/>
              <a:t>1</a:t>
            </a:r>
          </a:p>
          <a:p>
            <a:r>
              <a:rPr lang="en-US" sz="3250" dirty="0"/>
              <a:t>1</a:t>
            </a:r>
            <a:endParaRPr lang="en-US" sz="3250" dirty="0" smtClean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1524000"/>
            <a:ext cx="4024312" cy="3352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smtClean="0"/>
              <a:t>Only half, slide too small to show Sum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Area Cost?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smtClean="0"/>
              <a:t>Speed?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Timing with Alternate Topology</a:t>
            </a:r>
            <a:endParaRPr lang="en-US" dirty="0"/>
          </a:p>
        </p:txBody>
      </p:sp>
      <p:pic>
        <p:nvPicPr>
          <p:cNvPr id="21508" name="Picture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l="23288"/>
          <a:stretch>
            <a:fillRect/>
          </a:stretch>
        </p:blipFill>
        <p:spPr bwMode="auto">
          <a:xfrm>
            <a:off x="0" y="1295400"/>
            <a:ext cx="42672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01040"/>
              </p:ext>
            </p:extLst>
          </p:nvPr>
        </p:nvGraphicFramePr>
        <p:xfrm>
          <a:off x="4648200" y="1295400"/>
          <a:ext cx="4229100" cy="16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7275"/>
                <a:gridCol w="1057275"/>
                <a:gridCol w="1057275"/>
                <a:gridCol w="105727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Sum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err="1">
                          <a:effectLst/>
                        </a:rPr>
                        <a:t>Cout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99164"/>
              </p:ext>
            </p:extLst>
          </p:nvPr>
        </p:nvGraphicFramePr>
        <p:xfrm>
          <a:off x="4648200" y="3352800"/>
          <a:ext cx="4191000" cy="34804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AB2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S1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C3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8600" y="3873500"/>
            <a:ext cx="4267200" cy="23749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new prop delays, find total delay</a:t>
            </a:r>
          </a:p>
          <a:p>
            <a:endParaRPr lang="en-US" dirty="0">
              <a:ea typeface="ＭＳ Ｐゴシック" pitchFamily="-110" charset="-128"/>
            </a:endParaRPr>
          </a:p>
          <a:p>
            <a:endParaRPr lang="en-US" dirty="0"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032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970</Words>
  <Application>Microsoft Office PowerPoint</Application>
  <PresentationFormat>On-screen Show (4:3)</PresentationFormat>
  <Paragraphs>512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b1000 ALU</vt:lpstr>
      <vt:lpstr>Today</vt:lpstr>
      <vt:lpstr>Full Adder</vt:lpstr>
      <vt:lpstr>Full Adder</vt:lpstr>
      <vt:lpstr>Multi-Bit Addition</vt:lpstr>
      <vt:lpstr>Multi-Bit Addition</vt:lpstr>
      <vt:lpstr>Full Adder as a LUT in Gates</vt:lpstr>
      <vt:lpstr>Full Adder as a LUT in Gates</vt:lpstr>
      <vt:lpstr>Timing with Alternate Topology</vt:lpstr>
      <vt:lpstr>Timing with Alternate Topology</vt:lpstr>
      <vt:lpstr>As a GIANT LUT?</vt:lpstr>
      <vt:lpstr>As a GIANT LUT?</vt:lpstr>
      <vt:lpstr>As a GIANT LUT!</vt:lpstr>
      <vt:lpstr>Adder/Subtractor</vt:lpstr>
      <vt:lpstr>ALU: Arithmetic Logic Unit</vt:lpstr>
      <vt:lpstr>Bit Slice ALU Design</vt:lpstr>
      <vt:lpstr>Bit Slice ALU Design (cont.)</vt:lpstr>
      <vt:lpstr>SLT</vt:lpstr>
      <vt:lpstr>Shifter</vt:lpstr>
      <vt:lpstr>More Shiftings</vt:lpstr>
      <vt:lpstr>Boardel Shifter</vt:lpstr>
      <vt:lpstr>ALU Construction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 Arithmetic</dc:title>
  <dc:creator>Eric</dc:creator>
  <cp:lastModifiedBy>Eric</cp:lastModifiedBy>
  <cp:revision>34</cp:revision>
  <dcterms:created xsi:type="dcterms:W3CDTF">2012-09-21T16:47:51Z</dcterms:created>
  <dcterms:modified xsi:type="dcterms:W3CDTF">2012-09-25T21:16:24Z</dcterms:modified>
</cp:coreProperties>
</file>