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2" r:id="rId6"/>
    <p:sldId id="263" r:id="rId7"/>
    <p:sldId id="267" r:id="rId8"/>
    <p:sldId id="261" r:id="rId9"/>
    <p:sldId id="264" r:id="rId10"/>
    <p:sldId id="268" r:id="rId11"/>
    <p:sldId id="270" r:id="rId12"/>
    <p:sldId id="271" r:id="rId13"/>
    <p:sldId id="272" r:id="rId14"/>
    <p:sldId id="269" r:id="rId15"/>
    <p:sldId id="274" r:id="rId16"/>
    <p:sldId id="275" r:id="rId17"/>
    <p:sldId id="276" r:id="rId18"/>
    <p:sldId id="273" r:id="rId19"/>
    <p:sldId id="277" r:id="rId20"/>
    <p:sldId id="266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1552" autoAdjust="0"/>
  </p:normalViewPr>
  <p:slideViewPr>
    <p:cSldViewPr>
      <p:cViewPr>
        <p:scale>
          <a:sx n="80" d="100"/>
          <a:sy n="80" d="100"/>
        </p:scale>
        <p:origin x="-123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CD245-7C87-4295-800F-F061B186FC56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58C01-B3E4-4027-99BD-37FE07C2C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  <a:p>
            <a:r>
              <a:rPr lang="en-US" dirty="0" smtClean="0"/>
              <a:t>Multiply: 3</a:t>
            </a:r>
          </a:p>
          <a:p>
            <a:r>
              <a:rPr lang="en-US" dirty="0" smtClean="0"/>
              <a:t>Add 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Powerpoint</a:t>
            </a:r>
            <a:r>
              <a:rPr lang="en-US" dirty="0" smtClean="0"/>
              <a:t> sucks for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805B-D53C-40E7-B0BA-D74D58571AA0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b10011</a:t>
            </a:r>
            <a:br>
              <a:rPr lang="en-US" dirty="0" smtClean="0"/>
            </a:br>
            <a:r>
              <a:rPr lang="en-US" dirty="0" smtClean="0"/>
              <a:t>Numerical Accuracy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Approximations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Goal: Approximate a transcendental as a poly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Attempt </a:t>
                </a:r>
                <a:r>
                  <a:rPr lang="en-US" dirty="0" smtClean="0"/>
                  <a:t>1: Taylor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Create a LUT for several values of </a:t>
                </a:r>
                <a:r>
                  <a:rPr lang="en-US" b="1" dirty="0" smtClean="0"/>
                  <a:t>a</a:t>
                </a:r>
              </a:p>
              <a:p>
                <a:pPr lvl="1"/>
                <a:r>
                  <a:rPr lang="en-US" dirty="0" smtClean="0"/>
                  <a:t>Store </a:t>
                </a:r>
                <a:r>
                  <a:rPr lang="en-US" dirty="0" err="1" smtClean="0"/>
                  <a:t>f^n</a:t>
                </a:r>
                <a:r>
                  <a:rPr lang="en-US" dirty="0" smtClean="0"/>
                  <a:t>(a)/n!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deep should the LUT be?</a:t>
            </a:r>
          </a:p>
          <a:p>
            <a:pPr lvl="1"/>
            <a:r>
              <a:rPr lang="en-US" dirty="0" smtClean="0"/>
              <a:t>Deeper means we are on average closer</a:t>
            </a:r>
          </a:p>
          <a:p>
            <a:pPr lvl="1"/>
            <a:r>
              <a:rPr lang="en-US" dirty="0" smtClean="0"/>
              <a:t>Better approximation for a given number of terms</a:t>
            </a:r>
          </a:p>
          <a:p>
            <a:pPr lvl="1"/>
            <a:r>
              <a:rPr lang="en-US" dirty="0" smtClean="0"/>
              <a:t>But Deeper also means more expensive</a:t>
            </a:r>
          </a:p>
          <a:p>
            <a:pPr lvl="1"/>
            <a:r>
              <a:rPr lang="en-US" dirty="0" smtClean="0"/>
              <a:t>No easy answer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you pick </a:t>
            </a:r>
            <a:r>
              <a:rPr lang="en-US" b="1" dirty="0" smtClean="0"/>
              <a:t>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Right in the middle of your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Poly/LUT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nearest </a:t>
            </a:r>
            <a:r>
              <a:rPr lang="en-US" b="1" dirty="0" smtClean="0"/>
              <a:t>a</a:t>
            </a:r>
            <a:r>
              <a:rPr lang="en-US" dirty="0" smtClean="0"/>
              <a:t> in our LUT</a:t>
            </a:r>
          </a:p>
          <a:p>
            <a:pPr lvl="1"/>
            <a:r>
              <a:rPr lang="en-US" dirty="0" smtClean="0"/>
              <a:t>Truncate x, use as index in to table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Load Coefficients</a:t>
            </a:r>
          </a:p>
          <a:p>
            <a:pPr lvl="1"/>
            <a:r>
              <a:rPr lang="en-US" dirty="0" smtClean="0"/>
              <a:t>Sine and Cosine are special: Why?</a:t>
            </a:r>
          </a:p>
          <a:p>
            <a:endParaRPr lang="en-US" dirty="0" smtClean="0"/>
          </a:p>
          <a:p>
            <a:r>
              <a:rPr lang="en-US" dirty="0" smtClean="0"/>
              <a:t>Calculate with Horner’s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Series optimizes accuracy for </a:t>
            </a:r>
            <a:r>
              <a:rPr lang="en-US" b="1" dirty="0" smtClean="0"/>
              <a:t>x ≈ a</a:t>
            </a:r>
          </a:p>
          <a:p>
            <a:pPr lvl="1"/>
            <a:r>
              <a:rPr lang="en-US" dirty="0" smtClean="0"/>
              <a:t>Largest errors right between LUT points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Statistics has nice ways to optimize RMS error</a:t>
            </a:r>
          </a:p>
          <a:p>
            <a:pPr lvl="1"/>
            <a:r>
              <a:rPr lang="en-US" dirty="0" smtClean="0"/>
              <a:t>Does a better job of </a:t>
            </a:r>
            <a:r>
              <a:rPr lang="en-US" b="1" dirty="0" smtClean="0"/>
              <a:t>spreading</a:t>
            </a:r>
            <a:r>
              <a:rPr lang="en-US" dirty="0" smtClean="0"/>
              <a:t> the error</a:t>
            </a:r>
          </a:p>
          <a:p>
            <a:pPr lvl="1"/>
            <a:r>
              <a:rPr lang="en-US" dirty="0" smtClean="0"/>
              <a:t>But still not perfect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care about the </a:t>
            </a:r>
            <a:r>
              <a:rPr lang="en-US" b="1" dirty="0" smtClean="0"/>
              <a:t>worst</a:t>
            </a:r>
            <a:r>
              <a:rPr lang="en-US" dirty="0" smtClean="0"/>
              <a:t> case error</a:t>
            </a:r>
          </a:p>
          <a:p>
            <a:pPr lvl="1"/>
            <a:r>
              <a:rPr lang="en-US" dirty="0" smtClean="0"/>
              <a:t>I haven’t found a great way to do this yet</a:t>
            </a:r>
          </a:p>
          <a:p>
            <a:pPr lvl="1"/>
            <a:r>
              <a:rPr lang="en-US" dirty="0" smtClean="0"/>
              <a:t>So I just brute force it with an annealing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Prototype with double precision floats</a:t>
            </a:r>
          </a:p>
          <a:p>
            <a:pPr lvl="1"/>
            <a:r>
              <a:rPr lang="en-US" dirty="0" smtClean="0"/>
              <a:t>MATLAB, Python or Wolfram Alpha</a:t>
            </a:r>
          </a:p>
          <a:p>
            <a:pPr lvl="1"/>
            <a:r>
              <a:rPr lang="en-US" dirty="0" smtClean="0"/>
              <a:t>Count adds, </a:t>
            </a:r>
            <a:r>
              <a:rPr lang="en-US" dirty="0" err="1" smtClean="0"/>
              <a:t>mults</a:t>
            </a:r>
            <a:r>
              <a:rPr lang="en-US" dirty="0" smtClean="0"/>
              <a:t>, loads, etc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Move to integer math</a:t>
            </a:r>
          </a:p>
          <a:p>
            <a:pPr lvl="1"/>
            <a:r>
              <a:rPr lang="en-US" dirty="0" smtClean="0"/>
              <a:t>Python (X,Y)</a:t>
            </a:r>
          </a:p>
          <a:p>
            <a:pPr lvl="1"/>
            <a:r>
              <a:rPr lang="en-US" dirty="0" smtClean="0"/>
              <a:t>Any catastrophic loss of precision? Rearrange</a:t>
            </a:r>
          </a:p>
          <a:p>
            <a:pPr lvl="1"/>
            <a:r>
              <a:rPr lang="en-US" dirty="0" smtClean="0"/>
              <a:t>Anneal coefficients over a weekend</a:t>
            </a:r>
          </a:p>
          <a:p>
            <a:endParaRPr lang="en-US" dirty="0" smtClean="0"/>
          </a:p>
          <a:p>
            <a:r>
              <a:rPr lang="en-US" dirty="0" err="1" smtClean="0"/>
              <a:t>Automagically</a:t>
            </a:r>
            <a:r>
              <a:rPr lang="en-US" dirty="0" smtClean="0"/>
              <a:t> try several Depth/Power combos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“Folding”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use of symmetry in your functions</a:t>
            </a:r>
          </a:p>
          <a:p>
            <a:pPr lvl="1"/>
            <a:r>
              <a:rPr lang="en-US" dirty="0" smtClean="0"/>
              <a:t>“Fold” the function in half cuts LUT depth in half!</a:t>
            </a:r>
          </a:p>
          <a:p>
            <a:pPr lvl="1"/>
            <a:r>
              <a:rPr lang="en-US" dirty="0" smtClean="0"/>
              <a:t>Easy for trig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of my favorite assembly language games</a:t>
            </a:r>
          </a:p>
          <a:p>
            <a:pPr lvl="1"/>
            <a:r>
              <a:rPr lang="en-US" dirty="0" smtClean="0"/>
              <a:t>Great practice in number systems and </a:t>
            </a:r>
            <a:r>
              <a:rPr lang="en-US" dirty="0" err="1" smtClean="0"/>
              <a:t>asm</a:t>
            </a:r>
            <a:r>
              <a:rPr lang="en-US" dirty="0" smtClean="0"/>
              <a:t> tricks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fold 1/x?</a:t>
            </a:r>
          </a:p>
          <a:p>
            <a:pPr lvl="1"/>
            <a:r>
              <a:rPr lang="en-US" dirty="0" smtClean="0"/>
              <a:t>1/x^2?  </a:t>
            </a:r>
            <a:r>
              <a:rPr lang="en-US" dirty="0" err="1" smtClean="0"/>
              <a:t>e^x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These have symmetry…</a:t>
            </a:r>
          </a:p>
          <a:p>
            <a:pPr lvl="1"/>
            <a:r>
              <a:rPr lang="en-US" dirty="0" smtClean="0"/>
              <a:t>But not in the linear way trig does</a:t>
            </a:r>
          </a:p>
          <a:p>
            <a:pPr lvl="1"/>
            <a:r>
              <a:rPr lang="en-US" dirty="0" smtClean="0"/>
              <a:t>Higher order symmetry</a:t>
            </a:r>
          </a:p>
          <a:p>
            <a:endParaRPr lang="en-US" dirty="0" smtClean="0"/>
          </a:p>
          <a:p>
            <a:r>
              <a:rPr lang="en-US" dirty="0" smtClean="0"/>
              <a:t>1/(x) = 2^-n/(x*2^n)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symmetries are harder to exploit</a:t>
            </a:r>
          </a:p>
          <a:p>
            <a:endParaRPr lang="en-US" dirty="0" smtClean="0"/>
          </a:p>
          <a:p>
            <a:r>
              <a:rPr lang="en-US" dirty="0" smtClean="0"/>
              <a:t>Count Leading Zeros</a:t>
            </a:r>
          </a:p>
          <a:p>
            <a:pPr lvl="1"/>
            <a:r>
              <a:rPr lang="en-US" dirty="0" smtClean="0"/>
              <a:t>Quick stand-in for log(2)</a:t>
            </a:r>
          </a:p>
          <a:p>
            <a:pPr lvl="1"/>
            <a:r>
              <a:rPr lang="en-US" dirty="0" smtClean="0"/>
              <a:t>Break spaces into powers of 2</a:t>
            </a:r>
          </a:p>
          <a:p>
            <a:pPr lvl="1"/>
            <a:r>
              <a:rPr lang="en-US" dirty="0" smtClean="0"/>
              <a:t>Shift by the number of leading zeros</a:t>
            </a:r>
          </a:p>
          <a:p>
            <a:pPr lvl="1"/>
            <a:r>
              <a:rPr lang="en-US" dirty="0" smtClean="0"/>
              <a:t>Compensate </a:t>
            </a:r>
            <a:r>
              <a:rPr lang="en-US" dirty="0" smtClean="0"/>
              <a:t>Later</a:t>
            </a:r>
          </a:p>
          <a:p>
            <a:pPr lvl="1"/>
            <a:endParaRPr lang="en-US" dirty="0"/>
          </a:p>
          <a:p>
            <a:r>
              <a:rPr lang="en-US" dirty="0" smtClean="0"/>
              <a:t>This helps with limiting calculation Range!</a:t>
            </a:r>
          </a:p>
          <a:p>
            <a:pPr lvl="1"/>
            <a:r>
              <a:rPr lang="en-US" dirty="0" smtClean="0"/>
              <a:t>Optimize for accuracy instead of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Poly/LUT fit a transcendental function</a:t>
            </a:r>
          </a:p>
          <a:p>
            <a:pPr lvl="1"/>
            <a:r>
              <a:rPr lang="en-US" dirty="0" smtClean="0"/>
              <a:t>(Co)sine, </a:t>
            </a:r>
            <a:r>
              <a:rPr lang="en-US" dirty="0" err="1" smtClean="0"/>
              <a:t>e^x</a:t>
            </a:r>
            <a:r>
              <a:rPr lang="en-US" dirty="0" smtClean="0"/>
              <a:t>,  or something else</a:t>
            </a:r>
          </a:p>
          <a:p>
            <a:pPr lvl="1"/>
            <a:r>
              <a:rPr lang="en-US" dirty="0" smtClean="0"/>
              <a:t>Pick a range</a:t>
            </a:r>
          </a:p>
          <a:p>
            <a:pPr lvl="1"/>
            <a:r>
              <a:rPr lang="en-US" dirty="0" smtClean="0"/>
              <a:t>Pick an accuracy – 24 bits?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Start with a Taylor approximation</a:t>
            </a:r>
          </a:p>
          <a:p>
            <a:pPr lvl="1"/>
            <a:r>
              <a:rPr lang="en-US" dirty="0" smtClean="0"/>
              <a:t>LUT Depth?  Number of terms?</a:t>
            </a:r>
          </a:p>
          <a:p>
            <a:pPr lvl="1"/>
            <a:r>
              <a:rPr lang="en-US" dirty="0" smtClean="0"/>
              <a:t>What is your worst case error?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Try annealing a bit</a:t>
            </a:r>
          </a:p>
          <a:p>
            <a:pPr lvl="1"/>
            <a:r>
              <a:rPr lang="en-US" dirty="0" smtClean="0"/>
              <a:t>How much did it improve?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and Save Figures!</a:t>
            </a:r>
          </a:p>
          <a:p>
            <a:pPr lvl="1"/>
            <a:r>
              <a:rPr lang="en-US" dirty="0" smtClean="0"/>
              <a:t>We will discuss as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Successive approximation to find root of a well behaved function</a:t>
                </a:r>
              </a:p>
              <a:p>
                <a:endParaRPr lang="en-US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http://upload.wikimedia.org/wikipedia/commons/thumb/e/e0/NewtonIteration_Ani.gif/300px-NewtonIteration_Ani.gif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5604" y="2133600"/>
            <a:ext cx="4486542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Great Wikipedia, Finder of Figures</a:t>
            </a:r>
          </a:p>
        </p:txBody>
      </p:sp>
    </p:spTree>
    <p:extLst>
      <p:ext uri="{BB962C8B-B14F-4D97-AF65-F5344CB8AC3E}">
        <p14:creationId xmlns:p14="http://schemas.microsoft.com/office/powerpoint/2010/main" val="2609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</a:t>
            </a:r>
            <a:r>
              <a:rPr lang="en-US" dirty="0" smtClean="0"/>
              <a:t>Division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+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(1 – </m:t>
                    </m:r>
                    <m:r>
                      <a:rPr lang="en-US" i="1" dirty="0" err="1" smtClean="0">
                        <a:latin typeface="Cambria Math"/>
                      </a:rPr>
                      <m:t>𝐷</m:t>
                    </m:r>
                    <m:r>
                      <a:rPr lang="en-US" b="0" i="1" dirty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∗(2−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31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Division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Quadratic Convergence</a:t>
                </a:r>
              </a:p>
              <a:p>
                <a:pPr lvl="1"/>
                <a:r>
                  <a:rPr lang="en-US" dirty="0" smtClean="0"/>
                  <a:t>Each step is twice as accurate as previous!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Hot </a:t>
                </a:r>
                <a:r>
                  <a:rPr lang="en-US" dirty="0" err="1" smtClean="0"/>
                  <a:t>Diggity</a:t>
                </a:r>
                <a:r>
                  <a:rPr lang="en-US" dirty="0" smtClean="0"/>
                  <a:t>!...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=?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LUT, with symmetry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Must be within a </a:t>
                </a:r>
                <a:r>
                  <a:rPr lang="en-US" b="1" dirty="0" smtClean="0"/>
                  <a:t>Basin of Attraction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Bad initial conditions will never converge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1/</a:t>
            </a:r>
            <a:r>
              <a:rPr lang="en-US" dirty="0" err="1" smtClean="0"/>
              <a:t>sqrt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Q_rsqrt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1.5F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evil floating point bit level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hacking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208080"/>
                </a:solidFill>
                <a:latin typeface="Courier New" pitchFamily="49" charset="0"/>
                <a:cs typeface="Courier New" pitchFamily="49" charset="0"/>
              </a:rPr>
              <a:t>0x5f3759df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what the fuck?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1st iteration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 = y * ( </a:t>
            </a:r>
            <a:r>
              <a:rPr lang="en-US" sz="18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- ( x2 * y * y ) ); // 2nd iteration, this can be removed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69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Fixed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Newton </a:t>
            </a:r>
            <a:r>
              <a:rPr lang="en-US" dirty="0" err="1" smtClean="0"/>
              <a:t>Raphson</a:t>
            </a:r>
            <a:r>
              <a:rPr lang="en-US" dirty="0" smtClean="0"/>
              <a:t> is easy</a:t>
            </a:r>
          </a:p>
          <a:p>
            <a:pPr lvl="1"/>
            <a:r>
              <a:rPr lang="en-US" dirty="0" smtClean="0"/>
              <a:t>It handles range changes for you</a:t>
            </a:r>
          </a:p>
          <a:p>
            <a:pPr lvl="1"/>
            <a:endParaRPr lang="en-US" dirty="0"/>
          </a:p>
          <a:p>
            <a:r>
              <a:rPr lang="en-US" dirty="0" smtClean="0"/>
              <a:t>Fixed Point is degenerately bad</a:t>
            </a:r>
          </a:p>
          <a:p>
            <a:pPr lvl="1"/>
            <a:r>
              <a:rPr lang="en-US" dirty="0" smtClean="0"/>
              <a:t>Intermediate steps are all over the place</a:t>
            </a:r>
          </a:p>
          <a:p>
            <a:pPr lvl="1"/>
            <a:endParaRPr lang="en-US" dirty="0"/>
          </a:p>
          <a:p>
            <a:r>
              <a:rPr lang="en-US" dirty="0" smtClean="0"/>
              <a:t>Use symmetry to tighten up ranges</a:t>
            </a:r>
          </a:p>
          <a:p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99049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Estimate how fast NR division runs in MIPS</a:t>
                </a:r>
              </a:p>
              <a:p>
                <a:pPr lvl="1"/>
                <a:r>
                  <a:rPr lang="en-US" dirty="0" smtClean="0"/>
                  <a:t>Each iteration cost: 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Implement for 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≤4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floating point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Find appropriate IQ for intermediate calculations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1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Manipulating Formulae for Fun and Profit</a:t>
            </a:r>
          </a:p>
          <a:p>
            <a:endParaRPr lang="en-US" dirty="0"/>
          </a:p>
          <a:p>
            <a:r>
              <a:rPr lang="en-US" dirty="0" smtClean="0"/>
              <a:t>Polynomial Fits</a:t>
            </a:r>
          </a:p>
          <a:p>
            <a:endParaRPr lang="en-US" dirty="0"/>
          </a:p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Algebra 404</a:t>
            </a:r>
          </a:p>
          <a:p>
            <a:pPr lvl="1"/>
            <a:r>
              <a:rPr lang="en-US" dirty="0" smtClean="0"/>
              <a:t>Where Math don’t think it be like it is,  but it do.</a:t>
            </a:r>
          </a:p>
          <a:p>
            <a:pPr lvl="1"/>
            <a:endParaRPr lang="en-US" dirty="0"/>
          </a:p>
          <a:p>
            <a:r>
              <a:rPr lang="en-US" dirty="0" smtClean="0"/>
              <a:t>Use algebra to reformat for “good” execution</a:t>
            </a:r>
          </a:p>
          <a:p>
            <a:pPr lvl="1"/>
            <a:r>
              <a:rPr lang="en-US" dirty="0" smtClean="0"/>
              <a:t>Execution Speed</a:t>
            </a:r>
          </a:p>
          <a:p>
            <a:pPr lvl="1"/>
            <a:r>
              <a:rPr lang="en-US" dirty="0" smtClean="0"/>
              <a:t>Code Size</a:t>
            </a:r>
          </a:p>
          <a:p>
            <a:pPr lvl="1"/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Speed Tweaking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for degenerate expensive cases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Look for duplicated effort and eliminate it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Plan your loads / stores carefully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64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Sometimes, shift-add is cheap</a:t>
            </a:r>
          </a:p>
          <a:p>
            <a:pPr lvl="1"/>
            <a:r>
              <a:rPr lang="en-US" dirty="0" smtClean="0"/>
              <a:t>9x = 8x + x = X&lt;&lt;3 + X</a:t>
            </a:r>
          </a:p>
          <a:p>
            <a:pPr lvl="1"/>
            <a:r>
              <a:rPr lang="en-US" dirty="0" smtClean="0"/>
              <a:t>In Arm and Thumb(2), this is one instruction</a:t>
            </a:r>
          </a:p>
          <a:p>
            <a:pPr lvl="1"/>
            <a:r>
              <a:rPr lang="en-US" dirty="0" smtClean="0"/>
              <a:t>add $r1, $r0, $r0 </a:t>
            </a:r>
            <a:r>
              <a:rPr lang="en-US" dirty="0" err="1" smtClean="0"/>
              <a:t>lsl</a:t>
            </a:r>
            <a:r>
              <a:rPr lang="en-US" dirty="0" smtClean="0"/>
              <a:t> 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ops, One Instruction?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Multiplicands with a small number of active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multiplicand as </a:t>
            </a:r>
            <a:r>
              <a:rPr lang="en-US" b="1" dirty="0" smtClean="0"/>
              <a:t>runs of ones</a:t>
            </a:r>
            <a:endParaRPr lang="en-US" dirty="0" smtClean="0"/>
          </a:p>
          <a:p>
            <a:pPr lvl="1"/>
            <a:r>
              <a:rPr lang="en-US" dirty="0" smtClean="0"/>
              <a:t>X*60d = X * b00</a:t>
            </a:r>
            <a:r>
              <a:rPr lang="en-US" b="1" dirty="0" smtClean="0"/>
              <a:t>1</a:t>
            </a:r>
            <a:r>
              <a:rPr lang="en-US" dirty="0" smtClean="0"/>
              <a:t>11</a:t>
            </a:r>
            <a:r>
              <a:rPr lang="en-US" b="1" dirty="0" smtClean="0"/>
              <a:t>1</a:t>
            </a:r>
            <a:r>
              <a:rPr lang="en-US" dirty="0" smtClean="0"/>
              <a:t>00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of Ones are the difference of powers of 2</a:t>
            </a:r>
          </a:p>
          <a:p>
            <a:pPr lvl="1"/>
            <a:r>
              <a:rPr lang="en-US" dirty="0" smtClean="0"/>
              <a:t>60 = 2^6 – 2^4</a:t>
            </a:r>
          </a:p>
          <a:p>
            <a:pPr lvl="1"/>
            <a:r>
              <a:rPr lang="en-US" dirty="0" smtClean="0"/>
              <a:t>X*60 = X&lt;&lt;6 – X&lt;&lt;4</a:t>
            </a:r>
          </a:p>
          <a:p>
            <a:endParaRPr lang="en-US" dirty="0" smtClean="0"/>
          </a:p>
          <a:p>
            <a:r>
              <a:rPr lang="en-US" dirty="0" smtClean="0"/>
              <a:t>There are many other </a:t>
            </a:r>
            <a:r>
              <a:rPr lang="en-US" b="1" dirty="0" smtClean="0"/>
              <a:t>fixed multiplicand</a:t>
            </a:r>
            <a:r>
              <a:rPr lang="en-US" dirty="0" smtClean="0"/>
              <a:t> tricks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endParaRPr lang="en-US" dirty="0"/>
          </a:p>
          <a:p>
            <a:r>
              <a:rPr lang="en-US" dirty="0" smtClean="0"/>
              <a:t>How many Multiplies does this use? Adds?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7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endParaRPr lang="en-US" dirty="0"/>
          </a:p>
          <a:p>
            <a:r>
              <a:rPr lang="en-US" dirty="0" smtClean="0"/>
              <a:t>How many Multiplies does this use? Adds?</a:t>
            </a:r>
          </a:p>
          <a:p>
            <a:endParaRPr lang="en-US" dirty="0" smtClean="0"/>
          </a:p>
          <a:p>
            <a:r>
              <a:rPr lang="en-US" dirty="0" smtClean="0"/>
              <a:t>(Paraphrased) Horner’s Scheme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((((Ax)+B)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Now how many?</a:t>
            </a:r>
          </a:p>
          <a:p>
            <a:pPr lvl="1"/>
            <a:r>
              <a:rPr lang="en-US" dirty="0" smtClean="0"/>
              <a:t>Registers?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1071</Words>
  <Application>Microsoft Office PowerPoint</Application>
  <PresentationFormat>On-screen Show (4:3)</PresentationFormat>
  <Paragraphs>211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b10011 Numerical Accuracy</vt:lpstr>
      <vt:lpstr>Acknowledgements</vt:lpstr>
      <vt:lpstr>Today</vt:lpstr>
      <vt:lpstr>Manipulating Formulae</vt:lpstr>
      <vt:lpstr>Easy Speed Tweaking</vt:lpstr>
      <vt:lpstr>Multiplication Tricks</vt:lpstr>
      <vt:lpstr>Booth Encoding</vt:lpstr>
      <vt:lpstr>Polynomials</vt:lpstr>
      <vt:lpstr>Polynomials</vt:lpstr>
      <vt:lpstr>Polynomial Approximations</vt:lpstr>
      <vt:lpstr>Polynomial Approximation</vt:lpstr>
      <vt:lpstr>Implementation: Poly/LUT</vt:lpstr>
      <vt:lpstr>Picking Coefficients</vt:lpstr>
      <vt:lpstr>My Method</vt:lpstr>
      <vt:lpstr>Approximation “Folding”</vt:lpstr>
      <vt:lpstr>Approximation Folding</vt:lpstr>
      <vt:lpstr>Approximation Folding</vt:lpstr>
      <vt:lpstr>Group Work</vt:lpstr>
      <vt:lpstr>Newton Raphson</vt:lpstr>
      <vt:lpstr>Newton Raphson Division</vt:lpstr>
      <vt:lpstr>Newton Raphson Division</vt:lpstr>
      <vt:lpstr>Newton Raphson 1/sqrt</vt:lpstr>
      <vt:lpstr>Translating to Fixed Point</vt:lpstr>
      <vt:lpstr>With Remaining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b10011 Numerical Accuracy</dc:title>
  <dc:creator>Eric VanWyk</dc:creator>
  <cp:lastModifiedBy>Eric VanWyk</cp:lastModifiedBy>
  <cp:revision>18</cp:revision>
  <dcterms:created xsi:type="dcterms:W3CDTF">2012-11-13T16:48:39Z</dcterms:created>
  <dcterms:modified xsi:type="dcterms:W3CDTF">2012-11-15T19:11:13Z</dcterms:modified>
</cp:coreProperties>
</file>