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6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7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8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9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10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11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12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70" r:id="rId5"/>
    <p:sldId id="261" r:id="rId6"/>
    <p:sldId id="260" r:id="rId7"/>
    <p:sldId id="262" r:id="rId8"/>
    <p:sldId id="263" r:id="rId9"/>
    <p:sldId id="271" r:id="rId10"/>
    <p:sldId id="266" r:id="rId11"/>
    <p:sldId id="267" r:id="rId12"/>
    <p:sldId id="272" r:id="rId13"/>
    <p:sldId id="268" r:id="rId14"/>
    <p:sldId id="275" r:id="rId15"/>
    <p:sldId id="277" r:id="rId16"/>
    <p:sldId id="273" r:id="rId17"/>
    <p:sldId id="274" r:id="rId18"/>
    <p:sldId id="281" r:id="rId19"/>
    <p:sldId id="287" r:id="rId20"/>
    <p:sldId id="288" r:id="rId21"/>
    <p:sldId id="289" r:id="rId22"/>
    <p:sldId id="290" r:id="rId23"/>
    <p:sldId id="291" r:id="rId24"/>
    <p:sldId id="265" r:id="rId25"/>
    <p:sldId id="292" r:id="rId26"/>
    <p:sldId id="293" r:id="rId27"/>
    <p:sldId id="296" r:id="rId28"/>
    <p:sldId id="297" r:id="rId29"/>
    <p:sldId id="295" r:id="rId30"/>
    <p:sldId id="299" r:id="rId31"/>
    <p:sldId id="302" r:id="rId32"/>
    <p:sldId id="304" r:id="rId33"/>
    <p:sldId id="305" r:id="rId34"/>
    <p:sldId id="307" r:id="rId35"/>
    <p:sldId id="308" r:id="rId36"/>
    <p:sldId id="278" r:id="rId37"/>
    <p:sldId id="309" r:id="rId38"/>
    <p:sldId id="284" r:id="rId39"/>
    <p:sldId id="285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A79C2-0731-47F1-A703-EE3DDBAA05D4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4C938-593C-4A73-A12B-3B93367E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2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445" y="4344030"/>
            <a:ext cx="5027110" cy="4112913"/>
          </a:xfrm>
          <a:noFill/>
          <a:ln w="9525"/>
        </p:spPr>
        <p:txBody>
          <a:bodyPr lIns="90435" tIns="44425" rIns="90435" bIns="44425"/>
          <a:lstStyle/>
          <a:p>
            <a:endParaRPr lang="en-US"/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3738"/>
            <a:ext cx="4552950" cy="3416300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7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8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9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9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5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5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1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CF3-4AF7-4A6A-BC5B-40DA21DA8536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0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FCF3-4AF7-4A6A-BC5B-40DA21DA8536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1CC02-4D7C-407C-AE3D-8FD8E8796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3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mOsZ8" TargetMode="External"/><Relationship Id="rId2" Type="http://schemas.openxmlformats.org/officeDocument/2006/relationships/hyperlink" Target="http://courses.missouristate.edu/kenvollmar/mar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3" Type="http://schemas.openxmlformats.org/officeDocument/2006/relationships/tags" Target="../tags/tag29.xml"/><Relationship Id="rId21" Type="http://schemas.openxmlformats.org/officeDocument/2006/relationships/tags" Target="../tags/tag47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tags" Target="../tags/tag46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tags" Target="../tags/tag49.xml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tags" Target="../tags/tag4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notesSlide" Target="../notesSlides/notesSlide5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10" Type="http://schemas.openxmlformats.org/officeDocument/2006/relationships/tags" Target="../tags/tag59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10" Type="http://schemas.openxmlformats.org/officeDocument/2006/relationships/tags" Target="../tags/tag77.xml"/><Relationship Id="rId19" Type="http://schemas.openxmlformats.org/officeDocument/2006/relationships/notesSlide" Target="../notesSlides/notesSlide6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2" Type="http://schemas.openxmlformats.org/officeDocument/2006/relationships/tags" Target="../tags/tag86.xml"/><Relationship Id="rId16" Type="http://schemas.openxmlformats.org/officeDocument/2006/relationships/notesSlide" Target="../notesSlides/notesSlide7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26" Type="http://schemas.openxmlformats.org/officeDocument/2006/relationships/tags" Target="../tags/tag124.xml"/><Relationship Id="rId3" Type="http://schemas.openxmlformats.org/officeDocument/2006/relationships/tags" Target="../tags/tag101.xml"/><Relationship Id="rId21" Type="http://schemas.openxmlformats.org/officeDocument/2006/relationships/tags" Target="../tags/tag119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5" Type="http://schemas.openxmlformats.org/officeDocument/2006/relationships/tags" Target="../tags/tag123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0" Type="http://schemas.openxmlformats.org/officeDocument/2006/relationships/tags" Target="../tags/tag118.xml"/><Relationship Id="rId29" Type="http://schemas.openxmlformats.org/officeDocument/2006/relationships/tags" Target="../tags/tag127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tags" Target="../tags/tag122.xml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23" Type="http://schemas.openxmlformats.org/officeDocument/2006/relationships/tags" Target="../tags/tag121.xml"/><Relationship Id="rId28" Type="http://schemas.openxmlformats.org/officeDocument/2006/relationships/tags" Target="../tags/tag126.xml"/><Relationship Id="rId10" Type="http://schemas.openxmlformats.org/officeDocument/2006/relationships/tags" Target="../tags/tag108.xml"/><Relationship Id="rId19" Type="http://schemas.openxmlformats.org/officeDocument/2006/relationships/tags" Target="../tags/tag117.xml"/><Relationship Id="rId31" Type="http://schemas.openxmlformats.org/officeDocument/2006/relationships/notesSlide" Target="../notesSlides/notesSlide8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Relationship Id="rId22" Type="http://schemas.openxmlformats.org/officeDocument/2006/relationships/tags" Target="../tags/tag120.xml"/><Relationship Id="rId27" Type="http://schemas.openxmlformats.org/officeDocument/2006/relationships/tags" Target="../tags/tag125.xml"/><Relationship Id="rId30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4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4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4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4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4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b1010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basic instructions have four components: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-110" charset="-128"/>
              </a:rPr>
              <a:t>Operator name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-110" charset="-128"/>
              </a:rPr>
              <a:t>Destination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-110" charset="-128"/>
              </a:rPr>
              <a:t>1</a:t>
            </a:r>
            <a:r>
              <a:rPr lang="en-US" baseline="30000" dirty="0" smtClean="0">
                <a:ea typeface="ＭＳ Ｐゴシック" pitchFamily="-110" charset="-128"/>
              </a:rPr>
              <a:t>st</a:t>
            </a:r>
            <a:r>
              <a:rPr lang="en-US" dirty="0" smtClean="0">
                <a:ea typeface="ＭＳ Ｐゴシック" pitchFamily="-110" charset="-128"/>
              </a:rPr>
              <a:t> operand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-110" charset="-128"/>
              </a:rPr>
              <a:t>2</a:t>
            </a:r>
            <a:r>
              <a:rPr lang="en-US" baseline="30000" dirty="0" smtClean="0">
                <a:ea typeface="ＭＳ Ｐゴシック" pitchFamily="-110" charset="-128"/>
              </a:rPr>
              <a:t>nd</a:t>
            </a:r>
            <a:r>
              <a:rPr lang="en-US" dirty="0" smtClean="0">
                <a:ea typeface="ＭＳ Ｐゴシック" pitchFamily="-110" charset="-128"/>
              </a:rPr>
              <a:t> operand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sz="2100" dirty="0" smtClean="0">
                <a:latin typeface="Courier New" charset="0"/>
              </a:rPr>
              <a:t>	add &lt;</a:t>
            </a:r>
            <a:r>
              <a:rPr lang="en-US" sz="2100" dirty="0" err="1" smtClean="0">
                <a:latin typeface="Courier New" charset="0"/>
              </a:rPr>
              <a:t>dst</a:t>
            </a:r>
            <a:r>
              <a:rPr lang="en-US" sz="2100" dirty="0" smtClean="0">
                <a:latin typeface="Courier New" charset="0"/>
              </a:rPr>
              <a:t>&gt;, &lt;src1&gt;, &lt;src2&gt;     # &lt;</a:t>
            </a:r>
            <a:r>
              <a:rPr lang="en-US" sz="2100" dirty="0" err="1" smtClean="0">
                <a:latin typeface="Courier New" charset="0"/>
              </a:rPr>
              <a:t>dst</a:t>
            </a:r>
            <a:r>
              <a:rPr lang="en-US" sz="2100" dirty="0" smtClean="0">
                <a:latin typeface="Courier New" charset="0"/>
              </a:rPr>
              <a:t>&gt; = &lt;src1&gt; + &lt;src2&gt;</a:t>
            </a:r>
          </a:p>
          <a:p>
            <a:pPr>
              <a:lnSpc>
                <a:spcPct val="90000"/>
              </a:lnSpc>
              <a:buNone/>
            </a:pPr>
            <a:r>
              <a:rPr lang="en-US" sz="2100" dirty="0" smtClean="0"/>
              <a:t>	</a:t>
            </a:r>
            <a:r>
              <a:rPr lang="en-US" sz="2100" dirty="0" smtClean="0">
                <a:latin typeface="Courier New" charset="0"/>
              </a:rPr>
              <a:t>sub &lt;</a:t>
            </a:r>
            <a:r>
              <a:rPr lang="en-US" sz="2100" dirty="0" err="1" smtClean="0">
                <a:latin typeface="Courier New" charset="0"/>
              </a:rPr>
              <a:t>dst</a:t>
            </a:r>
            <a:r>
              <a:rPr lang="en-US" sz="2100" dirty="0" smtClean="0">
                <a:latin typeface="Courier New" charset="0"/>
              </a:rPr>
              <a:t>&gt;, &lt;src1&gt;, &lt;src2&gt;     # &lt;</a:t>
            </a:r>
            <a:r>
              <a:rPr lang="en-US" sz="2100" dirty="0" err="1" smtClean="0">
                <a:latin typeface="Courier New" charset="0"/>
              </a:rPr>
              <a:t>dst</a:t>
            </a:r>
            <a:r>
              <a:rPr lang="en-US" sz="2100" dirty="0" smtClean="0">
                <a:latin typeface="Courier New" charset="0"/>
              </a:rPr>
              <a:t>&gt; = &lt;src1&gt; - &lt;src2&gt;</a:t>
            </a:r>
            <a:endParaRPr lang="en-US" sz="2100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Simple format: easy to implement in hardware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More complex:  </a:t>
            </a:r>
            <a:r>
              <a:rPr lang="en-US" dirty="0" smtClean="0">
                <a:latin typeface="Courier New" charset="0"/>
              </a:rPr>
              <a:t>A = B + C + D – 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17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Register File Allocation</a:t>
            </a:r>
            <a:endParaRPr lang="en-US" dirty="0"/>
          </a:p>
        </p:txBody>
      </p:sp>
      <p:graphicFrame>
        <p:nvGraphicFramePr>
          <p:cNvPr id="211065" name="Group 12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903861"/>
              </p:ext>
            </p:extLst>
          </p:nvPr>
        </p:nvGraphicFramePr>
        <p:xfrm>
          <a:off x="1036638" y="1371600"/>
          <a:ext cx="7051675" cy="4358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6000"/>
                <a:gridCol w="874712"/>
                <a:gridCol w="3240088"/>
                <a:gridCol w="1920875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Register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Comment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$zero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Always 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No-op on write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$at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Reserved for assembler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Don’t use it!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$2-3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$v0-v1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 return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$4-7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$a0-a3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 call parameters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$8-15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$t0-t7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Volatile temporaries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Not saved on call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$16-23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$s0-s7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Temporaries (saved across calls)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Saved on call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$24-25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$t8-t9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Volatile temporaries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Not saved on call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$26-27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$k0-k1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Reserved kernel/OS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Don’t use them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$gp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Pointer to global data area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$sp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Stack pointer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$30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$fp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Frame pointer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$31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$ra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 return address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561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17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Register File Allocation</a:t>
            </a:r>
            <a:endParaRPr lang="en-US" dirty="0"/>
          </a:p>
        </p:txBody>
      </p:sp>
      <p:sp>
        <p:nvSpPr>
          <p:cNvPr id="27652" name="Rectangle 118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362200" y="5867400"/>
            <a:ext cx="4267200" cy="68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STOP MEMORIZING THIS</a:t>
            </a:r>
            <a:endParaRPr lang="en-US" dirty="0"/>
          </a:p>
        </p:txBody>
      </p:sp>
      <p:graphicFrame>
        <p:nvGraphicFramePr>
          <p:cNvPr id="211065" name="Group 12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54005291"/>
              </p:ext>
            </p:extLst>
          </p:nvPr>
        </p:nvGraphicFramePr>
        <p:xfrm>
          <a:off x="1036638" y="1371600"/>
          <a:ext cx="7051675" cy="4358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6000"/>
                <a:gridCol w="874712"/>
                <a:gridCol w="3240088"/>
                <a:gridCol w="1920875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Register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Comment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$zero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Always 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No-op on write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$at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Reserved for assembler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Don’t use it!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$2-3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$v0-v1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 return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$4-7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$a0-a3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 call parameters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$8-15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$t0-t7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Volatile temporaries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Not saved on call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$16-23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$s0-s7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Temporaries (saved across calls)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Saved on call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$24-25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$t8-t9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Volatile temporaries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Not saved on call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$26-27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$k0-k1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Reserved kernel/OS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Don’t use them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$gp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Pointer to global data area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$29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$sp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Stack pointer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$30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$fp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Frame pointer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$31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$ra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 return address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60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 Allocation </a:t>
            </a:r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0 is $zero is 0x00000000</a:t>
            </a:r>
          </a:p>
          <a:p>
            <a:pPr lvl="1"/>
            <a:r>
              <a:rPr lang="en-US" dirty="0" smtClean="0"/>
              <a:t>The only physically special address</a:t>
            </a:r>
          </a:p>
          <a:p>
            <a:pPr lvl="1"/>
            <a:r>
              <a:rPr lang="en-US" dirty="0" smtClean="0"/>
              <a:t>Specific to MIPS!</a:t>
            </a:r>
          </a:p>
          <a:p>
            <a:pPr lvl="1"/>
            <a:endParaRPr lang="en-US" dirty="0"/>
          </a:p>
          <a:p>
            <a:r>
              <a:rPr lang="en-US" dirty="0" smtClean="0"/>
              <a:t>The other 31 are all interchangeable</a:t>
            </a:r>
          </a:p>
          <a:p>
            <a:endParaRPr lang="en-US" dirty="0"/>
          </a:p>
          <a:p>
            <a:r>
              <a:rPr lang="en-US" dirty="0" smtClean="0"/>
              <a:t>But we treat them differently for convenience</a:t>
            </a:r>
          </a:p>
          <a:p>
            <a:endParaRPr lang="en-US" dirty="0"/>
          </a:p>
          <a:p>
            <a:r>
              <a:rPr lang="en-US" dirty="0" smtClean="0"/>
              <a:t>For today, we’ll use $t0 through $t9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lvl="0" indent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Mathematic:  add, sub,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mult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, div	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add $t0, $t1, $t2	# t0 = t1+t2</a:t>
            </a: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Unsigned (changes overflow condition)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addu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$t2	# t0 = t1+t2</a:t>
            </a: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Immediate (one input a constant)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addi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100	# t0 = t1+100</a:t>
            </a: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Logical:  and, or, nor,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xor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	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and $t0, $t1, $t2	# t0 = t1&amp;t2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Immediate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andi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7	# t0 = t1&amp;b0111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Shift: left &amp; right logical, arithmetic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sllv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$t2	# t0 = t1&lt;&lt;t2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Immediate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sll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6	# t0 = t1&lt;&lt;6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25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lvl="0" indent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Mathematic:  add, sub,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mult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, div	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add $t0, $t1, $t2	# t0 = t1+t2</a:t>
            </a: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Unsigned (changes overflow condition)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addu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$t2	# t0 = t1+t2</a:t>
            </a: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Immediate (one input a constant)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addi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100	# t0 = t1+100</a:t>
            </a: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Logical:  and, or, nor,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xor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	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and $t0, $t1, $t2	# t0 = t1&amp;t2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Immediate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andi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7	# t0 = t1&amp;b0111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Shift: left &amp; right logical, arithmetic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sllv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$t2	# t0 = t1&lt;&lt;t2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ＭＳ Ｐゴシック" pitchFamily="-110" charset="-128"/>
            </a:endParaRP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ＭＳ Ｐゴシック" pitchFamily="-110" charset="-128"/>
              </a:rPr>
              <a:t>Immediate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sll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pitchFamily="-110" charset="-128"/>
              </a:rPr>
              <a:t> $t0, $t1, 6	# t0 = t1&lt;&lt;6</a:t>
            </a:r>
          </a:p>
          <a:p>
            <a:pPr lvl="0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endParaRPr lang="en-US" sz="1400" kern="0" dirty="0">
              <a:solidFill>
                <a:srgbClr val="000000"/>
              </a:solidFill>
              <a:latin typeface="Courier New" charset="0"/>
              <a:ea typeface="ＭＳ Ｐゴシック" pitchFamily="-110" charset="-128"/>
            </a:endParaRPr>
          </a:p>
          <a:p>
            <a:pPr lvl="0" algn="ctr" fontAlgn="base">
              <a:spcAft>
                <a:spcPct val="0"/>
              </a:spcAft>
              <a:buNone/>
              <a:tabLst>
                <a:tab pos="4398963" algn="l"/>
                <a:tab pos="6400800" algn="l"/>
              </a:tabLst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(Body)"/>
                <a:ea typeface="ＭＳ Ｐゴシック" pitchFamily="-110" charset="-128"/>
              </a:rPr>
              <a:t>Use A Cheat Sheet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(Body)"/>
                <a:ea typeface="ＭＳ Ｐゴシック" pitchFamily="-110" charset="-128"/>
              </a:rPr>
              <a:t> For These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(Body)"/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503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Assembly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Four Numbers</a:t>
            </a:r>
          </a:p>
          <a:p>
            <a:endParaRPr lang="en-US" dirty="0"/>
          </a:p>
          <a:p>
            <a:r>
              <a:rPr lang="en-US" dirty="0" smtClean="0"/>
              <a:t>$t5 = ($t0 + $t1 + $t2 + $t3)/4</a:t>
            </a:r>
          </a:p>
          <a:p>
            <a:endParaRPr lang="en-US" dirty="0"/>
          </a:p>
          <a:p>
            <a:r>
              <a:rPr lang="en-US" dirty="0" smtClean="0"/>
              <a:t>How do we write this in MIPS Assembly?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Assembly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$t5 = ($t0 + $t1 + $t2 + $t3)/4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	$t5, $t0, $t1	# </a:t>
            </a:r>
            <a:r>
              <a:rPr lang="en-US" dirty="0" smtClean="0"/>
              <a:t>$t5 = $t0 + $t1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	$t5, $t5, $t2	# $t5 += $t2 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dd	$t5, $t5, $t3	# $t5 += $t3</a:t>
            </a:r>
          </a:p>
          <a:p>
            <a:pPr marL="0" indent="0">
              <a:buNone/>
            </a:pPr>
            <a:r>
              <a:rPr lang="en-US" dirty="0" smtClean="0"/>
              <a:t>???</a:t>
            </a:r>
            <a:r>
              <a:rPr lang="en-US" dirty="0"/>
              <a:t>	</a:t>
            </a:r>
            <a:r>
              <a:rPr lang="en-US" dirty="0" smtClean="0"/>
              <a:t>$t5, $t5, 2		</a:t>
            </a:r>
            <a:r>
              <a:rPr lang="en-US" dirty="0" smtClean="0"/>
              <a:t># $t5 /= 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Which Shift do we use?</a:t>
            </a:r>
          </a:p>
          <a:p>
            <a:pPr marL="0" indent="0">
              <a:buNone/>
            </a:pPr>
            <a:r>
              <a:rPr lang="en-US" dirty="0" smtClean="0"/>
              <a:t>What assumptions are we making for the inputs?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and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Review:</a:t>
            </a:r>
          </a:p>
          <a:p>
            <a:pPr lvl="1"/>
            <a:r>
              <a:rPr lang="en-US" dirty="0" smtClean="0"/>
              <a:t>Jumps change the Program Counter, period.</a:t>
            </a:r>
          </a:p>
          <a:p>
            <a:pPr lvl="1"/>
            <a:r>
              <a:rPr lang="en-US" dirty="0" smtClean="0"/>
              <a:t>Branches check a condition and optionally jump.</a:t>
            </a:r>
          </a:p>
          <a:p>
            <a:pPr lvl="1"/>
            <a:r>
              <a:rPr lang="en-US" dirty="0" smtClean="0"/>
              <a:t>Needs a target location or offset to go to/by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Calculating jump locations by hand is boring</a:t>
            </a:r>
          </a:p>
          <a:p>
            <a:pPr lvl="1"/>
            <a:r>
              <a:rPr lang="en-US" dirty="0" smtClean="0"/>
              <a:t>Let the Assembler do it for us!</a:t>
            </a:r>
          </a:p>
          <a:p>
            <a:pPr lvl="1"/>
            <a:r>
              <a:rPr lang="en-US" dirty="0" smtClean="0"/>
              <a:t>Use Labels</a:t>
            </a:r>
          </a:p>
        </p:txBody>
      </p:sp>
    </p:spTree>
    <p:extLst>
      <p:ext uri="{BB962C8B-B14F-4D97-AF65-F5344CB8AC3E}">
        <p14:creationId xmlns:p14="http://schemas.microsoft.com/office/powerpoint/2010/main" val="22125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/ 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(a ==b)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a+=3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b+=7</a:t>
            </a:r>
          </a:p>
          <a:p>
            <a:pPr marL="0" indent="0">
              <a:buNone/>
            </a:pPr>
            <a:r>
              <a:rPr lang="en-US" dirty="0" smtClean="0"/>
              <a:t>c=</a:t>
            </a:r>
            <a:r>
              <a:rPr lang="en-US" dirty="0" err="1" smtClean="0"/>
              <a:t>a+b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simple example to show case jumping and branching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of Assembly</a:t>
            </a:r>
          </a:p>
          <a:p>
            <a:endParaRPr lang="en-US" dirty="0"/>
          </a:p>
          <a:p>
            <a:r>
              <a:rPr lang="en-US" dirty="0" smtClean="0"/>
              <a:t>Your First Assembly Programs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/ 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(a ==b)</a:t>
            </a:r>
          </a:p>
          <a:p>
            <a:pPr marL="0" indent="0">
              <a:buNone/>
            </a:pPr>
            <a:r>
              <a:rPr lang="en-US" dirty="0" smtClean="0"/>
              <a:t>	a+=3;</a:t>
            </a:r>
          </a:p>
          <a:p>
            <a:pPr marL="0" indent="0">
              <a:buNone/>
            </a:pPr>
            <a:r>
              <a:rPr lang="en-US" dirty="0" smtClean="0"/>
              <a:t>ELSEIF:</a:t>
            </a:r>
          </a:p>
          <a:p>
            <a:pPr marL="0" indent="0">
              <a:buNone/>
            </a:pPr>
            <a:r>
              <a:rPr lang="en-US" dirty="0" smtClean="0"/>
              <a:t>	b+=7;</a:t>
            </a:r>
          </a:p>
          <a:p>
            <a:pPr marL="0" indent="0">
              <a:buNone/>
            </a:pPr>
            <a:r>
              <a:rPr lang="en-US" dirty="0" smtClean="0"/>
              <a:t>ENDIF:</a:t>
            </a:r>
          </a:p>
          <a:p>
            <a:pPr marL="0" indent="0">
              <a:buNone/>
            </a:pPr>
            <a:r>
              <a:rPr lang="en-US" dirty="0" smtClean="0"/>
              <a:t>c=</a:t>
            </a:r>
            <a:r>
              <a:rPr lang="en-US" dirty="0" err="1" smtClean="0"/>
              <a:t>a+b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Add labels to indicate our branch / jump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/ 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(a !=b) </a:t>
            </a:r>
            <a:r>
              <a:rPr lang="en-US" dirty="0" err="1" smtClean="0"/>
              <a:t>goto</a:t>
            </a:r>
            <a:r>
              <a:rPr lang="en-US" dirty="0" smtClean="0"/>
              <a:t> ELSEIF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a+=3;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goto</a:t>
            </a:r>
            <a:r>
              <a:rPr lang="en-US" dirty="0" smtClean="0"/>
              <a:t> ENDIF</a:t>
            </a:r>
          </a:p>
          <a:p>
            <a:pPr marL="0" indent="0">
              <a:buNone/>
            </a:pPr>
            <a:r>
              <a:rPr lang="en-US" dirty="0" smtClean="0"/>
              <a:t>ELSEIF: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b+=7;</a:t>
            </a:r>
          </a:p>
          <a:p>
            <a:pPr marL="0" indent="0">
              <a:buNone/>
            </a:pPr>
            <a:r>
              <a:rPr lang="en-US" dirty="0" smtClean="0"/>
              <a:t>ENDIF:</a:t>
            </a:r>
          </a:p>
          <a:p>
            <a:pPr marL="0" indent="0">
              <a:buNone/>
            </a:pPr>
            <a:r>
              <a:rPr lang="en-US" dirty="0" smtClean="0"/>
              <a:t>c=</a:t>
            </a:r>
            <a:r>
              <a:rPr lang="en-US" dirty="0" err="1" smtClean="0"/>
              <a:t>a+b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Rewrite our if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(x) do y becomes</a:t>
            </a:r>
          </a:p>
          <a:p>
            <a:pPr marL="0" indent="0">
              <a:buNone/>
            </a:pPr>
            <a:r>
              <a:rPr lang="en-US" dirty="0" smtClean="0"/>
              <a:t>If (~x) skip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/ 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bne</a:t>
            </a:r>
            <a:r>
              <a:rPr lang="en-US" dirty="0" smtClean="0"/>
              <a:t> a, b, ELSEIF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a+=3;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j ENDIF</a:t>
            </a:r>
          </a:p>
          <a:p>
            <a:pPr marL="0" indent="0">
              <a:buNone/>
            </a:pPr>
            <a:r>
              <a:rPr lang="en-US" dirty="0" smtClean="0"/>
              <a:t>ELSEIF: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b+=7;</a:t>
            </a:r>
          </a:p>
          <a:p>
            <a:pPr marL="0" indent="0">
              <a:buNone/>
            </a:pPr>
            <a:r>
              <a:rPr lang="en-US" dirty="0" smtClean="0"/>
              <a:t>ENDIF:</a:t>
            </a:r>
          </a:p>
          <a:p>
            <a:pPr marL="0" indent="0">
              <a:buNone/>
            </a:pPr>
            <a:r>
              <a:rPr lang="en-US" dirty="0" smtClean="0"/>
              <a:t>c=</a:t>
            </a:r>
            <a:r>
              <a:rPr lang="en-US" dirty="0" err="1" smtClean="0"/>
              <a:t>a+b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 specific jump and branch operations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/ Branching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bne</a:t>
            </a:r>
            <a:r>
              <a:rPr lang="en-US" dirty="0" smtClean="0"/>
              <a:t> a, b, ELSEIF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 a, a, 3</a:t>
            </a:r>
          </a:p>
          <a:p>
            <a:pPr marL="0" indent="0">
              <a:buNone/>
            </a:pPr>
            <a:r>
              <a:rPr lang="en-US" dirty="0" smtClean="0"/>
              <a:t>	j ENDIF</a:t>
            </a:r>
          </a:p>
          <a:p>
            <a:pPr marL="0" indent="0">
              <a:buNone/>
            </a:pPr>
            <a:r>
              <a:rPr lang="en-US" dirty="0" smtClean="0"/>
              <a:t>ELSEIF:</a:t>
            </a:r>
          </a:p>
          <a:p>
            <a:pPr marL="0" indent="0">
              <a:buNone/>
            </a:pPr>
            <a:r>
              <a:rPr lang="en-US" dirty="0" smtClean="0"/>
              <a:t>	add b, b, 7</a:t>
            </a:r>
          </a:p>
          <a:p>
            <a:pPr marL="0" indent="0">
              <a:buNone/>
            </a:pPr>
            <a:r>
              <a:rPr lang="en-US" dirty="0" smtClean="0"/>
              <a:t>ENDIF: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dd c, a, 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Translate remaining code</a:t>
            </a:r>
          </a:p>
          <a:p>
            <a:endParaRPr lang="en-US" dirty="0"/>
          </a:p>
          <a:p>
            <a:r>
              <a:rPr lang="en-US" dirty="0" err="1" smtClean="0"/>
              <a:t>Todo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Assign registers to </a:t>
            </a:r>
            <a:r>
              <a:rPr lang="en-US" dirty="0" err="1" smtClean="0"/>
              <a:t>a,b,c</a:t>
            </a:r>
            <a:endParaRPr lang="en-US" dirty="0" smtClean="0"/>
          </a:p>
          <a:p>
            <a:pPr lvl="2"/>
            <a:r>
              <a:rPr lang="en-US" dirty="0" smtClean="0"/>
              <a:t>Human Job</a:t>
            </a:r>
          </a:p>
          <a:p>
            <a:pPr lvl="1"/>
            <a:r>
              <a:rPr lang="en-US" dirty="0" smtClean="0"/>
              <a:t>Calculate offsets</a:t>
            </a:r>
          </a:p>
          <a:p>
            <a:pPr lvl="2"/>
            <a:r>
              <a:rPr lang="en-US" dirty="0" smtClean="0"/>
              <a:t>Assembler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Desk/Board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MARS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http://courses.missouristate.edu/kenvollmar/mars/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http://goo.gl/mOsZ8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 the environment, start writing assembly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Hint: Work through the process methodically</a:t>
            </a:r>
          </a:p>
        </p:txBody>
      </p:sp>
    </p:spTree>
    <p:extLst>
      <p:ext uri="{BB962C8B-B14F-4D97-AF65-F5344CB8AC3E}">
        <p14:creationId xmlns:p14="http://schemas.microsoft.com/office/powerpoint/2010/main" val="26395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Desk/Board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Calculate the Sum of integers [0,N]</a:t>
            </a:r>
          </a:p>
          <a:p>
            <a:r>
              <a:rPr lang="en-US" dirty="0" smtClean="0"/>
              <a:t>Calculate Nth Fibonacci Number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Hints:</a:t>
            </a:r>
            <a:endParaRPr lang="en-US" dirty="0"/>
          </a:p>
          <a:p>
            <a:pPr lvl="1"/>
            <a:r>
              <a:rPr lang="en-US" dirty="0" smtClean="0"/>
              <a:t>N starts in $a0, put answer in $v0</a:t>
            </a:r>
          </a:p>
          <a:p>
            <a:pPr lvl="1"/>
            <a:r>
              <a:rPr lang="en-US" dirty="0" smtClean="0"/>
              <a:t>Use $t0-$t9 as temporary storage</a:t>
            </a:r>
          </a:p>
          <a:p>
            <a:pPr lvl="1"/>
            <a:r>
              <a:rPr lang="en-US" dirty="0" smtClean="0"/>
              <a:t>Set initial conditions with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add &lt;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&gt;, $zero, value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Comment with #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Bonus: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Find Square Root (with a Nope Loop? binary search?)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Find Nth Prime</a:t>
            </a:r>
          </a:p>
        </p:txBody>
      </p:sp>
    </p:spTree>
    <p:extLst>
      <p:ext uri="{BB962C8B-B14F-4D97-AF65-F5344CB8AC3E}">
        <p14:creationId xmlns:p14="http://schemas.microsoft.com/office/powerpoint/2010/main" val="10744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Lets talk to Data Memory!</a:t>
            </a:r>
          </a:p>
          <a:p>
            <a:endParaRPr lang="en-US" dirty="0"/>
          </a:p>
          <a:p>
            <a:r>
              <a:rPr lang="en-US" dirty="0" smtClean="0"/>
              <a:t>Viewed as an 1-dimension array</a:t>
            </a:r>
          </a:p>
          <a:p>
            <a:endParaRPr lang="en-US" dirty="0"/>
          </a:p>
          <a:p>
            <a:r>
              <a:rPr lang="en-US" dirty="0" smtClean="0"/>
              <a:t>Memory address indexes into array</a:t>
            </a:r>
          </a:p>
          <a:p>
            <a:endParaRPr lang="en-US" dirty="0"/>
          </a:p>
          <a:p>
            <a:r>
              <a:rPr lang="en-US" dirty="0" smtClean="0"/>
              <a:t>Byte Addressable: </a:t>
            </a:r>
          </a:p>
          <a:p>
            <a:pPr lvl="1"/>
            <a:r>
              <a:rPr lang="en-US" dirty="0" smtClean="0"/>
              <a:t>8 bits of data per address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08837" y="2562726"/>
            <a:ext cx="1127125" cy="23701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7210425" y="2894514"/>
            <a:ext cx="111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7210425" y="3234239"/>
            <a:ext cx="111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210425" y="3572376"/>
            <a:ext cx="111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210425" y="3910514"/>
            <a:ext cx="111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210425" y="4248651"/>
            <a:ext cx="111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210425" y="4588376"/>
            <a:ext cx="111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210425" y="4926514"/>
            <a:ext cx="1112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977062" y="2569076"/>
            <a:ext cx="501650" cy="38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0</a:t>
            </a:r>
          </a:p>
        </p:txBody>
      </p:sp>
      <p:sp>
        <p:nvSpPr>
          <p:cNvPr id="13" name="Rectangle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977062" y="2907214"/>
            <a:ext cx="501650" cy="388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1</a:t>
            </a:r>
          </a:p>
        </p:txBody>
      </p:sp>
      <p:sp>
        <p:nvSpPr>
          <p:cNvPr id="14" name="Rectangle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977062" y="3246939"/>
            <a:ext cx="501650" cy="387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2</a:t>
            </a:r>
          </a:p>
        </p:txBody>
      </p:sp>
      <p:sp>
        <p:nvSpPr>
          <p:cNvPr id="15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977062" y="3585076"/>
            <a:ext cx="501650" cy="38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3</a:t>
            </a:r>
          </a:p>
        </p:txBody>
      </p:sp>
      <p:sp>
        <p:nvSpPr>
          <p:cNvPr id="16" name="Rectangle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977062" y="3923214"/>
            <a:ext cx="501650" cy="388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4</a:t>
            </a:r>
          </a:p>
        </p:txBody>
      </p:sp>
      <p:sp>
        <p:nvSpPr>
          <p:cNvPr id="17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977062" y="4261351"/>
            <a:ext cx="501650" cy="38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5</a:t>
            </a:r>
          </a:p>
        </p:txBody>
      </p:sp>
      <p:sp>
        <p:nvSpPr>
          <p:cNvPr id="18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977062" y="4601076"/>
            <a:ext cx="501650" cy="387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6</a:t>
            </a:r>
          </a:p>
        </p:txBody>
      </p:sp>
      <p:sp>
        <p:nvSpPr>
          <p:cNvPr id="19" name="Rectangle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977062" y="4939214"/>
            <a:ext cx="501650" cy="388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...</a:t>
            </a:r>
          </a:p>
        </p:txBody>
      </p:sp>
      <p:sp>
        <p:nvSpPr>
          <p:cNvPr id="20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315200" y="2594476"/>
            <a:ext cx="1277937" cy="300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Trebuchet MS" charset="0"/>
              </a:rPr>
              <a:t>8 bits of data</a:t>
            </a:r>
          </a:p>
        </p:txBody>
      </p:sp>
      <p:sp>
        <p:nvSpPr>
          <p:cNvPr id="21" name="Rectangle 2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315200" y="2932614"/>
            <a:ext cx="12779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Trebuchet MS" charset="0"/>
              </a:rPr>
              <a:t>8 bits of data</a:t>
            </a:r>
          </a:p>
        </p:txBody>
      </p:sp>
      <p:sp>
        <p:nvSpPr>
          <p:cNvPr id="22" name="Rectangle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315200" y="3270751"/>
            <a:ext cx="12779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Trebuchet MS" charset="0"/>
              </a:rPr>
              <a:t>8 bits of data</a:t>
            </a:r>
          </a:p>
        </p:txBody>
      </p:sp>
      <p:sp>
        <p:nvSpPr>
          <p:cNvPr id="23" name="Rectangle 23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315200" y="3610476"/>
            <a:ext cx="1277937" cy="300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Trebuchet MS" charset="0"/>
              </a:rPr>
              <a:t>8 bits of data</a:t>
            </a:r>
          </a:p>
        </p:txBody>
      </p:sp>
      <p:sp>
        <p:nvSpPr>
          <p:cNvPr id="24" name="Rectangle 2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315200" y="3948614"/>
            <a:ext cx="1277937" cy="30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Trebuchet MS" charset="0"/>
              </a:rPr>
              <a:t>8 bits of data</a:t>
            </a:r>
          </a:p>
        </p:txBody>
      </p:sp>
      <p:sp>
        <p:nvSpPr>
          <p:cNvPr id="25" name="Rectangle 2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315200" y="4286751"/>
            <a:ext cx="12779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Trebuchet MS" charset="0"/>
              </a:rPr>
              <a:t>8 bits of data</a:t>
            </a:r>
          </a:p>
        </p:txBody>
      </p:sp>
      <p:sp>
        <p:nvSpPr>
          <p:cNvPr id="26" name="Rectangle 2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315200" y="4624889"/>
            <a:ext cx="12779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Trebuchet MS" charset="0"/>
              </a:rPr>
              <a:t>8 bits of data</a:t>
            </a:r>
          </a:p>
        </p:txBody>
      </p:sp>
    </p:spTree>
    <p:extLst>
      <p:ext uri="{BB962C8B-B14F-4D97-AF65-F5344CB8AC3E}">
        <p14:creationId xmlns:p14="http://schemas.microsoft.com/office/powerpoint/2010/main" val="7460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Memory </a:t>
            </a: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 lIns="90488" tIns="44450" rIns="90488" bIns="44450">
            <a:normAutofit fontScale="85000" lnSpcReduction="20000"/>
          </a:bodyPr>
          <a:lstStyle/>
          <a:p>
            <a:pPr eaLnBrk="1" hangingPunct="1"/>
            <a:r>
              <a:rPr lang="en-US" dirty="0"/>
              <a:t>Bytes are nice, but </a:t>
            </a:r>
            <a:r>
              <a:rPr lang="en-US" dirty="0" smtClean="0"/>
              <a:t>our registers are "</a:t>
            </a:r>
            <a:r>
              <a:rPr lang="en-US" dirty="0"/>
              <a:t>words"</a:t>
            </a:r>
          </a:p>
          <a:p>
            <a:pPr eaLnBrk="1" hangingPunct="1"/>
            <a:r>
              <a:rPr lang="en-US" dirty="0"/>
              <a:t>For MIPS, a word is 32 bits or 4 bytes.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bytes with byte addresses from 0 to 2</a:t>
            </a:r>
            <a:r>
              <a:rPr lang="en-US" baseline="30000" dirty="0"/>
              <a:t>32</a:t>
            </a:r>
            <a:r>
              <a:rPr lang="en-US" dirty="0"/>
              <a:t>-1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2</a:t>
            </a:r>
            <a:r>
              <a:rPr lang="en-US" baseline="30000" dirty="0" smtClean="0"/>
              <a:t>30</a:t>
            </a:r>
            <a:r>
              <a:rPr lang="en-US" dirty="0" smtClean="0"/>
              <a:t> </a:t>
            </a:r>
            <a:r>
              <a:rPr lang="en-US" dirty="0"/>
              <a:t>words with byte addresses 0, 4, 8, ... </a:t>
            </a:r>
            <a:r>
              <a:rPr lang="en-US" dirty="0" smtClean="0"/>
              <a:t>2</a:t>
            </a:r>
            <a:r>
              <a:rPr lang="en-US" baseline="30000" dirty="0" smtClean="0"/>
              <a:t>32</a:t>
            </a:r>
            <a:r>
              <a:rPr lang="en-US" dirty="0" smtClean="0"/>
              <a:t>-4</a:t>
            </a:r>
          </a:p>
        </p:txBody>
      </p:sp>
      <p:sp>
        <p:nvSpPr>
          <p:cNvPr id="33797" name="Rectangle 1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97063" y="4030662"/>
            <a:ext cx="501650" cy="38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1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charset="0"/>
              </a:rPr>
              <a:t>...</a:t>
            </a:r>
          </a:p>
        </p:txBody>
      </p:sp>
      <p:grpSp>
        <p:nvGrpSpPr>
          <p:cNvPr id="33798" name="Group 1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803400" y="2769071"/>
            <a:ext cx="1947862" cy="1409700"/>
            <a:chOff x="923" y="1252"/>
            <a:chExt cx="1089" cy="888"/>
          </a:xfrm>
        </p:grpSpPr>
        <p:sp>
          <p:nvSpPr>
            <p:cNvPr id="33800" name="Rectangle 4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40" y="1252"/>
              <a:ext cx="710" cy="8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1" name="Line 5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141" y="1461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2" name="Line 6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141" y="1674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3" name="Line 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141" y="1887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4" name="Line 8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141" y="2101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5" name="Rectangle 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94" y="1255"/>
              <a:ext cx="316" cy="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>
                  <a:solidFill>
                    <a:srgbClr val="000000"/>
                  </a:solidFill>
                  <a:latin typeface="Trebuchet MS" charset="0"/>
                </a:rPr>
                <a:t>0</a:t>
              </a:r>
            </a:p>
          </p:txBody>
        </p:sp>
        <p:sp>
          <p:nvSpPr>
            <p:cNvPr id="33806" name="Rectangle 10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94" y="1469"/>
              <a:ext cx="316" cy="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>
                  <a:solidFill>
                    <a:srgbClr val="000000"/>
                  </a:solidFill>
                  <a:latin typeface="Trebuchet MS" charset="0"/>
                </a:rPr>
                <a:t>4</a:t>
              </a:r>
            </a:p>
          </p:txBody>
        </p:sp>
        <p:sp>
          <p:nvSpPr>
            <p:cNvPr id="33807" name="Rectangle 1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94" y="1682"/>
              <a:ext cx="316" cy="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>
                  <a:solidFill>
                    <a:srgbClr val="000000"/>
                  </a:solidFill>
                  <a:latin typeface="Trebuchet MS" charset="0"/>
                </a:rPr>
                <a:t>8</a:t>
              </a:r>
            </a:p>
          </p:txBody>
        </p:sp>
        <p:sp>
          <p:nvSpPr>
            <p:cNvPr id="33808" name="Rectangle 1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23" y="1895"/>
              <a:ext cx="316" cy="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>
                  <a:solidFill>
                    <a:srgbClr val="000000"/>
                  </a:solidFill>
                  <a:latin typeface="Trebuchet MS" charset="0"/>
                </a:rPr>
                <a:t>12</a:t>
              </a:r>
            </a:p>
          </p:txBody>
        </p:sp>
        <p:sp>
          <p:nvSpPr>
            <p:cNvPr id="33809" name="Rectangle 1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207" y="1271"/>
              <a:ext cx="80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14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32 bits of data</a:t>
              </a:r>
            </a:p>
          </p:txBody>
        </p:sp>
        <p:sp>
          <p:nvSpPr>
            <p:cNvPr id="33810" name="Rectangle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207" y="1485"/>
              <a:ext cx="805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14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32 bits of data</a:t>
              </a:r>
            </a:p>
          </p:txBody>
        </p:sp>
        <p:sp>
          <p:nvSpPr>
            <p:cNvPr id="33811" name="Rectangle 1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207" y="1698"/>
              <a:ext cx="805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14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32 bits of data</a:t>
              </a:r>
            </a:p>
          </p:txBody>
        </p:sp>
        <p:sp>
          <p:nvSpPr>
            <p:cNvPr id="33812" name="Rectangle 1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207" y="1911"/>
              <a:ext cx="80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>
              <a:prstTxWarp prst="textNoShape">
                <a:avLst/>
              </a:prstTxWarp>
            </a:bodyPr>
            <a:lstStyle/>
            <a:p>
              <a:pPr defTabSz="904875" eaLnBrk="0" hangingPunct="0">
                <a:lnSpc>
                  <a:spcPts val="14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32 bits of data</a:t>
              </a:r>
            </a:p>
          </p:txBody>
        </p:sp>
      </p:grpSp>
      <p:sp>
        <p:nvSpPr>
          <p:cNvPr id="33799" name="Rectangle 1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60800" y="3042438"/>
            <a:ext cx="3606800" cy="614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 eaLnBrk="0" hangingPunct="0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dirty="0">
                <a:solidFill>
                  <a:srgbClr val="000000"/>
                </a:solidFill>
                <a:latin typeface="Trebuchet MS" charset="0"/>
              </a:rPr>
              <a:t>Our registers hold 32 bits of data</a:t>
            </a:r>
          </a:p>
        </p:txBody>
      </p:sp>
    </p:spTree>
    <p:extLst>
      <p:ext uri="{BB962C8B-B14F-4D97-AF65-F5344CB8AC3E}">
        <p14:creationId xmlns:p14="http://schemas.microsoft.com/office/powerpoint/2010/main" val="2718217660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Loads &amp; Stores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/>
              <a:t>Loads &amp; Stores move </a:t>
            </a:r>
            <a:r>
              <a:rPr lang="en-US" dirty="0" smtClean="0"/>
              <a:t>words between </a:t>
            </a:r>
            <a:r>
              <a:rPr lang="en-US" dirty="0"/>
              <a:t>memory and registers</a:t>
            </a:r>
          </a:p>
          <a:p>
            <a:pPr lvl="1" eaLnBrk="1" hangingPunct="1"/>
            <a:r>
              <a:rPr lang="en-US" dirty="0">
                <a:ea typeface="ＭＳ Ｐゴシック" pitchFamily="-110" charset="-128"/>
              </a:rPr>
              <a:t>All operations on registers, but too small to hold all data</a:t>
            </a:r>
          </a:p>
          <a:p>
            <a:pPr eaLnBrk="1" hangingPunct="1"/>
            <a:endParaRPr lang="en-US" dirty="0"/>
          </a:p>
          <a:p>
            <a:pPr lvl="1" eaLnBrk="1" hangingPunct="1">
              <a:buFontTx/>
              <a:buNone/>
            </a:pPr>
            <a:r>
              <a:rPr lang="en-US" sz="2100" dirty="0" err="1">
                <a:latin typeface="Courier New" charset="0"/>
                <a:ea typeface="ＭＳ Ｐゴシック" pitchFamily="-110" charset="-128"/>
              </a:rPr>
              <a:t>lw</a:t>
            </a:r>
            <a:r>
              <a:rPr lang="en-US" sz="2100" dirty="0">
                <a:latin typeface="Courier New" charset="0"/>
                <a:ea typeface="ＭＳ Ｐゴシック" pitchFamily="-110" charset="-128"/>
              </a:rPr>
              <a:t> $t0, </a:t>
            </a:r>
            <a:r>
              <a:rPr lang="en-US" sz="2100" dirty="0" smtClean="0">
                <a:latin typeface="Courier New" charset="0"/>
                <a:ea typeface="ＭＳ Ｐゴシック" pitchFamily="-110" charset="-128"/>
              </a:rPr>
              <a:t>$t1</a:t>
            </a:r>
            <a:r>
              <a:rPr lang="en-US" sz="2100" dirty="0">
                <a:latin typeface="Courier New" charset="0"/>
                <a:ea typeface="ＭＳ Ｐゴシック" pitchFamily="-110" charset="-128"/>
              </a:rPr>
              <a:t>	# $t0 = Memory[$</a:t>
            </a:r>
            <a:r>
              <a:rPr lang="en-US" sz="2100" dirty="0" smtClean="0">
                <a:latin typeface="Courier New" charset="0"/>
                <a:ea typeface="ＭＳ Ｐゴシック" pitchFamily="-110" charset="-128"/>
              </a:rPr>
              <a:t>t1]</a:t>
            </a:r>
            <a:endParaRPr lang="en-US" sz="2100" dirty="0">
              <a:latin typeface="Courier New" charset="0"/>
              <a:ea typeface="ＭＳ Ｐゴシック" pitchFamily="-110" charset="-128"/>
            </a:endParaRPr>
          </a:p>
          <a:p>
            <a:pPr lvl="1" eaLnBrk="1" hangingPunct="1">
              <a:buFontTx/>
              <a:buNone/>
            </a:pPr>
            <a:endParaRPr lang="en-US" sz="2100" dirty="0">
              <a:latin typeface="Courier New" charset="0"/>
              <a:ea typeface="ＭＳ Ｐゴシック" pitchFamily="-110" charset="-128"/>
            </a:endParaRPr>
          </a:p>
          <a:p>
            <a:pPr lvl="1" eaLnBrk="1" hangingPunct="1">
              <a:buFontTx/>
              <a:buNone/>
            </a:pPr>
            <a:r>
              <a:rPr lang="en-US" sz="2100" dirty="0" err="1">
                <a:latin typeface="Courier New" charset="0"/>
                <a:ea typeface="ＭＳ Ｐゴシック" pitchFamily="-110" charset="-128"/>
              </a:rPr>
              <a:t>sw</a:t>
            </a:r>
            <a:r>
              <a:rPr lang="en-US" sz="2100" dirty="0">
                <a:latin typeface="Courier New" charset="0"/>
                <a:ea typeface="ＭＳ Ｐゴシック" pitchFamily="-110" charset="-128"/>
              </a:rPr>
              <a:t> $t2, </a:t>
            </a:r>
            <a:r>
              <a:rPr lang="en-US" sz="2100" dirty="0" smtClean="0">
                <a:latin typeface="Courier New" charset="0"/>
                <a:ea typeface="ＭＳ Ｐゴシック" pitchFamily="-110" charset="-128"/>
              </a:rPr>
              <a:t>$t3</a:t>
            </a:r>
            <a:r>
              <a:rPr lang="en-US" sz="2100" dirty="0">
                <a:latin typeface="Courier New" charset="0"/>
                <a:ea typeface="ＭＳ Ｐゴシック" pitchFamily="-110" charset="-128"/>
              </a:rPr>
              <a:t>	# Memory[$</a:t>
            </a:r>
            <a:r>
              <a:rPr lang="en-US" sz="2100" dirty="0" smtClean="0">
                <a:latin typeface="Courier New" charset="0"/>
                <a:ea typeface="ＭＳ Ｐゴシック" pitchFamily="-110" charset="-128"/>
              </a:rPr>
              <a:t>t3] </a:t>
            </a:r>
            <a:r>
              <a:rPr lang="en-US" sz="2100" dirty="0">
                <a:latin typeface="Courier New" charset="0"/>
                <a:ea typeface="ＭＳ Ｐゴシック" pitchFamily="-110" charset="-128"/>
              </a:rPr>
              <a:t>= $t2</a:t>
            </a: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 smtClean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 smtClean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endParaRPr lang="en-US" sz="1400" dirty="0">
              <a:latin typeface="Courier New" charset="0"/>
            </a:endParaRPr>
          </a:p>
          <a:p>
            <a:pPr eaLnBrk="1" hangingPunct="1"/>
            <a:r>
              <a:rPr lang="en-US" dirty="0"/>
              <a:t>Note: </a:t>
            </a:r>
            <a:r>
              <a:rPr lang="en-US" dirty="0" err="1"/>
              <a:t>lbu</a:t>
            </a:r>
            <a:r>
              <a:rPr lang="en-US" dirty="0"/>
              <a:t> &amp; </a:t>
            </a:r>
            <a:r>
              <a:rPr lang="en-US" dirty="0" err="1"/>
              <a:t>sb</a:t>
            </a:r>
            <a:r>
              <a:rPr lang="en-US" dirty="0"/>
              <a:t> load &amp; store bytes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46085" name="Group 5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922463" y="3581400"/>
            <a:ext cx="4868862" cy="2222500"/>
            <a:chOff x="1109" y="2205"/>
            <a:chExt cx="3067" cy="1400"/>
          </a:xfrm>
        </p:grpSpPr>
        <p:grpSp>
          <p:nvGrpSpPr>
            <p:cNvPr id="46086" name="Group 49"/>
            <p:cNvGrpSpPr>
              <a:grpSpLocks/>
            </p:cNvGrpSpPr>
            <p:nvPr/>
          </p:nvGrpSpPr>
          <p:grpSpPr bwMode="auto">
            <a:xfrm>
              <a:off x="2283" y="2323"/>
              <a:ext cx="621" cy="1164"/>
              <a:chOff x="2501" y="2284"/>
              <a:chExt cx="621" cy="1164"/>
            </a:xfrm>
          </p:grpSpPr>
          <p:sp>
            <p:nvSpPr>
              <p:cNvPr id="46102" name="AutoShape 26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501" y="2936"/>
                <a:ext cx="621" cy="512"/>
              </a:xfrm>
              <a:prstGeom prst="rightArrow">
                <a:avLst>
                  <a:gd name="adj1" fmla="val 50000"/>
                  <a:gd name="adj2" fmla="val 30322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Store</a:t>
                </a:r>
              </a:p>
            </p:txBody>
          </p:sp>
          <p:sp>
            <p:nvSpPr>
              <p:cNvPr id="46103" name="AutoShape 27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 flipH="1">
                <a:off x="2501" y="2284"/>
                <a:ext cx="621" cy="512"/>
              </a:xfrm>
              <a:prstGeom prst="rightArrow">
                <a:avLst>
                  <a:gd name="adj1" fmla="val 50000"/>
                  <a:gd name="adj2" fmla="val 30322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Load</a:t>
                </a:r>
              </a:p>
            </p:txBody>
          </p:sp>
        </p:grpSp>
        <p:grpSp>
          <p:nvGrpSpPr>
            <p:cNvPr id="46087" name="Group 47"/>
            <p:cNvGrpSpPr>
              <a:grpSpLocks/>
            </p:cNvGrpSpPr>
            <p:nvPr/>
          </p:nvGrpSpPr>
          <p:grpSpPr bwMode="auto">
            <a:xfrm>
              <a:off x="1109" y="2217"/>
              <a:ext cx="840" cy="1375"/>
              <a:chOff x="1109" y="2043"/>
              <a:chExt cx="840" cy="1375"/>
            </a:xfrm>
          </p:grpSpPr>
          <p:grpSp>
            <p:nvGrpSpPr>
              <p:cNvPr id="46094" name="Group 31"/>
              <p:cNvGrpSpPr>
                <a:grpSpLocks/>
              </p:cNvGrpSpPr>
              <p:nvPr/>
            </p:nvGrpSpPr>
            <p:grpSpPr bwMode="auto">
              <a:xfrm>
                <a:off x="1109" y="2043"/>
                <a:ext cx="840" cy="1375"/>
                <a:chOff x="1601" y="2766"/>
                <a:chExt cx="840" cy="1375"/>
              </a:xfrm>
            </p:grpSpPr>
            <p:sp>
              <p:nvSpPr>
                <p:cNvPr id="205848" name="Rectangle 24"/>
                <p:cNvSpPr>
                  <a:spLocks noChangeArrowhead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1601" y="2766"/>
                  <a:ext cx="840" cy="137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101" name="Rectangle 25"/>
                <p:cNvSpPr>
                  <a:spLocks noChangeArrowhead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653" y="2819"/>
                  <a:ext cx="736" cy="4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3500" tIns="25400" rIns="63500" bIns="2540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>
                    <a:lnSpc>
                      <a:spcPct val="85000"/>
                    </a:lnSpc>
                  </a:pPr>
                  <a:r>
                    <a:rPr lang="en-US" b="1"/>
                    <a:t>General</a:t>
                  </a:r>
                </a:p>
                <a:p>
                  <a:pPr eaLnBrk="0" hangingPunct="0">
                    <a:lnSpc>
                      <a:spcPct val="85000"/>
                    </a:lnSpc>
                  </a:pPr>
                  <a:r>
                    <a:rPr lang="en-US" b="1"/>
                    <a:t>Purpose</a:t>
                  </a:r>
                </a:p>
                <a:p>
                  <a:pPr eaLnBrk="0" hangingPunct="0">
                    <a:lnSpc>
                      <a:spcPct val="85000"/>
                    </a:lnSpc>
                  </a:pPr>
                  <a:r>
                    <a:rPr lang="en-US" b="1"/>
                    <a:t>Registers</a:t>
                  </a:r>
                </a:p>
              </p:txBody>
            </p:sp>
          </p:grpSp>
          <p:sp>
            <p:nvSpPr>
              <p:cNvPr id="46095" name="Text Box 32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153" y="2609"/>
                <a:ext cx="268" cy="7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Times New Roman" charset="0"/>
                  </a:rPr>
                  <a:t>t0:</a:t>
                </a:r>
              </a:p>
              <a:p>
                <a:pPr algn="ctr" eaLnBrk="0" hangingPunct="0"/>
                <a:r>
                  <a:rPr lang="en-US" dirty="0">
                    <a:latin typeface="Times New Roman" charset="0"/>
                  </a:rPr>
                  <a:t>t1:</a:t>
                </a:r>
              </a:p>
              <a:p>
                <a:pPr algn="ctr" eaLnBrk="0" hangingPunct="0"/>
                <a:r>
                  <a:rPr lang="en-US" dirty="0">
                    <a:latin typeface="Times New Roman" charset="0"/>
                  </a:rPr>
                  <a:t>t2:</a:t>
                </a:r>
              </a:p>
              <a:p>
                <a:pPr algn="ctr" eaLnBrk="0" hangingPunct="0"/>
                <a:r>
                  <a:rPr lang="en-US" dirty="0">
                    <a:latin typeface="Times New Roman" charset="0"/>
                  </a:rPr>
                  <a:t>t3:</a:t>
                </a:r>
              </a:p>
            </p:txBody>
          </p:sp>
          <p:sp>
            <p:nvSpPr>
              <p:cNvPr id="46096" name="Rectangle 33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369" y="2644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>
                  <a:latin typeface="Times New Roman" charset="0"/>
                </a:endParaRPr>
              </a:p>
            </p:txBody>
          </p:sp>
          <p:sp>
            <p:nvSpPr>
              <p:cNvPr id="46097" name="Rectangle 37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369" y="2813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124</a:t>
                </a:r>
              </a:p>
            </p:txBody>
          </p:sp>
          <p:sp>
            <p:nvSpPr>
              <p:cNvPr id="46098" name="Rectangle 38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369" y="2982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723</a:t>
                </a:r>
              </a:p>
            </p:txBody>
          </p:sp>
          <p:sp>
            <p:nvSpPr>
              <p:cNvPr id="46099" name="Rectangle 39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369" y="3150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4</a:t>
                </a:r>
              </a:p>
            </p:txBody>
          </p:sp>
        </p:grpSp>
        <p:grpSp>
          <p:nvGrpSpPr>
            <p:cNvPr id="46088" name="Group 48"/>
            <p:cNvGrpSpPr>
              <a:grpSpLocks/>
            </p:cNvGrpSpPr>
            <p:nvPr/>
          </p:nvGrpSpPr>
          <p:grpSpPr bwMode="auto">
            <a:xfrm>
              <a:off x="3239" y="2205"/>
              <a:ext cx="937" cy="1400"/>
              <a:chOff x="3239" y="2366"/>
              <a:chExt cx="937" cy="1400"/>
            </a:xfrm>
          </p:grpSpPr>
          <p:sp>
            <p:nvSpPr>
              <p:cNvPr id="205832" name="Rectangle 8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291" y="2366"/>
                <a:ext cx="885" cy="1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90" name="Rectangle 15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343" y="2490"/>
                <a:ext cx="632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/>
                  <a:t>Memory</a:t>
                </a:r>
              </a:p>
            </p:txBody>
          </p:sp>
          <p:sp>
            <p:nvSpPr>
              <p:cNvPr id="46091" name="Text Box 42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239" y="2750"/>
                <a:ext cx="404" cy="7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dirty="0">
                    <a:latin typeface="Times New Roman" charset="0"/>
                  </a:rPr>
                  <a:t>12:</a:t>
                </a:r>
              </a:p>
              <a:p>
                <a:pPr algn="r" eaLnBrk="0" hangingPunct="0"/>
                <a:endParaRPr lang="en-US" dirty="0">
                  <a:latin typeface="Times New Roman" charset="0"/>
                </a:endParaRPr>
              </a:p>
              <a:p>
                <a:pPr algn="r" eaLnBrk="0" hangingPunct="0"/>
                <a:endParaRPr lang="en-US" dirty="0">
                  <a:latin typeface="Times New Roman" charset="0"/>
                </a:endParaRPr>
              </a:p>
              <a:p>
                <a:pPr algn="r" eaLnBrk="0" hangingPunct="0"/>
                <a:r>
                  <a:rPr lang="en-US" dirty="0">
                    <a:latin typeface="Times New Roman" charset="0"/>
                  </a:rPr>
                  <a:t>140:</a:t>
                </a:r>
              </a:p>
            </p:txBody>
          </p:sp>
          <p:sp>
            <p:nvSpPr>
              <p:cNvPr id="46092" name="Rectangle 43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603" y="2785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>
                  <a:latin typeface="Times New Roman" charset="0"/>
                </a:endParaRPr>
              </a:p>
            </p:txBody>
          </p:sp>
          <p:sp>
            <p:nvSpPr>
              <p:cNvPr id="46093" name="Rectangle 46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603" y="3291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66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33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Word Alignment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Require </a:t>
            </a:r>
            <a:r>
              <a:rPr lang="en-US" dirty="0"/>
              <a:t>that objects fall on an address that is a multiple of their </a:t>
            </a:r>
            <a:r>
              <a:rPr lang="en-US" dirty="0" smtClean="0"/>
              <a:t>size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What are the last two bits of a 32-bit word aligned address?</a:t>
            </a:r>
            <a:endParaRPr lang="en-US" dirty="0"/>
          </a:p>
        </p:txBody>
      </p:sp>
      <p:grpSp>
        <p:nvGrpSpPr>
          <p:cNvPr id="41989" name="Group 1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590800" y="2574925"/>
            <a:ext cx="3206750" cy="2149475"/>
            <a:chOff x="3304" y="2626"/>
            <a:chExt cx="2020" cy="1354"/>
          </a:xfrm>
        </p:grpSpPr>
        <p:sp>
          <p:nvSpPr>
            <p:cNvPr id="41990" name="Rectangle 1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036" y="2836"/>
              <a:ext cx="1288" cy="1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1" name="Rectangle 1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036" y="2932"/>
              <a:ext cx="1288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2" name="Rectangle 1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708" y="3460"/>
              <a:ext cx="616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3" name="Rectangle 1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036" y="3604"/>
              <a:ext cx="664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4" name="Rectangle 2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023" y="2626"/>
              <a:ext cx="115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1"/>
                <a:t>0      1      2      3</a:t>
              </a:r>
            </a:p>
          </p:txBody>
        </p:sp>
        <p:sp>
          <p:nvSpPr>
            <p:cNvPr id="41995" name="Rectangle 2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044" y="3700"/>
              <a:ext cx="280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6" name="Rectangle 2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036" y="3844"/>
              <a:ext cx="1000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7" name="Rectangle 2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324" y="3172"/>
              <a:ext cx="1000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8" name="Rectangle 2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036" y="3316"/>
              <a:ext cx="280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9" name="Rectangle 2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304" y="2914"/>
              <a:ext cx="6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b="1" i="1">
                  <a:solidFill>
                    <a:srgbClr val="51DC00"/>
                  </a:solidFill>
                </a:rPr>
                <a:t>Aligned</a:t>
              </a:r>
            </a:p>
          </p:txBody>
        </p:sp>
        <p:sp>
          <p:nvSpPr>
            <p:cNvPr id="42000" name="Rectangle 2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304" y="3490"/>
              <a:ext cx="642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b="1" i="1">
                  <a:solidFill>
                    <a:schemeClr val="accent1"/>
                  </a:solidFill>
                </a:rPr>
                <a:t>Not</a:t>
              </a:r>
            </a:p>
            <a:p>
              <a:pPr algn="r" eaLnBrk="0" hangingPunct="0"/>
              <a:r>
                <a:rPr lang="en-US" b="1" i="1">
                  <a:solidFill>
                    <a:schemeClr val="accent1"/>
                  </a:solidFill>
                </a:rPr>
                <a:t>Aligned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0732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is the lowest level language that humans routinely deal with</a:t>
            </a:r>
          </a:p>
          <a:p>
            <a:endParaRPr lang="en-US" dirty="0"/>
          </a:p>
          <a:p>
            <a:r>
              <a:rPr lang="en-US" dirty="0" smtClean="0">
                <a:ea typeface="ＭＳ Ｐゴシック" pitchFamily="-110" charset="-128"/>
              </a:rPr>
              <a:t>Simple, regular instructions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building blocks of C &amp; other languages</a:t>
            </a:r>
          </a:p>
          <a:p>
            <a:endParaRPr lang="en-US" dirty="0" smtClean="0">
              <a:ea typeface="ＭＳ Ｐゴシック" pitchFamily="-110" charset="-128"/>
            </a:endParaRPr>
          </a:p>
          <a:p>
            <a:r>
              <a:rPr lang="en-US" dirty="0" smtClean="0">
                <a:ea typeface="ＭＳ Ｐゴシック" pitchFamily="-110" charset="-128"/>
              </a:rPr>
              <a:t>One-to-one mapping to machine language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… Usually</a:t>
            </a:r>
            <a:endParaRPr lang="en-US" dirty="0"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89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/* Swap the </a:t>
            </a:r>
            <a:r>
              <a:rPr lang="en-US" sz="1600" dirty="0" err="1">
                <a:latin typeface="Courier New" charset="0"/>
              </a:rPr>
              <a:t>kth</a:t>
            </a:r>
            <a:r>
              <a:rPr lang="en-US" sz="1600" dirty="0">
                <a:latin typeface="Courier New" charset="0"/>
              </a:rPr>
              <a:t> and (k+1)</a:t>
            </a:r>
            <a:r>
              <a:rPr lang="en-US" sz="1600" dirty="0" err="1">
                <a:latin typeface="Courier New" charset="0"/>
              </a:rPr>
              <a:t>th</a:t>
            </a:r>
            <a:r>
              <a:rPr lang="en-US" sz="1600" dirty="0">
                <a:latin typeface="Courier New" charset="0"/>
              </a:rPr>
              <a:t> element of an array */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swap(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v[],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k)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temp = v[k];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v[k] = v[k+1];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v[k+1]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}</a:t>
            </a:r>
          </a:p>
          <a:p>
            <a:pPr eaLnBrk="1" hangingPunct="1"/>
            <a:endParaRPr lang="en-US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# Assume v in $a0,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  k in $a1</a:t>
            </a:r>
          </a:p>
          <a:p>
            <a:pPr eaLnBrk="1" hangingPunct="1"/>
            <a:endParaRPr lang="en-US" dirty="0">
              <a:latin typeface="Courier New" charset="0"/>
            </a:endParaRPr>
          </a:p>
        </p:txBody>
      </p:sp>
      <p:grpSp>
        <p:nvGrpSpPr>
          <p:cNvPr id="32" name="Group 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997575" y="2700815"/>
            <a:ext cx="985837" cy="1847850"/>
            <a:chOff x="2501" y="2284"/>
            <a:chExt cx="621" cy="1164"/>
          </a:xfrm>
        </p:grpSpPr>
        <p:sp>
          <p:nvSpPr>
            <p:cNvPr id="33" name="AutoShape 7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501" y="2936"/>
              <a:ext cx="621" cy="512"/>
            </a:xfrm>
            <a:prstGeom prst="rightArrow">
              <a:avLst>
                <a:gd name="adj1" fmla="val 50000"/>
                <a:gd name="adj2" fmla="val 30322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rebuchet MS" charset="0"/>
                </a:rPr>
                <a:t>Store</a:t>
              </a:r>
            </a:p>
          </p:txBody>
        </p:sp>
        <p:sp>
          <p:nvSpPr>
            <p:cNvPr id="34" name="AutoShape 8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2501" y="2284"/>
              <a:ext cx="621" cy="512"/>
            </a:xfrm>
            <a:prstGeom prst="rightArrow">
              <a:avLst>
                <a:gd name="adj1" fmla="val 50000"/>
                <a:gd name="adj2" fmla="val 30322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rebuchet MS" charset="0"/>
                </a:rPr>
                <a:t>Load</a:t>
              </a:r>
            </a:p>
          </p:txBody>
        </p:sp>
      </p:grpSp>
      <p:grpSp>
        <p:nvGrpSpPr>
          <p:cNvPr id="35" name="Group 7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290887" y="2416653"/>
            <a:ext cx="2520950" cy="2416175"/>
            <a:chOff x="1942" y="809"/>
            <a:chExt cx="1588" cy="1522"/>
          </a:xfrm>
        </p:grpSpPr>
        <p:sp>
          <p:nvSpPr>
            <p:cNvPr id="36" name="Rectangle 1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942" y="809"/>
              <a:ext cx="1588" cy="15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1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040" y="862"/>
              <a:ext cx="1421" cy="4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b="1">
                  <a:latin typeface="Trebuchet MS" charset="0"/>
                </a:rPr>
                <a:t>General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b="1">
                  <a:latin typeface="Trebuchet MS" charset="0"/>
                </a:rPr>
                <a:t>Purpose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b="1">
                  <a:latin typeface="Trebuchet MS" charset="0"/>
                </a:rPr>
                <a:t>Registers</a:t>
              </a:r>
            </a:p>
          </p:txBody>
        </p:sp>
        <p:sp>
          <p:nvSpPr>
            <p:cNvPr id="38" name="Text Box 1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120" y="1374"/>
              <a:ext cx="320" cy="9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rebuchet MS" charset="0"/>
                </a:rPr>
                <a:t>a0:</a:t>
              </a:r>
            </a:p>
            <a:p>
              <a:pPr algn="ctr" eaLnBrk="0" hangingPunct="0"/>
              <a:r>
                <a:rPr lang="en-US">
                  <a:latin typeface="Trebuchet MS" charset="0"/>
                </a:rPr>
                <a:t>a1:</a:t>
              </a:r>
            </a:p>
            <a:p>
              <a:pPr algn="ctr" eaLnBrk="0" hangingPunct="0"/>
              <a:r>
                <a:rPr lang="en-US">
                  <a:latin typeface="Trebuchet MS" charset="0"/>
                </a:rPr>
                <a:t>t0:</a:t>
              </a:r>
            </a:p>
            <a:p>
              <a:pPr algn="ctr" eaLnBrk="0" hangingPunct="0"/>
              <a:r>
                <a:rPr lang="en-US">
                  <a:latin typeface="Trebuchet MS" charset="0"/>
                </a:rPr>
                <a:t>t1:</a:t>
              </a:r>
            </a:p>
            <a:p>
              <a:pPr algn="ctr" eaLnBrk="0" hangingPunct="0"/>
              <a:r>
                <a:rPr lang="en-US">
                  <a:latin typeface="Trebuchet MS" charset="0"/>
                </a:rPr>
                <a:t>t2:</a:t>
              </a:r>
            </a:p>
          </p:txBody>
        </p:sp>
        <p:sp>
          <p:nvSpPr>
            <p:cNvPr id="39" name="Rectangle 1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434" y="1410"/>
              <a:ext cx="967" cy="1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rebuchet MS" charset="0"/>
                </a:rPr>
                <a:t>964</a:t>
              </a:r>
            </a:p>
          </p:txBody>
        </p:sp>
        <p:sp>
          <p:nvSpPr>
            <p:cNvPr id="40" name="Rectangle 1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434" y="1579"/>
              <a:ext cx="967" cy="1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rebuchet MS" charset="0"/>
                </a:rPr>
                <a:t>10</a:t>
              </a:r>
            </a:p>
          </p:txBody>
        </p:sp>
        <p:sp>
          <p:nvSpPr>
            <p:cNvPr id="41" name="Rectangle 1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434" y="1747"/>
              <a:ext cx="967" cy="1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latin typeface="Trebuchet MS" charset="0"/>
              </a:endParaRPr>
            </a:p>
          </p:txBody>
        </p:sp>
        <p:sp>
          <p:nvSpPr>
            <p:cNvPr id="42" name="Rectangle 17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434" y="1916"/>
              <a:ext cx="967" cy="1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latin typeface="Trebuchet MS" charset="0"/>
              </a:endParaRPr>
            </a:p>
          </p:txBody>
        </p:sp>
        <p:sp>
          <p:nvSpPr>
            <p:cNvPr id="43" name="Rectangle 73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434" y="2084"/>
              <a:ext cx="967" cy="1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latin typeface="Trebuchet MS" charset="0"/>
              </a:endParaRPr>
            </a:p>
          </p:txBody>
        </p:sp>
      </p:grpSp>
      <p:grpSp>
        <p:nvGrpSpPr>
          <p:cNvPr id="44" name="Group 109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7140575" y="2530953"/>
            <a:ext cx="1851025" cy="2149475"/>
            <a:chOff x="777" y="1194"/>
            <a:chExt cx="1166" cy="1354"/>
          </a:xfrm>
        </p:grpSpPr>
        <p:sp>
          <p:nvSpPr>
            <p:cNvPr id="45" name="Rectangle 8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77" y="1194"/>
              <a:ext cx="1166" cy="13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8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03" y="1222"/>
              <a:ext cx="614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>
                  <a:latin typeface="Trebuchet MS" charset="0"/>
                </a:rPr>
                <a:t>Memory</a:t>
              </a:r>
            </a:p>
          </p:txBody>
        </p:sp>
        <p:sp>
          <p:nvSpPr>
            <p:cNvPr id="47" name="Rectangle 9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98" y="1440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Trebuchet MS" charset="0"/>
                </a:rPr>
                <a:t>0A12170D</a:t>
              </a:r>
            </a:p>
          </p:txBody>
        </p:sp>
        <p:sp>
          <p:nvSpPr>
            <p:cNvPr id="48" name="Text Box 9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99" y="1427"/>
              <a:ext cx="35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rebuchet MS" charset="0"/>
                </a:rPr>
                <a:t>1000</a:t>
              </a:r>
            </a:p>
          </p:txBody>
        </p:sp>
        <p:sp>
          <p:nvSpPr>
            <p:cNvPr id="49" name="Rectangle 9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198" y="1606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Trebuchet MS" charset="0"/>
                </a:rPr>
                <a:t>11111111</a:t>
              </a:r>
            </a:p>
          </p:txBody>
        </p:sp>
        <p:sp>
          <p:nvSpPr>
            <p:cNvPr id="50" name="Text Box 10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99" y="1593"/>
              <a:ext cx="35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rebuchet MS" charset="0"/>
                </a:rPr>
                <a:t>1004</a:t>
              </a:r>
            </a:p>
          </p:txBody>
        </p:sp>
        <p:sp>
          <p:nvSpPr>
            <p:cNvPr id="51" name="Rectangle 10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198" y="1771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Trebuchet MS" charset="0"/>
                </a:rPr>
                <a:t>00000000</a:t>
              </a:r>
            </a:p>
          </p:txBody>
        </p:sp>
        <p:sp>
          <p:nvSpPr>
            <p:cNvPr id="52" name="Text Box 10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99" y="1758"/>
              <a:ext cx="35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rebuchet MS" charset="0"/>
                </a:rPr>
                <a:t>1008</a:t>
              </a:r>
            </a:p>
          </p:txBody>
        </p:sp>
        <p:sp>
          <p:nvSpPr>
            <p:cNvPr id="53" name="Rectangle 103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198" y="2102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Trebuchet MS" charset="0"/>
                </a:rPr>
                <a:t>FFFFFFFF</a:t>
              </a:r>
            </a:p>
          </p:txBody>
        </p:sp>
        <p:sp>
          <p:nvSpPr>
            <p:cNvPr id="54" name="Text Box 104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99" y="2089"/>
              <a:ext cx="35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rebuchet MS" charset="0"/>
                </a:rPr>
                <a:t>1016</a:t>
              </a:r>
            </a:p>
          </p:txBody>
        </p:sp>
        <p:sp>
          <p:nvSpPr>
            <p:cNvPr id="55" name="Rectangle 10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198" y="1937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Trebuchet MS" charset="0"/>
                </a:rPr>
                <a:t>0F0F0F0F</a:t>
              </a:r>
            </a:p>
          </p:txBody>
        </p:sp>
        <p:sp>
          <p:nvSpPr>
            <p:cNvPr id="56" name="Text Box 106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99" y="1924"/>
              <a:ext cx="35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rebuchet MS" charset="0"/>
                </a:rPr>
                <a:t>1012</a:t>
              </a:r>
            </a:p>
          </p:txBody>
        </p:sp>
        <p:sp>
          <p:nvSpPr>
            <p:cNvPr id="57" name="Rectangle 10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98" y="2267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Trebuchet MS" charset="0"/>
                </a:rPr>
                <a:t>FFFFFFFF</a:t>
              </a:r>
            </a:p>
          </p:txBody>
        </p:sp>
        <p:sp>
          <p:nvSpPr>
            <p:cNvPr id="58" name="Text Box 108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99" y="2254"/>
              <a:ext cx="35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rebuchet MS" charset="0"/>
                </a:rPr>
                <a:t>1020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92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/* Swap the </a:t>
            </a:r>
            <a:r>
              <a:rPr lang="en-US" sz="1600" dirty="0" err="1">
                <a:latin typeface="Courier New" charset="0"/>
              </a:rPr>
              <a:t>kth</a:t>
            </a:r>
            <a:r>
              <a:rPr lang="en-US" sz="1600" dirty="0">
                <a:latin typeface="Courier New" charset="0"/>
              </a:rPr>
              <a:t> and (k+1)</a:t>
            </a:r>
            <a:r>
              <a:rPr lang="en-US" sz="1600" dirty="0" err="1">
                <a:latin typeface="Courier New" charset="0"/>
              </a:rPr>
              <a:t>th</a:t>
            </a:r>
            <a:r>
              <a:rPr lang="en-US" sz="1600" dirty="0">
                <a:latin typeface="Courier New" charset="0"/>
              </a:rPr>
              <a:t> element of an array */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swap(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v[],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k)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{</a:t>
            </a:r>
            <a:endParaRPr lang="en-US" sz="16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	load v[k] into temp0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load v[k+1] into temp1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store temp0 into v[k+1]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store temp1 into v[k]</a:t>
            </a:r>
            <a:endParaRPr lang="en-US" sz="16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  <a:endParaRPr lang="en-US" sz="1600" dirty="0">
              <a:latin typeface="Courier New" charset="0"/>
            </a:endParaRPr>
          </a:p>
          <a:p>
            <a:pPr eaLnBrk="1" hangingPunct="1"/>
            <a:endParaRPr lang="en-US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# Assume v in $a0,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  k in $a1</a:t>
            </a:r>
          </a:p>
          <a:p>
            <a:pPr eaLnBrk="1" hangingPunct="1"/>
            <a:endParaRPr lang="en-US" dirty="0">
              <a:latin typeface="Courier New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Convert array operations in to load / store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do we need temp1?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wasn’t it in the C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/* Swap the </a:t>
            </a:r>
            <a:r>
              <a:rPr lang="en-US" sz="1600" dirty="0" err="1">
                <a:latin typeface="Courier New" charset="0"/>
              </a:rPr>
              <a:t>kth</a:t>
            </a:r>
            <a:r>
              <a:rPr lang="en-US" sz="1600" dirty="0">
                <a:latin typeface="Courier New" charset="0"/>
              </a:rPr>
              <a:t> and (k+1)</a:t>
            </a:r>
            <a:r>
              <a:rPr lang="en-US" sz="1600" dirty="0" err="1">
                <a:latin typeface="Courier New" charset="0"/>
              </a:rPr>
              <a:t>th</a:t>
            </a:r>
            <a:r>
              <a:rPr lang="en-US" sz="1600" dirty="0">
                <a:latin typeface="Courier New" charset="0"/>
              </a:rPr>
              <a:t> element of an array */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swap(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v[],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k)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address0 = </a:t>
            </a:r>
            <a:r>
              <a:rPr lang="en-US" sz="1600" dirty="0" err="1" smtClean="0">
                <a:latin typeface="Courier New" charset="0"/>
              </a:rPr>
              <a:t>v+k</a:t>
            </a:r>
            <a:r>
              <a:rPr lang="en-US" sz="1600" dirty="0" smtClean="0">
                <a:latin typeface="Courier New" charset="0"/>
              </a:rPr>
              <a:t>*4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address1 = address0 + 4</a:t>
            </a:r>
            <a:endParaRPr lang="en-US" sz="16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	load address0 into temp0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load address1 into temp1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store temp0 into address1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store temp1 into address0</a:t>
            </a:r>
            <a:endParaRPr lang="en-US" sz="16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  <a:endParaRPr lang="en-US" sz="1600" dirty="0">
              <a:latin typeface="Courier New" charset="0"/>
            </a:endParaRPr>
          </a:p>
          <a:p>
            <a:pPr eaLnBrk="1" hangingPunct="1"/>
            <a:endParaRPr lang="en-US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# Assume v in $a0,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  k in $a1</a:t>
            </a:r>
          </a:p>
          <a:p>
            <a:pPr eaLnBrk="1" hangingPunct="1"/>
            <a:endParaRPr lang="en-US" dirty="0">
              <a:latin typeface="Courier New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Calculate memory address of v[k] as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 + k *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 + k *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/* Swap the </a:t>
            </a:r>
            <a:r>
              <a:rPr lang="en-US" sz="1600" dirty="0" err="1">
                <a:latin typeface="Courier New" charset="0"/>
              </a:rPr>
              <a:t>kth</a:t>
            </a:r>
            <a:r>
              <a:rPr lang="en-US" sz="1600" dirty="0">
                <a:latin typeface="Courier New" charset="0"/>
              </a:rPr>
              <a:t> and (k+1)</a:t>
            </a:r>
            <a:r>
              <a:rPr lang="en-US" sz="1600" dirty="0" err="1">
                <a:latin typeface="Courier New" charset="0"/>
              </a:rPr>
              <a:t>th</a:t>
            </a:r>
            <a:r>
              <a:rPr lang="en-US" sz="1600" dirty="0">
                <a:latin typeface="Courier New" charset="0"/>
              </a:rPr>
              <a:t> element of an array */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swap(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v[],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k)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address0 = k*4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address0+= 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address1 = address0 + 4</a:t>
            </a:r>
            <a:endParaRPr lang="en-US" sz="16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	load address0 into temp0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load address1 into temp1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store temp0 into address1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store temp1 into address0</a:t>
            </a:r>
            <a:endParaRPr lang="en-US" sz="16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  <a:endParaRPr lang="en-US" sz="1600" dirty="0">
              <a:latin typeface="Courier New" charset="0"/>
            </a:endParaRPr>
          </a:p>
          <a:p>
            <a:pPr eaLnBrk="1" hangingPunct="1"/>
            <a:endParaRPr lang="en-US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# Assume v in $a0,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  k in $a1</a:t>
            </a:r>
          </a:p>
          <a:p>
            <a:pPr eaLnBrk="1" hangingPunct="1"/>
            <a:endParaRPr lang="en-US" dirty="0">
              <a:latin typeface="Courier New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Expand math for calculating address0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/* Swap the </a:t>
            </a:r>
            <a:r>
              <a:rPr lang="en-US" sz="1600" dirty="0" err="1">
                <a:latin typeface="Courier New" charset="0"/>
              </a:rPr>
              <a:t>kth</a:t>
            </a:r>
            <a:r>
              <a:rPr lang="en-US" sz="1600" dirty="0">
                <a:latin typeface="Courier New" charset="0"/>
              </a:rPr>
              <a:t> and (k+1)</a:t>
            </a:r>
            <a:r>
              <a:rPr lang="en-US" sz="1600" dirty="0" err="1">
                <a:latin typeface="Courier New" charset="0"/>
              </a:rPr>
              <a:t>th</a:t>
            </a:r>
            <a:r>
              <a:rPr lang="en-US" sz="1600" dirty="0">
                <a:latin typeface="Courier New" charset="0"/>
              </a:rPr>
              <a:t> element of an array */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swap(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v[],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k)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sll</a:t>
            </a:r>
            <a:r>
              <a:rPr lang="en-US" sz="1600" dirty="0" smtClean="0">
                <a:latin typeface="Courier New" charset="0"/>
              </a:rPr>
              <a:t> address0, k,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 address0, address0, 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 address1, address0, 4</a:t>
            </a:r>
            <a:endParaRPr lang="en-US" sz="1600" dirty="0">
              <a:latin typeface="Courier New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lw</a:t>
            </a:r>
            <a:r>
              <a:rPr lang="en-US" sz="1600" dirty="0" smtClean="0">
                <a:latin typeface="Courier New" charset="0"/>
              </a:rPr>
              <a:t> temp0, (address0)</a:t>
            </a: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lw</a:t>
            </a:r>
            <a:r>
              <a:rPr lang="en-US" sz="1600" dirty="0" smtClean="0">
                <a:latin typeface="Courier New" charset="0"/>
              </a:rPr>
              <a:t> temp1, (address1)</a:t>
            </a: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>
                <a:latin typeface="Courier New" charset="0"/>
              </a:rPr>
              <a:t>s</a:t>
            </a:r>
            <a:r>
              <a:rPr lang="en-US" sz="1600" dirty="0" err="1" smtClean="0">
                <a:latin typeface="Courier New" charset="0"/>
              </a:rPr>
              <a:t>w</a:t>
            </a:r>
            <a:r>
              <a:rPr lang="en-US" sz="1600" dirty="0" smtClean="0">
                <a:latin typeface="Courier New" charset="0"/>
              </a:rPr>
              <a:t> temp0, (address1)</a:t>
            </a: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>
                <a:latin typeface="Courier New" charset="0"/>
              </a:rPr>
              <a:t>s</a:t>
            </a:r>
            <a:r>
              <a:rPr lang="en-US" sz="1600" dirty="0" err="1" smtClean="0">
                <a:latin typeface="Courier New" charset="0"/>
              </a:rPr>
              <a:t>w</a:t>
            </a:r>
            <a:r>
              <a:rPr lang="en-US" sz="1600" dirty="0" smtClean="0">
                <a:latin typeface="Courier New" charset="0"/>
              </a:rPr>
              <a:t> temp1, (address0)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  <a:endParaRPr lang="en-US" sz="1600" dirty="0">
              <a:latin typeface="Courier New" charset="0"/>
            </a:endParaRPr>
          </a:p>
          <a:p>
            <a:pPr eaLnBrk="1" hangingPunct="1"/>
            <a:endParaRPr lang="en-US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# Assume v in $a0,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  k in $a1</a:t>
            </a:r>
          </a:p>
          <a:p>
            <a:pPr eaLnBrk="1" hangingPunct="1"/>
            <a:endParaRPr lang="en-US" dirty="0">
              <a:latin typeface="Courier New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Replace with actual instructions</a:t>
            </a:r>
          </a:p>
          <a:p>
            <a:pPr marL="0" indent="0">
              <a:buNone/>
            </a:pPr>
            <a:r>
              <a:rPr lang="en-US" dirty="0" err="1" smtClean="0"/>
              <a:t>s</a:t>
            </a:r>
            <a:r>
              <a:rPr lang="en-US" dirty="0" err="1" smtClean="0"/>
              <a:t>ll</a:t>
            </a:r>
            <a:r>
              <a:rPr lang="en-US" dirty="0" smtClean="0"/>
              <a:t> – shift left </a:t>
            </a:r>
          </a:p>
          <a:p>
            <a:pPr marL="0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w</a:t>
            </a:r>
            <a:r>
              <a:rPr lang="en-US" dirty="0" smtClean="0"/>
              <a:t> – load word</a:t>
            </a:r>
          </a:p>
          <a:p>
            <a:pPr marL="0" indent="0">
              <a:buNone/>
            </a:pPr>
            <a:r>
              <a:rPr lang="en-US" dirty="0" err="1" smtClean="0"/>
              <a:t>sw</a:t>
            </a:r>
            <a:r>
              <a:rPr lang="en-US" dirty="0" smtClean="0"/>
              <a:t> – store 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Todo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Assign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/* Swap the </a:t>
            </a:r>
            <a:r>
              <a:rPr lang="en-US" sz="1600" dirty="0" err="1">
                <a:latin typeface="Courier New" charset="0"/>
              </a:rPr>
              <a:t>kth</a:t>
            </a:r>
            <a:r>
              <a:rPr lang="en-US" sz="1600" dirty="0">
                <a:latin typeface="Courier New" charset="0"/>
              </a:rPr>
              <a:t> and (k+1)</a:t>
            </a:r>
            <a:r>
              <a:rPr lang="en-US" sz="1600" dirty="0" err="1">
                <a:latin typeface="Courier New" charset="0"/>
              </a:rPr>
              <a:t>th</a:t>
            </a:r>
            <a:r>
              <a:rPr lang="en-US" sz="1600" dirty="0">
                <a:latin typeface="Courier New" charset="0"/>
              </a:rPr>
              <a:t> element of an array */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swap(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v[],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k)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sll</a:t>
            </a:r>
            <a:r>
              <a:rPr lang="en-US" sz="1600" dirty="0" smtClean="0">
                <a:latin typeface="Courier New" charset="0"/>
              </a:rPr>
              <a:t> address0, k,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 address0, address0, 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add address1, address0, 4</a:t>
            </a:r>
            <a:endParaRPr lang="en-US" sz="1600" dirty="0">
              <a:latin typeface="Courier New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lw</a:t>
            </a:r>
            <a:r>
              <a:rPr lang="en-US" sz="1600" dirty="0" smtClean="0">
                <a:latin typeface="Courier New" charset="0"/>
              </a:rPr>
              <a:t> temp0, (address0)</a:t>
            </a: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lw</a:t>
            </a:r>
            <a:r>
              <a:rPr lang="en-US" sz="1600" dirty="0" smtClean="0">
                <a:latin typeface="Courier New" charset="0"/>
              </a:rPr>
              <a:t> temp1, (address1)</a:t>
            </a: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>
                <a:latin typeface="Courier New" charset="0"/>
              </a:rPr>
              <a:t>s</a:t>
            </a:r>
            <a:r>
              <a:rPr lang="en-US" sz="1600" dirty="0" err="1" smtClean="0">
                <a:latin typeface="Courier New" charset="0"/>
              </a:rPr>
              <a:t>w</a:t>
            </a:r>
            <a:r>
              <a:rPr lang="en-US" sz="1600" dirty="0" smtClean="0">
                <a:latin typeface="Courier New" charset="0"/>
              </a:rPr>
              <a:t> temp0, (address1)</a:t>
            </a:r>
          </a:p>
          <a:p>
            <a:pPr>
              <a:spcBef>
                <a:spcPct val="0"/>
              </a:spcBef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>
                <a:latin typeface="Courier New" charset="0"/>
              </a:rPr>
              <a:t>s</a:t>
            </a:r>
            <a:r>
              <a:rPr lang="en-US" sz="1600" dirty="0" err="1" smtClean="0">
                <a:latin typeface="Courier New" charset="0"/>
              </a:rPr>
              <a:t>w</a:t>
            </a:r>
            <a:r>
              <a:rPr lang="en-US" sz="1600" dirty="0" smtClean="0">
                <a:latin typeface="Courier New" charset="0"/>
              </a:rPr>
              <a:t> temp1, (address0)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  <a:endParaRPr lang="en-US" sz="1600" dirty="0">
              <a:latin typeface="Courier New" charset="0"/>
            </a:endParaRPr>
          </a:p>
          <a:p>
            <a:pPr eaLnBrk="1" hangingPunct="1"/>
            <a:endParaRPr lang="en-US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# Assume v in $a0,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  k in $a1</a:t>
            </a:r>
          </a:p>
          <a:p>
            <a:pPr eaLnBrk="1" hangingPunct="1"/>
            <a:endParaRPr lang="en-US" dirty="0">
              <a:latin typeface="Courier New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/* Swap the </a:t>
            </a:r>
            <a:r>
              <a:rPr lang="en-US" sz="1600" dirty="0" err="1">
                <a:solidFill>
                  <a:prstClr val="black"/>
                </a:solidFill>
                <a:latin typeface="Courier New" charset="0"/>
              </a:rPr>
              <a:t>kth</a:t>
            </a: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 and (k+1)</a:t>
            </a:r>
            <a:r>
              <a:rPr lang="en-US" sz="1600" dirty="0" err="1">
                <a:solidFill>
                  <a:prstClr val="black"/>
                </a:solidFill>
                <a:latin typeface="Courier New" charset="0"/>
              </a:rPr>
              <a:t>th</a:t>
            </a: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 element of an array */		</a:t>
            </a: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swap(</a:t>
            </a:r>
            <a:r>
              <a:rPr lang="en-US" sz="1600" dirty="0" err="1">
                <a:solidFill>
                  <a:prstClr val="black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 v[], </a:t>
            </a:r>
            <a:r>
              <a:rPr lang="en-US" sz="1600" dirty="0" err="1">
                <a:solidFill>
                  <a:prstClr val="black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 k) </a:t>
            </a: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{</a:t>
            </a: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 temp = v[k];</a:t>
            </a: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	v[k] = v[k+1];</a:t>
            </a: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	v[k+1] = temp;</a:t>
            </a: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}</a:t>
            </a:r>
          </a:p>
          <a:p>
            <a:pPr lvl="0"/>
            <a:endParaRPr lang="en-US" dirty="0">
              <a:solidFill>
                <a:prstClr val="black"/>
              </a:solidFill>
              <a:latin typeface="Courier New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# Assume v in $a0,</a:t>
            </a:r>
          </a:p>
          <a:p>
            <a:pPr lvl="0">
              <a:spcBef>
                <a:spcPct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 New" charset="0"/>
              </a:rPr>
              <a:t>  k in $a1</a:t>
            </a:r>
          </a:p>
          <a:p>
            <a:pPr lvl="0"/>
            <a:endParaRPr lang="en-US" dirty="0">
              <a:solidFill>
                <a:prstClr val="black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Encoding Machine Instructions</a:t>
            </a:r>
          </a:p>
          <a:p>
            <a:endParaRPr lang="en-US" dirty="0"/>
          </a:p>
          <a:p>
            <a:r>
              <a:rPr lang="en-US" dirty="0" smtClean="0"/>
              <a:t>Decoding them in the Decoder</a:t>
            </a:r>
          </a:p>
        </p:txBody>
      </p:sp>
    </p:spTree>
    <p:extLst>
      <p:ext uri="{BB962C8B-B14F-4D97-AF65-F5344CB8AC3E}">
        <p14:creationId xmlns:p14="http://schemas.microsoft.com/office/powerpoint/2010/main" val="12602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Remainder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Work on Lab1</a:t>
            </a:r>
          </a:p>
          <a:p>
            <a:endParaRPr lang="en-US" dirty="0"/>
          </a:p>
          <a:p>
            <a:r>
              <a:rPr lang="en-US" dirty="0" smtClean="0"/>
              <a:t>Practice Assembly</a:t>
            </a:r>
          </a:p>
          <a:p>
            <a:pPr lvl="1"/>
            <a:r>
              <a:rPr lang="en-US" dirty="0" smtClean="0"/>
              <a:t>Can you reverse an array?</a:t>
            </a:r>
          </a:p>
          <a:p>
            <a:pPr lvl="1"/>
            <a:r>
              <a:rPr lang="en-US" dirty="0" smtClean="0"/>
              <a:t>Can you sort an array?</a:t>
            </a:r>
          </a:p>
          <a:p>
            <a:pPr lvl="1"/>
            <a:r>
              <a:rPr lang="en-US" dirty="0" smtClean="0"/>
              <a:t>How do you multiply in IQ?</a:t>
            </a:r>
          </a:p>
          <a:p>
            <a:pPr lvl="2"/>
            <a:r>
              <a:rPr lang="en-US" dirty="0" smtClean="0"/>
              <a:t>Signed?  Unsigned?</a:t>
            </a:r>
          </a:p>
          <a:p>
            <a:pPr lvl="1"/>
            <a:r>
              <a:rPr lang="en-US" dirty="0" smtClean="0"/>
              <a:t>Calculate a Polynomial?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Hint: Prepopulating Arrays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 code </a:t>
            </a:r>
            <a:r>
              <a:rPr lang="en-US" dirty="0" err="1" smtClean="0"/>
              <a:t>code</a:t>
            </a:r>
            <a:r>
              <a:rPr lang="en-US" dirty="0" smtClean="0"/>
              <a:t> </a:t>
            </a:r>
            <a:r>
              <a:rPr lang="en-US" dirty="0" err="1" smtClean="0"/>
              <a:t>code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lw</a:t>
            </a:r>
            <a:r>
              <a:rPr lang="en-US" dirty="0" smtClean="0"/>
              <a:t> $t0, array1($t1)</a:t>
            </a:r>
          </a:p>
          <a:p>
            <a:pPr marL="0" indent="0">
              <a:buNone/>
            </a:pPr>
            <a:r>
              <a:rPr lang="en-US" dirty="0" smtClean="0"/>
              <a:t>…snip </a:t>
            </a:r>
            <a:r>
              <a:rPr lang="en-US" dirty="0" err="1" smtClean="0"/>
              <a:t>moar</a:t>
            </a:r>
            <a:r>
              <a:rPr lang="en-US" dirty="0" smtClean="0"/>
              <a:t> code…</a:t>
            </a:r>
          </a:p>
          <a:p>
            <a:pPr marL="0" indent="0">
              <a:buNone/>
            </a:pPr>
            <a:r>
              <a:rPr lang="en-US" dirty="0" smtClean="0"/>
              <a:t>.data 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rray1</a:t>
            </a:r>
          </a:p>
          <a:p>
            <a:pPr marL="0" indent="0">
              <a:buNone/>
            </a:pPr>
            <a:r>
              <a:rPr lang="en-US" dirty="0" smtClean="0"/>
              <a:t>0x12345678	      #element0</a:t>
            </a:r>
          </a:p>
          <a:p>
            <a:pPr marL="0" indent="0">
              <a:buNone/>
            </a:pPr>
            <a:r>
              <a:rPr lang="en-US" dirty="0" smtClean="0"/>
              <a:t>0x23456789	      #element1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 in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Total number of bits is usually:</a:t>
            </a:r>
          </a:p>
          <a:p>
            <a:pPr lvl="1"/>
            <a:r>
              <a:rPr lang="en-US" dirty="0" smtClean="0"/>
              <a:t>Full Word (I+Q=32)</a:t>
            </a:r>
          </a:p>
          <a:p>
            <a:pPr lvl="1"/>
            <a:r>
              <a:rPr lang="en-US" dirty="0" smtClean="0"/>
              <a:t>Half Word (I+Q=16)</a:t>
            </a:r>
          </a:p>
          <a:p>
            <a:endParaRPr lang="en-US" dirty="0" smtClean="0"/>
          </a:p>
          <a:p>
            <a:r>
              <a:rPr lang="en-US" dirty="0" smtClean="0"/>
              <a:t>Add/Sub are very easy</a:t>
            </a:r>
          </a:p>
          <a:p>
            <a:pPr lvl="1"/>
            <a:r>
              <a:rPr lang="en-US" dirty="0" smtClean="0"/>
              <a:t>Use Integer operations unchanged</a:t>
            </a:r>
          </a:p>
          <a:p>
            <a:endParaRPr lang="en-US" dirty="0"/>
          </a:p>
          <a:p>
            <a:r>
              <a:rPr lang="en-US" dirty="0" smtClean="0"/>
              <a:t>Multiplication is mildly tricky</a:t>
            </a:r>
          </a:p>
          <a:p>
            <a:pPr lvl="1"/>
            <a:r>
              <a:rPr lang="en-US" dirty="0" smtClean="0"/>
              <a:t>May require additional </a:t>
            </a:r>
            <a:r>
              <a:rPr lang="en-US" dirty="0"/>
              <a:t>o</a:t>
            </a:r>
            <a:r>
              <a:rPr lang="en-US" dirty="0" smtClean="0"/>
              <a:t>perations</a:t>
            </a:r>
          </a:p>
          <a:p>
            <a:endParaRPr lang="en-US" dirty="0"/>
          </a:p>
          <a:p>
            <a:r>
              <a:rPr lang="en-US" dirty="0" smtClean="0"/>
              <a:t>Division is a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74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 in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Multiply?</a:t>
            </a:r>
          </a:p>
          <a:p>
            <a:pPr lvl="1"/>
            <a:r>
              <a:rPr lang="en-US" dirty="0" smtClean="0"/>
              <a:t>Integer Multiplication</a:t>
            </a:r>
          </a:p>
          <a:p>
            <a:pPr lvl="1"/>
            <a:r>
              <a:rPr lang="en-US" dirty="0" smtClean="0"/>
              <a:t>Shift it back in place</a:t>
            </a:r>
          </a:p>
          <a:p>
            <a:pPr lvl="1"/>
            <a:r>
              <a:rPr lang="en-US" dirty="0" smtClean="0"/>
              <a:t>Overflow?</a:t>
            </a:r>
          </a:p>
          <a:p>
            <a:pPr lvl="1"/>
            <a:endParaRPr lang="en-US" dirty="0"/>
          </a:p>
          <a:p>
            <a:r>
              <a:rPr lang="en-US" dirty="0" smtClean="0"/>
              <a:t>For now, use I8Q8 sign extended</a:t>
            </a:r>
          </a:p>
          <a:p>
            <a:pPr lvl="1"/>
            <a:r>
              <a:rPr lang="en-US" dirty="0" smtClean="0"/>
              <a:t>Top 16 bits are all zero or all one</a:t>
            </a:r>
          </a:p>
        </p:txBody>
      </p:sp>
    </p:spTree>
    <p:extLst>
      <p:ext uri="{BB962C8B-B14F-4D97-AF65-F5344CB8AC3E}">
        <p14:creationId xmlns:p14="http://schemas.microsoft.com/office/powerpoint/2010/main" val="60031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525963"/>
          </a:xfrm>
        </p:spPr>
        <p:txBody>
          <a:bodyPr/>
          <a:lstStyle/>
          <a:p>
            <a:r>
              <a:rPr lang="en-US" dirty="0" smtClean="0"/>
              <a:t>It is how we feed steps 1 &amp; 2</a:t>
            </a:r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8600" y="1397000"/>
            <a:ext cx="1898650" cy="5080000"/>
            <a:chOff x="384" y="528"/>
            <a:chExt cx="1196" cy="3456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88" y="720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Fetch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8" y="1312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Decode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8" y="1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Fetch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8" y="2494"/>
              <a:ext cx="992" cy="2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b="1" i="1">
                  <a:latin typeface="Trebuchet MS" charset="0"/>
                </a:rPr>
                <a:t>Execute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8" y="2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Store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8" y="3494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Next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Instruction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056" y="112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056" y="2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056" y="171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056" y="3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056" y="266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56" y="3894"/>
              <a:ext cx="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84" y="398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4" y="528"/>
              <a:ext cx="0" cy="3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84" y="52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056" y="528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46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 in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U8Q8 x U8Q8</a:t>
            </a:r>
          </a:p>
          <a:p>
            <a:pPr lvl="1"/>
            <a:r>
              <a:rPr lang="en-US" dirty="0" smtClean="0"/>
              <a:t>Becomes U16Q16</a:t>
            </a:r>
          </a:p>
          <a:p>
            <a:endParaRPr lang="en-US" dirty="0" smtClean="0"/>
          </a:p>
          <a:p>
            <a:r>
              <a:rPr lang="en-US" dirty="0" smtClean="0"/>
              <a:t>Shift by 8</a:t>
            </a:r>
          </a:p>
          <a:p>
            <a:pPr lvl="1"/>
            <a:r>
              <a:rPr lang="en-US" dirty="0" smtClean="0"/>
              <a:t>Becomes U16Q8 with 16 leading zero bits</a:t>
            </a:r>
          </a:p>
          <a:p>
            <a:pPr lvl="1"/>
            <a:endParaRPr lang="en-US" dirty="0"/>
          </a:p>
          <a:p>
            <a:r>
              <a:rPr lang="en-US" dirty="0" smtClean="0"/>
              <a:t>And 0x0000FFFF</a:t>
            </a:r>
          </a:p>
          <a:p>
            <a:pPr lvl="1"/>
            <a:r>
              <a:rPr lang="en-US" dirty="0" smtClean="0"/>
              <a:t>Becomes U8Q8 with 16 leading zero bits</a:t>
            </a:r>
          </a:p>
        </p:txBody>
      </p:sp>
    </p:spTree>
    <p:extLst>
      <p:ext uri="{BB962C8B-B14F-4D97-AF65-F5344CB8AC3E}">
        <p14:creationId xmlns:p14="http://schemas.microsoft.com/office/powerpoint/2010/main" val="84908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Shouldn’t I learn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in Assembly is usually slower than writing in other languages</a:t>
            </a:r>
          </a:p>
          <a:p>
            <a:pPr lvl="1"/>
            <a:r>
              <a:rPr lang="en-US" dirty="0" smtClean="0"/>
              <a:t>Time to Market!</a:t>
            </a:r>
          </a:p>
          <a:p>
            <a:pPr lvl="1"/>
            <a:endParaRPr lang="en-US" dirty="0"/>
          </a:p>
          <a:p>
            <a:r>
              <a:rPr lang="en-US" dirty="0" smtClean="0"/>
              <a:t>Assembly is not portable</a:t>
            </a:r>
          </a:p>
          <a:p>
            <a:pPr lvl="1"/>
            <a:r>
              <a:rPr lang="en-US" dirty="0" smtClean="0"/>
              <a:t>Specific to a processor</a:t>
            </a:r>
          </a:p>
          <a:p>
            <a:pPr lvl="1"/>
            <a:endParaRPr lang="en-US" dirty="0"/>
          </a:p>
          <a:p>
            <a:r>
              <a:rPr lang="en-US" dirty="0" smtClean="0"/>
              <a:t>Modern Compilers are pretty darn good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Learn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Someone has to write those compilers…</a:t>
            </a:r>
          </a:p>
          <a:p>
            <a:endParaRPr lang="en-US" dirty="0"/>
          </a:p>
          <a:p>
            <a:r>
              <a:rPr lang="en-US" dirty="0" smtClean="0"/>
              <a:t>Hand Optimized Assembly can be wicked fast</a:t>
            </a:r>
          </a:p>
          <a:p>
            <a:endParaRPr lang="en-US" dirty="0"/>
          </a:p>
          <a:p>
            <a:r>
              <a:rPr lang="en-US" dirty="0" smtClean="0"/>
              <a:t>Reading Assembly &gt;&gt;&gt; Writing Assembly</a:t>
            </a:r>
          </a:p>
          <a:p>
            <a:endParaRPr lang="en-US" dirty="0" smtClean="0"/>
          </a:p>
          <a:p>
            <a:r>
              <a:rPr lang="en-US" dirty="0" smtClean="0"/>
              <a:t>Good practice for designing VMs/protocols</a:t>
            </a:r>
          </a:p>
          <a:p>
            <a:endParaRPr lang="en-US" dirty="0"/>
          </a:p>
          <a:p>
            <a:r>
              <a:rPr lang="en-US" dirty="0" smtClean="0"/>
              <a:t>Initializing an embedded system</a:t>
            </a:r>
          </a:p>
          <a:p>
            <a:pPr lvl="1"/>
            <a:r>
              <a:rPr lang="en-US" dirty="0" smtClean="0"/>
              <a:t>Setting up Memory, Transitioning execution…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learn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It will make you a better software architect</a:t>
            </a:r>
          </a:p>
          <a:p>
            <a:endParaRPr lang="en-US" b="1" dirty="0"/>
          </a:p>
          <a:p>
            <a:r>
              <a:rPr lang="en-US" dirty="0" smtClean="0"/>
              <a:t>Optimize from the top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I learn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Generically!</a:t>
            </a:r>
          </a:p>
          <a:p>
            <a:endParaRPr lang="en-US" dirty="0"/>
          </a:p>
          <a:p>
            <a:r>
              <a:rPr lang="en-US" dirty="0" smtClean="0"/>
              <a:t>With a cheat sheet in hand</a:t>
            </a:r>
          </a:p>
          <a:p>
            <a:endParaRPr lang="en-US" dirty="0"/>
          </a:p>
          <a:p>
            <a:r>
              <a:rPr lang="en-US" dirty="0" smtClean="0"/>
              <a:t>Do Not Memorize Specifics</a:t>
            </a:r>
          </a:p>
        </p:txBody>
      </p:sp>
    </p:spTree>
    <p:extLst>
      <p:ext uri="{BB962C8B-B14F-4D97-AF65-F5344CB8AC3E}">
        <p14:creationId xmlns:p14="http://schemas.microsoft.com/office/powerpoint/2010/main" val="21057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 is Built On Assembly”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WRONG</a:t>
            </a:r>
          </a:p>
          <a:p>
            <a:endParaRPr lang="en-US" dirty="0"/>
          </a:p>
          <a:p>
            <a:r>
              <a:rPr lang="en-US" dirty="0" smtClean="0"/>
              <a:t>C is built on Machine Code</a:t>
            </a:r>
          </a:p>
          <a:p>
            <a:endParaRPr lang="en-US" dirty="0"/>
          </a:p>
          <a:p>
            <a:r>
              <a:rPr lang="en-US" dirty="0" smtClean="0"/>
              <a:t>Machine Code can be decompiled to Assembly</a:t>
            </a:r>
          </a:p>
          <a:p>
            <a:endParaRPr lang="en-US" dirty="0"/>
          </a:p>
          <a:p>
            <a:r>
              <a:rPr lang="en-US" dirty="0" smtClean="0"/>
              <a:t>Assembly -&gt; Machine Code -&gt; Assembly loses relatively little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4084</TotalTime>
  <Words>1389</Words>
  <Application>Microsoft Office PowerPoint</Application>
  <PresentationFormat>On-screen Show (4:3)</PresentationFormat>
  <Paragraphs>586</Paragraphs>
  <Slides>40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b1010 Assembly</vt:lpstr>
      <vt:lpstr>Today</vt:lpstr>
      <vt:lpstr>What is Assembly?</vt:lpstr>
      <vt:lpstr>What is Assembly?</vt:lpstr>
      <vt:lpstr>Why Shouldn’t I learn Assembly?</vt:lpstr>
      <vt:lpstr>Why Should I Learn Assembly?</vt:lpstr>
      <vt:lpstr>Why Should I learn Assembly?</vt:lpstr>
      <vt:lpstr>How should I learn Assembly?</vt:lpstr>
      <vt:lpstr>“C is Built On Assembly”</vt:lpstr>
      <vt:lpstr>MIPS Assembly Language</vt:lpstr>
      <vt:lpstr>Register File Allocation</vt:lpstr>
      <vt:lpstr>Register File Allocation</vt:lpstr>
      <vt:lpstr>Register File Allocation Redux</vt:lpstr>
      <vt:lpstr>Basic Operations</vt:lpstr>
      <vt:lpstr>Basic Operations</vt:lpstr>
      <vt:lpstr>Our First Assembly Program</vt:lpstr>
      <vt:lpstr>Our First Assembly Program</vt:lpstr>
      <vt:lpstr>Jumping and Branching</vt:lpstr>
      <vt:lpstr>Jumping / Branching Example</vt:lpstr>
      <vt:lpstr>Jumping / Branching Example</vt:lpstr>
      <vt:lpstr>Jumping / Branching Example</vt:lpstr>
      <vt:lpstr>Jumping / Branching Example</vt:lpstr>
      <vt:lpstr>Jumping / Branching Example</vt:lpstr>
      <vt:lpstr>Desk/Board Work</vt:lpstr>
      <vt:lpstr>Desk/Board Work</vt:lpstr>
      <vt:lpstr>Memory Organization</vt:lpstr>
      <vt:lpstr>Memory Organization</vt:lpstr>
      <vt:lpstr>Loads &amp; Stores</vt:lpstr>
      <vt:lpstr>Word Alignment</vt:lpstr>
      <vt:lpstr>Array Example</vt:lpstr>
      <vt:lpstr>Array Example</vt:lpstr>
      <vt:lpstr>Array Example</vt:lpstr>
      <vt:lpstr>Array Example</vt:lpstr>
      <vt:lpstr>Array Example</vt:lpstr>
      <vt:lpstr>Array Example</vt:lpstr>
      <vt:lpstr>Next Class</vt:lpstr>
      <vt:lpstr>Remainder of Class</vt:lpstr>
      <vt:lpstr>IQ in Assembly</vt:lpstr>
      <vt:lpstr>IQ in Assembly</vt:lpstr>
      <vt:lpstr>IQ in Assembly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b1010 Assembly</dc:title>
  <dc:creator>Eric</dc:creator>
  <cp:lastModifiedBy>Eric</cp:lastModifiedBy>
  <cp:revision>42</cp:revision>
  <dcterms:created xsi:type="dcterms:W3CDTF">2012-09-28T22:49:27Z</dcterms:created>
  <dcterms:modified xsi:type="dcterms:W3CDTF">2012-10-01T18:53:38Z</dcterms:modified>
</cp:coreProperties>
</file>