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83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60" r:id="rId13"/>
    <p:sldId id="261" r:id="rId14"/>
    <p:sldId id="262" r:id="rId15"/>
    <p:sldId id="263" r:id="rId16"/>
    <p:sldId id="264" r:id="rId17"/>
    <p:sldId id="291" r:id="rId18"/>
    <p:sldId id="292" r:id="rId19"/>
    <p:sldId id="266" r:id="rId20"/>
    <p:sldId id="267" r:id="rId21"/>
    <p:sldId id="269" r:id="rId22"/>
    <p:sldId id="294" r:id="rId23"/>
    <p:sldId id="270" r:id="rId24"/>
    <p:sldId id="293" r:id="rId25"/>
    <p:sldId id="274" r:id="rId26"/>
    <p:sldId id="275" r:id="rId27"/>
    <p:sldId id="298" r:id="rId28"/>
    <p:sldId id="276" r:id="rId29"/>
    <p:sldId id="277" r:id="rId30"/>
    <p:sldId id="278" r:id="rId31"/>
    <p:sldId id="279" r:id="rId32"/>
    <p:sldId id="281" r:id="rId33"/>
    <p:sldId id="282" r:id="rId34"/>
    <p:sldId id="295" r:id="rId35"/>
    <p:sldId id="296" r:id="rId36"/>
    <p:sldId id="297" r:id="rId37"/>
    <p:sldId id="271" r:id="rId38"/>
    <p:sldId id="308" r:id="rId39"/>
    <p:sldId id="309" r:id="rId40"/>
    <p:sldId id="299" r:id="rId41"/>
    <p:sldId id="300" r:id="rId42"/>
    <p:sldId id="302" r:id="rId43"/>
    <p:sldId id="301" r:id="rId44"/>
    <p:sldId id="304" r:id="rId45"/>
    <p:sldId id="305" r:id="rId46"/>
    <p:sldId id="306" r:id="rId47"/>
    <p:sldId id="307" r:id="rId48"/>
    <p:sldId id="280" r:id="rId49"/>
    <p:sldId id="31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5B034-339A-4E2D-B092-6681B527D9E3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59E98-2FFA-4DBD-87C2-6AAC0A17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59E98-2FFA-4DBD-87C2-6AAC0A17FD5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3F7-1B4C-471B-A3EB-1D6EDAED451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448710.aspx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b1100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 Me Maybe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Orthoganality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My individual test cases are dissimilar!</a:t>
            </a:r>
          </a:p>
          <a:p>
            <a:pPr lvl="1"/>
            <a:r>
              <a:rPr lang="en-US" dirty="0" smtClean="0"/>
              <a:t>Within a certain window</a:t>
            </a:r>
          </a:p>
          <a:p>
            <a:endParaRPr lang="en-US" dirty="0" smtClean="0"/>
          </a:p>
          <a:p>
            <a:r>
              <a:rPr lang="en-US" dirty="0" smtClean="0"/>
              <a:t>Think of sequences that fail this assumption</a:t>
            </a:r>
          </a:p>
          <a:p>
            <a:pPr lvl="1"/>
            <a:r>
              <a:rPr lang="en-US" dirty="0" smtClean="0"/>
              <a:t>Write pattern A to all registers, then pattern B…</a:t>
            </a:r>
          </a:p>
          <a:p>
            <a:pPr lvl="1"/>
            <a:r>
              <a:rPr lang="en-US" dirty="0" smtClean="0"/>
              <a:t>Write all patterns to register 1, then register 2</a:t>
            </a:r>
          </a:p>
          <a:p>
            <a:pPr lvl="1"/>
            <a:endParaRPr lang="en-US" dirty="0"/>
          </a:p>
          <a:p>
            <a:r>
              <a:rPr lang="en-US" dirty="0" smtClean="0"/>
              <a:t>Create an orthogonal window of testing</a:t>
            </a:r>
          </a:p>
        </p:txBody>
      </p:sp>
    </p:spTree>
    <p:extLst>
      <p:ext uri="{BB962C8B-B14F-4D97-AF65-F5344CB8AC3E}">
        <p14:creationId xmlns:p14="http://schemas.microsoft.com/office/powerpoint/2010/main" val="27572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Windows?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wide in time is my test window?</a:t>
            </a:r>
          </a:p>
          <a:p>
            <a:pPr lvl="1"/>
            <a:r>
              <a:rPr lang="en-US" dirty="0" smtClean="0"/>
              <a:t>How far back in time can I be affected?</a:t>
            </a:r>
          </a:p>
          <a:p>
            <a:pPr lvl="1"/>
            <a:endParaRPr lang="en-US" dirty="0"/>
          </a:p>
          <a:p>
            <a:r>
              <a:rPr lang="en-US" dirty="0" smtClean="0"/>
              <a:t>All patterns in this window must be dissimilar</a:t>
            </a:r>
          </a:p>
          <a:p>
            <a:pPr lvl="1"/>
            <a:r>
              <a:rPr lang="en-US" dirty="0" smtClean="0"/>
              <a:t>Orthogonal</a:t>
            </a:r>
          </a:p>
          <a:p>
            <a:pPr lvl="1"/>
            <a:endParaRPr lang="en-US" dirty="0"/>
          </a:p>
          <a:p>
            <a:r>
              <a:rPr lang="en-US" dirty="0" smtClean="0"/>
              <a:t>Diagonal Stripe / Barber Pole?</a:t>
            </a:r>
          </a:p>
          <a:p>
            <a:endParaRPr lang="en-US" dirty="0"/>
          </a:p>
          <a:p>
            <a:r>
              <a:rPr lang="en-US" dirty="0" smtClean="0"/>
              <a:t>Discrete Math can compress patterns further</a:t>
            </a:r>
          </a:p>
        </p:txBody>
      </p:sp>
    </p:spTree>
    <p:extLst>
      <p:ext uri="{BB962C8B-B14F-4D97-AF65-F5344CB8AC3E}">
        <p14:creationId xmlns:p14="http://schemas.microsoft.com/office/powerpoint/2010/main" val="30204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procedure is a stored subroutine that performs a specific task based on the parameters it is provided.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Pattersen</a:t>
            </a:r>
            <a:r>
              <a:rPr lang="en-US" dirty="0" smtClean="0"/>
              <a:t> &amp; Hennessy&gt;</a:t>
            </a:r>
          </a:p>
          <a:p>
            <a:pPr lvl="1"/>
            <a:endParaRPr lang="en-US" dirty="0"/>
          </a:p>
          <a:p>
            <a:r>
              <a:rPr lang="en-US" dirty="0" smtClean="0"/>
              <a:t>a = f(</a:t>
            </a:r>
            <a:r>
              <a:rPr lang="en-US" dirty="0" err="1" smtClean="0"/>
              <a:t>x,y,z</a:t>
            </a:r>
            <a:r>
              <a:rPr lang="en-US" dirty="0" smtClean="0"/>
              <a:t>);	// You have seen this before</a:t>
            </a:r>
          </a:p>
          <a:p>
            <a:endParaRPr lang="en-US" dirty="0" smtClean="0"/>
          </a:p>
          <a:p>
            <a:r>
              <a:rPr lang="en-US" dirty="0" smtClean="0"/>
              <a:t>A spy on a secret mission</a:t>
            </a:r>
          </a:p>
          <a:p>
            <a:pPr lvl="1"/>
            <a:r>
              <a:rPr lang="en-US" dirty="0" smtClean="0"/>
              <a:t>Seriously, Read Section 2.8, it is hilarious.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block of code formatted in a way that allows it to be </a:t>
            </a:r>
            <a:r>
              <a:rPr lang="en-US" i="1" dirty="0" smtClean="0"/>
              <a:t>called</a:t>
            </a:r>
            <a:r>
              <a:rPr lang="en-US" dirty="0" smtClean="0"/>
              <a:t> by other code, and then returns execution to the </a:t>
            </a:r>
            <a:r>
              <a:rPr lang="en-US" i="1" dirty="0" smtClean="0"/>
              <a:t>caller</a:t>
            </a:r>
          </a:p>
          <a:p>
            <a:endParaRPr lang="en-US" i="1" dirty="0"/>
          </a:p>
          <a:p>
            <a:r>
              <a:rPr lang="en-US" dirty="0" smtClean="0"/>
              <a:t>How is this similar to / different from one of our “GOTO” targets?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 of a Called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caller</a:t>
            </a:r>
            <a:r>
              <a:rPr lang="en-US" dirty="0" smtClean="0"/>
              <a:t> stores parameters “somewhere”</a:t>
            </a:r>
          </a:p>
          <a:p>
            <a:endParaRPr lang="en-US" dirty="0"/>
          </a:p>
          <a:p>
            <a:r>
              <a:rPr lang="en-US" dirty="0" smtClean="0"/>
              <a:t>Control (Execution) is passed to the </a:t>
            </a:r>
            <a:r>
              <a:rPr lang="en-US" i="1" dirty="0" err="1" smtClean="0"/>
              <a:t>callee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does some stuff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stores the results “somewhere”</a:t>
            </a:r>
          </a:p>
          <a:p>
            <a:endParaRPr lang="en-US" dirty="0"/>
          </a:p>
          <a:p>
            <a:r>
              <a:rPr lang="en-US" dirty="0" smtClean="0"/>
              <a:t>Control is passed back to the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Calling Convention </a:t>
            </a:r>
            <a:r>
              <a:rPr lang="en-US" dirty="0" smtClean="0"/>
              <a:t>standardizes where those “</a:t>
            </a:r>
            <a:r>
              <a:rPr lang="en-US" dirty="0" err="1" smtClean="0"/>
              <a:t>somewheres</a:t>
            </a:r>
            <a:r>
              <a:rPr lang="en-US" dirty="0" smtClean="0"/>
              <a:t>” are.</a:t>
            </a:r>
            <a:endParaRPr lang="en-US" i="1" dirty="0"/>
          </a:p>
          <a:p>
            <a:pPr lvl="1"/>
            <a:r>
              <a:rPr lang="en-US" dirty="0" smtClean="0"/>
              <a:t>Registers? Data Memory?</a:t>
            </a:r>
          </a:p>
          <a:p>
            <a:pPr lvl="1"/>
            <a:r>
              <a:rPr lang="en-US" dirty="0" smtClean="0"/>
              <a:t>Return values?</a:t>
            </a:r>
          </a:p>
          <a:p>
            <a:pPr lvl="1"/>
            <a:r>
              <a:rPr lang="en-US" dirty="0" smtClean="0"/>
              <a:t>How do we return control back to the caller?</a:t>
            </a:r>
          </a:p>
          <a:p>
            <a:pPr lvl="1"/>
            <a:endParaRPr lang="en-US" dirty="0"/>
          </a:p>
          <a:p>
            <a:r>
              <a:rPr lang="en-US" b="1" dirty="0" smtClean="0"/>
              <a:t>It is just another type of contract</a:t>
            </a:r>
          </a:p>
          <a:p>
            <a:pPr lvl="1"/>
            <a:r>
              <a:rPr lang="en-US" dirty="0" smtClean="0"/>
              <a:t>The great thing about standards is that there are so many to choose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work through a simple example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void main()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do some stuff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MyFunction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do other stuff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 1:</a:t>
            </a:r>
          </a:p>
          <a:p>
            <a:endParaRPr lang="en-US" dirty="0"/>
          </a:p>
          <a:p>
            <a:r>
              <a:rPr lang="en-US" dirty="0" smtClean="0"/>
              <a:t>Jump to subroutine</a:t>
            </a:r>
          </a:p>
          <a:p>
            <a:endParaRPr lang="en-US" dirty="0"/>
          </a:p>
          <a:p>
            <a:r>
              <a:rPr lang="en-US" dirty="0" smtClean="0"/>
              <a:t>Jump back when done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 1:</a:t>
            </a:r>
          </a:p>
          <a:p>
            <a:endParaRPr lang="en-US" dirty="0"/>
          </a:p>
          <a:p>
            <a:r>
              <a:rPr lang="en-US" dirty="0" smtClean="0"/>
              <a:t>Jump to subroutine</a:t>
            </a:r>
          </a:p>
          <a:p>
            <a:endParaRPr lang="en-US" dirty="0"/>
          </a:p>
          <a:p>
            <a:r>
              <a:rPr lang="en-US" dirty="0" smtClean="0"/>
              <a:t>Jump back when done</a:t>
            </a:r>
          </a:p>
          <a:p>
            <a:endParaRPr lang="en-US" dirty="0"/>
          </a:p>
          <a:p>
            <a:r>
              <a:rPr lang="en-US" dirty="0" smtClean="0"/>
              <a:t>What if I want to use the function again elsewhere?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 2:</a:t>
            </a:r>
          </a:p>
          <a:p>
            <a:endParaRPr lang="en-US" dirty="0"/>
          </a:p>
          <a:p>
            <a:r>
              <a:rPr lang="en-US" dirty="0" smtClean="0"/>
              <a:t>Store return address</a:t>
            </a:r>
          </a:p>
          <a:p>
            <a:r>
              <a:rPr lang="en-US" dirty="0" smtClean="0"/>
              <a:t>Jump to subroutine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Jump back when done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PC+???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ReturnAddr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Joseph Hershberger (National Instruments)</a:t>
            </a:r>
          </a:p>
          <a:p>
            <a:r>
              <a:rPr lang="en-US" dirty="0" smtClean="0"/>
              <a:t>Patterson &amp; Hennessy: Book &amp; Lecture Notes</a:t>
            </a:r>
          </a:p>
          <a:p>
            <a:r>
              <a:rPr lang="en-US" dirty="0" err="1" smtClean="0"/>
              <a:t>Nemanja</a:t>
            </a:r>
            <a:r>
              <a:rPr lang="en-US" dirty="0" smtClean="0"/>
              <a:t> </a:t>
            </a:r>
            <a:r>
              <a:rPr lang="en-US" dirty="0" err="1" smtClean="0"/>
              <a:t>Trifunovic</a:t>
            </a:r>
            <a:endParaRPr lang="en-US" dirty="0" smtClean="0"/>
          </a:p>
          <a:p>
            <a:r>
              <a:rPr lang="en-US" dirty="0" err="1" smtClean="0"/>
              <a:t>Giovani</a:t>
            </a:r>
            <a:r>
              <a:rPr lang="en-US" dirty="0" smtClean="0"/>
              <a:t> </a:t>
            </a:r>
            <a:r>
              <a:rPr lang="en-US" dirty="0" err="1" smtClean="0"/>
              <a:t>Gracioli</a:t>
            </a:r>
            <a:endParaRPr lang="en-US" dirty="0" smtClean="0"/>
          </a:p>
          <a:p>
            <a:r>
              <a:rPr lang="en-US" dirty="0" smtClean="0"/>
              <a:t>Microsoft MSDN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MIPS, this is called Jump And Link (</a:t>
            </a:r>
            <a:r>
              <a:rPr lang="en-US" dirty="0" err="1" smtClean="0"/>
              <a:t>jal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jal</a:t>
            </a:r>
            <a:r>
              <a:rPr lang="en-US" dirty="0" smtClean="0"/>
              <a:t> stores the PC+4 to $31 and then jumps to the target address</a:t>
            </a:r>
          </a:p>
          <a:p>
            <a:endParaRPr lang="en-US" dirty="0"/>
          </a:p>
          <a:p>
            <a:r>
              <a:rPr lang="en-US" dirty="0" smtClean="0"/>
              <a:t>$31 is also known as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smtClean="0"/>
              <a:t>Return Address</a:t>
            </a:r>
          </a:p>
          <a:p>
            <a:endParaRPr lang="en-US" dirty="0"/>
          </a:p>
          <a:p>
            <a:r>
              <a:rPr lang="en-US" dirty="0" smtClean="0"/>
              <a:t>Jump Register (</a:t>
            </a:r>
            <a:r>
              <a:rPr lang="en-US" dirty="0" err="1" smtClean="0"/>
              <a:t>jr</a:t>
            </a:r>
            <a:r>
              <a:rPr lang="en-US" dirty="0" smtClean="0"/>
              <a:t>) to get back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Storing the Return Address in $</a:t>
            </a:r>
            <a:r>
              <a:rPr lang="en-US" dirty="0" err="1" smtClean="0"/>
              <a:t>ra</a:t>
            </a:r>
            <a:r>
              <a:rPr lang="en-US" dirty="0" smtClean="0"/>
              <a:t> is great!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only for Leaf Functions</a:t>
            </a:r>
          </a:p>
          <a:p>
            <a:endParaRPr lang="en-US" dirty="0"/>
          </a:p>
          <a:p>
            <a:r>
              <a:rPr lang="en-US" dirty="0" smtClean="0"/>
              <a:t>What if a function calls another function?</a:t>
            </a:r>
          </a:p>
          <a:p>
            <a:pPr lvl="1"/>
            <a:r>
              <a:rPr lang="en-US" dirty="0" smtClean="0"/>
              <a:t>Put it in Data Memory!</a:t>
            </a:r>
          </a:p>
          <a:p>
            <a:pPr lvl="1"/>
            <a:r>
              <a:rPr lang="en-US" dirty="0" smtClean="0"/>
              <a:t>Every function has a dedicated space to shove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9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Storing the Return Address in $</a:t>
            </a:r>
            <a:r>
              <a:rPr lang="en-US" dirty="0" err="1" smtClean="0"/>
              <a:t>ra</a:t>
            </a:r>
            <a:r>
              <a:rPr lang="en-US" dirty="0" smtClean="0"/>
              <a:t> is great!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only for Leaf Functions</a:t>
            </a:r>
          </a:p>
          <a:p>
            <a:endParaRPr lang="en-US" dirty="0"/>
          </a:p>
          <a:p>
            <a:r>
              <a:rPr lang="en-US" dirty="0" smtClean="0"/>
              <a:t>What if a function calls another function?</a:t>
            </a:r>
          </a:p>
          <a:p>
            <a:pPr lvl="1"/>
            <a:r>
              <a:rPr lang="en-US" dirty="0" smtClean="0"/>
              <a:t>Put it in Data Memory!</a:t>
            </a:r>
          </a:p>
          <a:p>
            <a:pPr lvl="1"/>
            <a:r>
              <a:rPr lang="en-US" dirty="0" smtClean="0"/>
              <a:t>Every function has a dedicated space to shove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if… A FUNCTION CALLS ITSELF?!?!</a:t>
            </a:r>
          </a:p>
          <a:p>
            <a:pPr lvl="1"/>
            <a:r>
              <a:rPr lang="en-US" dirty="0" smtClean="0"/>
              <a:t>OMG Inception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Dedicating memory per function is limiting</a:t>
            </a:r>
          </a:p>
          <a:p>
            <a:pPr lvl="1"/>
            <a:r>
              <a:rPr lang="en-US" dirty="0" smtClean="0"/>
              <a:t>Wastes space when it isn’t active</a:t>
            </a:r>
          </a:p>
          <a:p>
            <a:pPr lvl="1"/>
            <a:r>
              <a:rPr lang="en-US" dirty="0" smtClean="0"/>
              <a:t>Can’t </a:t>
            </a:r>
            <a:r>
              <a:rPr lang="en-US" dirty="0" err="1" smtClean="0"/>
              <a:t>recurse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Instead, allocate data memory as needed</a:t>
            </a:r>
          </a:p>
          <a:p>
            <a:endParaRPr lang="en-US" dirty="0"/>
          </a:p>
          <a:p>
            <a:r>
              <a:rPr lang="en-US" dirty="0" smtClean="0"/>
              <a:t>We use “The Call Stack”</a:t>
            </a:r>
          </a:p>
          <a:p>
            <a:pPr lvl="1"/>
            <a:r>
              <a:rPr lang="en-US" dirty="0" smtClean="0"/>
              <a:t>Last In, First Out</a:t>
            </a:r>
          </a:p>
          <a:p>
            <a:pPr lvl="1"/>
            <a:r>
              <a:rPr lang="en-US" b="1" dirty="0" smtClean="0"/>
              <a:t>Push</a:t>
            </a:r>
            <a:r>
              <a:rPr lang="en-US" dirty="0" smtClean="0"/>
              <a:t> stuff onto the head of the stack</a:t>
            </a:r>
          </a:p>
          <a:p>
            <a:pPr lvl="1"/>
            <a:r>
              <a:rPr lang="en-US" b="1" dirty="0" smtClean="0"/>
              <a:t>Pop</a:t>
            </a:r>
            <a:r>
              <a:rPr lang="en-US" dirty="0" smtClean="0"/>
              <a:t> stuff back off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Stack of “Frames”</a:t>
            </a:r>
          </a:p>
          <a:p>
            <a:endParaRPr lang="en-US" dirty="0"/>
          </a:p>
          <a:p>
            <a:r>
              <a:rPr lang="en-US" dirty="0" smtClean="0"/>
              <a:t>Each active function instantiation has a Frame</a:t>
            </a:r>
          </a:p>
          <a:p>
            <a:endParaRPr lang="en-US" dirty="0"/>
          </a:p>
          <a:p>
            <a:r>
              <a:rPr lang="en-US" dirty="0" smtClean="0"/>
              <a:t>Frames hold the instance memory</a:t>
            </a:r>
          </a:p>
          <a:p>
            <a:pPr lvl="1"/>
            <a:r>
              <a:rPr lang="en-US" dirty="0" smtClean="0"/>
              <a:t>Like the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2741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of the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Architecture Decisions:</a:t>
            </a:r>
          </a:p>
          <a:p>
            <a:pPr lvl="1"/>
            <a:r>
              <a:rPr lang="en-US" dirty="0" smtClean="0"/>
              <a:t>Where is the Stack?</a:t>
            </a:r>
          </a:p>
          <a:p>
            <a:pPr lvl="1"/>
            <a:r>
              <a:rPr lang="en-US" dirty="0" smtClean="0"/>
              <a:t>How do we address it / point to it?</a:t>
            </a:r>
          </a:p>
          <a:p>
            <a:pPr lvl="2"/>
            <a:r>
              <a:rPr lang="en-US" dirty="0" smtClean="0"/>
              <a:t>Linked List?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Calling Convention Decisions:</a:t>
            </a:r>
          </a:p>
          <a:p>
            <a:pPr lvl="1"/>
            <a:r>
              <a:rPr lang="en-US" dirty="0" smtClean="0"/>
              <a:t>What stuff is put on it?</a:t>
            </a:r>
          </a:p>
          <a:p>
            <a:pPr lvl="1"/>
            <a:r>
              <a:rPr lang="en-US" dirty="0" smtClean="0"/>
              <a:t>In what order? (Frame Definition)</a:t>
            </a:r>
          </a:p>
          <a:p>
            <a:pPr lvl="1"/>
            <a:r>
              <a:rPr lang="en-US" dirty="0" smtClean="0"/>
              <a:t>By whom? (Caller? </a:t>
            </a:r>
            <a:r>
              <a:rPr lang="en-US" dirty="0" err="1" smtClean="0"/>
              <a:t>Callee</a:t>
            </a:r>
            <a:r>
              <a:rPr lang="en-US" dirty="0" smtClean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of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Ascending/Descending</a:t>
            </a:r>
          </a:p>
          <a:p>
            <a:pPr lvl="1"/>
            <a:r>
              <a:rPr lang="en-US" dirty="0" smtClean="0"/>
              <a:t>Ascending stacks start at address 0 and grow up</a:t>
            </a:r>
          </a:p>
          <a:p>
            <a:pPr lvl="1"/>
            <a:r>
              <a:rPr lang="en-US" dirty="0" smtClean="0"/>
              <a:t>Descending stacks start at the other end and grow down</a:t>
            </a:r>
          </a:p>
          <a:p>
            <a:pPr lvl="1"/>
            <a:endParaRPr lang="en-US" dirty="0"/>
          </a:p>
          <a:p>
            <a:r>
              <a:rPr lang="en-US" dirty="0" smtClean="0"/>
              <a:t>Full / Empty</a:t>
            </a:r>
          </a:p>
          <a:p>
            <a:pPr lvl="1"/>
            <a:r>
              <a:rPr lang="en-US" dirty="0" smtClean="0"/>
              <a:t>Empty stack pointers point to the next unallocated address</a:t>
            </a:r>
            <a:endParaRPr lang="en-US" dirty="0" smtClean="0"/>
          </a:p>
          <a:p>
            <a:pPr lvl="1"/>
            <a:r>
              <a:rPr lang="en-US" dirty="0" smtClean="0"/>
              <a:t>Full stack pointers point to the top item in the stack</a:t>
            </a:r>
          </a:p>
          <a:p>
            <a:endParaRPr lang="en-US" dirty="0"/>
          </a:p>
          <a:p>
            <a:r>
              <a:rPr lang="en-US" dirty="0" smtClean="0"/>
              <a:t>MIPs uses a “full descending” stack</a:t>
            </a:r>
          </a:p>
          <a:p>
            <a:pPr lvl="1"/>
            <a:r>
              <a:rPr lang="en-US" dirty="0" smtClean="0"/>
              <a:t>With $29 ($</a:t>
            </a:r>
            <a:r>
              <a:rPr lang="en-US" dirty="0" err="1" smtClean="0"/>
              <a:t>sp</a:t>
            </a:r>
            <a:r>
              <a:rPr lang="en-US" dirty="0" smtClean="0"/>
              <a:t>) as the stack pointer</a:t>
            </a:r>
          </a:p>
          <a:p>
            <a:pPr lvl="1"/>
            <a:endParaRPr lang="en-US" dirty="0"/>
          </a:p>
          <a:p>
            <a:r>
              <a:rPr lang="en-US" dirty="0" smtClean="0"/>
              <a:t>ARM supports all 4, usually full descending</a:t>
            </a:r>
          </a:p>
          <a:p>
            <a:pPr lvl="1"/>
            <a:r>
              <a:rPr lang="en-US" i="1" dirty="0"/>
              <a:t>Procedure Call Standard for the ARM Architecture</a:t>
            </a:r>
            <a:r>
              <a:rPr lang="en-US" dirty="0"/>
              <a:t> (AAPCS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08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Descending?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two dynamic memory spaces</a:t>
            </a:r>
          </a:p>
          <a:p>
            <a:endParaRPr lang="en-US" dirty="0"/>
          </a:p>
          <a:p>
            <a:r>
              <a:rPr lang="en-US" dirty="0" smtClean="0"/>
              <a:t>The “Heap” handles memory dynamically allocated at run time</a:t>
            </a:r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 /free</a:t>
            </a:r>
            <a:endParaRPr lang="en-US" dirty="0"/>
          </a:p>
          <a:p>
            <a:pPr lvl="1"/>
            <a:r>
              <a:rPr lang="en-US" dirty="0" smtClean="0"/>
              <a:t>new / delete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Traditionally:</a:t>
            </a:r>
          </a:p>
          <a:p>
            <a:pPr lvl="1"/>
            <a:r>
              <a:rPr lang="en-US" dirty="0" smtClean="0"/>
              <a:t>Heap ascends</a:t>
            </a:r>
          </a:p>
          <a:p>
            <a:pPr lvl="1"/>
            <a:r>
              <a:rPr lang="en-US" dirty="0" smtClean="0"/>
              <a:t>Stack descends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849744" cy="389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15000" y="5791200"/>
            <a:ext cx="177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Giovanni </a:t>
            </a:r>
            <a:r>
              <a:rPr lang="en-US" dirty="0" err="1" smtClean="0"/>
              <a:t>Gracioli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Descension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$t0 onto the stack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-4		#allocate 1 word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$t0, 0($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#push $t0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What does the stack look like after this push?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Does order of operations matter </a:t>
            </a:r>
            <a:r>
              <a:rPr lang="en-US" dirty="0" smtClean="0">
                <a:solidFill>
                  <a:prstClr val="black"/>
                </a:solidFill>
              </a:rPr>
              <a:t>here?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Remember this example for next week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Descension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$t3, $t4 from the stack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$t3, 4($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#pop $t3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$t4, 0($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#pop $t4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8		#delete 2 words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What does the stack look like after this push?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Two pops, one add</a:t>
            </a:r>
          </a:p>
        </p:txBody>
      </p:sp>
    </p:spTree>
    <p:extLst>
      <p:ext uri="{BB962C8B-B14F-4D97-AF65-F5344CB8AC3E}">
        <p14:creationId xmlns:p14="http://schemas.microsoft.com/office/powerpoint/2010/main" val="211378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Testing Strategies</a:t>
            </a:r>
          </a:p>
          <a:p>
            <a:endParaRPr lang="en-US" dirty="0"/>
          </a:p>
          <a:p>
            <a:r>
              <a:rPr lang="en-US" dirty="0" smtClean="0"/>
              <a:t>Calling Simple/“Leaf” Functions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Stack</a:t>
            </a:r>
          </a:p>
          <a:p>
            <a:endParaRPr lang="en-US" dirty="0"/>
          </a:p>
          <a:p>
            <a:r>
              <a:rPr lang="en-US" dirty="0" smtClean="0"/>
              <a:t>Calling Generic Functions</a:t>
            </a:r>
          </a:p>
          <a:p>
            <a:endParaRPr lang="en-US" dirty="0"/>
          </a:p>
          <a:p>
            <a:r>
              <a:rPr lang="en-US" dirty="0" smtClean="0"/>
              <a:t>Calling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0586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the “factorial” function two ways:</a:t>
            </a:r>
          </a:p>
          <a:p>
            <a:pPr lvl="1"/>
            <a:r>
              <a:rPr lang="en-US" dirty="0" smtClean="0"/>
              <a:t>As a leaf function </a:t>
            </a:r>
          </a:p>
          <a:p>
            <a:pPr lvl="2"/>
            <a:r>
              <a:rPr lang="en-US" dirty="0" smtClean="0"/>
              <a:t>Use algebra or a loop</a:t>
            </a:r>
          </a:p>
          <a:p>
            <a:pPr lvl="1"/>
            <a:r>
              <a:rPr lang="en-US" dirty="0" smtClean="0"/>
              <a:t>As a recursive function</a:t>
            </a:r>
          </a:p>
          <a:p>
            <a:pPr lvl="2"/>
            <a:r>
              <a:rPr lang="en-US" dirty="0" smtClean="0"/>
              <a:t>F(n) = (n&lt;1) ? 1 : n * F(n-1)</a:t>
            </a:r>
          </a:p>
          <a:p>
            <a:pPr lvl="1"/>
            <a:endParaRPr lang="en-US" dirty="0"/>
          </a:p>
          <a:p>
            <a:r>
              <a:rPr lang="en-US" dirty="0" smtClean="0"/>
              <a:t>You will have to invent parts of your own calling convention here.  Take notes on what you invented.</a:t>
            </a:r>
          </a:p>
          <a:p>
            <a:pPr lvl="1"/>
            <a:r>
              <a:rPr lang="en-US" dirty="0" smtClean="0"/>
              <a:t>Where do you store parameters? Return Values? Return Addresses?</a:t>
            </a:r>
            <a:endParaRPr lang="en-US" dirty="0"/>
          </a:p>
          <a:p>
            <a:r>
              <a:rPr lang="en-US" dirty="0" smtClean="0"/>
              <a:t>This will be easier if you write in human first</a:t>
            </a:r>
          </a:p>
          <a:p>
            <a:pPr lvl="1"/>
            <a:r>
              <a:rPr lang="en-US" dirty="0" smtClean="0"/>
              <a:t>Drawing your stacks helps too!</a:t>
            </a:r>
            <a:endParaRPr lang="en-US" dirty="0"/>
          </a:p>
          <a:p>
            <a:r>
              <a:rPr lang="en-US" dirty="0" smtClean="0"/>
              <a:t>Bonus: Fibonacci, Greatest Common Divisor, Array Binary Search</a:t>
            </a:r>
          </a:p>
        </p:txBody>
      </p:sp>
    </p:spTree>
    <p:extLst>
      <p:ext uri="{BB962C8B-B14F-4D97-AF65-F5344CB8AC3E}">
        <p14:creationId xmlns:p14="http://schemas.microsoft.com/office/powerpoint/2010/main" val="608048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have decisions to make for registers:</a:t>
            </a:r>
          </a:p>
          <a:p>
            <a:pPr lvl="1"/>
            <a:r>
              <a:rPr lang="en-US" dirty="0" smtClean="0"/>
              <a:t>Are they used as part of the call?</a:t>
            </a:r>
          </a:p>
          <a:p>
            <a:pPr lvl="1"/>
            <a:r>
              <a:rPr lang="en-US" dirty="0" smtClean="0"/>
              <a:t>Are they preserved across the call?</a:t>
            </a:r>
          </a:p>
          <a:p>
            <a:pPr lvl="1"/>
            <a:r>
              <a:rPr lang="en-US" dirty="0" smtClean="0"/>
              <a:t>Are they reserved for other uses?</a:t>
            </a:r>
          </a:p>
          <a:p>
            <a:pPr lvl="1"/>
            <a:endParaRPr lang="en-US" dirty="0"/>
          </a:p>
          <a:p>
            <a:r>
              <a:rPr lang="en-US" dirty="0" smtClean="0"/>
              <a:t>… and about passing arguments around</a:t>
            </a:r>
          </a:p>
          <a:p>
            <a:pPr lvl="1"/>
            <a:r>
              <a:rPr lang="en-US" dirty="0" smtClean="0"/>
              <a:t>In registers?</a:t>
            </a:r>
          </a:p>
          <a:p>
            <a:pPr lvl="1"/>
            <a:r>
              <a:rPr lang="en-US" dirty="0" smtClean="0"/>
              <a:t>On the stack?</a:t>
            </a:r>
          </a:p>
          <a:p>
            <a:pPr lvl="1"/>
            <a:r>
              <a:rPr lang="en-US" dirty="0" smtClean="0"/>
              <a:t>In generic data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3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$</a:t>
            </a:r>
            <a:r>
              <a:rPr lang="en-US" dirty="0" err="1" smtClean="0"/>
              <a:t>vN</a:t>
            </a:r>
            <a:r>
              <a:rPr lang="en-US" dirty="0" smtClean="0"/>
              <a:t> to store results</a:t>
            </a:r>
          </a:p>
          <a:p>
            <a:pPr lvl="1"/>
            <a:r>
              <a:rPr lang="en-US" dirty="0" smtClean="0"/>
              <a:t>V for </a:t>
            </a:r>
            <a:r>
              <a:rPr lang="en-US" dirty="0" err="1" smtClean="0"/>
              <a:t>Valuetta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$</a:t>
            </a:r>
            <a:r>
              <a:rPr lang="en-US" dirty="0" err="1" smtClean="0"/>
              <a:t>aN</a:t>
            </a:r>
            <a:r>
              <a:rPr lang="en-US" dirty="0" smtClean="0"/>
              <a:t> to store first 4 arguments</a:t>
            </a:r>
          </a:p>
          <a:p>
            <a:pPr lvl="1"/>
            <a:r>
              <a:rPr lang="en-US" dirty="0" smtClean="0"/>
              <a:t>A is for Argument, that’s good enough for me</a:t>
            </a:r>
          </a:p>
          <a:p>
            <a:pPr lvl="1"/>
            <a:r>
              <a:rPr lang="en-US" dirty="0" smtClean="0"/>
              <a:t>Extra are pushed to the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sN</a:t>
            </a:r>
            <a:r>
              <a:rPr lang="en-US" dirty="0" smtClean="0"/>
              <a:t> are Saved Temporaries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is responsible for saving these </a:t>
            </a:r>
            <a:r>
              <a:rPr lang="en-US" b="1" dirty="0" smtClean="0"/>
              <a:t>if used</a:t>
            </a:r>
            <a:endParaRPr lang="en-US" dirty="0" smtClean="0"/>
          </a:p>
          <a:p>
            <a:pPr lvl="1"/>
            <a:r>
              <a:rPr lang="en-US" dirty="0" smtClean="0"/>
              <a:t>The caller can assume they are unchanged</a:t>
            </a:r>
          </a:p>
          <a:p>
            <a:pPr lvl="1"/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tN</a:t>
            </a:r>
            <a:r>
              <a:rPr lang="en-US" dirty="0" smtClean="0"/>
              <a:t> are Volatile Temporaries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can do whatever it wants with these</a:t>
            </a:r>
          </a:p>
          <a:p>
            <a:pPr lvl="1"/>
            <a:r>
              <a:rPr lang="en-US" dirty="0" smtClean="0"/>
              <a:t>The caller can’t rely on these across a call</a:t>
            </a:r>
          </a:p>
          <a:p>
            <a:pPr lvl="1"/>
            <a:endParaRPr lang="en-US" dirty="0"/>
          </a:p>
          <a:p>
            <a:r>
              <a:rPr lang="en-US" dirty="0" smtClean="0"/>
              <a:t>Advantages/Disadvantages to these?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02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sp</a:t>
            </a:r>
            <a:r>
              <a:rPr lang="en-US" dirty="0" smtClean="0"/>
              <a:t> can move around during a procedure</a:t>
            </a:r>
          </a:p>
          <a:p>
            <a:pPr lvl="1"/>
            <a:r>
              <a:rPr lang="en-US" dirty="0" smtClean="0"/>
              <a:t>This makes frame contents shift around</a:t>
            </a:r>
          </a:p>
          <a:p>
            <a:pPr lvl="2"/>
            <a:r>
              <a:rPr lang="en-US" dirty="0" smtClean="0"/>
              <a:t>Relative to the stack pointer</a:t>
            </a:r>
          </a:p>
          <a:p>
            <a:pPr lvl="1"/>
            <a:r>
              <a:rPr lang="en-US" dirty="0" smtClean="0"/>
              <a:t>Makes debugging hard</a:t>
            </a:r>
          </a:p>
          <a:p>
            <a:pPr lvl="1"/>
            <a:endParaRPr lang="en-US" dirty="0"/>
          </a:p>
          <a:p>
            <a:r>
              <a:rPr lang="en-US" dirty="0" smtClean="0"/>
              <a:t>A</a:t>
            </a:r>
            <a:r>
              <a:rPr lang="en-US" b="1" dirty="0" smtClean="0"/>
              <a:t> Frame Pointer</a:t>
            </a:r>
            <a:r>
              <a:rPr lang="en-US" dirty="0" smtClean="0"/>
              <a:t> stays put during a procedure</a:t>
            </a:r>
          </a:p>
          <a:p>
            <a:pPr lvl="1"/>
            <a:r>
              <a:rPr lang="en-US" dirty="0" smtClean="0"/>
              <a:t>Makes debugging easier!</a:t>
            </a:r>
          </a:p>
          <a:p>
            <a:pPr lvl="1"/>
            <a:r>
              <a:rPr lang="en-US" dirty="0" smtClean="0"/>
              <a:t>Makes compiling easier too, but I don’t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5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strictly necessary</a:t>
            </a:r>
          </a:p>
          <a:p>
            <a:pPr lvl="1"/>
            <a:r>
              <a:rPr lang="en-US" dirty="0" smtClean="0"/>
              <a:t>But it makes debugging so much easier</a:t>
            </a:r>
          </a:p>
          <a:p>
            <a:endParaRPr lang="en-US" dirty="0"/>
          </a:p>
          <a:p>
            <a:r>
              <a:rPr lang="en-US" dirty="0" smtClean="0"/>
              <a:t>Not all implementations use it</a:t>
            </a:r>
          </a:p>
          <a:p>
            <a:pPr lvl="1"/>
            <a:r>
              <a:rPr lang="en-US" dirty="0" smtClean="0"/>
              <a:t>GNU MIPS C Compiler does</a:t>
            </a:r>
          </a:p>
          <a:p>
            <a:pPr lvl="1"/>
            <a:r>
              <a:rPr lang="en-US" dirty="0" smtClean="0"/>
              <a:t>MIPS </a:t>
            </a:r>
            <a:r>
              <a:rPr lang="en-US" dirty="0" err="1" smtClean="0"/>
              <a:t>MIPS</a:t>
            </a:r>
            <a:r>
              <a:rPr lang="en-US" dirty="0" smtClean="0"/>
              <a:t> C compiler does not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3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MIPS calling convention’s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From WinCE 5.0</a:t>
            </a:r>
          </a:p>
          <a:p>
            <a:r>
              <a:rPr lang="en-US" dirty="0" smtClean="0"/>
              <a:t>Arguments at top of previous frame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smtClean="0"/>
              <a:t>Saved </a:t>
            </a:r>
            <a:r>
              <a:rPr lang="en-US" dirty="0" err="1" smtClean="0"/>
              <a:t>nonvolatiles</a:t>
            </a:r>
            <a:endParaRPr lang="en-US" dirty="0" smtClean="0"/>
          </a:p>
          <a:p>
            <a:r>
              <a:rPr lang="en-US" dirty="0" smtClean="0"/>
              <a:t>Locals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Aa448710.stack(en-us,MSDN.10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4572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10992" y="6488668"/>
            <a:ext cx="553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http://msdn.microsoft.com/en-us/library/aa448710.aspx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50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Blowing the Stack / Stack Overflow / Stack Smashing</a:t>
            </a:r>
          </a:p>
          <a:p>
            <a:pPr lvl="1"/>
            <a:r>
              <a:rPr lang="en-US" dirty="0" smtClean="0"/>
              <a:t>Running out of stack space</a:t>
            </a:r>
          </a:p>
          <a:p>
            <a:pPr lvl="1"/>
            <a:r>
              <a:rPr lang="en-US" dirty="0" smtClean="0"/>
              <a:t>Writes over other data! (Heap)</a:t>
            </a:r>
          </a:p>
          <a:p>
            <a:pPr lvl="1"/>
            <a:r>
              <a:rPr lang="en-US" dirty="0" smtClean="0"/>
              <a:t>Possible security vulnerability</a:t>
            </a:r>
          </a:p>
          <a:p>
            <a:pPr lvl="1"/>
            <a:endParaRPr lang="en-US" dirty="0"/>
          </a:p>
          <a:p>
            <a:r>
              <a:rPr lang="en-US" dirty="0" smtClean="0"/>
              <a:t>Unwind the Stack</a:t>
            </a:r>
          </a:p>
          <a:p>
            <a:pPr lvl="1"/>
            <a:r>
              <a:rPr lang="en-US" dirty="0" smtClean="0"/>
              <a:t>Popping “frames” off the stack</a:t>
            </a:r>
          </a:p>
          <a:p>
            <a:pPr lvl="1"/>
            <a:r>
              <a:rPr lang="en-US" dirty="0" smtClean="0"/>
              <a:t>Usually in the context of exception handling</a:t>
            </a:r>
          </a:p>
          <a:p>
            <a:pPr lvl="1"/>
            <a:endParaRPr lang="en-US" dirty="0"/>
          </a:p>
          <a:p>
            <a:r>
              <a:rPr lang="en-US" dirty="0" smtClean="0"/>
              <a:t>Walking the Stack</a:t>
            </a:r>
          </a:p>
          <a:p>
            <a:pPr lvl="1"/>
            <a:r>
              <a:rPr lang="en-US" dirty="0" smtClean="0"/>
              <a:t>Looking at the Stack and figuring out where you are</a:t>
            </a:r>
          </a:p>
          <a:p>
            <a:pPr lvl="1"/>
            <a:r>
              <a:rPr lang="en-US" dirty="0" smtClean="0"/>
              <a:t>Usually in the context of Debugging</a:t>
            </a:r>
          </a:p>
          <a:p>
            <a:pPr lvl="1"/>
            <a:r>
              <a:rPr lang="en-US" dirty="0" smtClean="0"/>
              <a:t>Need to be able to “see” where the frames are</a:t>
            </a:r>
          </a:p>
        </p:txBody>
      </p:sp>
    </p:spTree>
    <p:extLst>
      <p:ext uri="{BB962C8B-B14F-4D97-AF65-F5344CB8AC3E}">
        <p14:creationId xmlns:p14="http://schemas.microsoft.com/office/powerpoint/2010/main" val="412180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Misaligning or Unbalancing the stack</a:t>
            </a:r>
          </a:p>
          <a:p>
            <a:pPr lvl="1"/>
            <a:r>
              <a:rPr lang="en-US" dirty="0" smtClean="0"/>
              <a:t>Pushing or popping a different number of times</a:t>
            </a:r>
          </a:p>
          <a:p>
            <a:pPr lvl="1"/>
            <a:r>
              <a:rPr lang="en-US" dirty="0" smtClean="0"/>
              <a:t>Catastrophic Error!</a:t>
            </a:r>
          </a:p>
          <a:p>
            <a:pPr lvl="1"/>
            <a:endParaRPr lang="en-US" dirty="0"/>
          </a:p>
          <a:p>
            <a:r>
              <a:rPr lang="en-US" dirty="0" smtClean="0"/>
              <a:t>Stack Dump</a:t>
            </a:r>
          </a:p>
          <a:p>
            <a:pPr lvl="1"/>
            <a:r>
              <a:rPr lang="en-US" dirty="0" smtClean="0"/>
              <a:t>Produced when program crashes</a:t>
            </a:r>
          </a:p>
          <a:p>
            <a:pPr lvl="1"/>
            <a:r>
              <a:rPr lang="en-US" dirty="0" smtClean="0"/>
              <a:t>Helps you understand where you were when stuff went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43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Dump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Error Message:</a:t>
            </a:r>
          </a:p>
          <a:p>
            <a:pPr marL="0" indent="0">
              <a:buNone/>
            </a:pPr>
            <a:r>
              <a:rPr lang="en-US" dirty="0"/>
              <a:t>    Value cannot be null.</a:t>
            </a:r>
          </a:p>
          <a:p>
            <a:pPr marL="0" indent="0">
              <a:buNone/>
            </a:pPr>
            <a:r>
              <a:rPr lang="en-US" dirty="0"/>
              <a:t>Parameter name: value</a:t>
            </a:r>
          </a:p>
          <a:p>
            <a:pPr marL="0" indent="0">
              <a:buNone/>
            </a:pPr>
            <a:r>
              <a:rPr lang="en-US" dirty="0"/>
              <a:t>Exception: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ArgumentNullException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Suggestion:</a:t>
            </a:r>
          </a:p>
          <a:p>
            <a:pPr marL="0" indent="0">
              <a:buNone/>
            </a:pPr>
            <a:r>
              <a:rPr lang="en-US" dirty="0"/>
              <a:t>    Contact National Instruments to report this error</a:t>
            </a:r>
          </a:p>
          <a:p>
            <a:pPr marL="0" indent="0">
              <a:buNone/>
            </a:pPr>
            <a:r>
              <a:rPr lang="en-US" dirty="0"/>
              <a:t>Stack Trace:</a:t>
            </a:r>
          </a:p>
          <a:p>
            <a:pPr marL="0" indent="0">
              <a:buNone/>
            </a:pPr>
            <a:r>
              <a:rPr lang="en-US" dirty="0"/>
              <a:t>   at System.BitConverter.ToInt32(Byte[] value, Int32 </a:t>
            </a:r>
            <a:r>
              <a:rPr lang="en-US" dirty="0" err="1"/>
              <a:t>startIndex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  at NationalInstruments.LabVIEW.VI.VirtualMachine.Target.ExecutionHighlighting.ProcessUpdate(Byte[] buffer)</a:t>
            </a:r>
          </a:p>
          <a:p>
            <a:pPr marL="0" indent="0">
              <a:buNone/>
            </a:pPr>
            <a:r>
              <a:rPr lang="en-US" dirty="0"/>
              <a:t>   at NationalInstruments.X3.Model.DeviceModel.OnExHighlightReadCompletedEventHandler(Object sender, </a:t>
            </a:r>
            <a:r>
              <a:rPr lang="en-US" dirty="0" err="1"/>
              <a:t>ReadCompletedEventArgs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   at NationalInstruments.X3.Model.DeviceModel.&lt;&gt;c__DisplayClass37.&lt;</a:t>
            </a:r>
            <a:r>
              <a:rPr lang="en-US" dirty="0" err="1"/>
              <a:t>ReadTargetMemory</a:t>
            </a:r>
            <a:r>
              <a:rPr lang="en-US" dirty="0"/>
              <a:t>&gt;b__36(Object </a:t>
            </a:r>
            <a:r>
              <a:rPr lang="en-US" dirty="0" err="1"/>
              <a:t>theSender</a:t>
            </a:r>
            <a:r>
              <a:rPr lang="en-US" dirty="0"/>
              <a:t>, </a:t>
            </a:r>
            <a:r>
              <a:rPr lang="en-US" dirty="0" err="1"/>
              <a:t>RequestCompletedEventArgs</a:t>
            </a:r>
            <a:r>
              <a:rPr lang="en-US" dirty="0"/>
              <a:t> </a:t>
            </a:r>
            <a:r>
              <a:rPr lang="en-US" dirty="0" err="1"/>
              <a:t>theE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2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the types of problems I face</a:t>
            </a:r>
          </a:p>
          <a:p>
            <a:endParaRPr lang="en-US" dirty="0" smtClean="0"/>
          </a:p>
          <a:p>
            <a:r>
              <a:rPr lang="en-US" dirty="0" smtClean="0"/>
              <a:t>List the assumptions I make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List the cases to catch these problems</a:t>
            </a:r>
          </a:p>
          <a:p>
            <a:endParaRPr lang="en-US" dirty="0"/>
          </a:p>
          <a:p>
            <a:r>
              <a:rPr lang="en-US" dirty="0" smtClean="0"/>
              <a:t>Compress list of cases using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30687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Full of “gotchas”</a:t>
            </a:r>
          </a:p>
          <a:p>
            <a:pPr lvl="1"/>
            <a:r>
              <a:rPr lang="en-US" dirty="0" smtClean="0"/>
              <a:t>These are usually why calling other binaries fail</a:t>
            </a:r>
          </a:p>
          <a:p>
            <a:pPr lvl="1"/>
            <a:endParaRPr lang="en-US" dirty="0"/>
          </a:p>
          <a:p>
            <a:r>
              <a:rPr lang="en-US" dirty="0" smtClean="0"/>
              <a:t>__</a:t>
            </a:r>
            <a:r>
              <a:rPr lang="en-US" dirty="0" err="1" smtClean="0"/>
              <a:t>cdecl</a:t>
            </a:r>
            <a:r>
              <a:rPr lang="en-US" dirty="0" smtClean="0"/>
              <a:t> (See-Deckle)</a:t>
            </a:r>
          </a:p>
          <a:p>
            <a:pPr lvl="1"/>
            <a:r>
              <a:rPr lang="en-US" dirty="0" smtClean="0"/>
              <a:t>Supports all C functionality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 err="1" smtClean="0"/>
              <a:t>stdcall</a:t>
            </a:r>
            <a:r>
              <a:rPr lang="en-US" dirty="0" smtClean="0"/>
              <a:t> (Standard Call) (ha)</a:t>
            </a:r>
          </a:p>
          <a:p>
            <a:pPr lvl="1"/>
            <a:r>
              <a:rPr lang="en-US" dirty="0" smtClean="0"/>
              <a:t>Win32 API uses this</a:t>
            </a:r>
          </a:p>
          <a:p>
            <a:pPr lvl="1"/>
            <a:endParaRPr lang="en-US" dirty="0"/>
          </a:p>
          <a:p>
            <a:r>
              <a:rPr lang="en-US" dirty="0" smtClean="0"/>
              <a:t>__</a:t>
            </a:r>
            <a:r>
              <a:rPr lang="en-US" dirty="0" err="1" smtClean="0"/>
              <a:t>fastcall</a:t>
            </a:r>
            <a:endParaRPr lang="en-US" dirty="0" smtClean="0"/>
          </a:p>
          <a:p>
            <a:pPr lvl="1"/>
            <a:r>
              <a:rPr lang="en-US" dirty="0" smtClean="0"/>
              <a:t>Uses registers more aggressively to go faster</a:t>
            </a:r>
          </a:p>
          <a:p>
            <a:pPr lvl="1"/>
            <a:endParaRPr lang="en-US" dirty="0"/>
          </a:p>
          <a:p>
            <a:r>
              <a:rPr lang="en-US" dirty="0" err="1" smtClean="0"/>
              <a:t>Thiscall</a:t>
            </a:r>
            <a:endParaRPr lang="en-US" dirty="0" smtClean="0"/>
          </a:p>
          <a:p>
            <a:pPr lvl="1"/>
            <a:r>
              <a:rPr lang="en-US" dirty="0" smtClean="0"/>
              <a:t>Used in C++ by member functions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2" y="650170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slides based from </a:t>
            </a:r>
            <a:r>
              <a:rPr lang="en-US" dirty="0" err="1" smtClean="0"/>
              <a:t>Nemanja</a:t>
            </a:r>
            <a:r>
              <a:rPr lang="en-US" dirty="0" smtClean="0"/>
              <a:t> </a:t>
            </a:r>
            <a:r>
              <a:rPr lang="en-US" dirty="0" err="1" smtClean="0"/>
              <a:t>Trifunovic’s</a:t>
            </a:r>
            <a:r>
              <a:rPr lang="en-US" dirty="0" smtClean="0"/>
              <a:t> article “Calling Conventions Demystified”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98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Deckle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arguments to 32 bits</a:t>
            </a:r>
          </a:p>
          <a:p>
            <a:r>
              <a:rPr lang="en-US" dirty="0" smtClean="0"/>
              <a:t>All arguments are on stack, right to left</a:t>
            </a:r>
          </a:p>
          <a:p>
            <a:r>
              <a:rPr lang="en-US" dirty="0" smtClean="0"/>
              <a:t>Decorated with an underscore</a:t>
            </a:r>
          </a:p>
          <a:p>
            <a:r>
              <a:rPr lang="en-US" dirty="0" smtClean="0"/>
              <a:t>Caller does stack cleanup</a:t>
            </a:r>
          </a:p>
          <a:p>
            <a:pPr lvl="1"/>
            <a:r>
              <a:rPr lang="en-US" dirty="0" smtClean="0"/>
              <a:t>This allows for a variable number of arguments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 format,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smtClean="0"/>
              <a:t>Generates bigger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lvl="2"/>
            <a:r>
              <a:rPr lang="en-US" dirty="0" smtClean="0"/>
              <a:t>Each call site performs cleanup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39220" y="6488668"/>
            <a:ext cx="2004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Nemanja</a:t>
            </a:r>
            <a:r>
              <a:rPr lang="en-US" dirty="0" smtClean="0"/>
              <a:t> </a:t>
            </a:r>
            <a:r>
              <a:rPr lang="en-US" dirty="0" err="1" smtClean="0"/>
              <a:t>Trifunovic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93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Deckle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Calling    Add(7,19)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19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7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 _add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	; clean up stack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;result is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body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prolog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ebp,esp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esp,0C0h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,[ebp-0C0h]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ecx,30h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eax,0CCCCCCCCh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return a + b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[a]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[b]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epilog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esp,ebp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5900" y="114300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cdecl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90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“Standard”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Arguments to 32 bits</a:t>
            </a:r>
          </a:p>
          <a:p>
            <a:r>
              <a:rPr lang="en-US" dirty="0" smtClean="0"/>
              <a:t>All arguments are on stack, right to left</a:t>
            </a:r>
          </a:p>
          <a:p>
            <a:r>
              <a:rPr lang="en-US" dirty="0" smtClean="0"/>
              <a:t>Decorated with:</a:t>
            </a:r>
          </a:p>
          <a:p>
            <a:pPr lvl="1"/>
            <a:r>
              <a:rPr lang="en-US" dirty="0" smtClean="0"/>
              <a:t>Prepended underscore</a:t>
            </a:r>
          </a:p>
          <a:p>
            <a:pPr lvl="1"/>
            <a:r>
              <a:rPr lang="en-US" dirty="0" smtClean="0"/>
              <a:t>Appended @ and number of bytes stack needs</a:t>
            </a:r>
          </a:p>
          <a:p>
            <a:r>
              <a:rPr lang="en-US" dirty="0" err="1" smtClean="0"/>
              <a:t>Callee</a:t>
            </a:r>
            <a:r>
              <a:rPr lang="en-US" dirty="0" smtClean="0"/>
              <a:t> does stack cleanup</a:t>
            </a:r>
          </a:p>
          <a:p>
            <a:pPr lvl="1"/>
            <a:r>
              <a:rPr lang="en-US" dirty="0" smtClean="0"/>
              <a:t>Smaller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lvl="1"/>
            <a:r>
              <a:rPr lang="en-US" dirty="0" smtClean="0"/>
              <a:t>Fixed number of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2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Calling    Add(7,19)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19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7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 _add@8</a:t>
            </a:r>
          </a:p>
          <a:p>
            <a:pPr marL="0" indent="0">
              <a:buNone/>
            </a:pP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, 8	; clean up stack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;result is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body  (nearly identical)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prolog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ebp,esp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esp,0C0h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,[ebp-0C0h]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ecx,30h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eax,0CCCCCCCCh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return a + b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[a]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[b]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epilog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esp,ebp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5900" y="1143000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87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Attempts to go fast by using registers for the first two arguments</a:t>
            </a:r>
          </a:p>
          <a:p>
            <a:r>
              <a:rPr lang="en-US" dirty="0" smtClean="0"/>
              <a:t>Function decorated by:</a:t>
            </a:r>
          </a:p>
          <a:p>
            <a:pPr lvl="1"/>
            <a:r>
              <a:rPr lang="en-US" dirty="0" smtClean="0"/>
              <a:t>Prepended @</a:t>
            </a:r>
          </a:p>
          <a:p>
            <a:pPr lvl="1"/>
            <a:r>
              <a:rPr lang="en-US" dirty="0" smtClean="0"/>
              <a:t>Appended @ + number of bytes required by arguments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94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Calling    Add(7,19)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19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7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 @add@8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;result is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function prolog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ebp,esp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esp,0D8h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,[ebp-0D8h]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ecx,36h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eax,0CCCCCCCCh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[ebp-14h],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[ebp-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// return a + b;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[a]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eax,dword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[b]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function epilog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esp,ebp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5900" y="1143000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fastcall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67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rarely need to know this level of detail</a:t>
            </a:r>
          </a:p>
          <a:p>
            <a:endParaRPr lang="en-US" dirty="0"/>
          </a:p>
          <a:p>
            <a:r>
              <a:rPr lang="en-US" dirty="0" smtClean="0"/>
              <a:t>Helpful for understanding </a:t>
            </a:r>
            <a:r>
              <a:rPr lang="en-US" dirty="0" err="1" smtClean="0"/>
              <a:t>interop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Helpful for debugging</a:t>
            </a:r>
          </a:p>
          <a:p>
            <a:endParaRPr lang="en-US" dirty="0"/>
          </a:p>
          <a:p>
            <a:r>
              <a:rPr lang="en-US" dirty="0" smtClean="0"/>
              <a:t>Understand the limitations and </a:t>
            </a:r>
            <a:r>
              <a:rPr lang="en-US" b="1" dirty="0" smtClean="0"/>
              <a:t>COSTS</a:t>
            </a:r>
            <a:r>
              <a:rPr lang="en-US" dirty="0" smtClean="0"/>
              <a:t> of functions</a:t>
            </a:r>
          </a:p>
          <a:p>
            <a:pPr lvl="1"/>
            <a:r>
              <a:rPr lang="en-US" dirty="0" err="1" smtClean="0"/>
              <a:t>Inlining</a:t>
            </a:r>
            <a:r>
              <a:rPr lang="en-US" dirty="0" smtClean="0"/>
              <a:t> is 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7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Textbook: 2.8</a:t>
            </a:r>
          </a:p>
          <a:p>
            <a:endParaRPr lang="en-US" dirty="0"/>
          </a:p>
          <a:p>
            <a:r>
              <a:rPr lang="en-US" dirty="0" smtClean="0"/>
              <a:t>We only covered ONE stack per machine</a:t>
            </a:r>
          </a:p>
          <a:p>
            <a:pPr lvl="1"/>
            <a:r>
              <a:rPr lang="en-US" dirty="0" smtClean="0"/>
              <a:t>When would you need more?</a:t>
            </a:r>
          </a:p>
          <a:p>
            <a:pPr lvl="1"/>
            <a:r>
              <a:rPr lang="en-US" dirty="0" smtClean="0"/>
              <a:t>How would </a:t>
            </a:r>
            <a:r>
              <a:rPr lang="en-US" b="1" dirty="0" smtClean="0"/>
              <a:t>you</a:t>
            </a:r>
            <a:r>
              <a:rPr lang="en-US" dirty="0" smtClean="0"/>
              <a:t> implement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67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 Programs</a:t>
            </a:r>
          </a:p>
          <a:p>
            <a:pPr lvl="1"/>
            <a:r>
              <a:rPr lang="en-US" dirty="0" smtClean="0"/>
              <a:t>Fibonacci, Greatest Common Divisor, Array </a:t>
            </a:r>
            <a:r>
              <a:rPr lang="en-US" smtClean="0"/>
              <a:t>Binary Search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creating a “Stack Poisoning Attack”</a:t>
            </a:r>
          </a:p>
          <a:p>
            <a:pPr lvl="1"/>
            <a:r>
              <a:rPr lang="en-US" dirty="0" smtClean="0"/>
              <a:t>Write code that poison’s the stack’s version of $</a:t>
            </a:r>
            <a:r>
              <a:rPr lang="en-US" dirty="0" err="1" smtClean="0"/>
              <a:t>sp</a:t>
            </a:r>
            <a:endParaRPr lang="en-US" dirty="0" smtClean="0"/>
          </a:p>
          <a:p>
            <a:pPr lvl="1"/>
            <a:r>
              <a:rPr lang="en-US" dirty="0" smtClean="0"/>
              <a:t>Get it to jump elsewhere when it returns</a:t>
            </a:r>
          </a:p>
          <a:p>
            <a:pPr lvl="1"/>
            <a:r>
              <a:rPr lang="en-US" dirty="0" smtClean="0"/>
              <a:t>Bonus points for making it look like an accident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2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Stuck Bits / Stuck Registers</a:t>
            </a:r>
          </a:p>
          <a:p>
            <a:r>
              <a:rPr lang="en-US" dirty="0" smtClean="0"/>
              <a:t>Ghosted Bits / Ghosted Registers</a:t>
            </a:r>
          </a:p>
          <a:p>
            <a:r>
              <a:rPr lang="en-US" dirty="0" smtClean="0"/>
              <a:t>Broken </a:t>
            </a:r>
            <a:r>
              <a:rPr lang="en-US" dirty="0" err="1" smtClean="0"/>
              <a:t>Muxes</a:t>
            </a:r>
            <a:endParaRPr lang="en-US" dirty="0" smtClean="0"/>
          </a:p>
          <a:p>
            <a:r>
              <a:rPr lang="en-US" dirty="0" smtClean="0"/>
              <a:t>Stuck Write Enable</a:t>
            </a:r>
          </a:p>
          <a:p>
            <a:r>
              <a:rPr lang="en-US" dirty="0" smtClean="0"/>
              <a:t>Weak Bits</a:t>
            </a:r>
          </a:p>
          <a:p>
            <a:r>
              <a:rPr lang="en-US" dirty="0" smtClean="0"/>
              <a:t>Flip Flop Blow-Through</a:t>
            </a:r>
          </a:p>
        </p:txBody>
      </p:sp>
    </p:spTree>
    <p:extLst>
      <p:ext uri="{BB962C8B-B14F-4D97-AF65-F5344CB8AC3E}">
        <p14:creationId xmlns:p14="http://schemas.microsoft.com/office/powerpoint/2010/main" val="28178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Bits fade quickly or never at all</a:t>
            </a:r>
          </a:p>
          <a:p>
            <a:pPr lvl="1"/>
            <a:r>
              <a:rPr lang="en-US" dirty="0" smtClean="0"/>
              <a:t>Don’t have to wait 10 minutes between tests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Muxes</a:t>
            </a:r>
            <a:r>
              <a:rPr lang="en-US" dirty="0" smtClean="0"/>
              <a:t> are time invariant</a:t>
            </a:r>
          </a:p>
          <a:p>
            <a:pPr lvl="1"/>
            <a:r>
              <a:rPr lang="en-US" dirty="0" smtClean="0"/>
              <a:t>Only the flip flops care about time</a:t>
            </a:r>
          </a:p>
          <a:p>
            <a:pPr lvl="1"/>
            <a:r>
              <a:rPr lang="en-US" dirty="0" smtClean="0"/>
              <a:t>I don’t mean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3685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use walking 1s and walking 0s</a:t>
            </a:r>
          </a:p>
          <a:p>
            <a:pPr lvl="1"/>
            <a:r>
              <a:rPr lang="en-US" dirty="0" smtClean="0"/>
              <a:t>31 0s and a walking one</a:t>
            </a:r>
          </a:p>
          <a:p>
            <a:pPr lvl="1"/>
            <a:r>
              <a:rPr lang="en-US" dirty="0" smtClean="0"/>
              <a:t>31 1s and a walking zero</a:t>
            </a:r>
          </a:p>
          <a:p>
            <a:pPr lvl="1"/>
            <a:endParaRPr lang="en-US" dirty="0"/>
          </a:p>
          <a:p>
            <a:r>
              <a:rPr lang="en-US" dirty="0" smtClean="0"/>
              <a:t>This is 31 * 32 * 2 = 1984 test cases</a:t>
            </a:r>
          </a:p>
          <a:p>
            <a:endParaRPr lang="en-US" dirty="0"/>
          </a:p>
          <a:p>
            <a:r>
              <a:rPr lang="en-US" dirty="0" smtClean="0"/>
              <a:t>This tests Stuck Bits /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Write Port</a:t>
            </a:r>
          </a:p>
          <a:p>
            <a:pPr lvl="1"/>
            <a:r>
              <a:rPr lang="en-US" dirty="0" smtClean="0"/>
              <a:t>Writes Test Case N</a:t>
            </a:r>
          </a:p>
          <a:p>
            <a:pPr lvl="1"/>
            <a:endParaRPr lang="en-US" dirty="0"/>
          </a:p>
          <a:p>
            <a:r>
              <a:rPr lang="en-US" dirty="0" smtClean="0"/>
              <a:t>Read Port 1</a:t>
            </a:r>
          </a:p>
          <a:p>
            <a:pPr lvl="1"/>
            <a:r>
              <a:rPr lang="en-US" dirty="0" smtClean="0"/>
              <a:t>Checking Test Case N-31</a:t>
            </a:r>
          </a:p>
          <a:p>
            <a:pPr lvl="1"/>
            <a:endParaRPr lang="en-US" dirty="0"/>
          </a:p>
          <a:p>
            <a:r>
              <a:rPr lang="en-US" dirty="0" smtClean="0"/>
              <a:t>Read Port 2</a:t>
            </a:r>
          </a:p>
          <a:p>
            <a:pPr lvl="1"/>
            <a:r>
              <a:rPr lang="en-US" dirty="0" smtClean="0"/>
              <a:t>Checks for blow through</a:t>
            </a:r>
          </a:p>
          <a:p>
            <a:pPr lvl="1"/>
            <a:r>
              <a:rPr lang="en-US" dirty="0" smtClean="0"/>
              <a:t>Is reading the register being written to</a:t>
            </a:r>
          </a:p>
        </p:txBody>
      </p:sp>
    </p:spTree>
    <p:extLst>
      <p:ext uri="{BB962C8B-B14F-4D97-AF65-F5344CB8AC3E}">
        <p14:creationId xmlns:p14="http://schemas.microsoft.com/office/powerpoint/2010/main" val="7619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Usage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Port usage strategy tests:</a:t>
            </a:r>
          </a:p>
          <a:p>
            <a:pPr lvl="1"/>
            <a:r>
              <a:rPr lang="en-US" dirty="0" smtClean="0"/>
              <a:t>Flip Flop Blow Through (Read Port 2)</a:t>
            </a:r>
          </a:p>
          <a:p>
            <a:pPr lvl="1"/>
            <a:r>
              <a:rPr lang="en-US" dirty="0" smtClean="0"/>
              <a:t>Broken </a:t>
            </a:r>
            <a:r>
              <a:rPr lang="en-US" dirty="0" err="1" smtClean="0"/>
              <a:t>Muxes</a:t>
            </a:r>
            <a:r>
              <a:rPr lang="en-US" dirty="0" smtClean="0"/>
              <a:t> (Both are in use, differently)</a:t>
            </a:r>
          </a:p>
          <a:p>
            <a:pPr lvl="1"/>
            <a:r>
              <a:rPr lang="en-US" dirty="0" smtClean="0"/>
              <a:t>Weak Bits (Wait a long time to read)</a:t>
            </a:r>
          </a:p>
          <a:p>
            <a:pPr lvl="1"/>
            <a:r>
              <a:rPr lang="en-US" dirty="0" smtClean="0"/>
              <a:t>Ghosting (All others are written in between)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 critical assumptions am I making?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6797</TotalTime>
  <Words>2047</Words>
  <Application>Microsoft Office PowerPoint</Application>
  <PresentationFormat>On-screen Show (4:3)</PresentationFormat>
  <Paragraphs>540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b1100 Call Me Maybe</vt:lpstr>
      <vt:lpstr>Acknowledgements</vt:lpstr>
      <vt:lpstr>Today</vt:lpstr>
      <vt:lpstr>My Testing Strategy</vt:lpstr>
      <vt:lpstr>Problems</vt:lpstr>
      <vt:lpstr>Assumptions</vt:lpstr>
      <vt:lpstr>Cases</vt:lpstr>
      <vt:lpstr>Port Usage</vt:lpstr>
      <vt:lpstr>Port Usage Benefits?</vt:lpstr>
      <vt:lpstr>Orthoganality</vt:lpstr>
      <vt:lpstr>Orthogonal Windows?</vt:lpstr>
      <vt:lpstr>What is a function?</vt:lpstr>
      <vt:lpstr>What is a function?</vt:lpstr>
      <vt:lpstr>The Life of a Called Function</vt:lpstr>
      <vt:lpstr>Calling Conventions</vt:lpstr>
      <vt:lpstr>Execution Flow</vt:lpstr>
      <vt:lpstr>Execution Flow</vt:lpstr>
      <vt:lpstr>Execution Flow</vt:lpstr>
      <vt:lpstr>Execution Flow</vt:lpstr>
      <vt:lpstr>Execution Flow</vt:lpstr>
      <vt:lpstr>Execution Flow</vt:lpstr>
      <vt:lpstr>Execution Flow</vt:lpstr>
      <vt:lpstr>Stack Attack</vt:lpstr>
      <vt:lpstr>The Call Stack</vt:lpstr>
      <vt:lpstr>Mechanics of the Call Stack</vt:lpstr>
      <vt:lpstr>Mechanics of the Stack</vt:lpstr>
      <vt:lpstr>Why Descending?</vt:lpstr>
      <vt:lpstr>Full Descension Example</vt:lpstr>
      <vt:lpstr>Full Descension Example</vt:lpstr>
      <vt:lpstr>Lets Do This</vt:lpstr>
      <vt:lpstr>Calling Convention</vt:lpstr>
      <vt:lpstr>MIPs Specifics</vt:lpstr>
      <vt:lpstr>MIPs Specifics</vt:lpstr>
      <vt:lpstr>Frame Pointer</vt:lpstr>
      <vt:lpstr>Frame Pointer</vt:lpstr>
      <vt:lpstr>A MIPS calling convention’s frame</vt:lpstr>
      <vt:lpstr>Vocab</vt:lpstr>
      <vt:lpstr>Vocab</vt:lpstr>
      <vt:lpstr>Stack Dump Example</vt:lpstr>
      <vt:lpstr>x86 Calling Conventions</vt:lpstr>
      <vt:lpstr>See Deckle</vt:lpstr>
      <vt:lpstr>See Deckle</vt:lpstr>
      <vt:lpstr>“Standard” Call</vt:lpstr>
      <vt:lpstr>Standard Call</vt:lpstr>
      <vt:lpstr>Fast Call</vt:lpstr>
      <vt:lpstr>Fast Call</vt:lpstr>
      <vt:lpstr>Why do I care?</vt:lpstr>
      <vt:lpstr>Further Reading</vt:lpstr>
      <vt:lpstr>With Remaining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54</cp:revision>
  <dcterms:created xsi:type="dcterms:W3CDTF">2012-10-10T22:55:20Z</dcterms:created>
  <dcterms:modified xsi:type="dcterms:W3CDTF">2012-10-15T16:12:58Z</dcterms:modified>
</cp:coreProperties>
</file>