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3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4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5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notesSlides/notesSlide6.xml" ContentType="application/vnd.openxmlformats-officedocument.presentationml.notesSlide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notesSlides/notesSlide7.xml" ContentType="application/vnd.openxmlformats-officedocument.presentationml.notesSlide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notesSlides/notesSlide8.xml" ContentType="application/vnd.openxmlformats-officedocument.presentationml.notesSlide+xml"/>
  <Override PartName="/ppt/ink/ink1.xml" ContentType="application/inkml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notesSlides/notesSlide9.xml" ContentType="application/vnd.openxmlformats-officedocument.presentationml.notesSlide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notesSlides/notesSlide10.xml" ContentType="application/vnd.openxmlformats-officedocument.presentationml.notesSlide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notesSlides/notesSlide11.xml" ContentType="application/vnd.openxmlformats-officedocument.presentationml.notesSlide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7" r:id="rId2"/>
    <p:sldId id="258" r:id="rId3"/>
    <p:sldId id="276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704" autoAdjust="0"/>
  </p:normalViewPr>
  <p:slideViewPr>
    <p:cSldViewPr>
      <p:cViewPr varScale="1">
        <p:scale>
          <a:sx n="99" d="100"/>
          <a:sy n="99" d="100"/>
        </p:scale>
        <p:origin x="-129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04" units="cm"/>
          <inkml:channel name="Y" type="integer" max="1050" units="cm"/>
        </inkml:traceFormat>
        <inkml:channelProperties>
          <inkml:channelProperty channel="X" name="resolution" value="45.59865" units="1/cm"/>
          <inkml:channelProperty channel="Y" name="resolution" value="28.37838" units="1/cm"/>
        </inkml:channelProperties>
      </inkml:inkSource>
      <inkml:timestamp xml:id="ts0" timeString="2012-09-20T18:01:36.2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19769 11377</inkml:trace>
  <inkml:trace contextRef="#ctx0" brushRef="#br0" timeOffset="2182.1248">20747 10666,'0'0,"-30"0,0 0,-29 0,0 0,59 0,-30 0,1 0,-1 0,0 0,30 0,-59 0,59 0,0 30,0-30,0 59,0-29,0-1,0 31,0-31,0-29,0 30,0-1,0-29,30 0,29 0,0 0,-29 0,29 30,-29 0,-1-30,-29 29,30 1,-30 0,30-1,-1 1,-29 29,0-59,0 59,0-59,0 30,-29 29,29-29,-60-1,60 1,-59-30,30 0,29 0,-60 0,1 0,29 0,-29-30,29 30,1 0,-1 0,30-29,-59-1,59 30,-30-29,30 29,0 29,0 1,0-30,0 29</inkml:trace>
  <inkml:trace contextRef="#ctx0" brushRef="#br0" timeOffset="3955.2262">19028 10488,'0'0,"-30"30,30-30,-30 30,30-30,-29 29,-1 1,0 0,30-1,-29 1,-1 29,30-29,0-1,0 31,0-31,0 30,0 30,30-59,-1 29,1 0,-30-29,30 0,-1-30,-29 29,60 1,-31 29,31 0,-31-29,1-30,0 0,-1 30,30-30,-29 0,0 0,29 0,-29-60,-1 31,-29-60,30 30,-30-1,0 1,0 30,0-31,0 31,0-1,-30-29,30 29,-29-29,-1 59,30-59,-30 59,1-30,29 30,-30-30,30 30,-30 0,1 0,29-29,-30 29,30 0,-29 0,29 0,0-30,-30 30,0 0,30-29,0 29,-29-30,29 0,-60 30,60 0,-29 0,29 0</inkml:trace>
  <inkml:trace contextRef="#ctx0" brushRef="#br0" timeOffset="13455.7696">19265 12177,'0'0,"0"30,0 29,0-59,0 59,0-29,0 29,0 0,0 1,0-1,0 0,0-29,0-1,0 1,0 0,0 29,29-29,-29-1,0 30,0-59,0 30,0-30,0 30,0-1,0 31,0-60,0 29,0 1,0-1,0-29,0 30</inkml:trace>
  <inkml:trace contextRef="#ctx0" brushRef="#br0" timeOffset="14852.8495">19798 13214,'0'0,"0"0,0-30,0 30,0 0,30 0,-30 0,30 0,-30 0,0 0,29 0</inkml:trace>
  <inkml:trace contextRef="#ctx0" brushRef="#br0" timeOffset="17362.9931">20776 12503,'0'0,"0"0,-29 0,-1 0,30 0,-30 0,1 0,29 0,-30 0,30 30,0-30,-29 0,29 29,-30 1,0-30,30 30,0-30,0 29,-29 1,29-1,0-29,0 60,0-60,0 29,0-29,0 30,0 0,0-1,0 1,0-1,0 1,0 0,0-30,0 29,0-29,0 30,0 0,0-30,0 29,0-29,0 30,29-30,1 29,0-29,-30 0,29 0,1 30,-30-30,29 0,-29 0,30 0,0 0,-1 0,1 0,0 0,-30 0,29 0,-29 0,30 0,-30 0,30 0,-1 0,-29-30,0 1,0-1,0 30,0-59,0 59,0-30,0 1,0-1,0 30,0-30,0 30,0-29,0-1,0 1,0 29,0-30,0 0,0 1,0 29,0-30,0 0,0 30,0-29,0 29,0-30,0 30,0 0,0-29,0-1,-29 30,29-30,0 30,-30 0,30-29,0 29,-30-30,1 30,-1 0,30 0,-30 0</inkml:trace>
  <inkml:trace contextRef="#ctx0" brushRef="#br0" timeOffset="22041.2607">19650 14903,'0'29,"0"-29,0 0,0 0,0 0,0-29,30 29,-1 0,-29 0,30 0,-30 0,0 0,0 29,0-29,0 30</inkml:trace>
  <inkml:trace contextRef="#ctx0" brushRef="#br0" timeOffset="25804.4759">20124 14103,'30'0,"0"-30,29 30,-30-29,1 29,0-30,-1 30,1 0,0 0,-1-30,31 30,-31 0,1 0,0 0,-1 0,1 0,-30 0,29 0,-29 0,30 0,0 0,-30 0,0 30,0-30,0 59,29-59,-29 30,0-30,0 59,0-59,0 30,0-1,0 1,0-30,0 30,0-30,0 0,0 29,0 1,-29-30,29 0,-30 0,30 0,-30 29,30-29,-29 0,29 0,-30 0,1 0,29 0,-30 30,30-30,-30 0,1 0,29 0,-30 0,30 0,0 0,-30 0,30 30,-29-30,29 0,29 0,-29 0,60 0,-60 0,29 0,-29 0,30 0,0 0,-30 0,29 0,-29 0,30 0,-30 0,29 29,1 1,0 0,-1-1,1 1,0-30,-30 30,0-30,0 59,0-59,0 29,0-29,-30 60,30-31,-30 1,1 0,29-1,-30-29,30 30,-30-30,1 29,-1-29,1 0,-1 0,0 0,1 0,29 0,-30 0,30 0,-30 0,1 0,29 0,-30 0,30 0,-30 0,30 0,-29 0,-1 0,30 0,-30 0,30 0,0 0,-29 0</inkml:trace>
  <inkml:trace contextRef="#ctx0" brushRef="#br0" timeOffset="29035.6607">19650 16680,'0'0,"0"0,0 0,0-29,0 29,0-30,0 30,0 0,0-30,30 30,-30-29,59 29,-59 0,0 0,30 0,-30 0,0 0,0 0,0 29,0-29,0 30,0-30,0 30,0-30,0 0,-30 0,30 29,-30-29</inkml:trace>
  <inkml:trace contextRef="#ctx0" brushRef="#br0" timeOffset="31508.8022">20124 15792,'0'29,"0"30,0 1,0-60,0 29,0 1,0 0,0-30,30 59,0-59,29 0,-59 0,29 0,1 0,0 0,-1 0,1 0,0-30,-30 30,29 0,1 0,-30 0,30 0</inkml:trace>
  <inkml:trace contextRef="#ctx0" brushRef="#br0" timeOffset="32749.8732">20450 15584,'0'30,"0"29,0 30,0 0,0 0,0-30,0 30,0 0,0 0,30-30,-30 30,30-30,-30 0,0 30,0-59,0-1</inkml:trace>
  <inkml:trace contextRef="#ctx0" brushRef="#br0" timeOffset="47980.7443">18613 17777,'0'-30,"0"30,0 0,0-30,29 30,-29 0,30 0,0 0,-30 0,29 0,31 0,-60 0,59-29,-59 29,29 0,1 0,0 0,29 0,0 0,1 0,-1 0,0 0,0 0,-29 0,0 0,29 0,-59 29,30 1,-30-30,29 30,-29-1,0 1,0-30,30 29,-30-29,0 30,0 0,0-1,0 1,0 0,0-30,0 29,0 1,0-1,-30-29,1 30,29 0,-30-1,30 1,-59 0,59-30,-60 59,60-59,-59 29,59-29,-29 30,-1 0,0-30,1 29,-1-29,0 0,1 30,-1-30,0 0,1 0,-1 0,30 0,-59 0,59 0,-30 0,30 0,-29 0,-1 0,30-30,0 30,0-29,0 29,0-30,0 30,0 0,30 0,-30 0,29 0,-29 0,30 0,-1 0,-29 0,30 0,-30 0,30 0,-1 0,1 0,-30 0,30 0,-30 0,29 0,1 30,0-30,-1 29,1-29,0 0,-1 0,-29 30,30-30,-30 0,29 0,1 0,-30 0,30 0,-1 0,1 0,0 0,-30 0,29 30,1-30,0 0,-30 29,29-29,1 0,-30 0,29 0,-29 0</inkml:trace>
  <inkml:trace contextRef="#ctx0" brushRef="#br0" timeOffset="49404.8258">20332 18458,'-30'0,"30"0,-30 0,30 0,0 0,0 0,0-30,0 1,0 29,0 0,0 0,30 0,-30 0,0 29,0-29,0 30,0-30</inkml:trace>
  <inkml:trace contextRef="#ctx0" brushRef="#br0" timeOffset="52141.9823">21132 17628,'0'0,"0"-29,0 29,30-30,-1 30,31 0,-1 0,0 0,0 0,1 0,-31 0,1 0,0 0,-30 0,29 0,1 0,-1 0,-29 30,89 29,-59-29,29-30,-29 29,0 1,-30-30,29 0,-29 30,0-1,0 1,0-30,0 29,0 31,0-31,-29 1,29 0,0-1,-30 1,0-1,30 1,0-30,-29 30,-1-1,0 1,1 0,-31-1,60 1,-29-30,-30 29,29-29,-29 30,29-30,30 0,-30 0,1 0,29 0,0 0,0-30,0 30,0-29,0-1,0 30,29-29,1 29,-30 0,30 0,-1 0,-29 0,30 0,-30 0,30 0,-30 0,29 0,1 0,-30 0,29 0,-29 29,30-29,0 0,-30 30,29-30,1 29,0-29,29 0,-29 0,-30 0,29 0,1 0,-30 0,30 30,-30-30,29 0,-29 0,30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D0ADFE-5E0E-4BED-8C37-81C49A71F6FF}" type="datetimeFigureOut">
              <a:rPr lang="en-US" smtClean="0"/>
              <a:t>9/19/2012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0B7C78-BE52-4B35-92BD-04F4A323A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618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42ABCA1-2E8F-6A40-808E-EEE753114A4B}" type="slidenum">
              <a:rPr lang="en-US"/>
              <a:pPr/>
              <a:t>6</a:t>
            </a:fld>
            <a:endParaRPr lang="en-US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8AA065-1428-D349-B1B7-0E0F319F7787}" type="slidenum">
              <a:rPr lang="en-US"/>
              <a:pPr/>
              <a:t>15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0775" y="690563"/>
            <a:ext cx="4618038" cy="3463925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1704" y="4343400"/>
            <a:ext cx="5034593" cy="4116366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100/4</a:t>
            </a:r>
            <a:r>
              <a:rPr lang="en-US" baseline="0" dirty="0" smtClean="0"/>
              <a:t> = 25</a:t>
            </a:r>
          </a:p>
          <a:p>
            <a:pPr eaLnBrk="1" hangingPunct="1"/>
            <a:r>
              <a:rPr lang="en-US" baseline="0" dirty="0" smtClean="0"/>
              <a:t>25 – 20 = 5</a:t>
            </a:r>
          </a:p>
          <a:p>
            <a:pPr eaLnBrk="1" hangingPunct="1"/>
            <a:r>
              <a:rPr lang="en-US" baseline="0" dirty="0" smtClean="0"/>
              <a:t>80/5 = 16 times faster</a:t>
            </a:r>
          </a:p>
          <a:p>
            <a:pPr eaLnBrk="1" hangingPunct="1"/>
            <a:endParaRPr lang="en-US" baseline="0" dirty="0" smtClean="0"/>
          </a:p>
          <a:p>
            <a:pPr eaLnBrk="1" hangingPunct="1"/>
            <a:r>
              <a:rPr lang="en-US" baseline="0" dirty="0" smtClean="0"/>
              <a:t>INFINITY</a:t>
            </a:r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135A08-FC9D-1C47-B60D-45F82371E9BC}" type="slidenum">
              <a:rPr lang="en-US"/>
              <a:pPr/>
              <a:t>16</a:t>
            </a:fld>
            <a:endParaRPr lang="en-US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0775" y="690563"/>
            <a:ext cx="4618038" cy="3463925"/>
          </a:xfrm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1704" y="4343400"/>
            <a:ext cx="5034593" cy="4116366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7BBAC1-71EA-7543-82E4-D5FE56B94402}" type="slidenum">
              <a:rPr lang="en-US"/>
              <a:pPr/>
              <a:t>17</a:t>
            </a:fld>
            <a:endParaRPr 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0775" y="690563"/>
            <a:ext cx="4618038" cy="3463925"/>
          </a:xfrm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1704" y="4343400"/>
            <a:ext cx="5034593" cy="4116366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Lower</a:t>
            </a:r>
            <a:r>
              <a:rPr lang="en-US" baseline="0" dirty="0" smtClean="0"/>
              <a:t> is better</a:t>
            </a:r>
          </a:p>
          <a:p>
            <a:pPr eaLnBrk="1" hangingPunct="1"/>
            <a:r>
              <a:rPr lang="en-US" baseline="0" dirty="0" smtClean="0"/>
              <a:t>Lower is better</a:t>
            </a:r>
          </a:p>
          <a:p>
            <a:pPr eaLnBrk="1" hangingPunct="1"/>
            <a:r>
              <a:rPr lang="en-US" baseline="0" dirty="0" smtClean="0"/>
              <a:t>Higher is better</a:t>
            </a:r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FCFCEA-D34E-2C46-9F88-C9AA4F8695F4}" type="slidenum">
              <a:rPr lang="en-US"/>
              <a:pPr/>
              <a:t>7</a:t>
            </a:fld>
            <a:endParaRPr lang="en-US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2CF78FE-A155-774F-8C9D-A11F7F4D8E8A}" type="slidenum">
              <a:rPr lang="en-US"/>
              <a:pPr/>
              <a:t>8</a:t>
            </a:fld>
            <a:endParaRPr lang="en-US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C8602C-DEBA-2842-B9BA-4508D7E96219}" type="slidenum">
              <a:rPr lang="en-US"/>
              <a:pPr/>
              <a:t>9</a:t>
            </a:fld>
            <a:endParaRPr lang="en-US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0775" y="690563"/>
            <a:ext cx="4618038" cy="3463925"/>
          </a:xfrm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1704" y="4343400"/>
            <a:ext cx="5034593" cy="4116366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E36DAF-4A85-0943-BFF7-C9904D155F96}" type="slidenum">
              <a:rPr lang="en-US"/>
              <a:pPr/>
              <a:t>10</a:t>
            </a:fld>
            <a:endParaRPr lang="en-US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0775" y="690563"/>
            <a:ext cx="4618038" cy="3463925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1704" y="4343400"/>
            <a:ext cx="5034593" cy="4116366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4FA486-44C0-4C4D-BF0D-CBAF3056D2AE}" type="slidenum">
              <a:rPr lang="en-US"/>
              <a:pPr/>
              <a:t>11</a:t>
            </a:fld>
            <a:endParaRPr lang="en-US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0775" y="690563"/>
            <a:ext cx="4618038" cy="3463925"/>
          </a:xfrm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1704" y="4343400"/>
            <a:ext cx="5034593" cy="4116366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BAAA8A-A3A6-584E-888B-87C79A6823F8}" type="slidenum">
              <a:rPr lang="en-US"/>
              <a:pPr/>
              <a:t>12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0775" y="690563"/>
            <a:ext cx="4618038" cy="3463925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1704" y="4343400"/>
            <a:ext cx="5034593" cy="4116366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EC3F0-FF81-FF46-9147-F73073EFFB31}" type="slidenum">
              <a:rPr lang="en-US"/>
              <a:pPr/>
              <a:t>13</a:t>
            </a:fld>
            <a:endParaRPr lang="en-US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0775" y="690563"/>
            <a:ext cx="4618038" cy="3463925"/>
          </a:xfrm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1704" y="4343400"/>
            <a:ext cx="5034593" cy="4116366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.5 + 1 + .3 + .4 = 2.2</a:t>
            </a:r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A4C8BC-4811-8247-A006-6CED371978CC}" type="slidenum">
              <a:rPr lang="en-US"/>
              <a:pPr/>
              <a:t>14</a:t>
            </a:fld>
            <a:endParaRPr lang="en-US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0775" y="690563"/>
            <a:ext cx="4618038" cy="3463925"/>
          </a:xfrm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1704" y="4343400"/>
            <a:ext cx="5034593" cy="4116366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1.375</a:t>
            </a:r>
          </a:p>
          <a:p>
            <a:pPr eaLnBrk="1" hangingPunct="1"/>
            <a:r>
              <a:rPr lang="en-US" dirty="0" smtClean="0"/>
              <a:t>1.1</a:t>
            </a:r>
          </a:p>
          <a:p>
            <a:pPr eaLnBrk="1" hangingPunct="1"/>
            <a:r>
              <a:rPr lang="en-US" dirty="0" smtClean="0"/>
              <a:t>1.22</a:t>
            </a:r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063D-9DEA-43D9-8906-5732CB61C14F}" type="datetimeFigureOut">
              <a:rPr lang="en-US" smtClean="0"/>
              <a:t>9/19/2012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BC022-367E-468C-B8FE-69332B016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038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063D-9DEA-43D9-8906-5732CB61C14F}" type="datetimeFigureOut">
              <a:rPr lang="en-US" smtClean="0"/>
              <a:t>9/19/2012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BC022-367E-468C-B8FE-69332B016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043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063D-9DEA-43D9-8906-5732CB61C14F}" type="datetimeFigureOut">
              <a:rPr lang="en-US" smtClean="0"/>
              <a:t>9/19/2012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BC022-367E-468C-B8FE-69332B016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5270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1300"/>
            <a:ext cx="8229600" cy="4556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773113"/>
            <a:ext cx="8229600" cy="26939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619500"/>
            <a:ext cx="8229600" cy="2693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Spring '05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1E458E-66DF-9240-9BFC-EB819A735D5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871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063D-9DEA-43D9-8906-5732CB61C14F}" type="datetimeFigureOut">
              <a:rPr lang="en-US" smtClean="0"/>
              <a:t>9/19/2012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BC022-367E-468C-B8FE-69332B016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024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063D-9DEA-43D9-8906-5732CB61C14F}" type="datetimeFigureOut">
              <a:rPr lang="en-US" smtClean="0"/>
              <a:t>9/19/2012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BC022-367E-468C-B8FE-69332B016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991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063D-9DEA-43D9-8906-5732CB61C14F}" type="datetimeFigureOut">
              <a:rPr lang="en-US" smtClean="0"/>
              <a:t>9/19/2012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BC022-367E-468C-B8FE-69332B016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921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063D-9DEA-43D9-8906-5732CB61C14F}" type="datetimeFigureOut">
              <a:rPr lang="en-US" smtClean="0"/>
              <a:t>9/19/2012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BC022-367E-468C-B8FE-69332B016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329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063D-9DEA-43D9-8906-5732CB61C14F}" type="datetimeFigureOut">
              <a:rPr lang="en-US" smtClean="0"/>
              <a:t>9/19/2012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BC022-367E-468C-B8FE-69332B016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173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063D-9DEA-43D9-8906-5732CB61C14F}" type="datetimeFigureOut">
              <a:rPr lang="en-US" smtClean="0"/>
              <a:t>9/19/2012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BC022-367E-468C-B8FE-69332B016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628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063D-9DEA-43D9-8906-5732CB61C14F}" type="datetimeFigureOut">
              <a:rPr lang="en-US" smtClean="0"/>
              <a:t>9/19/2012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BC022-367E-468C-B8FE-69332B016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517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063D-9DEA-43D9-8906-5732CB61C14F}" type="datetimeFigureOut">
              <a:rPr lang="en-US" smtClean="0"/>
              <a:t>9/19/2012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BC022-367E-468C-B8FE-69332B016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191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CC063D-9DEA-43D9-8906-5732CB61C14F}" type="datetimeFigureOut">
              <a:rPr lang="en-US" smtClean="0"/>
              <a:t>9/19/2012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2BC022-367E-468C-B8FE-69332B016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801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22.xml"/><Relationship Id="rId13" Type="http://schemas.openxmlformats.org/officeDocument/2006/relationships/tags" Target="../tags/tag27.xml"/><Relationship Id="rId3" Type="http://schemas.openxmlformats.org/officeDocument/2006/relationships/tags" Target="../tags/tag17.xml"/><Relationship Id="rId7" Type="http://schemas.openxmlformats.org/officeDocument/2006/relationships/tags" Target="../tags/tag21.xml"/><Relationship Id="rId12" Type="http://schemas.openxmlformats.org/officeDocument/2006/relationships/tags" Target="../tags/tag26.xml"/><Relationship Id="rId17" Type="http://schemas.openxmlformats.org/officeDocument/2006/relationships/notesSlide" Target="../notesSlides/notesSlide5.xml"/><Relationship Id="rId2" Type="http://schemas.openxmlformats.org/officeDocument/2006/relationships/tags" Target="../tags/tag16.xml"/><Relationship Id="rId16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6" Type="http://schemas.openxmlformats.org/officeDocument/2006/relationships/tags" Target="../tags/tag20.xml"/><Relationship Id="rId11" Type="http://schemas.openxmlformats.org/officeDocument/2006/relationships/tags" Target="../tags/tag25.xml"/><Relationship Id="rId5" Type="http://schemas.openxmlformats.org/officeDocument/2006/relationships/tags" Target="../tags/tag19.xml"/><Relationship Id="rId15" Type="http://schemas.openxmlformats.org/officeDocument/2006/relationships/tags" Target="../tags/tag29.xml"/><Relationship Id="rId10" Type="http://schemas.openxmlformats.org/officeDocument/2006/relationships/tags" Target="../tags/tag24.xml"/><Relationship Id="rId4" Type="http://schemas.openxmlformats.org/officeDocument/2006/relationships/tags" Target="../tags/tag18.xml"/><Relationship Id="rId9" Type="http://schemas.openxmlformats.org/officeDocument/2006/relationships/tags" Target="../tags/tag23.xml"/><Relationship Id="rId14" Type="http://schemas.openxmlformats.org/officeDocument/2006/relationships/tags" Target="../tags/tag28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37.xml"/><Relationship Id="rId13" Type="http://schemas.openxmlformats.org/officeDocument/2006/relationships/tags" Target="../tags/tag42.xml"/><Relationship Id="rId18" Type="http://schemas.openxmlformats.org/officeDocument/2006/relationships/slideLayout" Target="../slideLayouts/slideLayout2.xml"/><Relationship Id="rId3" Type="http://schemas.openxmlformats.org/officeDocument/2006/relationships/tags" Target="../tags/tag32.xml"/><Relationship Id="rId7" Type="http://schemas.openxmlformats.org/officeDocument/2006/relationships/tags" Target="../tags/tag36.xml"/><Relationship Id="rId12" Type="http://schemas.openxmlformats.org/officeDocument/2006/relationships/tags" Target="../tags/tag41.xml"/><Relationship Id="rId17" Type="http://schemas.openxmlformats.org/officeDocument/2006/relationships/tags" Target="../tags/tag46.xml"/><Relationship Id="rId2" Type="http://schemas.openxmlformats.org/officeDocument/2006/relationships/tags" Target="../tags/tag31.xml"/><Relationship Id="rId16" Type="http://schemas.openxmlformats.org/officeDocument/2006/relationships/tags" Target="../tags/tag45.xml"/><Relationship Id="rId1" Type="http://schemas.openxmlformats.org/officeDocument/2006/relationships/tags" Target="../tags/tag30.xml"/><Relationship Id="rId6" Type="http://schemas.openxmlformats.org/officeDocument/2006/relationships/tags" Target="../tags/tag35.xml"/><Relationship Id="rId11" Type="http://schemas.openxmlformats.org/officeDocument/2006/relationships/tags" Target="../tags/tag40.xml"/><Relationship Id="rId5" Type="http://schemas.openxmlformats.org/officeDocument/2006/relationships/tags" Target="../tags/tag34.xml"/><Relationship Id="rId15" Type="http://schemas.openxmlformats.org/officeDocument/2006/relationships/tags" Target="../tags/tag44.xml"/><Relationship Id="rId10" Type="http://schemas.openxmlformats.org/officeDocument/2006/relationships/tags" Target="../tags/tag39.xml"/><Relationship Id="rId19" Type="http://schemas.openxmlformats.org/officeDocument/2006/relationships/notesSlide" Target="../notesSlides/notesSlide6.xml"/><Relationship Id="rId4" Type="http://schemas.openxmlformats.org/officeDocument/2006/relationships/tags" Target="../tags/tag33.xml"/><Relationship Id="rId9" Type="http://schemas.openxmlformats.org/officeDocument/2006/relationships/tags" Target="../tags/tag38.xml"/><Relationship Id="rId14" Type="http://schemas.openxmlformats.org/officeDocument/2006/relationships/tags" Target="../tags/tag4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4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tags" Target="../tags/tag50.xml"/><Relationship Id="rId7" Type="http://schemas.openxmlformats.org/officeDocument/2006/relationships/notesSlide" Target="../notesSlides/notesSlide8.xml"/><Relationship Id="rId2" Type="http://schemas.openxmlformats.org/officeDocument/2006/relationships/tags" Target="../tags/tag49.xml"/><Relationship Id="rId1" Type="http://schemas.openxmlformats.org/officeDocument/2006/relationships/vmlDrawing" Target="../drawings/vmlDrawing2.v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4.emf"/><Relationship Id="rId5" Type="http://schemas.openxmlformats.org/officeDocument/2006/relationships/tags" Target="../tags/tag52.xml"/><Relationship Id="rId10" Type="http://schemas.openxmlformats.org/officeDocument/2006/relationships/customXml" Target="../ink/ink1.xml"/><Relationship Id="rId4" Type="http://schemas.openxmlformats.org/officeDocument/2006/relationships/tags" Target="../tags/tag51.xml"/><Relationship Id="rId9" Type="http://schemas.openxmlformats.org/officeDocument/2006/relationships/image" Target="../media/image3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63.xml"/><Relationship Id="rId13" Type="http://schemas.openxmlformats.org/officeDocument/2006/relationships/notesSlide" Target="../notesSlides/notesSlide10.xml"/><Relationship Id="rId3" Type="http://schemas.openxmlformats.org/officeDocument/2006/relationships/tags" Target="../tags/tag58.xml"/><Relationship Id="rId7" Type="http://schemas.openxmlformats.org/officeDocument/2006/relationships/tags" Target="../tags/tag62.xml"/><Relationship Id="rId12" Type="http://schemas.openxmlformats.org/officeDocument/2006/relationships/slideLayout" Target="../slideLayouts/slideLayout2.xml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6" Type="http://schemas.openxmlformats.org/officeDocument/2006/relationships/tags" Target="../tags/tag61.xml"/><Relationship Id="rId11" Type="http://schemas.openxmlformats.org/officeDocument/2006/relationships/tags" Target="../tags/tag66.xml"/><Relationship Id="rId5" Type="http://schemas.openxmlformats.org/officeDocument/2006/relationships/tags" Target="../tags/tag60.xml"/><Relationship Id="rId10" Type="http://schemas.openxmlformats.org/officeDocument/2006/relationships/tags" Target="../tags/tag65.xml"/><Relationship Id="rId4" Type="http://schemas.openxmlformats.org/officeDocument/2006/relationships/tags" Target="../tags/tag59.xml"/><Relationship Id="rId9" Type="http://schemas.openxmlformats.org/officeDocument/2006/relationships/tags" Target="../tags/tag6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77.xml"/><Relationship Id="rId13" Type="http://schemas.openxmlformats.org/officeDocument/2006/relationships/notesSlide" Target="../notesSlides/notesSlide12.xml"/><Relationship Id="rId3" Type="http://schemas.openxmlformats.org/officeDocument/2006/relationships/tags" Target="../tags/tag72.xml"/><Relationship Id="rId7" Type="http://schemas.openxmlformats.org/officeDocument/2006/relationships/tags" Target="../tags/tag76.xml"/><Relationship Id="rId12" Type="http://schemas.openxmlformats.org/officeDocument/2006/relationships/slideLayout" Target="../slideLayouts/slideLayout2.xml"/><Relationship Id="rId2" Type="http://schemas.openxmlformats.org/officeDocument/2006/relationships/tags" Target="../tags/tag71.xml"/><Relationship Id="rId1" Type="http://schemas.openxmlformats.org/officeDocument/2006/relationships/tags" Target="../tags/tag70.xml"/><Relationship Id="rId6" Type="http://schemas.openxmlformats.org/officeDocument/2006/relationships/tags" Target="../tags/tag75.xml"/><Relationship Id="rId11" Type="http://schemas.openxmlformats.org/officeDocument/2006/relationships/tags" Target="../tags/tag80.xml"/><Relationship Id="rId5" Type="http://schemas.openxmlformats.org/officeDocument/2006/relationships/tags" Target="../tags/tag74.xml"/><Relationship Id="rId10" Type="http://schemas.openxmlformats.org/officeDocument/2006/relationships/tags" Target="../tags/tag79.xml"/><Relationship Id="rId4" Type="http://schemas.openxmlformats.org/officeDocument/2006/relationships/tags" Target="../tags/tag73.xml"/><Relationship Id="rId9" Type="http://schemas.openxmlformats.org/officeDocument/2006/relationships/tags" Target="../tags/tag7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notesSlide" Target="../notesSlides/notesSlide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tags" Target="../tags/tag10.xml"/><Relationship Id="rId7" Type="http://schemas.openxmlformats.org/officeDocument/2006/relationships/notesSlide" Target="../notesSlides/notesSlide3.xml"/><Relationship Id="rId2" Type="http://schemas.openxmlformats.org/officeDocument/2006/relationships/tags" Target="../tags/tag9.xml"/><Relationship Id="rId1" Type="http://schemas.openxmlformats.org/officeDocument/2006/relationships/vmlDrawing" Target="../drawings/vmlDrawing1.v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2.wmf"/><Relationship Id="rId5" Type="http://schemas.openxmlformats.org/officeDocument/2006/relationships/tags" Target="../tags/tag12.xml"/><Relationship Id="rId10" Type="http://schemas.openxmlformats.org/officeDocument/2006/relationships/oleObject" Target="../embeddings/oleObject2.bin"/><Relationship Id="rId4" Type="http://schemas.openxmlformats.org/officeDocument/2006/relationships/tags" Target="../tags/tag11.xml"/><Relationship Id="rId9" Type="http://schemas.openxmlformats.org/officeDocument/2006/relationships/image" Target="../media/image1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4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b0111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Performance Anxiety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ENGR xD52</a:t>
            </a:r>
          </a:p>
          <a:p>
            <a:r>
              <a:rPr lang="en-US" dirty="0" smtClean="0"/>
              <a:t>Eric </a:t>
            </a:r>
            <a:r>
              <a:rPr lang="en-US" dirty="0" err="1" smtClean="0"/>
              <a:t>VanWyk</a:t>
            </a:r>
            <a:endParaRPr lang="en-US" dirty="0" smtClean="0"/>
          </a:p>
          <a:p>
            <a:r>
              <a:rPr lang="en-US" dirty="0" smtClean="0"/>
              <a:t>Fall 2012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784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A3B1B-588F-9940-AFE4-5820E34214AF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CPU Time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>
            <a:normAutofit fontScale="77500" lnSpcReduction="20000"/>
          </a:bodyPr>
          <a:lstStyle/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Application example: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A program takes 10 seconds on computer </a:t>
            </a:r>
            <a:r>
              <a:rPr lang="en-US" i="1" dirty="0"/>
              <a:t>Orange</a:t>
            </a:r>
            <a:r>
              <a:rPr lang="en-US" dirty="0"/>
              <a:t>, with a 400MHz clock.  Our design team is developing a machine </a:t>
            </a:r>
            <a:r>
              <a:rPr lang="en-US" i="1" dirty="0"/>
              <a:t>Grape</a:t>
            </a:r>
            <a:r>
              <a:rPr lang="en-US" dirty="0"/>
              <a:t> with a much higher clock rate, but it will require 1.2 times as many clock cycles.  If we want to be able to run the program in 6 second, how fast must the clock rate be?</a:t>
            </a:r>
          </a:p>
        </p:txBody>
      </p:sp>
      <p:grpSp>
        <p:nvGrpSpPr>
          <p:cNvPr id="27653" name="Group 4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942975" y="1712912"/>
            <a:ext cx="6613525" cy="638175"/>
            <a:chOff x="480" y="1568"/>
            <a:chExt cx="4224" cy="408"/>
          </a:xfrm>
        </p:grpSpPr>
        <p:sp>
          <p:nvSpPr>
            <p:cNvPr id="27661" name="Text Box 5"/>
            <p:cNvSpPr txBox="1"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480" y="1568"/>
              <a:ext cx="1409" cy="40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215" tIns="45107" rIns="90215" bIns="45107">
              <a:prstTxWarp prst="textNoShape">
                <a:avLst/>
              </a:prstTxWarp>
              <a:spAutoFit/>
            </a:bodyPr>
            <a:lstStyle/>
            <a:p>
              <a:pPr algn="ctr" defTabSz="901700" eaLnBrk="0" hangingPunct="0"/>
              <a:r>
                <a:rPr lang="en-US">
                  <a:solidFill>
                    <a:schemeClr val="accent2"/>
                  </a:solidFill>
                  <a:latin typeface="Trebuchet MS" charset="0"/>
                </a:rPr>
                <a:t>CPU execution time</a:t>
              </a:r>
            </a:p>
            <a:p>
              <a:pPr algn="ctr" defTabSz="901700" eaLnBrk="0" hangingPunct="0"/>
              <a:r>
                <a:rPr lang="en-US">
                  <a:solidFill>
                    <a:schemeClr val="accent2"/>
                  </a:solidFill>
                  <a:latin typeface="Trebuchet MS" charset="0"/>
                </a:rPr>
                <a:t>for a program</a:t>
              </a:r>
            </a:p>
          </p:txBody>
        </p:sp>
        <p:sp>
          <p:nvSpPr>
            <p:cNvPr id="27662" name="Text Box 6"/>
            <p:cNvSpPr txBox="1"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2161" y="1568"/>
              <a:ext cx="1205" cy="40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215" tIns="45107" rIns="90215" bIns="45107">
              <a:prstTxWarp prst="textNoShape">
                <a:avLst/>
              </a:prstTxWarp>
              <a:spAutoFit/>
            </a:bodyPr>
            <a:lstStyle/>
            <a:p>
              <a:pPr algn="ctr" defTabSz="901700" eaLnBrk="0" hangingPunct="0"/>
              <a:r>
                <a:rPr lang="en-US">
                  <a:solidFill>
                    <a:schemeClr val="accent2"/>
                  </a:solidFill>
                  <a:latin typeface="Trebuchet MS" charset="0"/>
                </a:rPr>
                <a:t>CPU clock cycles</a:t>
              </a:r>
            </a:p>
            <a:p>
              <a:pPr algn="ctr" defTabSz="901700" eaLnBrk="0" hangingPunct="0"/>
              <a:r>
                <a:rPr lang="en-US">
                  <a:solidFill>
                    <a:schemeClr val="accent2"/>
                  </a:solidFill>
                  <a:latin typeface="Trebuchet MS" charset="0"/>
                </a:rPr>
                <a:t>for a program</a:t>
              </a:r>
            </a:p>
          </p:txBody>
        </p:sp>
        <p:sp>
          <p:nvSpPr>
            <p:cNvPr id="27663" name="Text Box 7"/>
            <p:cNvSpPr txBox="1"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3771" y="1655"/>
              <a:ext cx="933" cy="2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215" tIns="45107" rIns="90215" bIns="45107">
              <a:prstTxWarp prst="textNoShape">
                <a:avLst/>
              </a:prstTxWarp>
              <a:spAutoFit/>
            </a:bodyPr>
            <a:lstStyle/>
            <a:p>
              <a:pPr algn="ctr" defTabSz="901700" eaLnBrk="0" hangingPunct="0"/>
              <a:r>
                <a:rPr lang="en-US" dirty="0">
                  <a:solidFill>
                    <a:schemeClr val="accent2"/>
                  </a:solidFill>
                  <a:latin typeface="Trebuchet MS" charset="0"/>
                </a:rPr>
                <a:t>Clock period</a:t>
              </a:r>
            </a:p>
          </p:txBody>
        </p:sp>
        <p:sp>
          <p:nvSpPr>
            <p:cNvPr id="27664" name="Text Box 8"/>
            <p:cNvSpPr txBox="1"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1913" y="1655"/>
              <a:ext cx="192" cy="2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215" tIns="45107" rIns="90215" bIns="45107">
              <a:prstTxWarp prst="textNoShape">
                <a:avLst/>
              </a:prstTxWarp>
              <a:spAutoFit/>
            </a:bodyPr>
            <a:lstStyle/>
            <a:p>
              <a:pPr algn="ctr" defTabSz="901700" eaLnBrk="0" hangingPunct="0"/>
              <a:r>
                <a:rPr lang="en-US">
                  <a:solidFill>
                    <a:schemeClr val="accent2"/>
                  </a:solidFill>
                  <a:latin typeface="Trebuchet MS" charset="0"/>
                </a:rPr>
                <a:t>=</a:t>
              </a:r>
            </a:p>
          </p:txBody>
        </p:sp>
        <p:sp>
          <p:nvSpPr>
            <p:cNvPr id="27665" name="Text Box 9"/>
            <p:cNvSpPr txBox="1"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3426" y="1655"/>
              <a:ext cx="170" cy="2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215" tIns="45107" rIns="90215" bIns="45107">
              <a:prstTxWarp prst="textNoShape">
                <a:avLst/>
              </a:prstTxWarp>
              <a:spAutoFit/>
            </a:bodyPr>
            <a:lstStyle/>
            <a:p>
              <a:pPr algn="ctr" defTabSz="901700" eaLnBrk="0" hangingPunct="0"/>
              <a:r>
                <a:rPr lang="en-US">
                  <a:solidFill>
                    <a:schemeClr val="accent2"/>
                  </a:solidFill>
                  <a:latin typeface="Trebuchet MS" charset="0"/>
                </a:rPr>
                <a:t>*</a:t>
              </a:r>
            </a:p>
          </p:txBody>
        </p:sp>
      </p:grpSp>
      <p:grpSp>
        <p:nvGrpSpPr>
          <p:cNvPr id="27654" name="Group 10"/>
          <p:cNvGrpSpPr>
            <a:grpSpLocks/>
          </p:cNvGrpSpPr>
          <p:nvPr>
            <p:custDataLst>
              <p:tags r:id="rId4"/>
            </p:custDataLst>
          </p:nvPr>
        </p:nvGrpSpPr>
        <p:grpSpPr bwMode="auto">
          <a:xfrm>
            <a:off x="941388" y="2484437"/>
            <a:ext cx="6664325" cy="639763"/>
            <a:chOff x="556" y="1631"/>
            <a:chExt cx="4257" cy="408"/>
          </a:xfrm>
        </p:grpSpPr>
        <p:sp>
          <p:nvSpPr>
            <p:cNvPr id="27655" name="Text Box 11"/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556" y="1631"/>
              <a:ext cx="1410" cy="40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215" tIns="45107" rIns="90215" bIns="45107">
              <a:prstTxWarp prst="textNoShape">
                <a:avLst/>
              </a:prstTxWarp>
              <a:spAutoFit/>
            </a:bodyPr>
            <a:lstStyle/>
            <a:p>
              <a:pPr algn="ctr" defTabSz="901700" eaLnBrk="0" hangingPunct="0"/>
              <a:r>
                <a:rPr lang="en-US">
                  <a:solidFill>
                    <a:schemeClr val="accent2"/>
                  </a:solidFill>
                  <a:latin typeface="Trebuchet MS" charset="0"/>
                </a:rPr>
                <a:t>CPU execution time</a:t>
              </a:r>
            </a:p>
            <a:p>
              <a:pPr algn="ctr" defTabSz="901700" eaLnBrk="0" hangingPunct="0"/>
              <a:r>
                <a:rPr lang="en-US">
                  <a:solidFill>
                    <a:schemeClr val="accent2"/>
                  </a:solidFill>
                  <a:latin typeface="Trebuchet MS" charset="0"/>
                </a:rPr>
                <a:t>for a program</a:t>
              </a:r>
            </a:p>
          </p:txBody>
        </p:sp>
        <p:sp>
          <p:nvSpPr>
            <p:cNvPr id="27656" name="Text Box 12"/>
            <p:cNvSpPr txBox="1"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2238" y="1631"/>
              <a:ext cx="1205" cy="40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215" tIns="45107" rIns="90215" bIns="45107">
              <a:prstTxWarp prst="textNoShape">
                <a:avLst/>
              </a:prstTxWarp>
              <a:spAutoFit/>
            </a:bodyPr>
            <a:lstStyle/>
            <a:p>
              <a:pPr algn="ctr" defTabSz="901700" eaLnBrk="0" hangingPunct="0"/>
              <a:r>
                <a:rPr lang="en-US">
                  <a:solidFill>
                    <a:schemeClr val="accent2"/>
                  </a:solidFill>
                  <a:latin typeface="Trebuchet MS" charset="0"/>
                </a:rPr>
                <a:t>CPU clock cycles</a:t>
              </a:r>
            </a:p>
            <a:p>
              <a:pPr algn="ctr" defTabSz="901700" eaLnBrk="0" hangingPunct="0"/>
              <a:r>
                <a:rPr lang="en-US">
                  <a:solidFill>
                    <a:schemeClr val="accent2"/>
                  </a:solidFill>
                  <a:latin typeface="Trebuchet MS" charset="0"/>
                </a:rPr>
                <a:t>for a program</a:t>
              </a:r>
            </a:p>
          </p:txBody>
        </p:sp>
        <p:sp>
          <p:nvSpPr>
            <p:cNvPr id="27657" name="Text Box 13"/>
            <p:cNvSpPr txBox="1"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3922" y="1632"/>
              <a:ext cx="785" cy="40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215" tIns="45107" rIns="90215" bIns="45107">
              <a:prstTxWarp prst="textNoShape">
                <a:avLst/>
              </a:prstTxWarp>
              <a:spAutoFit/>
            </a:bodyPr>
            <a:lstStyle/>
            <a:p>
              <a:pPr algn="ctr" defTabSz="901700" eaLnBrk="0" hangingPunct="0"/>
              <a:r>
                <a:rPr lang="en-US">
                  <a:solidFill>
                    <a:schemeClr val="accent2"/>
                  </a:solidFill>
                  <a:latin typeface="Trebuchet MS" charset="0"/>
                </a:rPr>
                <a:t>1</a:t>
              </a:r>
            </a:p>
            <a:p>
              <a:pPr algn="ctr" defTabSz="901700" eaLnBrk="0" hangingPunct="0"/>
              <a:r>
                <a:rPr lang="en-US">
                  <a:solidFill>
                    <a:schemeClr val="accent2"/>
                  </a:solidFill>
                  <a:latin typeface="Trebuchet MS" charset="0"/>
                </a:rPr>
                <a:t>Clock rate</a:t>
              </a:r>
            </a:p>
          </p:txBody>
        </p:sp>
        <p:sp>
          <p:nvSpPr>
            <p:cNvPr id="27658" name="Text Box 14"/>
            <p:cNvSpPr txBox="1"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1990" y="1718"/>
              <a:ext cx="193" cy="2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215" tIns="45107" rIns="90215" bIns="45107">
              <a:prstTxWarp prst="textNoShape">
                <a:avLst/>
              </a:prstTxWarp>
              <a:spAutoFit/>
            </a:bodyPr>
            <a:lstStyle/>
            <a:p>
              <a:pPr algn="ctr" defTabSz="901700" eaLnBrk="0" hangingPunct="0"/>
              <a:r>
                <a:rPr lang="en-US">
                  <a:solidFill>
                    <a:schemeClr val="accent2"/>
                  </a:solidFill>
                  <a:latin typeface="Trebuchet MS" charset="0"/>
                </a:rPr>
                <a:t>=</a:t>
              </a:r>
            </a:p>
          </p:txBody>
        </p:sp>
        <p:sp>
          <p:nvSpPr>
            <p:cNvPr id="27659" name="Text Box 15"/>
            <p:cNvSpPr txBox="1"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3504" y="1718"/>
              <a:ext cx="169" cy="2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215" tIns="45107" rIns="90215" bIns="45107">
              <a:prstTxWarp prst="textNoShape">
                <a:avLst/>
              </a:prstTxWarp>
              <a:spAutoFit/>
            </a:bodyPr>
            <a:lstStyle/>
            <a:p>
              <a:pPr algn="ctr" defTabSz="901700" eaLnBrk="0" hangingPunct="0"/>
              <a:r>
                <a:rPr lang="en-US">
                  <a:solidFill>
                    <a:schemeClr val="accent2"/>
                  </a:solidFill>
                  <a:latin typeface="Trebuchet MS" charset="0"/>
                </a:rPr>
                <a:t>*</a:t>
              </a:r>
            </a:p>
          </p:txBody>
        </p:sp>
        <p:sp>
          <p:nvSpPr>
            <p:cNvPr id="27660" name="Line 16"/>
            <p:cNvSpPr>
              <a:spLocks noChangeShapeType="1"/>
            </p:cNvSpPr>
            <p:nvPr>
              <p:custDataLst>
                <p:tags r:id="rId10"/>
              </p:custDataLst>
            </p:nvPr>
          </p:nvSpPr>
          <p:spPr bwMode="auto">
            <a:xfrm>
              <a:off x="3834" y="1844"/>
              <a:ext cx="97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96741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F3E61-95D6-C046-9A3B-85F6DA2EBEE7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CPI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How do the # of instructions in a program relate to the execution time?</a:t>
            </a:r>
          </a:p>
        </p:txBody>
      </p:sp>
      <p:grpSp>
        <p:nvGrpSpPr>
          <p:cNvPr id="29701" name="Group 4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1071563" y="2774950"/>
            <a:ext cx="6927850" cy="912812"/>
            <a:chOff x="705" y="1077"/>
            <a:chExt cx="4424" cy="583"/>
          </a:xfrm>
        </p:grpSpPr>
        <p:sp>
          <p:nvSpPr>
            <p:cNvPr id="29712" name="Text Box 5"/>
            <p:cNvSpPr txBox="1"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705" y="1163"/>
              <a:ext cx="1204" cy="40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215" tIns="45107" rIns="90215" bIns="45107">
              <a:prstTxWarp prst="textNoShape">
                <a:avLst/>
              </a:prstTxWarp>
              <a:spAutoFit/>
            </a:bodyPr>
            <a:lstStyle/>
            <a:p>
              <a:pPr algn="ctr" defTabSz="901700" eaLnBrk="0" hangingPunct="0"/>
              <a:r>
                <a:rPr lang="en-US">
                  <a:solidFill>
                    <a:schemeClr val="accent2"/>
                  </a:solidFill>
                  <a:latin typeface="Trebuchet MS" charset="0"/>
                </a:rPr>
                <a:t>CPU clock cycles</a:t>
              </a:r>
            </a:p>
            <a:p>
              <a:pPr algn="ctr" defTabSz="901700" eaLnBrk="0" hangingPunct="0"/>
              <a:r>
                <a:rPr lang="en-US">
                  <a:solidFill>
                    <a:schemeClr val="accent2"/>
                  </a:solidFill>
                  <a:latin typeface="Trebuchet MS" charset="0"/>
                </a:rPr>
                <a:t>for a program</a:t>
              </a:r>
            </a:p>
          </p:txBody>
        </p:sp>
        <p:sp>
          <p:nvSpPr>
            <p:cNvPr id="29713" name="Text Box 6"/>
            <p:cNvSpPr txBox="1"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2269" y="1163"/>
              <a:ext cx="1014" cy="40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215" tIns="45107" rIns="90215" bIns="45107">
              <a:prstTxWarp prst="textNoShape">
                <a:avLst/>
              </a:prstTxWarp>
              <a:spAutoFit/>
            </a:bodyPr>
            <a:lstStyle/>
            <a:p>
              <a:pPr algn="ctr" defTabSz="901700" eaLnBrk="0" hangingPunct="0"/>
              <a:r>
                <a:rPr lang="en-US">
                  <a:solidFill>
                    <a:schemeClr val="accent2"/>
                  </a:solidFill>
                  <a:latin typeface="Trebuchet MS" charset="0"/>
                </a:rPr>
                <a:t>Instructions</a:t>
              </a:r>
            </a:p>
            <a:p>
              <a:pPr algn="ctr" defTabSz="901700" eaLnBrk="0" hangingPunct="0"/>
              <a:r>
                <a:rPr lang="en-US">
                  <a:solidFill>
                    <a:schemeClr val="accent2"/>
                  </a:solidFill>
                  <a:latin typeface="Trebuchet MS" charset="0"/>
                </a:rPr>
                <a:t>for a program</a:t>
              </a:r>
            </a:p>
          </p:txBody>
        </p:sp>
        <p:sp>
          <p:nvSpPr>
            <p:cNvPr id="29714" name="Text Box 7"/>
            <p:cNvSpPr txBox="1"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3591" y="1077"/>
              <a:ext cx="1538" cy="58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215" tIns="45107" rIns="90215" bIns="45107">
              <a:prstTxWarp prst="textNoShape">
                <a:avLst/>
              </a:prstTxWarp>
              <a:spAutoFit/>
            </a:bodyPr>
            <a:lstStyle/>
            <a:p>
              <a:pPr algn="ctr" defTabSz="901700" eaLnBrk="0" hangingPunct="0"/>
              <a:r>
                <a:rPr lang="en-US">
                  <a:solidFill>
                    <a:schemeClr val="accent2"/>
                  </a:solidFill>
                  <a:latin typeface="Trebuchet MS" charset="0"/>
                </a:rPr>
                <a:t>Average Clock</a:t>
              </a:r>
            </a:p>
            <a:p>
              <a:pPr algn="ctr" defTabSz="901700" eaLnBrk="0" hangingPunct="0"/>
              <a:r>
                <a:rPr lang="en-US">
                  <a:solidFill>
                    <a:schemeClr val="accent2"/>
                  </a:solidFill>
                  <a:latin typeface="Trebuchet MS" charset="0"/>
                </a:rPr>
                <a:t>Cycles per Instruction</a:t>
              </a:r>
            </a:p>
            <a:p>
              <a:pPr algn="ctr" defTabSz="901700" eaLnBrk="0" hangingPunct="0"/>
              <a:r>
                <a:rPr lang="en-US" b="1">
                  <a:solidFill>
                    <a:schemeClr val="accent2"/>
                  </a:solidFill>
                  <a:latin typeface="Trebuchet MS" charset="0"/>
                </a:rPr>
                <a:t>(CPI)</a:t>
              </a:r>
            </a:p>
          </p:txBody>
        </p:sp>
        <p:sp>
          <p:nvSpPr>
            <p:cNvPr id="29715" name="Text Box 8"/>
            <p:cNvSpPr txBox="1"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2003" y="1249"/>
              <a:ext cx="192" cy="2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215" tIns="45107" rIns="90215" bIns="45107">
              <a:prstTxWarp prst="textNoShape">
                <a:avLst/>
              </a:prstTxWarp>
              <a:spAutoFit/>
            </a:bodyPr>
            <a:lstStyle/>
            <a:p>
              <a:pPr algn="ctr" defTabSz="901700" eaLnBrk="0" hangingPunct="0"/>
              <a:r>
                <a:rPr lang="en-US">
                  <a:solidFill>
                    <a:schemeClr val="accent2"/>
                  </a:solidFill>
                  <a:latin typeface="Trebuchet MS" charset="0"/>
                </a:rPr>
                <a:t>=</a:t>
              </a:r>
            </a:p>
          </p:txBody>
        </p:sp>
        <p:sp>
          <p:nvSpPr>
            <p:cNvPr id="29716" name="Text Box 9"/>
            <p:cNvSpPr txBox="1"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3362" y="1249"/>
              <a:ext cx="169" cy="2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215" tIns="45107" rIns="90215" bIns="45107">
              <a:prstTxWarp prst="textNoShape">
                <a:avLst/>
              </a:prstTxWarp>
              <a:spAutoFit/>
            </a:bodyPr>
            <a:lstStyle/>
            <a:p>
              <a:pPr algn="ctr" defTabSz="901700" eaLnBrk="0" hangingPunct="0"/>
              <a:r>
                <a:rPr lang="en-US">
                  <a:solidFill>
                    <a:schemeClr val="accent2"/>
                  </a:solidFill>
                  <a:latin typeface="Trebuchet MS" charset="0"/>
                </a:rPr>
                <a:t>*</a:t>
              </a:r>
            </a:p>
          </p:txBody>
        </p:sp>
      </p:grpSp>
      <p:grpSp>
        <p:nvGrpSpPr>
          <p:cNvPr id="29702" name="Group 10"/>
          <p:cNvGrpSpPr>
            <a:grpSpLocks/>
          </p:cNvGrpSpPr>
          <p:nvPr>
            <p:custDataLst>
              <p:tags r:id="rId4"/>
            </p:custDataLst>
          </p:nvPr>
        </p:nvGrpSpPr>
        <p:grpSpPr bwMode="auto">
          <a:xfrm>
            <a:off x="428625" y="4999037"/>
            <a:ext cx="7988300" cy="639763"/>
            <a:chOff x="229" y="2626"/>
            <a:chExt cx="5102" cy="408"/>
          </a:xfrm>
        </p:grpSpPr>
        <p:sp>
          <p:nvSpPr>
            <p:cNvPr id="29703" name="Text Box 11"/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229" y="2626"/>
              <a:ext cx="1409" cy="40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215" tIns="45107" rIns="90215" bIns="45107">
              <a:prstTxWarp prst="textNoShape">
                <a:avLst/>
              </a:prstTxWarp>
              <a:spAutoFit/>
            </a:bodyPr>
            <a:lstStyle/>
            <a:p>
              <a:pPr algn="ctr" defTabSz="901700" eaLnBrk="0" hangingPunct="0"/>
              <a:r>
                <a:rPr lang="en-US">
                  <a:solidFill>
                    <a:schemeClr val="accent2"/>
                  </a:solidFill>
                  <a:latin typeface="Trebuchet MS" charset="0"/>
                </a:rPr>
                <a:t>CPU execution time</a:t>
              </a:r>
            </a:p>
            <a:p>
              <a:pPr algn="ctr" defTabSz="901700" eaLnBrk="0" hangingPunct="0"/>
              <a:r>
                <a:rPr lang="en-US">
                  <a:solidFill>
                    <a:schemeClr val="accent2"/>
                  </a:solidFill>
                  <a:latin typeface="Trebuchet MS" charset="0"/>
                </a:rPr>
                <a:t>for a program</a:t>
              </a:r>
            </a:p>
          </p:txBody>
        </p:sp>
        <p:sp>
          <p:nvSpPr>
            <p:cNvPr id="29704" name="Text Box 12"/>
            <p:cNvSpPr txBox="1"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2021" y="2626"/>
              <a:ext cx="1013" cy="40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215" tIns="45107" rIns="90215" bIns="45107">
              <a:prstTxWarp prst="textNoShape">
                <a:avLst/>
              </a:prstTxWarp>
              <a:spAutoFit/>
            </a:bodyPr>
            <a:lstStyle/>
            <a:p>
              <a:pPr algn="ctr" defTabSz="901700" eaLnBrk="0" hangingPunct="0"/>
              <a:r>
                <a:rPr lang="en-US">
                  <a:solidFill>
                    <a:schemeClr val="accent2"/>
                  </a:solidFill>
                  <a:latin typeface="Trebuchet MS" charset="0"/>
                </a:rPr>
                <a:t>Instructions</a:t>
              </a:r>
            </a:p>
            <a:p>
              <a:pPr algn="ctr" defTabSz="901700" eaLnBrk="0" hangingPunct="0"/>
              <a:r>
                <a:rPr lang="en-US">
                  <a:solidFill>
                    <a:schemeClr val="accent2"/>
                  </a:solidFill>
                  <a:latin typeface="Trebuchet MS" charset="0"/>
                </a:rPr>
                <a:t>for a program</a:t>
              </a:r>
            </a:p>
          </p:txBody>
        </p:sp>
        <p:sp>
          <p:nvSpPr>
            <p:cNvPr id="29705" name="Text Box 13"/>
            <p:cNvSpPr txBox="1"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1727" y="2713"/>
              <a:ext cx="192" cy="2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215" tIns="45107" rIns="90215" bIns="45107">
              <a:prstTxWarp prst="textNoShape">
                <a:avLst/>
              </a:prstTxWarp>
              <a:spAutoFit/>
            </a:bodyPr>
            <a:lstStyle/>
            <a:p>
              <a:pPr algn="ctr" defTabSz="901700" eaLnBrk="0" hangingPunct="0"/>
              <a:r>
                <a:rPr lang="en-US">
                  <a:solidFill>
                    <a:schemeClr val="accent2"/>
                  </a:solidFill>
                  <a:latin typeface="Trebuchet MS" charset="0"/>
                </a:rPr>
                <a:t>=</a:t>
              </a:r>
            </a:p>
          </p:txBody>
        </p:sp>
        <p:sp>
          <p:nvSpPr>
            <p:cNvPr id="29706" name="Text Box 14"/>
            <p:cNvSpPr txBox="1"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3967" y="2713"/>
              <a:ext cx="170" cy="2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215" tIns="45107" rIns="90215" bIns="45107">
              <a:prstTxWarp prst="textNoShape">
                <a:avLst/>
              </a:prstTxWarp>
              <a:spAutoFit/>
            </a:bodyPr>
            <a:lstStyle/>
            <a:p>
              <a:pPr algn="ctr" defTabSz="901700" eaLnBrk="0" hangingPunct="0"/>
              <a:r>
                <a:rPr lang="en-US">
                  <a:solidFill>
                    <a:schemeClr val="accent2"/>
                  </a:solidFill>
                  <a:latin typeface="Trebuchet MS" charset="0"/>
                </a:rPr>
                <a:t>*</a:t>
              </a:r>
            </a:p>
          </p:txBody>
        </p:sp>
        <p:grpSp>
          <p:nvGrpSpPr>
            <p:cNvPr id="29707" name="Group 15"/>
            <p:cNvGrpSpPr>
              <a:grpSpLocks/>
            </p:cNvGrpSpPr>
            <p:nvPr/>
          </p:nvGrpSpPr>
          <p:grpSpPr bwMode="auto">
            <a:xfrm>
              <a:off x="4352" y="2627"/>
              <a:ext cx="979" cy="407"/>
              <a:chOff x="3507" y="2627"/>
              <a:chExt cx="979" cy="407"/>
            </a:xfrm>
          </p:grpSpPr>
          <p:sp>
            <p:nvSpPr>
              <p:cNvPr id="29710" name="Text Box 16"/>
              <p:cNvSpPr txBox="1">
                <a:spLocks noChangeArrowheads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3595" y="2627"/>
                <a:ext cx="785" cy="40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215" tIns="45107" rIns="90215" bIns="45107">
                <a:prstTxWarp prst="textNoShape">
                  <a:avLst/>
                </a:prstTxWarp>
                <a:spAutoFit/>
              </a:bodyPr>
              <a:lstStyle/>
              <a:p>
                <a:pPr algn="ctr" defTabSz="901700" eaLnBrk="0" hangingPunct="0"/>
                <a:r>
                  <a:rPr lang="en-US">
                    <a:solidFill>
                      <a:schemeClr val="accent2"/>
                    </a:solidFill>
                    <a:latin typeface="Trebuchet MS" charset="0"/>
                  </a:rPr>
                  <a:t>1</a:t>
                </a:r>
              </a:p>
              <a:p>
                <a:pPr algn="ctr" defTabSz="901700" eaLnBrk="0" hangingPunct="0"/>
                <a:r>
                  <a:rPr lang="en-US">
                    <a:solidFill>
                      <a:schemeClr val="accent2"/>
                    </a:solidFill>
                    <a:latin typeface="Trebuchet MS" charset="0"/>
                  </a:rPr>
                  <a:t>Clock rate</a:t>
                </a:r>
              </a:p>
            </p:txBody>
          </p:sp>
          <p:sp>
            <p:nvSpPr>
              <p:cNvPr id="29711" name="Line 17"/>
              <p:cNvSpPr>
                <a:spLocks noChangeShapeType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3507" y="2839"/>
                <a:ext cx="97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9708" name="Text Box 18"/>
            <p:cNvSpPr txBox="1"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3139" y="2713"/>
              <a:ext cx="169" cy="2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215" tIns="45107" rIns="90215" bIns="45107">
              <a:prstTxWarp prst="textNoShape">
                <a:avLst/>
              </a:prstTxWarp>
              <a:spAutoFit/>
            </a:bodyPr>
            <a:lstStyle/>
            <a:p>
              <a:pPr algn="ctr" defTabSz="901700" eaLnBrk="0" hangingPunct="0"/>
              <a:r>
                <a:rPr lang="en-US">
                  <a:solidFill>
                    <a:schemeClr val="accent2"/>
                  </a:solidFill>
                  <a:latin typeface="Trebuchet MS" charset="0"/>
                </a:rPr>
                <a:t>*</a:t>
              </a:r>
            </a:p>
          </p:txBody>
        </p:sp>
        <p:sp>
          <p:nvSpPr>
            <p:cNvPr id="29709" name="Text Box 19"/>
            <p:cNvSpPr txBox="1"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3477" y="2713"/>
              <a:ext cx="325" cy="2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215" tIns="45107" rIns="90215" bIns="45107">
              <a:prstTxWarp prst="textNoShape">
                <a:avLst/>
              </a:prstTxWarp>
              <a:spAutoFit/>
            </a:bodyPr>
            <a:lstStyle/>
            <a:p>
              <a:pPr algn="ctr" defTabSz="901700" eaLnBrk="0" hangingPunct="0"/>
              <a:r>
                <a:rPr lang="en-US">
                  <a:solidFill>
                    <a:schemeClr val="accent2"/>
                  </a:solidFill>
                  <a:latin typeface="Trebuchet MS" charset="0"/>
                </a:rPr>
                <a:t>CPI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42660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509E9-928D-E44F-8C74-A295648C1F37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CPI Example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>
            <a:normAutofit fontScale="85000" lnSpcReduction="20000"/>
          </a:bodyPr>
          <a:lstStyle/>
          <a:p>
            <a:pPr eaLnBrk="1" hangingPunct="1"/>
            <a:r>
              <a:rPr lang="en-US" dirty="0"/>
              <a:t>Suppose we have two implementations of the same instruction set (ISA). </a:t>
            </a:r>
          </a:p>
          <a:p>
            <a:pPr eaLnBrk="1" hangingPunct="1"/>
            <a:endParaRPr lang="en-US" sz="1000" dirty="0"/>
          </a:p>
          <a:p>
            <a:pPr eaLnBrk="1" hangingPunct="1"/>
            <a:r>
              <a:rPr lang="en-US" dirty="0"/>
              <a:t>For some program</a:t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Machine </a:t>
            </a:r>
            <a:r>
              <a:rPr lang="en-US" dirty="0"/>
              <a:t>A has a clock cycle time of 10 ns. and a CPI of 2.0 </a:t>
            </a:r>
            <a:br>
              <a:rPr lang="en-US" dirty="0"/>
            </a:br>
            <a:r>
              <a:rPr lang="en-US" dirty="0"/>
              <a:t>	Machine B has a clock cycle time of 20 ns. and a CPI of 1.2 </a:t>
            </a:r>
          </a:p>
          <a:p>
            <a:pPr eaLnBrk="1" hangingPunct="1"/>
            <a:endParaRPr lang="en-US" sz="1000" dirty="0"/>
          </a:p>
          <a:p>
            <a:pPr eaLnBrk="1" hangingPunct="1"/>
            <a:r>
              <a:rPr lang="en-US" dirty="0"/>
              <a:t>What machine is faster for this program, and by how much?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405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0A323-A52D-1F44-BDE5-DE6677AFD86C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/>
              <a:t>Computing CPI</a:t>
            </a:r>
          </a:p>
        </p:txBody>
      </p:sp>
      <p:sp>
        <p:nvSpPr>
          <p:cNvPr id="33797" name="Rectangle 3"/>
          <p:cNvSpPr>
            <a:spLocks noGrp="1" noChangeArrowheads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457200" y="1600201"/>
            <a:ext cx="8229600" cy="1676399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US" dirty="0"/>
              <a:t>Different types of instructions can take very different amounts of cycles</a:t>
            </a:r>
          </a:p>
          <a:p>
            <a:pPr eaLnBrk="1" hangingPunct="1"/>
            <a:r>
              <a:rPr lang="en-US" dirty="0"/>
              <a:t>	Memory accesses, integer math, floating point, control flow</a:t>
            </a:r>
          </a:p>
          <a:p>
            <a:pPr eaLnBrk="1" hangingPunct="1"/>
            <a:endParaRPr lang="en-US" dirty="0"/>
          </a:p>
        </p:txBody>
      </p:sp>
      <p:graphicFrame>
        <p:nvGraphicFramePr>
          <p:cNvPr id="33794" name="Object 2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939333798"/>
              </p:ext>
            </p:extLst>
          </p:nvPr>
        </p:nvGraphicFramePr>
        <p:xfrm>
          <a:off x="2532062" y="1066800"/>
          <a:ext cx="4097338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Equation" r:id="rId8" imgW="4000320" imgH="545760" progId="Equation.3">
                  <p:embed/>
                </p:oleObj>
              </mc:Choice>
              <mc:Fallback>
                <p:oleObj name="Equation" r:id="rId8" imgW="4000320" imgH="545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2062" y="1066800"/>
                        <a:ext cx="4097338" cy="5397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1061" name="Group 5"/>
          <p:cNvGraphicFramePr>
            <a:graphicFrameLocks noGrp="1"/>
          </p:cNvGraphicFramePr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1680695062"/>
              </p:ext>
            </p:extLst>
          </p:nvPr>
        </p:nvGraphicFramePr>
        <p:xfrm>
          <a:off x="658813" y="3314436"/>
          <a:ext cx="7604125" cy="346736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901825"/>
                <a:gridCol w="1900237"/>
                <a:gridCol w="1901825"/>
                <a:gridCol w="1900238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Instruction Type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marL="90215" marR="90215" marT="45107" marB="4510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Type Cycles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marL="90215" marR="90215" marT="45107" marB="4510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Type Frequency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marL="90215" marR="90215" marT="45107" marB="4510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Cycles * Freq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marL="90215" marR="90215" marT="45107" marB="45107" horzOverflow="overflow"/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ALU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marL="90215" marR="90215" marT="45107" marB="4510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marL="90215" marR="90215" marT="45107" marB="4510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50%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marL="90215" marR="90215" marT="45107" marB="4510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u="none" strike="noStrike" cap="none" normalizeH="0" baseline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marL="90215" marR="90215" marT="45107" marB="45107" horzOverflow="overflow"/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Load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marL="90215" marR="90215" marT="45107" marB="4510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marL="90215" marR="90215" marT="45107" marB="4510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20%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marL="90215" marR="90215" marT="45107" marB="4510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u="none" strike="noStrike" cap="none" normalizeH="0" baseline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marL="90215" marR="90215" marT="45107" marB="45107" horzOverflow="overflow"/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Store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marL="90215" marR="90215" marT="45107" marB="4510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marL="90215" marR="90215" marT="45107" marB="4510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10%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marL="90215" marR="90215" marT="45107" marB="4510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u="none" strike="noStrike" cap="none" normalizeH="0" baseline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marL="90215" marR="90215" marT="45107" marB="45107" horzOverflow="overflow"/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Branch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marL="90215" marR="90215" marT="45107" marB="4510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marL="90215" marR="90215" marT="45107" marB="4510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20%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marL="90215" marR="90215" marT="45107" marB="4510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u="none" strike="noStrike" cap="none" normalizeH="0" baseline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marL="90215" marR="90215" marT="45107" marB="45107" horzOverflow="overflow"/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rebuchet MS" charset="0"/>
                      </a:endParaRPr>
                    </a:p>
                  </a:txBody>
                  <a:tcPr marL="90215" marR="90215" marT="45107" marB="4510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rebuchet MS" charset="0"/>
                      </a:endParaRPr>
                    </a:p>
                  </a:txBody>
                  <a:tcPr marL="90215" marR="90215" marT="45107" marB="45107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CPI: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marL="90215" marR="90215" marT="45107" marB="4510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u="none" strike="noStrike" cap="none" normalizeH="0" baseline="0" dirty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marL="90215" marR="90215" marT="45107" marB="45107" horzOverflow="overflow"/>
                </a:tc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" name="Ink 1"/>
              <p14:cNvContentPartPr/>
              <p14:nvPr/>
            </p14:nvContentPartPr>
            <p14:xfrm>
              <a:off x="6700680" y="3775680"/>
              <a:ext cx="1238040" cy="289080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691320" y="3766320"/>
                <a:ext cx="1256760" cy="2909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19296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C67A5-8BA8-EF4D-A080-616DD761721F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CPI &amp; Processor Tradeoffs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>
            <a:normAutofit fontScale="62500" lnSpcReduction="20000"/>
          </a:bodyPr>
          <a:lstStyle/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>
              <a:buFontTx/>
              <a:buNone/>
            </a:pPr>
            <a:r>
              <a:rPr lang="en-US" i="1"/>
              <a:t>How much faster would the machine be if:</a:t>
            </a:r>
          </a:p>
          <a:p>
            <a:pPr eaLnBrk="1" hangingPunct="1">
              <a:buFontTx/>
              <a:buAutoNum type="arabicPeriod"/>
            </a:pPr>
            <a:r>
              <a:rPr lang="en-US"/>
              <a:t>A data cache reduced the average load time to 2 cycles?</a:t>
            </a:r>
          </a:p>
          <a:p>
            <a:pPr eaLnBrk="1" hangingPunct="1">
              <a:buFontTx/>
              <a:buAutoNum type="arabicPeriod"/>
            </a:pPr>
            <a:endParaRPr lang="en-US"/>
          </a:p>
          <a:p>
            <a:pPr eaLnBrk="1" hangingPunct="1">
              <a:buFontTx/>
              <a:buAutoNum type="arabicPeriod"/>
            </a:pPr>
            <a:endParaRPr lang="en-US"/>
          </a:p>
          <a:p>
            <a:pPr eaLnBrk="1" hangingPunct="1">
              <a:buFontTx/>
              <a:buAutoNum type="arabicPeriod"/>
            </a:pPr>
            <a:r>
              <a:rPr lang="en-US"/>
              <a:t>Branch prediction shaved a cycle off the branch time?</a:t>
            </a:r>
          </a:p>
          <a:p>
            <a:pPr eaLnBrk="1" hangingPunct="1">
              <a:buFontTx/>
              <a:buAutoNum type="arabicPeriod"/>
            </a:pPr>
            <a:endParaRPr lang="en-US"/>
          </a:p>
          <a:p>
            <a:pPr eaLnBrk="1" hangingPunct="1">
              <a:buFontTx/>
              <a:buAutoNum type="arabicPeriod"/>
            </a:pPr>
            <a:endParaRPr lang="en-US"/>
          </a:p>
          <a:p>
            <a:pPr eaLnBrk="1" hangingPunct="1">
              <a:buFontTx/>
              <a:buAutoNum type="arabicPeriod"/>
            </a:pPr>
            <a:r>
              <a:rPr lang="en-US"/>
              <a:t>Two ALU instructions could be executed at once?</a:t>
            </a:r>
          </a:p>
          <a:p>
            <a:pPr eaLnBrk="1" hangingPunct="1">
              <a:buFontTx/>
              <a:buAutoNum type="arabicPeriod"/>
            </a:pPr>
            <a:endParaRPr lang="en-US"/>
          </a:p>
          <a:p>
            <a:pPr eaLnBrk="1" hangingPunct="1">
              <a:buFontTx/>
              <a:buAutoNum type="arabicPeriod"/>
            </a:pPr>
            <a:endParaRPr lang="en-US"/>
          </a:p>
        </p:txBody>
      </p:sp>
      <p:graphicFrame>
        <p:nvGraphicFramePr>
          <p:cNvPr id="305156" name="Group 4"/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202076455"/>
              </p:ext>
            </p:extLst>
          </p:nvPr>
        </p:nvGraphicFramePr>
        <p:xfrm>
          <a:off x="1598613" y="1371600"/>
          <a:ext cx="5702300" cy="167027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900237"/>
                <a:gridCol w="1901825"/>
                <a:gridCol w="1900238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Instruction Type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marL="90215" marR="90215" marT="45107" marB="4510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Type Cycles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marL="90215" marR="90215" marT="45107" marB="4510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Type Frequency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marL="90215" marR="90215" marT="45107" marB="45107" horzOverflow="overflow"/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ALU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marL="90215" marR="90215" marT="45107" marB="4510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marL="90215" marR="90215" marT="45107" marB="4510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50%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marL="90215" marR="90215" marT="45107" marB="45107" horzOverflow="overflow"/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Load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marL="90215" marR="90215" marT="45107" marB="4510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marL="90215" marR="90215" marT="45107" marB="4510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20%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marL="90215" marR="90215" marT="45107" marB="45107" horzOverflow="overflow"/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Store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marL="90215" marR="90215" marT="45107" marB="4510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marL="90215" marR="90215" marT="45107" marB="4510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10%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marL="90215" marR="90215" marT="45107" marB="45107" horzOverflow="overflow"/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Branch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marL="90215" marR="90215" marT="45107" marB="4510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marL="90215" marR="90215" marT="45107" marB="4510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20%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marL="90215" marR="90215" marT="45107" marB="45107"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4325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79361-4122-D141-B998-9D11D48E12B8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Warning 1: Amdahl’s Law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>
            <a:normAutofit fontScale="62500" lnSpcReduction="20000"/>
          </a:bodyPr>
          <a:lstStyle/>
          <a:p>
            <a:pPr eaLnBrk="1" hangingPunct="1"/>
            <a:r>
              <a:rPr lang="en-US" dirty="0"/>
              <a:t>The impact of a performance improvement is limited by what is NOT improved:</a:t>
            </a:r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Example:  Assume a program runs in 100 seconds on a machine, with multiply responsible for 80 seconds of this time.  How much do we have to speed up multiply to make the program run 4 times faster?</a:t>
            </a:r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5 times faster?</a:t>
            </a:r>
          </a:p>
        </p:txBody>
      </p:sp>
      <p:grpSp>
        <p:nvGrpSpPr>
          <p:cNvPr id="37893" name="Group 4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293688" y="2332038"/>
            <a:ext cx="8499475" cy="639762"/>
            <a:chOff x="188" y="941"/>
            <a:chExt cx="5428" cy="408"/>
          </a:xfrm>
        </p:grpSpPr>
        <p:sp>
          <p:nvSpPr>
            <p:cNvPr id="37894" name="Text Box 5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188" y="941"/>
              <a:ext cx="1353" cy="40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215" tIns="45107" rIns="90215" bIns="45107">
              <a:prstTxWarp prst="textNoShape">
                <a:avLst/>
              </a:prstTxWarp>
              <a:spAutoFit/>
            </a:bodyPr>
            <a:lstStyle/>
            <a:p>
              <a:pPr algn="ctr" defTabSz="901700" eaLnBrk="0" hangingPunct="0"/>
              <a:r>
                <a:rPr lang="en-US">
                  <a:solidFill>
                    <a:schemeClr val="accent2"/>
                  </a:solidFill>
                  <a:latin typeface="Trebuchet MS" charset="0"/>
                </a:rPr>
                <a:t>Execution time</a:t>
              </a:r>
            </a:p>
            <a:p>
              <a:pPr algn="ctr" defTabSz="901700" eaLnBrk="0" hangingPunct="0"/>
              <a:r>
                <a:rPr lang="en-US">
                  <a:solidFill>
                    <a:schemeClr val="accent2"/>
                  </a:solidFill>
                  <a:latin typeface="Trebuchet MS" charset="0"/>
                </a:rPr>
                <a:t>after improvement</a:t>
              </a:r>
            </a:p>
          </p:txBody>
        </p:sp>
        <p:sp>
          <p:nvSpPr>
            <p:cNvPr id="37895" name="Text Box 6"/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1588" y="941"/>
              <a:ext cx="1101" cy="40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215" tIns="45107" rIns="90215" bIns="45107">
              <a:prstTxWarp prst="textNoShape">
                <a:avLst/>
              </a:prstTxWarp>
              <a:spAutoFit/>
            </a:bodyPr>
            <a:lstStyle/>
            <a:p>
              <a:pPr algn="ctr" defTabSz="901700" eaLnBrk="0" hangingPunct="0"/>
              <a:r>
                <a:rPr lang="en-US">
                  <a:solidFill>
                    <a:schemeClr val="accent2"/>
                  </a:solidFill>
                  <a:latin typeface="Trebuchet MS" charset="0"/>
                </a:rPr>
                <a:t>Execution time</a:t>
              </a:r>
            </a:p>
            <a:p>
              <a:pPr algn="ctr" defTabSz="901700" eaLnBrk="0" hangingPunct="0"/>
              <a:r>
                <a:rPr lang="en-US">
                  <a:solidFill>
                    <a:schemeClr val="accent2"/>
                  </a:solidFill>
                  <a:latin typeface="Trebuchet MS" charset="0"/>
                </a:rPr>
                <a:t>of unaffected</a:t>
              </a:r>
            </a:p>
          </p:txBody>
        </p:sp>
        <p:sp>
          <p:nvSpPr>
            <p:cNvPr id="37896" name="Text Box 7"/>
            <p:cNvSpPr txBox="1"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1453" y="1028"/>
              <a:ext cx="193" cy="2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215" tIns="45107" rIns="90215" bIns="45107">
              <a:prstTxWarp prst="textNoShape">
                <a:avLst/>
              </a:prstTxWarp>
              <a:spAutoFit/>
            </a:bodyPr>
            <a:lstStyle/>
            <a:p>
              <a:pPr algn="ctr" defTabSz="901700" eaLnBrk="0" hangingPunct="0"/>
              <a:r>
                <a:rPr lang="en-US">
                  <a:solidFill>
                    <a:schemeClr val="accent2"/>
                  </a:solidFill>
                  <a:latin typeface="Trebuchet MS" charset="0"/>
                </a:rPr>
                <a:t>=</a:t>
              </a:r>
            </a:p>
          </p:txBody>
        </p:sp>
        <p:sp>
          <p:nvSpPr>
            <p:cNvPr id="37897" name="Text Box 8"/>
            <p:cNvSpPr txBox="1"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3816" y="1028"/>
              <a:ext cx="170" cy="2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215" tIns="45107" rIns="90215" bIns="45107">
              <a:prstTxWarp prst="textNoShape">
                <a:avLst/>
              </a:prstTxWarp>
              <a:spAutoFit/>
            </a:bodyPr>
            <a:lstStyle/>
            <a:p>
              <a:pPr algn="ctr" defTabSz="901700" eaLnBrk="0" hangingPunct="0"/>
              <a:r>
                <a:rPr lang="en-US">
                  <a:solidFill>
                    <a:schemeClr val="accent2"/>
                  </a:solidFill>
                  <a:latin typeface="Trebuchet MS" charset="0"/>
                </a:rPr>
                <a:t>*</a:t>
              </a:r>
            </a:p>
          </p:txBody>
        </p:sp>
        <p:grpSp>
          <p:nvGrpSpPr>
            <p:cNvPr id="37898" name="Group 9"/>
            <p:cNvGrpSpPr>
              <a:grpSpLocks/>
            </p:cNvGrpSpPr>
            <p:nvPr/>
          </p:nvGrpSpPr>
          <p:grpSpPr bwMode="auto">
            <a:xfrm>
              <a:off x="3909" y="941"/>
              <a:ext cx="1707" cy="407"/>
              <a:chOff x="3909" y="941"/>
              <a:chExt cx="1707" cy="407"/>
            </a:xfrm>
          </p:grpSpPr>
          <p:sp>
            <p:nvSpPr>
              <p:cNvPr id="37901" name="Text Box 10"/>
              <p:cNvSpPr txBox="1">
                <a:spLocks noChangeArrowhead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3909" y="941"/>
                <a:ext cx="1707" cy="40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215" tIns="45107" rIns="90215" bIns="45107">
                <a:prstTxWarp prst="textNoShape">
                  <a:avLst/>
                </a:prstTxWarp>
                <a:spAutoFit/>
              </a:bodyPr>
              <a:lstStyle/>
              <a:p>
                <a:pPr algn="ctr" defTabSz="901700" eaLnBrk="0" hangingPunct="0"/>
                <a:r>
                  <a:rPr lang="en-US">
                    <a:solidFill>
                      <a:schemeClr val="accent2"/>
                    </a:solidFill>
                    <a:latin typeface="Trebuchet MS" charset="0"/>
                  </a:rPr>
                  <a:t>1</a:t>
                </a:r>
              </a:p>
              <a:p>
                <a:pPr algn="ctr" defTabSz="901700" eaLnBrk="0" hangingPunct="0"/>
                <a:r>
                  <a:rPr lang="en-US">
                    <a:solidFill>
                      <a:schemeClr val="accent2"/>
                    </a:solidFill>
                    <a:latin typeface="Trebuchet MS" charset="0"/>
                  </a:rPr>
                  <a:t>Amount of improvement</a:t>
                </a:r>
              </a:p>
            </p:txBody>
          </p:sp>
          <p:sp>
            <p:nvSpPr>
              <p:cNvPr id="37902" name="Line 11"/>
              <p:cNvSpPr>
                <a:spLocks noChangeShapeType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4060" y="1153"/>
                <a:ext cx="14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7899" name="Text Box 12"/>
            <p:cNvSpPr txBox="1"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2630" y="1028"/>
              <a:ext cx="193" cy="2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215" tIns="45107" rIns="90215" bIns="45107">
              <a:prstTxWarp prst="textNoShape">
                <a:avLst/>
              </a:prstTxWarp>
              <a:spAutoFit/>
            </a:bodyPr>
            <a:lstStyle/>
            <a:p>
              <a:pPr algn="ctr" defTabSz="901700" eaLnBrk="0" hangingPunct="0"/>
              <a:r>
                <a:rPr lang="en-US">
                  <a:solidFill>
                    <a:schemeClr val="accent2"/>
                  </a:solidFill>
                  <a:latin typeface="Trebuchet MS" charset="0"/>
                </a:rPr>
                <a:t>+</a:t>
              </a:r>
            </a:p>
          </p:txBody>
        </p:sp>
        <p:sp>
          <p:nvSpPr>
            <p:cNvPr id="37900" name="Text Box 13"/>
            <p:cNvSpPr txBox="1"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2766" y="942"/>
              <a:ext cx="1101" cy="40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215" tIns="45107" rIns="90215" bIns="45107">
              <a:prstTxWarp prst="textNoShape">
                <a:avLst/>
              </a:prstTxWarp>
              <a:spAutoFit/>
            </a:bodyPr>
            <a:lstStyle/>
            <a:p>
              <a:pPr algn="ctr" defTabSz="901700" eaLnBrk="0" hangingPunct="0"/>
              <a:r>
                <a:rPr lang="en-US">
                  <a:solidFill>
                    <a:schemeClr val="accent2"/>
                  </a:solidFill>
                  <a:latin typeface="Trebuchet MS" charset="0"/>
                </a:rPr>
                <a:t>Execution time</a:t>
              </a:r>
              <a:br>
                <a:rPr lang="en-US">
                  <a:solidFill>
                    <a:schemeClr val="accent2"/>
                  </a:solidFill>
                  <a:latin typeface="Trebuchet MS" charset="0"/>
                </a:rPr>
              </a:br>
              <a:r>
                <a:rPr lang="en-US">
                  <a:solidFill>
                    <a:schemeClr val="accent2"/>
                  </a:solidFill>
                  <a:latin typeface="Trebuchet MS" charset="0"/>
                </a:rPr>
                <a:t>affected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64922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28BB7-561E-914D-B1F0-F26DE5E7E750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/>
              <a:t>Warning 2: MIPs, MHz </a:t>
            </a:r>
            <a:r>
              <a:rPr lang="en-US">
                <a:sym typeface="Symbol" charset="2"/>
              </a:rPr>
              <a:t></a:t>
            </a:r>
            <a:r>
              <a:rPr lang="en-US"/>
              <a:t> Performance 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>
            <a:normAutofit fontScale="550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Higher MHz (clock rate) doesn’t always mean better CPU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/>
              <a:t>	</a:t>
            </a:r>
            <a:r>
              <a:rPr lang="en-US" i="1" dirty="0"/>
              <a:t>Orange computer: 1000 MHz, CPI: 2.5, 1 billion instruction program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i="1" dirty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/>
              <a:t>	</a:t>
            </a:r>
            <a:r>
              <a:rPr lang="en-US" i="1" dirty="0"/>
              <a:t>Grape computer: 500MHz, CPI: 1.1, 1 billion instruction program</a:t>
            </a:r>
          </a:p>
          <a:p>
            <a:pPr eaLnBrk="1" hangingPunct="1">
              <a:lnSpc>
                <a:spcPct val="90000"/>
              </a:lnSpc>
            </a:pPr>
            <a:endParaRPr lang="en-US" dirty="0"/>
          </a:p>
          <a:p>
            <a:pPr eaLnBrk="1" hangingPunct="1">
              <a:lnSpc>
                <a:spcPct val="90000"/>
              </a:lnSpc>
            </a:pPr>
            <a:endParaRPr lang="en-US" dirty="0"/>
          </a:p>
          <a:p>
            <a:pPr eaLnBrk="1" hangingPunct="1">
              <a:lnSpc>
                <a:spcPct val="90000"/>
              </a:lnSpc>
            </a:pPr>
            <a:r>
              <a:rPr lang="en-US" dirty="0"/>
              <a:t>Higher MIPs (million instructions per second) doesn’t always mean better CPU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/>
              <a:t>	1 MHz machine, with two </a:t>
            </a:r>
            <a:r>
              <a:rPr lang="en-US" dirty="0" smtClean="0"/>
              <a:t>different compilers/instruction sets</a:t>
            </a:r>
            <a:endParaRPr lang="en-US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/>
              <a:t>	Compiler A on program X: 10M ALU, 1M Load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/>
              <a:t>	Compiler B on program X: 5M ALU, 1M Load</a:t>
            </a:r>
          </a:p>
          <a:p>
            <a:pPr eaLnBrk="1" hangingPunct="1">
              <a:lnSpc>
                <a:spcPct val="90000"/>
              </a:lnSpc>
            </a:pPr>
            <a:endParaRPr lang="en-US" dirty="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dirty="0"/>
              <a:t>Execution Time: A ____  B ____</a:t>
            </a:r>
          </a:p>
          <a:p>
            <a:pPr lvl="1" eaLnBrk="1" hangingPunct="1">
              <a:lnSpc>
                <a:spcPct val="90000"/>
              </a:lnSpc>
            </a:pPr>
            <a:endParaRPr lang="en-US" dirty="0"/>
          </a:p>
          <a:p>
            <a:pPr lvl="1" eaLnBrk="1" hangingPunct="1">
              <a:lnSpc>
                <a:spcPct val="90000"/>
              </a:lnSpc>
            </a:pPr>
            <a:endParaRPr lang="en-US" dirty="0"/>
          </a:p>
          <a:p>
            <a:pPr lvl="1" eaLnBrk="1" hangingPunct="1">
              <a:lnSpc>
                <a:spcPct val="90000"/>
              </a:lnSpc>
            </a:pPr>
            <a:endParaRPr lang="en-US" dirty="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dirty="0"/>
              <a:t>MIPS: A ____  B ____</a:t>
            </a:r>
          </a:p>
        </p:txBody>
      </p:sp>
      <p:graphicFrame>
        <p:nvGraphicFramePr>
          <p:cNvPr id="313368" name="Group 24"/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818055075"/>
              </p:ext>
            </p:extLst>
          </p:nvPr>
        </p:nvGraphicFramePr>
        <p:xfrm>
          <a:off x="4875213" y="4646613"/>
          <a:ext cx="3800475" cy="167027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900237"/>
                <a:gridCol w="1900238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Instruction Type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marL="90215" marR="90215" marT="45107" marB="4510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Type Cycles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marL="90215" marR="90215" marT="45107" marB="45107" horzOverflow="overflow"/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ALU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marL="90215" marR="90215" marT="45107" marB="4510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marL="90215" marR="90215" marT="45107" marB="45107" horzOverflow="overflow"/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Load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marL="90215" marR="90215" marT="45107" marB="4510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marL="90215" marR="90215" marT="45107" marB="45107" horzOverflow="overflow"/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Store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marL="90215" marR="90215" marT="45107" marB="4510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marL="90215" marR="90215" marT="45107" marB="45107" horzOverflow="overflow"/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Branch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marL="90215" marR="90215" marT="45107" marB="4510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marL="90215" marR="90215" marT="45107" marB="45107"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4343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CF681-B199-B242-B596-A53051F3E006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Processor Performance Summary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>
            <a:normAutofit fontScale="55000" lnSpcReduction="20000"/>
          </a:bodyPr>
          <a:lstStyle/>
          <a:p>
            <a:pPr eaLnBrk="1" hangingPunct="1"/>
            <a:r>
              <a:rPr lang="en-US" dirty="0"/>
              <a:t>Machine performance:</a:t>
            </a:r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Better performance:</a:t>
            </a:r>
          </a:p>
          <a:p>
            <a:pPr eaLnBrk="1" hangingPunct="1"/>
            <a:endParaRPr lang="en-US" dirty="0"/>
          </a:p>
          <a:p>
            <a:pPr eaLnBrk="1" hangingPunct="1">
              <a:buFontTx/>
              <a:buNone/>
            </a:pPr>
            <a:r>
              <a:rPr lang="en-US" dirty="0"/>
              <a:t>	_____ number of instructions to implement computations</a:t>
            </a:r>
          </a:p>
          <a:p>
            <a:pPr eaLnBrk="1" hangingPunct="1">
              <a:buFontTx/>
              <a:buNone/>
            </a:pPr>
            <a:endParaRPr lang="en-US" dirty="0"/>
          </a:p>
          <a:p>
            <a:pPr eaLnBrk="1" hangingPunct="1">
              <a:buFontTx/>
              <a:buNone/>
            </a:pPr>
            <a:r>
              <a:rPr lang="en-US" dirty="0"/>
              <a:t>	_____ CPI</a:t>
            </a:r>
          </a:p>
          <a:p>
            <a:pPr eaLnBrk="1" hangingPunct="1">
              <a:buFontTx/>
              <a:buNone/>
            </a:pPr>
            <a:endParaRPr lang="en-US" dirty="0"/>
          </a:p>
          <a:p>
            <a:pPr eaLnBrk="1" hangingPunct="1">
              <a:buFontTx/>
              <a:buNone/>
            </a:pPr>
            <a:r>
              <a:rPr lang="en-US" dirty="0"/>
              <a:t>	_____ Clock rate</a:t>
            </a:r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Improving performance must balance each constraint</a:t>
            </a:r>
          </a:p>
          <a:p>
            <a:pPr eaLnBrk="1" hangingPunct="1">
              <a:buFontTx/>
              <a:buNone/>
            </a:pPr>
            <a:r>
              <a:rPr lang="en-US" dirty="0"/>
              <a:t>		Example: RISC vs. CISC</a:t>
            </a:r>
          </a:p>
        </p:txBody>
      </p:sp>
      <p:grpSp>
        <p:nvGrpSpPr>
          <p:cNvPr id="41989" name="Group 4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701675" y="2027238"/>
            <a:ext cx="7988300" cy="639762"/>
            <a:chOff x="229" y="2626"/>
            <a:chExt cx="5102" cy="409"/>
          </a:xfrm>
        </p:grpSpPr>
        <p:sp>
          <p:nvSpPr>
            <p:cNvPr id="41990" name="Text Box 5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229" y="2626"/>
              <a:ext cx="1409" cy="40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215" tIns="45107" rIns="90215" bIns="45107">
              <a:prstTxWarp prst="textNoShape">
                <a:avLst/>
              </a:prstTxWarp>
              <a:spAutoFit/>
            </a:bodyPr>
            <a:lstStyle/>
            <a:p>
              <a:pPr algn="ctr" defTabSz="901700" eaLnBrk="0" hangingPunct="0"/>
              <a:r>
                <a:rPr lang="en-US">
                  <a:solidFill>
                    <a:schemeClr val="accent2"/>
                  </a:solidFill>
                  <a:latin typeface="Trebuchet MS" charset="0"/>
                </a:rPr>
                <a:t>CPU execution time</a:t>
              </a:r>
            </a:p>
            <a:p>
              <a:pPr algn="ctr" defTabSz="901700" eaLnBrk="0" hangingPunct="0"/>
              <a:r>
                <a:rPr lang="en-US">
                  <a:solidFill>
                    <a:schemeClr val="accent2"/>
                  </a:solidFill>
                  <a:latin typeface="Trebuchet MS" charset="0"/>
                </a:rPr>
                <a:t>for a program</a:t>
              </a:r>
            </a:p>
          </p:txBody>
        </p:sp>
        <p:sp>
          <p:nvSpPr>
            <p:cNvPr id="41991" name="Text Box 6"/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2021" y="2626"/>
              <a:ext cx="1013" cy="40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215" tIns="45107" rIns="90215" bIns="45107">
              <a:prstTxWarp prst="textNoShape">
                <a:avLst/>
              </a:prstTxWarp>
              <a:spAutoFit/>
            </a:bodyPr>
            <a:lstStyle/>
            <a:p>
              <a:pPr algn="ctr" defTabSz="901700" eaLnBrk="0" hangingPunct="0"/>
              <a:r>
                <a:rPr lang="en-US" dirty="0">
                  <a:solidFill>
                    <a:schemeClr val="accent2"/>
                  </a:solidFill>
                  <a:latin typeface="Trebuchet MS" charset="0"/>
                </a:rPr>
                <a:t>Instructions</a:t>
              </a:r>
            </a:p>
            <a:p>
              <a:pPr algn="ctr" defTabSz="901700" eaLnBrk="0" hangingPunct="0"/>
              <a:r>
                <a:rPr lang="en-US" dirty="0">
                  <a:solidFill>
                    <a:schemeClr val="accent2"/>
                  </a:solidFill>
                  <a:latin typeface="Trebuchet MS" charset="0"/>
                </a:rPr>
                <a:t>for a program</a:t>
              </a:r>
            </a:p>
          </p:txBody>
        </p:sp>
        <p:sp>
          <p:nvSpPr>
            <p:cNvPr id="41992" name="Text Box 7"/>
            <p:cNvSpPr txBox="1"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1727" y="2713"/>
              <a:ext cx="192" cy="2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215" tIns="45107" rIns="90215" bIns="45107">
              <a:prstTxWarp prst="textNoShape">
                <a:avLst/>
              </a:prstTxWarp>
              <a:spAutoFit/>
            </a:bodyPr>
            <a:lstStyle/>
            <a:p>
              <a:pPr algn="ctr" defTabSz="901700" eaLnBrk="0" hangingPunct="0"/>
              <a:r>
                <a:rPr lang="en-US">
                  <a:solidFill>
                    <a:schemeClr val="accent2"/>
                  </a:solidFill>
                  <a:latin typeface="Trebuchet MS" charset="0"/>
                </a:rPr>
                <a:t>=</a:t>
              </a:r>
            </a:p>
          </p:txBody>
        </p:sp>
        <p:sp>
          <p:nvSpPr>
            <p:cNvPr id="41993" name="Text Box 8"/>
            <p:cNvSpPr txBox="1"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3967" y="2713"/>
              <a:ext cx="170" cy="2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215" tIns="45107" rIns="90215" bIns="45107">
              <a:prstTxWarp prst="textNoShape">
                <a:avLst/>
              </a:prstTxWarp>
              <a:spAutoFit/>
            </a:bodyPr>
            <a:lstStyle/>
            <a:p>
              <a:pPr algn="ctr" defTabSz="901700" eaLnBrk="0" hangingPunct="0"/>
              <a:r>
                <a:rPr lang="en-US">
                  <a:solidFill>
                    <a:schemeClr val="accent2"/>
                  </a:solidFill>
                  <a:latin typeface="Trebuchet MS" charset="0"/>
                </a:rPr>
                <a:t>*</a:t>
              </a:r>
            </a:p>
          </p:txBody>
        </p:sp>
        <p:grpSp>
          <p:nvGrpSpPr>
            <p:cNvPr id="41994" name="Group 9"/>
            <p:cNvGrpSpPr>
              <a:grpSpLocks/>
            </p:cNvGrpSpPr>
            <p:nvPr/>
          </p:nvGrpSpPr>
          <p:grpSpPr bwMode="auto">
            <a:xfrm>
              <a:off x="4352" y="2627"/>
              <a:ext cx="979" cy="408"/>
              <a:chOff x="3507" y="2627"/>
              <a:chExt cx="979" cy="408"/>
            </a:xfrm>
          </p:grpSpPr>
          <p:sp>
            <p:nvSpPr>
              <p:cNvPr id="41997" name="Text Box 10"/>
              <p:cNvSpPr txBox="1">
                <a:spLocks noChangeArrowhead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3595" y="2627"/>
                <a:ext cx="785" cy="40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215" tIns="45107" rIns="90215" bIns="45107">
                <a:prstTxWarp prst="textNoShape">
                  <a:avLst/>
                </a:prstTxWarp>
                <a:spAutoFit/>
              </a:bodyPr>
              <a:lstStyle/>
              <a:p>
                <a:pPr algn="ctr" defTabSz="901700" eaLnBrk="0" hangingPunct="0"/>
                <a:r>
                  <a:rPr lang="en-US">
                    <a:solidFill>
                      <a:schemeClr val="accent2"/>
                    </a:solidFill>
                    <a:latin typeface="Trebuchet MS" charset="0"/>
                  </a:rPr>
                  <a:t>1</a:t>
                </a:r>
              </a:p>
              <a:p>
                <a:pPr algn="ctr" defTabSz="901700" eaLnBrk="0" hangingPunct="0"/>
                <a:r>
                  <a:rPr lang="en-US">
                    <a:solidFill>
                      <a:schemeClr val="accent2"/>
                    </a:solidFill>
                    <a:latin typeface="Trebuchet MS" charset="0"/>
                  </a:rPr>
                  <a:t>Clock rate</a:t>
                </a:r>
              </a:p>
            </p:txBody>
          </p:sp>
          <p:sp>
            <p:nvSpPr>
              <p:cNvPr id="41998" name="Line 11"/>
              <p:cNvSpPr>
                <a:spLocks noChangeShapeType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3507" y="2839"/>
                <a:ext cx="97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41995" name="Text Box 12"/>
            <p:cNvSpPr txBox="1"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3139" y="2713"/>
              <a:ext cx="169" cy="2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215" tIns="45107" rIns="90215" bIns="45107">
              <a:prstTxWarp prst="textNoShape">
                <a:avLst/>
              </a:prstTxWarp>
              <a:spAutoFit/>
            </a:bodyPr>
            <a:lstStyle/>
            <a:p>
              <a:pPr algn="ctr" defTabSz="901700" eaLnBrk="0" hangingPunct="0"/>
              <a:r>
                <a:rPr lang="en-US">
                  <a:solidFill>
                    <a:schemeClr val="accent2"/>
                  </a:solidFill>
                  <a:latin typeface="Trebuchet MS" charset="0"/>
                </a:rPr>
                <a:t>*</a:t>
              </a:r>
            </a:p>
          </p:txBody>
        </p:sp>
        <p:sp>
          <p:nvSpPr>
            <p:cNvPr id="41996" name="Text Box 13"/>
            <p:cNvSpPr txBox="1"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3477" y="2713"/>
              <a:ext cx="325" cy="2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215" tIns="45107" rIns="90215" bIns="45107">
              <a:prstTxWarp prst="textNoShape">
                <a:avLst/>
              </a:prstTxWarp>
              <a:spAutoFit/>
            </a:bodyPr>
            <a:lstStyle/>
            <a:p>
              <a:pPr algn="ctr" defTabSz="901700" eaLnBrk="0" hangingPunct="0"/>
              <a:r>
                <a:rPr lang="en-US">
                  <a:solidFill>
                    <a:schemeClr val="accent2"/>
                  </a:solidFill>
                  <a:latin typeface="Trebuchet MS" charset="0"/>
                </a:rPr>
                <a:t>CPI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74162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Board Work Fun Times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Pick one element and make 2 designs</a:t>
            </a:r>
          </a:p>
          <a:p>
            <a:pPr lvl="1"/>
            <a:r>
              <a:rPr lang="en-US" dirty="0" smtClean="0"/>
              <a:t>Adder			-- </a:t>
            </a:r>
            <a:r>
              <a:rPr lang="en-US" dirty="0" err="1" smtClean="0"/>
              <a:t>Subtractor</a:t>
            </a:r>
            <a:endParaRPr lang="en-US" dirty="0" smtClean="0"/>
          </a:p>
          <a:p>
            <a:pPr lvl="1"/>
            <a:r>
              <a:rPr lang="en-US" dirty="0" smtClean="0"/>
              <a:t>Shifter			-- Multiplier (N-&gt;N? N-&gt;2N?)</a:t>
            </a:r>
          </a:p>
          <a:p>
            <a:endParaRPr lang="en-US" dirty="0"/>
          </a:p>
          <a:p>
            <a:r>
              <a:rPr lang="en-US" dirty="0" smtClean="0"/>
              <a:t>Calculate/Estimate:</a:t>
            </a:r>
          </a:p>
          <a:p>
            <a:pPr lvl="1"/>
            <a:r>
              <a:rPr lang="en-US" dirty="0" smtClean="0"/>
              <a:t>Clocks Per Instruction</a:t>
            </a:r>
          </a:p>
          <a:p>
            <a:pPr lvl="1"/>
            <a:r>
              <a:rPr lang="en-US" dirty="0" smtClean="0"/>
              <a:t>Propagation delay</a:t>
            </a:r>
          </a:p>
          <a:p>
            <a:pPr lvl="1"/>
            <a:r>
              <a:rPr lang="en-US" dirty="0" smtClean="0"/>
              <a:t>Number of gate </a:t>
            </a:r>
            <a:r>
              <a:rPr lang="en-US" i="1" dirty="0" smtClean="0"/>
              <a:t>inputs ($)</a:t>
            </a:r>
          </a:p>
          <a:p>
            <a:pPr lvl="1"/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2443541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Board Work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now have several construction options</a:t>
            </a:r>
          </a:p>
          <a:p>
            <a:endParaRPr lang="en-US" dirty="0" smtClean="0"/>
          </a:p>
          <a:p>
            <a:r>
              <a:rPr lang="en-US" dirty="0" smtClean="0"/>
              <a:t>Which elements dominate clock speed?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Which elements should we spend space on?</a:t>
            </a:r>
          </a:p>
          <a:p>
            <a:endParaRPr lang="en-US" dirty="0"/>
          </a:p>
          <a:p>
            <a:r>
              <a:rPr lang="en-US" dirty="0" smtClean="0"/>
              <a:t>Which elements can we make more compact?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715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“Performance”</a:t>
            </a:r>
          </a:p>
          <a:p>
            <a:endParaRPr lang="en-US" dirty="0"/>
          </a:p>
          <a:p>
            <a:r>
              <a:rPr lang="en-US" dirty="0" smtClean="0"/>
              <a:t>Measuring Performance</a:t>
            </a:r>
          </a:p>
          <a:p>
            <a:endParaRPr lang="en-US" dirty="0"/>
          </a:p>
          <a:p>
            <a:r>
              <a:rPr lang="en-US" dirty="0" smtClean="0"/>
              <a:t>Amdahl’s Law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276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J/K Pop Quiz LOL</a:t>
            </a:r>
          </a:p>
          <a:p>
            <a:endParaRPr lang="en-US" dirty="0"/>
          </a:p>
          <a:p>
            <a:r>
              <a:rPr lang="en-US" dirty="0" smtClean="0"/>
              <a:t>What is “Performance”</a:t>
            </a:r>
          </a:p>
          <a:p>
            <a:endParaRPr lang="en-US" dirty="0"/>
          </a:p>
          <a:p>
            <a:r>
              <a:rPr lang="en-US" dirty="0" smtClean="0"/>
              <a:t>Measuring Performance</a:t>
            </a:r>
          </a:p>
          <a:p>
            <a:endParaRPr lang="en-US" dirty="0"/>
          </a:p>
          <a:p>
            <a:r>
              <a:rPr lang="en-US" dirty="0" smtClean="0"/>
              <a:t>Amdahl’s Law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867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 Quiz!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 alone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10 minutes</a:t>
            </a:r>
          </a:p>
          <a:p>
            <a:endParaRPr lang="en-US" dirty="0"/>
          </a:p>
          <a:p>
            <a:r>
              <a:rPr lang="en-US" dirty="0" smtClean="0"/>
              <a:t>5 Questions</a:t>
            </a:r>
          </a:p>
          <a:p>
            <a:endParaRPr lang="en-US" dirty="0"/>
          </a:p>
          <a:p>
            <a:r>
              <a:rPr lang="en-US" dirty="0" smtClean="0"/>
              <a:t>Open Notes</a:t>
            </a:r>
          </a:p>
        </p:txBody>
      </p:sp>
    </p:spTree>
    <p:extLst>
      <p:ext uri="{BB962C8B-B14F-4D97-AF65-F5344CB8AC3E}">
        <p14:creationId xmlns:p14="http://schemas.microsoft.com/office/powerpoint/2010/main" val="2998974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 Quiz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AutoNum type="arabicPeriod"/>
            </a:pPr>
            <a:r>
              <a:rPr lang="en-US" dirty="0" smtClean="0"/>
              <a:t>How is the course pacing?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 smtClean="0"/>
              <a:t>What single topic are you most confused by?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 smtClean="0"/>
              <a:t>What single topic are you most confident on?</a:t>
            </a:r>
            <a:endParaRPr lang="en-US" dirty="0"/>
          </a:p>
          <a:p>
            <a:pPr marL="514350" indent="-514350">
              <a:buAutoNum type="arabicPeriod"/>
            </a:pP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smtClean="0"/>
              <a:t>What single request do you want to make?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 smtClean="0"/>
              <a:t>What is your goal for this course?</a:t>
            </a:r>
          </a:p>
        </p:txBody>
      </p:sp>
    </p:spTree>
    <p:extLst>
      <p:ext uri="{BB962C8B-B14F-4D97-AF65-F5344CB8AC3E}">
        <p14:creationId xmlns:p14="http://schemas.microsoft.com/office/powerpoint/2010/main" val="4205623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4FC44-762C-2544-8BBF-F0D6FBD0E8F9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/>
              <a:t>Computer “Performance”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457200" y="1371600"/>
            <a:ext cx="8229600" cy="2514600"/>
          </a:xfrm>
        </p:spPr>
        <p:txBody>
          <a:bodyPr>
            <a:normAutofit fontScale="70000" lnSpcReduction="20000"/>
          </a:bodyPr>
          <a:lstStyle/>
          <a:p>
            <a:pPr eaLnBrk="1" hangingPunct="1"/>
            <a:r>
              <a:rPr lang="en-US" dirty="0"/>
              <a:t>MIPS (Million Instructions Per Second) vs. MHz (Million Cycles Per Second)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Throughput (jobs/seconds) vs. Latency (time to complete a job)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Measuring, Metrics, Evaluation – what is “best”?</a:t>
            </a:r>
          </a:p>
          <a:p>
            <a:pPr eaLnBrk="1" hangingPunct="1"/>
            <a:endParaRPr lang="en-US" dirty="0"/>
          </a:p>
        </p:txBody>
      </p:sp>
      <p:sp>
        <p:nvSpPr>
          <p:cNvPr id="19461" name="Text Box 4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247900" y="5029200"/>
            <a:ext cx="4922838" cy="1752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just" eaLnBrk="0" hangingPunct="0"/>
            <a:r>
              <a:rPr lang="en-US"/>
              <a:t>The PowerBook G4 outguns Pentium</a:t>
            </a:r>
          </a:p>
          <a:p>
            <a:pPr algn="just" eaLnBrk="0" hangingPunct="0"/>
            <a:r>
              <a:rPr lang="en-US"/>
              <a:t>III-based notebooks by up to 30 percent.* </a:t>
            </a:r>
          </a:p>
          <a:p>
            <a:pPr algn="just" eaLnBrk="0" hangingPunct="0"/>
            <a:endParaRPr lang="en-US"/>
          </a:p>
          <a:p>
            <a:pPr algn="just" eaLnBrk="0" hangingPunct="0"/>
            <a:r>
              <a:rPr lang="en-US">
                <a:solidFill>
                  <a:srgbClr val="666666"/>
                </a:solidFill>
              </a:rPr>
              <a:t>* Based on Adobe Photoshop tests</a:t>
            </a:r>
          </a:p>
          <a:p>
            <a:pPr algn="just" eaLnBrk="0" hangingPunct="0"/>
            <a:r>
              <a:rPr lang="en-US">
                <a:solidFill>
                  <a:srgbClr val="666666"/>
                </a:solidFill>
              </a:rPr>
              <a:t>comparing a 500MHz PowerBook G4 to</a:t>
            </a:r>
          </a:p>
          <a:p>
            <a:pPr algn="just" eaLnBrk="0" hangingPunct="0"/>
            <a:r>
              <a:rPr lang="en-US">
                <a:solidFill>
                  <a:srgbClr val="666666"/>
                </a:solidFill>
              </a:rPr>
              <a:t>850MHz Pentium III-based portable computers</a:t>
            </a:r>
          </a:p>
        </p:txBody>
      </p:sp>
      <p:sp>
        <p:nvSpPr>
          <p:cNvPr id="19462" name="AutoShap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17488" y="4352925"/>
            <a:ext cx="2449512" cy="1817687"/>
          </a:xfrm>
          <a:prstGeom prst="irregularSeal2">
            <a:avLst/>
          </a:prstGeom>
          <a:solidFill>
            <a:schemeClr val="bg1"/>
          </a:solidFill>
          <a:ln w="571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>
                <a:solidFill>
                  <a:srgbClr val="FF0000"/>
                </a:solidFill>
                <a:ea typeface="Arial" charset="0"/>
                <a:cs typeface="Arial" charset="0"/>
              </a:rPr>
              <a:t>3.09 GHz</a:t>
            </a:r>
          </a:p>
          <a:p>
            <a:pPr algn="ctr" eaLnBrk="0" hangingPunct="0"/>
            <a:r>
              <a:rPr lang="en-US">
                <a:solidFill>
                  <a:srgbClr val="FF0000"/>
                </a:solidFill>
                <a:latin typeface="Times New Roman" charset="0"/>
              </a:rPr>
              <a:t>Pentium 4</a:t>
            </a:r>
          </a:p>
        </p:txBody>
      </p:sp>
      <p:sp>
        <p:nvSpPr>
          <p:cNvPr id="19463" name="AutoShape 6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861050" y="3378200"/>
            <a:ext cx="3036888" cy="2376487"/>
          </a:xfrm>
          <a:prstGeom prst="irregularSeal1">
            <a:avLst/>
          </a:prstGeom>
          <a:solidFill>
            <a:schemeClr val="bg1"/>
          </a:solidFill>
          <a:ln w="571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>
                <a:solidFill>
                  <a:srgbClr val="FF0000"/>
                </a:solidFill>
                <a:ea typeface="Arial" charset="0"/>
                <a:cs typeface="Arial" charset="0"/>
              </a:rPr>
              <a:t>Hyper</a:t>
            </a:r>
          </a:p>
          <a:p>
            <a:pPr algn="ctr" eaLnBrk="0" hangingPunct="0"/>
            <a:r>
              <a:rPr lang="en-US">
                <a:solidFill>
                  <a:srgbClr val="FF0000"/>
                </a:solidFill>
                <a:ea typeface="Arial" charset="0"/>
                <a:cs typeface="Arial" charset="0"/>
              </a:rPr>
              <a:t>Pipelined</a:t>
            </a:r>
          </a:p>
          <a:p>
            <a:pPr algn="ctr" eaLnBrk="0" hangingPunct="0"/>
            <a:r>
              <a:rPr lang="en-US">
                <a:solidFill>
                  <a:srgbClr val="FF0000"/>
                </a:solidFill>
                <a:ea typeface="Arial" charset="0"/>
                <a:cs typeface="Arial" charset="0"/>
              </a:rPr>
              <a:t>Technology</a:t>
            </a:r>
          </a:p>
        </p:txBody>
      </p:sp>
    </p:spTree>
    <p:extLst>
      <p:ext uri="{BB962C8B-B14F-4D97-AF65-F5344CB8AC3E}">
        <p14:creationId xmlns:p14="http://schemas.microsoft.com/office/powerpoint/2010/main" val="4165764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B484E-E642-6941-897F-D66F2441C299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/>
              <a:t>Performance Example: Planes</a:t>
            </a:r>
          </a:p>
        </p:txBody>
      </p:sp>
      <p:graphicFrame>
        <p:nvGraphicFramePr>
          <p:cNvPr id="270469" name="Group 133"/>
          <p:cNvGraphicFramePr>
            <a:graphicFrameLocks noGrp="1"/>
          </p:cNvGraphicFramePr>
          <p:nvPr>
            <p:ph sz="half" idx="1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95872606"/>
              </p:ext>
            </p:extLst>
          </p:nvPr>
        </p:nvGraphicFramePr>
        <p:xfrm>
          <a:off x="457200" y="773113"/>
          <a:ext cx="8229600" cy="2546669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81138"/>
                <a:gridCol w="1273175"/>
                <a:gridCol w="1581150"/>
                <a:gridCol w="1296987"/>
                <a:gridCol w="2597150"/>
              </a:tblGrid>
              <a:tr h="785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Airplane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Passenger Capacity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Cruising Range (miles)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Cruising Speed (mph)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Passenger Throughput (passengermile/hour)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</a:tr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Boeing 777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375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4630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610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228,750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Boeing 747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470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4150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610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286,700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Concorde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132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4000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1350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178,200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Douglas DC8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146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8720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544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79,424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  <p:sp>
        <p:nvSpPr>
          <p:cNvPr id="21546" name="Rectangle 130"/>
          <p:cNvSpPr>
            <a:spLocks noGrp="1" noChangeArrowheads="1"/>
          </p:cNvSpPr>
          <p:nvPr>
            <p:ph type="body" sz="half" idx="2"/>
            <p:custDataLst>
              <p:tags r:id="rId3"/>
            </p:custDataLst>
          </p:nvPr>
        </p:nvSpPr>
        <p:spPr/>
        <p:txBody>
          <a:bodyPr>
            <a:normAutofit fontScale="70000" lnSpcReduction="20000"/>
          </a:bodyPr>
          <a:lstStyle/>
          <a:p>
            <a:pPr eaLnBrk="1" hangingPunct="1"/>
            <a:r>
              <a:rPr lang="en-US" dirty="0"/>
              <a:t>Which is the “best” plane?</a:t>
            </a:r>
          </a:p>
          <a:p>
            <a:pPr lvl="1" eaLnBrk="1" hangingPunct="1"/>
            <a:r>
              <a:rPr lang="en-US" dirty="0"/>
              <a:t>Which gets one passenger to the destination first?</a:t>
            </a:r>
          </a:p>
          <a:p>
            <a:pPr lvl="1" eaLnBrk="1" hangingPunct="1"/>
            <a:r>
              <a:rPr lang="en-US" dirty="0"/>
              <a:t>Which moves the most passengers?</a:t>
            </a:r>
          </a:p>
          <a:p>
            <a:pPr lvl="1" eaLnBrk="1" hangingPunct="1"/>
            <a:r>
              <a:rPr lang="en-US" dirty="0"/>
              <a:t>Which goes the furthest?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Which is the “speediest” plane (between Seattle and NY)?</a:t>
            </a:r>
          </a:p>
          <a:p>
            <a:pPr lvl="1" eaLnBrk="1" hangingPunct="1"/>
            <a:r>
              <a:rPr lang="en-US" dirty="0"/>
              <a:t>Latency: how fast is one person moved?</a:t>
            </a:r>
          </a:p>
          <a:p>
            <a:pPr lvl="1" eaLnBrk="1" hangingPunct="1"/>
            <a:r>
              <a:rPr lang="en-US" dirty="0"/>
              <a:t>Throughput: number of people per time moved?</a:t>
            </a:r>
          </a:p>
        </p:txBody>
      </p:sp>
    </p:spTree>
    <p:extLst>
      <p:ext uri="{BB962C8B-B14F-4D97-AF65-F5344CB8AC3E}">
        <p14:creationId xmlns:p14="http://schemas.microsoft.com/office/powerpoint/2010/main" val="1855011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CEB3C-75E9-5C49-A31D-CF437F89E3BB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23557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Computer Performance</a:t>
            </a:r>
          </a:p>
        </p:txBody>
      </p:sp>
      <p:sp>
        <p:nvSpPr>
          <p:cNvPr id="23558" name="Rectangle 3"/>
          <p:cNvSpPr>
            <a:spLocks noGrp="1" noChangeArrowheads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457200" y="1600200"/>
            <a:ext cx="8229600" cy="50292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sz="1600"/>
              <a:t>Primary goal: execution time (time from program start to program completion)</a:t>
            </a:r>
          </a:p>
          <a:p>
            <a:pPr eaLnBrk="1" hangingPunct="1"/>
            <a:endParaRPr lang="en-US" sz="1600"/>
          </a:p>
          <a:p>
            <a:pPr eaLnBrk="1" hangingPunct="1"/>
            <a:endParaRPr lang="en-US" sz="1600"/>
          </a:p>
          <a:p>
            <a:pPr eaLnBrk="1" hangingPunct="1"/>
            <a:endParaRPr lang="en-US" sz="1600"/>
          </a:p>
          <a:p>
            <a:pPr eaLnBrk="1" hangingPunct="1"/>
            <a:endParaRPr lang="en-US" sz="1600"/>
          </a:p>
          <a:p>
            <a:pPr eaLnBrk="1" hangingPunct="1"/>
            <a:r>
              <a:rPr lang="en-US" sz="1600"/>
              <a:t>To compare machines, we say “X is n times faster than Y”</a:t>
            </a:r>
          </a:p>
          <a:p>
            <a:pPr eaLnBrk="1" hangingPunct="1"/>
            <a:endParaRPr lang="en-US" sz="1600"/>
          </a:p>
          <a:p>
            <a:pPr eaLnBrk="1" hangingPunct="1"/>
            <a:endParaRPr lang="en-US" sz="1600"/>
          </a:p>
          <a:p>
            <a:pPr eaLnBrk="1" hangingPunct="1"/>
            <a:endParaRPr lang="en-US" sz="1600"/>
          </a:p>
          <a:p>
            <a:pPr eaLnBrk="1" hangingPunct="1"/>
            <a:endParaRPr lang="en-US" sz="1600"/>
          </a:p>
          <a:p>
            <a:pPr eaLnBrk="1" hangingPunct="1"/>
            <a:endParaRPr lang="en-US" sz="1600"/>
          </a:p>
          <a:p>
            <a:pPr eaLnBrk="1" hangingPunct="1"/>
            <a:r>
              <a:rPr lang="en-US" sz="1600"/>
              <a:t>Example: Machine </a:t>
            </a:r>
            <a:r>
              <a:rPr lang="en-US" sz="1600" i="1"/>
              <a:t>Orange</a:t>
            </a:r>
            <a:r>
              <a:rPr lang="en-US" sz="1600"/>
              <a:t> and </a:t>
            </a:r>
            <a:r>
              <a:rPr lang="en-US" sz="1600" i="1"/>
              <a:t>Grape</a:t>
            </a:r>
            <a:r>
              <a:rPr lang="en-US" sz="1600"/>
              <a:t> run a program</a:t>
            </a:r>
            <a:br>
              <a:rPr lang="en-US" sz="1600"/>
            </a:br>
            <a:r>
              <a:rPr lang="en-US" sz="1600"/>
              <a:t>	Orange takes 5 seconds, Grape takes 10 seconds</a:t>
            </a:r>
          </a:p>
          <a:p>
            <a:pPr eaLnBrk="1" hangingPunct="1"/>
            <a:endParaRPr lang="en-US" sz="1600"/>
          </a:p>
          <a:p>
            <a:pPr eaLnBrk="1" hangingPunct="1"/>
            <a:endParaRPr lang="en-US" sz="1600"/>
          </a:p>
          <a:p>
            <a:pPr eaLnBrk="1" hangingPunct="1"/>
            <a:endParaRPr lang="en-US" sz="1600"/>
          </a:p>
          <a:p>
            <a:pPr eaLnBrk="1" hangingPunct="1"/>
            <a:endParaRPr lang="en-US" sz="1600"/>
          </a:p>
          <a:p>
            <a:pPr eaLnBrk="1" hangingPunct="1"/>
            <a:r>
              <a:rPr lang="en-US" sz="1600"/>
              <a:t>Orange is _____ times faster than Grape</a:t>
            </a:r>
          </a:p>
        </p:txBody>
      </p:sp>
      <p:graphicFrame>
        <p:nvGraphicFramePr>
          <p:cNvPr id="23554" name="Object 2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103920804"/>
              </p:ext>
            </p:extLst>
          </p:nvPr>
        </p:nvGraphicFramePr>
        <p:xfrm>
          <a:off x="2438400" y="1981200"/>
          <a:ext cx="32004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Equation" r:id="rId8" imgW="3200400" imgH="609480" progId="Equation.3">
                  <p:embed/>
                </p:oleObj>
              </mc:Choice>
              <mc:Fallback>
                <p:oleObj name="Equation" r:id="rId8" imgW="3200400" imgH="609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981200"/>
                        <a:ext cx="320040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5" name="Object 3"/>
          <p:cNvGraphicFramePr>
            <a:graphicFrameLocks noChangeAspect="1"/>
          </p:cNvGraphicFramePr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4038846156"/>
              </p:ext>
            </p:extLst>
          </p:nvPr>
        </p:nvGraphicFramePr>
        <p:xfrm>
          <a:off x="1905000" y="3505200"/>
          <a:ext cx="389890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Equation" r:id="rId10" imgW="3898800" imgH="749160" progId="Equation.3">
                  <p:embed/>
                </p:oleObj>
              </mc:Choice>
              <mc:Fallback>
                <p:oleObj name="Equation" r:id="rId10" imgW="3898800" imgH="749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505200"/>
                        <a:ext cx="3898900" cy="749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3125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184D3-42FC-5643-AF17-6E5DCF13E6C2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Execution Time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>
            <a:normAutofit fontScale="77500" lnSpcReduction="20000"/>
          </a:bodyPr>
          <a:lstStyle/>
          <a:p>
            <a:pPr eaLnBrk="1" hangingPunct="1"/>
            <a:r>
              <a:rPr lang="en-US"/>
              <a:t>Elapsed Time</a:t>
            </a:r>
          </a:p>
          <a:p>
            <a:pPr lvl="1" eaLnBrk="1" hangingPunct="1"/>
            <a:r>
              <a:rPr lang="en-US"/>
              <a:t>counts everything  </a:t>
            </a:r>
            <a:r>
              <a:rPr lang="en-US" i="1"/>
              <a:t>(disk and memory accesses, I/O , etc.)</a:t>
            </a:r>
            <a:endParaRPr lang="en-US"/>
          </a:p>
          <a:p>
            <a:pPr lvl="1" eaLnBrk="1" hangingPunct="1"/>
            <a:r>
              <a:rPr lang="en-US"/>
              <a:t>a useful number, but often not good for comparison purposes</a:t>
            </a:r>
          </a:p>
          <a:p>
            <a:pPr eaLnBrk="1" hangingPunct="1"/>
            <a:r>
              <a:rPr lang="en-US"/>
              <a:t>CPU time</a:t>
            </a:r>
          </a:p>
          <a:p>
            <a:pPr lvl="1" eaLnBrk="1" hangingPunct="1"/>
            <a:r>
              <a:rPr lang="en-US"/>
              <a:t>doesn't count I/O or time spent running other programs</a:t>
            </a:r>
          </a:p>
          <a:p>
            <a:pPr lvl="1" eaLnBrk="1" hangingPunct="1"/>
            <a:r>
              <a:rPr lang="en-US"/>
              <a:t>can be broken up into system time, and user time</a:t>
            </a:r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Example: Unix “time” command</a:t>
            </a:r>
            <a:br>
              <a:rPr lang="en-US"/>
            </a:br>
            <a:r>
              <a:rPr lang="en-US"/>
              <a:t>	</a:t>
            </a:r>
            <a:r>
              <a:rPr lang="en-US" sz="1600">
                <a:latin typeface="Courier New" charset="0"/>
              </a:rPr>
              <a:t>fpga.olin.edu&gt; time javac CircuitViewer.java</a:t>
            </a:r>
            <a:br>
              <a:rPr lang="en-US" sz="1600">
                <a:latin typeface="Courier New" charset="0"/>
              </a:rPr>
            </a:br>
            <a:r>
              <a:rPr lang="en-US" sz="1600">
                <a:latin typeface="Courier New" charset="0"/>
              </a:rPr>
              <a:t>	3.370u 0.570s 0:12.44 31.6%</a:t>
            </a:r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Our focus:  user CPU time </a:t>
            </a:r>
          </a:p>
          <a:p>
            <a:pPr lvl="1" eaLnBrk="1" hangingPunct="1"/>
            <a:r>
              <a:rPr lang="en-US"/>
              <a:t>time spent executing the lines of code that are "in" our program</a:t>
            </a:r>
          </a:p>
        </p:txBody>
      </p:sp>
    </p:spTree>
    <p:extLst>
      <p:ext uri="{BB962C8B-B14F-4D97-AF65-F5344CB8AC3E}">
        <p14:creationId xmlns:p14="http://schemas.microsoft.com/office/powerpoint/2010/main" val="1698420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5902</TotalTime>
  <Words>825</Words>
  <Application>Microsoft Office PowerPoint</Application>
  <PresentationFormat>On-screen Show (4:3)</PresentationFormat>
  <Paragraphs>346</Paragraphs>
  <Slides>19</Slides>
  <Notes>12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Office Theme</vt:lpstr>
      <vt:lpstr>Equation</vt:lpstr>
      <vt:lpstr>b0111 Performance Anxiety</vt:lpstr>
      <vt:lpstr>Today</vt:lpstr>
      <vt:lpstr>Today</vt:lpstr>
      <vt:lpstr>Pop Quiz!</vt:lpstr>
      <vt:lpstr>Pop Quiz</vt:lpstr>
      <vt:lpstr>Computer “Performance”</vt:lpstr>
      <vt:lpstr>Performance Example: Planes</vt:lpstr>
      <vt:lpstr>Computer Performance</vt:lpstr>
      <vt:lpstr>Execution Time</vt:lpstr>
      <vt:lpstr>CPU Time</vt:lpstr>
      <vt:lpstr>CPI</vt:lpstr>
      <vt:lpstr>CPI Example</vt:lpstr>
      <vt:lpstr>Computing CPI</vt:lpstr>
      <vt:lpstr>CPI &amp; Processor Tradeoffs</vt:lpstr>
      <vt:lpstr>Warning 1: Amdahl’s Law</vt:lpstr>
      <vt:lpstr>Warning 2: MIPs, MHz  Performance </vt:lpstr>
      <vt:lpstr>Processor Performance Summary</vt:lpstr>
      <vt:lpstr>Board Work Fun Times</vt:lpstr>
      <vt:lpstr>Board Work Results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b0111 Performance Anxiety</dc:title>
  <dc:creator>Eric</dc:creator>
  <cp:lastModifiedBy>Eric</cp:lastModifiedBy>
  <cp:revision>13</cp:revision>
  <dcterms:created xsi:type="dcterms:W3CDTF">2012-09-19T23:42:53Z</dcterms:created>
  <dcterms:modified xsi:type="dcterms:W3CDTF">2012-09-24T02:05:25Z</dcterms:modified>
</cp:coreProperties>
</file>