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80" r:id="rId2"/>
    <p:sldId id="256" r:id="rId3"/>
    <p:sldId id="302" r:id="rId4"/>
    <p:sldId id="282" r:id="rId5"/>
    <p:sldId id="287" r:id="rId6"/>
    <p:sldId id="283" r:id="rId7"/>
    <p:sldId id="284" r:id="rId8"/>
    <p:sldId id="285" r:id="rId9"/>
    <p:sldId id="286" r:id="rId10"/>
    <p:sldId id="304" r:id="rId11"/>
    <p:sldId id="321" r:id="rId12"/>
    <p:sldId id="322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8" r:id="rId26"/>
    <p:sldId id="300" r:id="rId27"/>
    <p:sldId id="317" r:id="rId28"/>
    <p:sldId id="318" r:id="rId29"/>
    <p:sldId id="261" r:id="rId30"/>
    <p:sldId id="310" r:id="rId31"/>
    <p:sldId id="312" r:id="rId32"/>
    <p:sldId id="320" r:id="rId33"/>
    <p:sldId id="314" r:id="rId34"/>
    <p:sldId id="315" r:id="rId35"/>
    <p:sldId id="259" r:id="rId36"/>
    <p:sldId id="272" r:id="rId37"/>
    <p:sldId id="260" r:id="rId38"/>
    <p:sldId id="263" r:id="rId39"/>
    <p:sldId id="265" r:id="rId40"/>
    <p:sldId id="264" r:id="rId41"/>
    <p:sldId id="301" r:id="rId42"/>
    <p:sldId id="31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86" autoAdjust="0"/>
  </p:normalViewPr>
  <p:slideViewPr>
    <p:cSldViewPr>
      <p:cViewPr>
        <p:scale>
          <a:sx n="79" d="100"/>
          <a:sy n="79" d="100"/>
        </p:scale>
        <p:origin x="-25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A9FEE-5480-4EAA-90CE-B6F812A3D30F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293E8-690A-4A7F-AFFA-18CC60AD8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1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Door Ajar – OR</a:t>
            </a:r>
            <a:r>
              <a:rPr lang="en-US" baseline="0" dirty="0" smtClean="0"/>
              <a:t> gate – if either are open, indicate the light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High-beam indicator – AND gate – only light if both are active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Seat Belt Light</a:t>
            </a:r>
            <a:r>
              <a:rPr lang="en-US" baseline="0" dirty="0" smtClean="0"/>
              <a:t> – Inverter – bother the user if the belt isn’t engaged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describe construction from transistors,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293E8-690A-4A7F-AFFA-18CC60AD827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96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X	X</a:t>
            </a:r>
          </a:p>
          <a:p>
            <a:pPr marL="0" indent="0">
              <a:buNone/>
            </a:pPr>
            <a:r>
              <a:rPr lang="en-US" dirty="0" smtClean="0"/>
              <a:t>1	0</a:t>
            </a:r>
          </a:p>
          <a:p>
            <a:pPr marL="0" indent="0">
              <a:buNone/>
            </a:pPr>
            <a:r>
              <a:rPr lang="en-US" dirty="0" smtClean="0"/>
              <a:t>X	X</a:t>
            </a:r>
          </a:p>
          <a:p>
            <a:pPr marL="0" indent="0">
              <a:buNone/>
            </a:pPr>
            <a:r>
              <a:rPr lang="en-US" dirty="0" smtClean="0"/>
              <a:t>1	0</a:t>
            </a:r>
          </a:p>
          <a:p>
            <a:pPr marL="0" indent="0">
              <a:buNone/>
            </a:pPr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X</a:t>
            </a:r>
          </a:p>
          <a:p>
            <a:r>
              <a:rPr lang="en-US" dirty="0" smtClean="0"/>
              <a:t>X</a:t>
            </a:r>
          </a:p>
          <a:p>
            <a:r>
              <a:rPr lang="en-US" dirty="0" smtClean="0"/>
              <a:t>X+Y</a:t>
            </a:r>
          </a:p>
          <a:p>
            <a:r>
              <a:rPr lang="en-US" dirty="0" smtClean="0"/>
              <a:t>X</a:t>
            </a:r>
          </a:p>
          <a:p>
            <a:r>
              <a:rPr lang="en-US" dirty="0" smtClean="0"/>
              <a:t>X</a:t>
            </a:r>
          </a:p>
          <a:p>
            <a:r>
              <a:rPr lang="en-US" dirty="0" smtClean="0"/>
              <a:t>XY	</a:t>
            </a:r>
            <a:r>
              <a:rPr lang="en-US" baseline="0" dirty="0" smtClean="0"/>
              <a:t>XY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E5A-0552-4345-9FCE-0C02A77514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8E5A-0552-4345-9FCE-0C02A77514D3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B09FE-019C-4BD8-8187-4BE711C33E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comparch13@gmail.co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df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df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ailto:CompArch13@gmail.co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s.olin.edu/ca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796"/>
            <a:ext cx="9144000" cy="62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grade math </a:t>
            </a:r>
          </a:p>
          <a:p>
            <a:endParaRPr lang="en-US" dirty="0" smtClean="0"/>
          </a:p>
          <a:p>
            <a:r>
              <a:rPr lang="en-US" dirty="0" smtClean="0"/>
              <a:t>Modern History</a:t>
            </a:r>
          </a:p>
          <a:p>
            <a:endParaRPr lang="en-US" dirty="0"/>
          </a:p>
          <a:p>
            <a:r>
              <a:rPr lang="en-US" dirty="0" smtClean="0"/>
              <a:t>A Need for Speed</a:t>
            </a:r>
          </a:p>
          <a:p>
            <a:endParaRPr lang="en-US" dirty="0"/>
          </a:p>
          <a:p>
            <a:r>
              <a:rPr lang="en-US" dirty="0" smtClean="0"/>
              <a:t>Dirty, </a:t>
            </a:r>
            <a:r>
              <a:rPr lang="en-US" dirty="0" err="1" smtClean="0"/>
              <a:t>Git’r’dun</a:t>
            </a:r>
            <a:r>
              <a:rPr lang="en-US" dirty="0" smtClean="0"/>
              <a:t> Engineering</a:t>
            </a:r>
          </a:p>
          <a:p>
            <a:endParaRPr lang="en-US" dirty="0"/>
          </a:p>
          <a:p>
            <a:r>
              <a:rPr lang="en-US" dirty="0" smtClean="0"/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Digital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Digital 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a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6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Write Programs for 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complex digital systems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Verilog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Midterm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(I am so excited)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b0000</a:t>
            </a:r>
            <a:br>
              <a:rPr lang="en-US" dirty="0" smtClean="0"/>
            </a:br>
            <a:r>
              <a:rPr lang="en-US" dirty="0" smtClean="0"/>
              <a:t>Zero 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Final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(You get to write this 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Several </a:t>
            </a:r>
            <a:r>
              <a:rPr lang="en-US" dirty="0" err="1" smtClean="0"/>
              <a:t>Homeworks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Done individually.</a:t>
            </a:r>
          </a:p>
          <a:p>
            <a:r>
              <a:rPr lang="en-US" dirty="0" smtClean="0"/>
              <a:t>Annotate collaboration per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Several Labs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Done in groups of 2 or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Awesome Project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Done in groups of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 Policy: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-10% for first 24 hours</a:t>
            </a:r>
          </a:p>
          <a:p>
            <a:r>
              <a:rPr lang="en-US" dirty="0" smtClean="0"/>
              <a:t>-20% for second (30% total)</a:t>
            </a:r>
          </a:p>
          <a:p>
            <a:r>
              <a:rPr lang="en-US" dirty="0" smtClean="0"/>
              <a:t>-30% for third (60% total)</a:t>
            </a:r>
          </a:p>
          <a:p>
            <a:r>
              <a:rPr lang="en-US" dirty="0" smtClean="0"/>
              <a:t>After 72 hours, no credit.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Unlate</a:t>
            </a:r>
            <a:r>
              <a:rPr lang="en-US" dirty="0" smtClean="0"/>
              <a:t>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Talk to me first</a:t>
            </a:r>
          </a:p>
          <a:p>
            <a:endParaRPr lang="en-US" dirty="0" smtClean="0"/>
          </a:p>
          <a:p>
            <a:r>
              <a:rPr lang="en-US" dirty="0" smtClean="0"/>
              <a:t>Commit to a new due date</a:t>
            </a:r>
          </a:p>
          <a:p>
            <a:endParaRPr lang="en-US" dirty="0" smtClean="0"/>
          </a:p>
          <a:p>
            <a:r>
              <a:rPr lang="en-US" dirty="0" smtClean="0"/>
              <a:t>Email this new due date to </a:t>
            </a:r>
            <a:r>
              <a:rPr lang="en-US" dirty="0" smtClean="0">
                <a:hlinkClick r:id="rId2"/>
              </a:rPr>
              <a:t>comparch13@gmail.com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Reminder note in your submission email.</a:t>
            </a:r>
          </a:p>
        </p:txBody>
      </p:sp>
    </p:spTree>
    <p:extLst>
      <p:ext uri="{BB962C8B-B14F-4D97-AF65-F5344CB8AC3E}">
        <p14:creationId xmlns:p14="http://schemas.microsoft.com/office/powerpoint/2010/main" val="6179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Attendance Policy: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 your own risk.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an A in Comp 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it in human first</a:t>
            </a:r>
          </a:p>
          <a:p>
            <a:r>
              <a:rPr lang="en-US" dirty="0" smtClean="0"/>
              <a:t>Break big problems in to better chunks</a:t>
            </a:r>
          </a:p>
          <a:p>
            <a:pPr lvl="1"/>
            <a:r>
              <a:rPr lang="en-US" dirty="0" smtClean="0"/>
              <a:t>Black Boxes!</a:t>
            </a:r>
          </a:p>
          <a:p>
            <a:r>
              <a:rPr lang="en-US" dirty="0" smtClean="0"/>
              <a:t>Learn enough C to know what a pointer is</a:t>
            </a:r>
          </a:p>
          <a:p>
            <a:r>
              <a:rPr lang="en-US" dirty="0" smtClean="0"/>
              <a:t>Pick a fun but appropriately sized final project </a:t>
            </a:r>
          </a:p>
          <a:p>
            <a:endParaRPr lang="en-US" dirty="0" smtClean="0"/>
          </a:p>
          <a:p>
            <a:r>
              <a:rPr lang="en-US" dirty="0" smtClean="0"/>
              <a:t>Give me constant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Seppuku </a:t>
            </a:r>
            <a:r>
              <a:rPr lang="en-US" dirty="0" err="1" smtClean="0"/>
              <a:t>CompArch</a:t>
            </a:r>
            <a:endParaRPr lang="en-US" dirty="0"/>
          </a:p>
        </p:txBody>
      </p:sp>
      <p:pic>
        <p:nvPicPr>
          <p:cNvPr id="1026" name="Picture 2" descr="http://www.toothpastefordinner.com/103012/the-creative-process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24844"/>
            <a:ext cx="59055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902368" y="2069432"/>
            <a:ext cx="6764152" cy="577515"/>
          </a:xfrm>
          <a:custGeom>
            <a:avLst/>
            <a:gdLst>
              <a:gd name="connsiteX0" fmla="*/ 902369 w 6764152"/>
              <a:gd name="connsiteY0" fmla="*/ 132347 h 577515"/>
              <a:gd name="connsiteX1" fmla="*/ 1155032 w 6764152"/>
              <a:gd name="connsiteY1" fmla="*/ 168442 h 577515"/>
              <a:gd name="connsiteX2" fmla="*/ 1443790 w 6764152"/>
              <a:gd name="connsiteY2" fmla="*/ 180473 h 577515"/>
              <a:gd name="connsiteX3" fmla="*/ 2370221 w 6764152"/>
              <a:gd name="connsiteY3" fmla="*/ 168442 h 577515"/>
              <a:gd name="connsiteX4" fmla="*/ 2839453 w 6764152"/>
              <a:gd name="connsiteY4" fmla="*/ 144379 h 577515"/>
              <a:gd name="connsiteX5" fmla="*/ 3501190 w 6764152"/>
              <a:gd name="connsiteY5" fmla="*/ 120315 h 577515"/>
              <a:gd name="connsiteX6" fmla="*/ 4199021 w 6764152"/>
              <a:gd name="connsiteY6" fmla="*/ 132347 h 577515"/>
              <a:gd name="connsiteX7" fmla="*/ 4499811 w 6764152"/>
              <a:gd name="connsiteY7" fmla="*/ 156410 h 577515"/>
              <a:gd name="connsiteX8" fmla="*/ 4704348 w 6764152"/>
              <a:gd name="connsiteY8" fmla="*/ 168442 h 577515"/>
              <a:gd name="connsiteX9" fmla="*/ 4824664 w 6764152"/>
              <a:gd name="connsiteY9" fmla="*/ 180473 h 577515"/>
              <a:gd name="connsiteX10" fmla="*/ 4969043 w 6764152"/>
              <a:gd name="connsiteY10" fmla="*/ 192505 h 577515"/>
              <a:gd name="connsiteX11" fmla="*/ 5065295 w 6764152"/>
              <a:gd name="connsiteY11" fmla="*/ 216568 h 577515"/>
              <a:gd name="connsiteX12" fmla="*/ 5245769 w 6764152"/>
              <a:gd name="connsiteY12" fmla="*/ 240631 h 577515"/>
              <a:gd name="connsiteX13" fmla="*/ 5474369 w 6764152"/>
              <a:gd name="connsiteY13" fmla="*/ 264694 h 577515"/>
              <a:gd name="connsiteX14" fmla="*/ 5510464 w 6764152"/>
              <a:gd name="connsiteY14" fmla="*/ 276726 h 577515"/>
              <a:gd name="connsiteX15" fmla="*/ 5955632 w 6764152"/>
              <a:gd name="connsiteY15" fmla="*/ 300789 h 577515"/>
              <a:gd name="connsiteX16" fmla="*/ 6051885 w 6764152"/>
              <a:gd name="connsiteY16" fmla="*/ 312821 h 577515"/>
              <a:gd name="connsiteX17" fmla="*/ 6015790 w 6764152"/>
              <a:gd name="connsiteY17" fmla="*/ 324852 h 577515"/>
              <a:gd name="connsiteX18" fmla="*/ 5847348 w 6764152"/>
              <a:gd name="connsiteY18" fmla="*/ 336884 h 577515"/>
              <a:gd name="connsiteX19" fmla="*/ 5739064 w 6764152"/>
              <a:gd name="connsiteY19" fmla="*/ 348915 h 577515"/>
              <a:gd name="connsiteX20" fmla="*/ 5606716 w 6764152"/>
              <a:gd name="connsiteY20" fmla="*/ 360947 h 577515"/>
              <a:gd name="connsiteX21" fmla="*/ 5450306 w 6764152"/>
              <a:gd name="connsiteY21" fmla="*/ 385010 h 577515"/>
              <a:gd name="connsiteX22" fmla="*/ 5137485 w 6764152"/>
              <a:gd name="connsiteY22" fmla="*/ 397042 h 577515"/>
              <a:gd name="connsiteX23" fmla="*/ 4872790 w 6764152"/>
              <a:gd name="connsiteY23" fmla="*/ 421105 h 577515"/>
              <a:gd name="connsiteX24" fmla="*/ 4788569 w 6764152"/>
              <a:gd name="connsiteY24" fmla="*/ 433136 h 577515"/>
              <a:gd name="connsiteX25" fmla="*/ 4572000 w 6764152"/>
              <a:gd name="connsiteY25" fmla="*/ 445168 h 577515"/>
              <a:gd name="connsiteX26" fmla="*/ 4343400 w 6764152"/>
              <a:gd name="connsiteY26" fmla="*/ 469231 h 577515"/>
              <a:gd name="connsiteX27" fmla="*/ 4078706 w 6764152"/>
              <a:gd name="connsiteY27" fmla="*/ 481263 h 577515"/>
              <a:gd name="connsiteX28" fmla="*/ 3140243 w 6764152"/>
              <a:gd name="connsiteY28" fmla="*/ 505326 h 577515"/>
              <a:gd name="connsiteX29" fmla="*/ 2574758 w 6764152"/>
              <a:gd name="connsiteY29" fmla="*/ 541421 h 577515"/>
              <a:gd name="connsiteX30" fmla="*/ 1913021 w 6764152"/>
              <a:gd name="connsiteY30" fmla="*/ 577515 h 577515"/>
              <a:gd name="connsiteX31" fmla="*/ 673769 w 6764152"/>
              <a:gd name="connsiteY31" fmla="*/ 565484 h 577515"/>
              <a:gd name="connsiteX32" fmla="*/ 505327 w 6764152"/>
              <a:gd name="connsiteY32" fmla="*/ 541421 h 577515"/>
              <a:gd name="connsiteX33" fmla="*/ 288758 w 6764152"/>
              <a:gd name="connsiteY33" fmla="*/ 517357 h 577515"/>
              <a:gd name="connsiteX34" fmla="*/ 0 w 6764152"/>
              <a:gd name="connsiteY34" fmla="*/ 493294 h 577515"/>
              <a:gd name="connsiteX35" fmla="*/ 264695 w 6764152"/>
              <a:gd name="connsiteY35" fmla="*/ 457200 h 577515"/>
              <a:gd name="connsiteX36" fmla="*/ 348916 w 6764152"/>
              <a:gd name="connsiteY36" fmla="*/ 433136 h 577515"/>
              <a:gd name="connsiteX37" fmla="*/ 613611 w 6764152"/>
              <a:gd name="connsiteY37" fmla="*/ 421105 h 577515"/>
              <a:gd name="connsiteX38" fmla="*/ 709864 w 6764152"/>
              <a:gd name="connsiteY38" fmla="*/ 409073 h 577515"/>
              <a:gd name="connsiteX39" fmla="*/ 818148 w 6764152"/>
              <a:gd name="connsiteY39" fmla="*/ 397042 h 577515"/>
              <a:gd name="connsiteX40" fmla="*/ 1046748 w 6764152"/>
              <a:gd name="connsiteY40" fmla="*/ 360947 h 577515"/>
              <a:gd name="connsiteX41" fmla="*/ 1564106 w 6764152"/>
              <a:gd name="connsiteY41" fmla="*/ 312821 h 577515"/>
              <a:gd name="connsiteX42" fmla="*/ 1840832 w 6764152"/>
              <a:gd name="connsiteY42" fmla="*/ 288757 h 577515"/>
              <a:gd name="connsiteX43" fmla="*/ 2430379 w 6764152"/>
              <a:gd name="connsiteY43" fmla="*/ 216568 h 577515"/>
              <a:gd name="connsiteX44" fmla="*/ 3031958 w 6764152"/>
              <a:gd name="connsiteY44" fmla="*/ 168442 h 577515"/>
              <a:gd name="connsiteX45" fmla="*/ 3164306 w 6764152"/>
              <a:gd name="connsiteY45" fmla="*/ 156410 h 577515"/>
              <a:gd name="connsiteX46" fmla="*/ 3320716 w 6764152"/>
              <a:gd name="connsiteY46" fmla="*/ 132347 h 577515"/>
              <a:gd name="connsiteX47" fmla="*/ 3777916 w 6764152"/>
              <a:gd name="connsiteY47" fmla="*/ 108284 h 577515"/>
              <a:gd name="connsiteX48" fmla="*/ 3898232 w 6764152"/>
              <a:gd name="connsiteY48" fmla="*/ 84221 h 577515"/>
              <a:gd name="connsiteX49" fmla="*/ 4523874 w 6764152"/>
              <a:gd name="connsiteY49" fmla="*/ 60157 h 577515"/>
              <a:gd name="connsiteX50" fmla="*/ 5053264 w 6764152"/>
              <a:gd name="connsiteY50" fmla="*/ 36094 h 577515"/>
              <a:gd name="connsiteX51" fmla="*/ 5305927 w 6764152"/>
              <a:gd name="connsiteY51" fmla="*/ 48126 h 577515"/>
              <a:gd name="connsiteX52" fmla="*/ 5257800 w 6764152"/>
              <a:gd name="connsiteY52" fmla="*/ 72189 h 577515"/>
              <a:gd name="connsiteX53" fmla="*/ 5197643 w 6764152"/>
              <a:gd name="connsiteY53" fmla="*/ 108284 h 577515"/>
              <a:gd name="connsiteX54" fmla="*/ 5089358 w 6764152"/>
              <a:gd name="connsiteY54" fmla="*/ 132347 h 577515"/>
              <a:gd name="connsiteX55" fmla="*/ 4957011 w 6764152"/>
              <a:gd name="connsiteY55" fmla="*/ 156410 h 577515"/>
              <a:gd name="connsiteX56" fmla="*/ 4812632 w 6764152"/>
              <a:gd name="connsiteY56" fmla="*/ 180473 h 577515"/>
              <a:gd name="connsiteX57" fmla="*/ 4259179 w 6764152"/>
              <a:gd name="connsiteY57" fmla="*/ 228600 h 577515"/>
              <a:gd name="connsiteX58" fmla="*/ 2719137 w 6764152"/>
              <a:gd name="connsiteY58" fmla="*/ 216568 h 577515"/>
              <a:gd name="connsiteX59" fmla="*/ 2225843 w 6764152"/>
              <a:gd name="connsiteY59" fmla="*/ 228600 h 577515"/>
              <a:gd name="connsiteX60" fmla="*/ 3765885 w 6764152"/>
              <a:gd name="connsiteY60" fmla="*/ 240631 h 577515"/>
              <a:gd name="connsiteX61" fmla="*/ 3874169 w 6764152"/>
              <a:gd name="connsiteY61" fmla="*/ 252663 h 577515"/>
              <a:gd name="connsiteX62" fmla="*/ 3970421 w 6764152"/>
              <a:gd name="connsiteY62" fmla="*/ 264694 h 577515"/>
              <a:gd name="connsiteX63" fmla="*/ 4186990 w 6764152"/>
              <a:gd name="connsiteY63" fmla="*/ 276726 h 577515"/>
              <a:gd name="connsiteX64" fmla="*/ 4331369 w 6764152"/>
              <a:gd name="connsiteY64" fmla="*/ 300789 h 577515"/>
              <a:gd name="connsiteX65" fmla="*/ 4415590 w 6764152"/>
              <a:gd name="connsiteY65" fmla="*/ 312821 h 577515"/>
              <a:gd name="connsiteX66" fmla="*/ 4547937 w 6764152"/>
              <a:gd name="connsiteY66" fmla="*/ 336884 h 577515"/>
              <a:gd name="connsiteX67" fmla="*/ 4957011 w 6764152"/>
              <a:gd name="connsiteY67" fmla="*/ 360947 h 577515"/>
              <a:gd name="connsiteX68" fmla="*/ 5209674 w 6764152"/>
              <a:gd name="connsiteY68" fmla="*/ 397042 h 577515"/>
              <a:gd name="connsiteX69" fmla="*/ 5366085 w 6764152"/>
              <a:gd name="connsiteY69" fmla="*/ 421105 h 577515"/>
              <a:gd name="connsiteX70" fmla="*/ 5414211 w 6764152"/>
              <a:gd name="connsiteY70" fmla="*/ 433136 h 577515"/>
              <a:gd name="connsiteX71" fmla="*/ 5606716 w 6764152"/>
              <a:gd name="connsiteY71" fmla="*/ 445168 h 577515"/>
              <a:gd name="connsiteX72" fmla="*/ 5642811 w 6764152"/>
              <a:gd name="connsiteY72" fmla="*/ 457200 h 577515"/>
              <a:gd name="connsiteX73" fmla="*/ 5739064 w 6764152"/>
              <a:gd name="connsiteY73" fmla="*/ 469231 h 577515"/>
              <a:gd name="connsiteX74" fmla="*/ 5390148 w 6764152"/>
              <a:gd name="connsiteY74" fmla="*/ 517357 h 577515"/>
              <a:gd name="connsiteX75" fmla="*/ 5137485 w 6764152"/>
              <a:gd name="connsiteY75" fmla="*/ 529389 h 577515"/>
              <a:gd name="connsiteX76" fmla="*/ 4018548 w 6764152"/>
              <a:gd name="connsiteY76" fmla="*/ 553452 h 577515"/>
              <a:gd name="connsiteX77" fmla="*/ 3296653 w 6764152"/>
              <a:gd name="connsiteY77" fmla="*/ 541421 h 577515"/>
              <a:gd name="connsiteX78" fmla="*/ 2466474 w 6764152"/>
              <a:gd name="connsiteY78" fmla="*/ 529389 h 577515"/>
              <a:gd name="connsiteX79" fmla="*/ 2057400 w 6764152"/>
              <a:gd name="connsiteY79" fmla="*/ 493294 h 577515"/>
              <a:gd name="connsiteX80" fmla="*/ 1804737 w 6764152"/>
              <a:gd name="connsiteY80" fmla="*/ 469231 h 577515"/>
              <a:gd name="connsiteX81" fmla="*/ 1491916 w 6764152"/>
              <a:gd name="connsiteY81" fmla="*/ 457200 h 577515"/>
              <a:gd name="connsiteX82" fmla="*/ 1407695 w 6764152"/>
              <a:gd name="connsiteY82" fmla="*/ 433136 h 577515"/>
              <a:gd name="connsiteX83" fmla="*/ 1323474 w 6764152"/>
              <a:gd name="connsiteY83" fmla="*/ 421105 h 577515"/>
              <a:gd name="connsiteX84" fmla="*/ 1263316 w 6764152"/>
              <a:gd name="connsiteY84" fmla="*/ 409073 h 577515"/>
              <a:gd name="connsiteX85" fmla="*/ 1130969 w 6764152"/>
              <a:gd name="connsiteY85" fmla="*/ 397042 h 577515"/>
              <a:gd name="connsiteX86" fmla="*/ 1034716 w 6764152"/>
              <a:gd name="connsiteY86" fmla="*/ 385010 h 577515"/>
              <a:gd name="connsiteX87" fmla="*/ 1082843 w 6764152"/>
              <a:gd name="connsiteY87" fmla="*/ 360947 h 577515"/>
              <a:gd name="connsiteX88" fmla="*/ 1215190 w 6764152"/>
              <a:gd name="connsiteY88" fmla="*/ 324852 h 577515"/>
              <a:gd name="connsiteX89" fmla="*/ 1323474 w 6764152"/>
              <a:gd name="connsiteY89" fmla="*/ 312821 h 577515"/>
              <a:gd name="connsiteX90" fmla="*/ 1491916 w 6764152"/>
              <a:gd name="connsiteY90" fmla="*/ 276726 h 577515"/>
              <a:gd name="connsiteX91" fmla="*/ 1744579 w 6764152"/>
              <a:gd name="connsiteY91" fmla="*/ 264694 h 577515"/>
              <a:gd name="connsiteX92" fmla="*/ 1949116 w 6764152"/>
              <a:gd name="connsiteY92" fmla="*/ 252663 h 577515"/>
              <a:gd name="connsiteX93" fmla="*/ 2201779 w 6764152"/>
              <a:gd name="connsiteY93" fmla="*/ 228600 h 577515"/>
              <a:gd name="connsiteX94" fmla="*/ 2767264 w 6764152"/>
              <a:gd name="connsiteY94" fmla="*/ 204536 h 577515"/>
              <a:gd name="connsiteX95" fmla="*/ 3260558 w 6764152"/>
              <a:gd name="connsiteY95" fmla="*/ 180473 h 577515"/>
              <a:gd name="connsiteX96" fmla="*/ 4343400 w 6764152"/>
              <a:gd name="connsiteY96" fmla="*/ 204536 h 577515"/>
              <a:gd name="connsiteX97" fmla="*/ 4668253 w 6764152"/>
              <a:gd name="connsiteY97" fmla="*/ 228600 h 577515"/>
              <a:gd name="connsiteX98" fmla="*/ 5835316 w 6764152"/>
              <a:gd name="connsiteY98" fmla="*/ 252663 h 577515"/>
              <a:gd name="connsiteX99" fmla="*/ 6208295 w 6764152"/>
              <a:gd name="connsiteY99" fmla="*/ 276726 h 577515"/>
              <a:gd name="connsiteX100" fmla="*/ 6316579 w 6764152"/>
              <a:gd name="connsiteY100" fmla="*/ 288757 h 577515"/>
              <a:gd name="connsiteX101" fmla="*/ 6485021 w 6764152"/>
              <a:gd name="connsiteY101" fmla="*/ 300789 h 577515"/>
              <a:gd name="connsiteX102" fmla="*/ 6629400 w 6764152"/>
              <a:gd name="connsiteY102" fmla="*/ 312821 h 577515"/>
              <a:gd name="connsiteX103" fmla="*/ 6761748 w 6764152"/>
              <a:gd name="connsiteY103" fmla="*/ 336884 h 577515"/>
              <a:gd name="connsiteX104" fmla="*/ 6725653 w 6764152"/>
              <a:gd name="connsiteY104" fmla="*/ 348915 h 577515"/>
              <a:gd name="connsiteX105" fmla="*/ 6256421 w 6764152"/>
              <a:gd name="connsiteY105" fmla="*/ 372979 h 577515"/>
              <a:gd name="connsiteX106" fmla="*/ 5077327 w 6764152"/>
              <a:gd name="connsiteY106" fmla="*/ 372979 h 577515"/>
              <a:gd name="connsiteX107" fmla="*/ 4523874 w 6764152"/>
              <a:gd name="connsiteY107" fmla="*/ 348915 h 577515"/>
              <a:gd name="connsiteX108" fmla="*/ 3705727 w 6764152"/>
              <a:gd name="connsiteY108" fmla="*/ 312821 h 577515"/>
              <a:gd name="connsiteX109" fmla="*/ 3056021 w 6764152"/>
              <a:gd name="connsiteY109" fmla="*/ 276726 h 577515"/>
              <a:gd name="connsiteX110" fmla="*/ 2719137 w 6764152"/>
              <a:gd name="connsiteY110" fmla="*/ 252663 h 577515"/>
              <a:gd name="connsiteX111" fmla="*/ 1913021 w 6764152"/>
              <a:gd name="connsiteY111" fmla="*/ 240631 h 577515"/>
              <a:gd name="connsiteX112" fmla="*/ 1624264 w 6764152"/>
              <a:gd name="connsiteY112" fmla="*/ 204536 h 577515"/>
              <a:gd name="connsiteX113" fmla="*/ 1251285 w 6764152"/>
              <a:gd name="connsiteY113" fmla="*/ 192505 h 577515"/>
              <a:gd name="connsiteX114" fmla="*/ 950495 w 6764152"/>
              <a:gd name="connsiteY114" fmla="*/ 168442 h 577515"/>
              <a:gd name="connsiteX115" fmla="*/ 709864 w 6764152"/>
              <a:gd name="connsiteY115" fmla="*/ 132347 h 577515"/>
              <a:gd name="connsiteX116" fmla="*/ 577516 w 6764152"/>
              <a:gd name="connsiteY116" fmla="*/ 120315 h 577515"/>
              <a:gd name="connsiteX117" fmla="*/ 854243 w 6764152"/>
              <a:gd name="connsiteY117" fmla="*/ 84221 h 577515"/>
              <a:gd name="connsiteX118" fmla="*/ 1010653 w 6764152"/>
              <a:gd name="connsiteY118" fmla="*/ 72189 h 577515"/>
              <a:gd name="connsiteX119" fmla="*/ 1167064 w 6764152"/>
              <a:gd name="connsiteY119" fmla="*/ 48126 h 577515"/>
              <a:gd name="connsiteX120" fmla="*/ 1612232 w 6764152"/>
              <a:gd name="connsiteY120" fmla="*/ 36094 h 577515"/>
              <a:gd name="connsiteX121" fmla="*/ 1828800 w 6764152"/>
              <a:gd name="connsiteY121" fmla="*/ 24063 h 577515"/>
              <a:gd name="connsiteX122" fmla="*/ 2358190 w 6764152"/>
              <a:gd name="connsiteY122" fmla="*/ 0 h 577515"/>
              <a:gd name="connsiteX123" fmla="*/ 3031958 w 6764152"/>
              <a:gd name="connsiteY123" fmla="*/ 24063 h 577515"/>
              <a:gd name="connsiteX124" fmla="*/ 3308685 w 6764152"/>
              <a:gd name="connsiteY124" fmla="*/ 48126 h 577515"/>
              <a:gd name="connsiteX125" fmla="*/ 3200400 w 6764152"/>
              <a:gd name="connsiteY125" fmla="*/ 96252 h 577515"/>
              <a:gd name="connsiteX126" fmla="*/ 3140243 w 6764152"/>
              <a:gd name="connsiteY126" fmla="*/ 120315 h 577515"/>
              <a:gd name="connsiteX127" fmla="*/ 2695074 w 6764152"/>
              <a:gd name="connsiteY127" fmla="*/ 204536 h 577515"/>
              <a:gd name="connsiteX128" fmla="*/ 2370221 w 6764152"/>
              <a:gd name="connsiteY128" fmla="*/ 216568 h 577515"/>
              <a:gd name="connsiteX129" fmla="*/ 2165685 w 6764152"/>
              <a:gd name="connsiteY129" fmla="*/ 240631 h 577515"/>
              <a:gd name="connsiteX130" fmla="*/ 1804737 w 6764152"/>
              <a:gd name="connsiteY130" fmla="*/ 264694 h 577515"/>
              <a:gd name="connsiteX131" fmla="*/ 1371600 w 6764152"/>
              <a:gd name="connsiteY131" fmla="*/ 264694 h 577515"/>
              <a:gd name="connsiteX132" fmla="*/ 1503948 w 6764152"/>
              <a:gd name="connsiteY132" fmla="*/ 252663 h 577515"/>
              <a:gd name="connsiteX133" fmla="*/ 1588169 w 6764152"/>
              <a:gd name="connsiteY133" fmla="*/ 240631 h 577515"/>
              <a:gd name="connsiteX134" fmla="*/ 1624264 w 6764152"/>
              <a:gd name="connsiteY134" fmla="*/ 228600 h 577515"/>
              <a:gd name="connsiteX135" fmla="*/ 2057400 w 6764152"/>
              <a:gd name="connsiteY135" fmla="*/ 204536 h 577515"/>
              <a:gd name="connsiteX136" fmla="*/ 2273969 w 6764152"/>
              <a:gd name="connsiteY136" fmla="*/ 192505 h 577515"/>
              <a:gd name="connsiteX137" fmla="*/ 2514600 w 6764152"/>
              <a:gd name="connsiteY137" fmla="*/ 168442 h 577515"/>
              <a:gd name="connsiteX138" fmla="*/ 3645569 w 6764152"/>
              <a:gd name="connsiteY138" fmla="*/ 144379 h 577515"/>
              <a:gd name="connsiteX139" fmla="*/ 3826043 w 6764152"/>
              <a:gd name="connsiteY139" fmla="*/ 132347 h 577515"/>
              <a:gd name="connsiteX140" fmla="*/ 3934327 w 6764152"/>
              <a:gd name="connsiteY140" fmla="*/ 120315 h 577515"/>
              <a:gd name="connsiteX141" fmla="*/ 4030579 w 6764152"/>
              <a:gd name="connsiteY141" fmla="*/ 120315 h 57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764152" h="577515">
                <a:moveTo>
                  <a:pt x="902369" y="132347"/>
                </a:moveTo>
                <a:cubicBezTo>
                  <a:pt x="982265" y="145663"/>
                  <a:pt x="1072919" y="163465"/>
                  <a:pt x="1155032" y="168442"/>
                </a:cubicBezTo>
                <a:cubicBezTo>
                  <a:pt x="1251192" y="174270"/>
                  <a:pt x="1347537" y="176463"/>
                  <a:pt x="1443790" y="180473"/>
                </a:cubicBezTo>
                <a:lnTo>
                  <a:pt x="2370221" y="168442"/>
                </a:lnTo>
                <a:cubicBezTo>
                  <a:pt x="2556371" y="164756"/>
                  <a:pt x="2664773" y="156024"/>
                  <a:pt x="2839453" y="144379"/>
                </a:cubicBezTo>
                <a:cubicBezTo>
                  <a:pt x="3101273" y="106975"/>
                  <a:pt x="2983677" y="120315"/>
                  <a:pt x="3501190" y="120315"/>
                </a:cubicBezTo>
                <a:cubicBezTo>
                  <a:pt x="3733835" y="120315"/>
                  <a:pt x="3966411" y="128336"/>
                  <a:pt x="4199021" y="132347"/>
                </a:cubicBezTo>
                <a:cubicBezTo>
                  <a:pt x="4299284" y="140368"/>
                  <a:pt x="4399401" y="150503"/>
                  <a:pt x="4499811" y="156410"/>
                </a:cubicBezTo>
                <a:lnTo>
                  <a:pt x="4704348" y="168442"/>
                </a:lnTo>
                <a:cubicBezTo>
                  <a:pt x="4744543" y="171419"/>
                  <a:pt x="4784524" y="176824"/>
                  <a:pt x="4824664" y="180473"/>
                </a:cubicBezTo>
                <a:lnTo>
                  <a:pt x="4969043" y="192505"/>
                </a:lnTo>
                <a:cubicBezTo>
                  <a:pt x="5001127" y="200526"/>
                  <a:pt x="5032674" y="211131"/>
                  <a:pt x="5065295" y="216568"/>
                </a:cubicBezTo>
                <a:cubicBezTo>
                  <a:pt x="5202989" y="239518"/>
                  <a:pt x="5069054" y="218542"/>
                  <a:pt x="5245769" y="240631"/>
                </a:cubicBezTo>
                <a:cubicBezTo>
                  <a:pt x="5434395" y="264209"/>
                  <a:pt x="5205347" y="242277"/>
                  <a:pt x="5474369" y="264694"/>
                </a:cubicBezTo>
                <a:cubicBezTo>
                  <a:pt x="5486401" y="268705"/>
                  <a:pt x="5498083" y="273975"/>
                  <a:pt x="5510464" y="276726"/>
                </a:cubicBezTo>
                <a:cubicBezTo>
                  <a:pt x="5648350" y="307367"/>
                  <a:pt x="5848928" y="297347"/>
                  <a:pt x="5955632" y="300789"/>
                </a:cubicBezTo>
                <a:cubicBezTo>
                  <a:pt x="5987716" y="304800"/>
                  <a:pt x="6021864" y="300813"/>
                  <a:pt x="6051885" y="312821"/>
                </a:cubicBezTo>
                <a:cubicBezTo>
                  <a:pt x="6063660" y="317531"/>
                  <a:pt x="6028386" y="323370"/>
                  <a:pt x="6015790" y="324852"/>
                </a:cubicBezTo>
                <a:cubicBezTo>
                  <a:pt x="5959885" y="331429"/>
                  <a:pt x="5903427" y="332008"/>
                  <a:pt x="5847348" y="336884"/>
                </a:cubicBezTo>
                <a:cubicBezTo>
                  <a:pt x="5811168" y="340030"/>
                  <a:pt x="5775201" y="345301"/>
                  <a:pt x="5739064" y="348915"/>
                </a:cubicBezTo>
                <a:lnTo>
                  <a:pt x="5606716" y="360947"/>
                </a:lnTo>
                <a:cubicBezTo>
                  <a:pt x="5549399" y="372411"/>
                  <a:pt x="5512227" y="381368"/>
                  <a:pt x="5450306" y="385010"/>
                </a:cubicBezTo>
                <a:cubicBezTo>
                  <a:pt x="5346135" y="391138"/>
                  <a:pt x="5241759" y="393031"/>
                  <a:pt x="5137485" y="397042"/>
                </a:cubicBezTo>
                <a:lnTo>
                  <a:pt x="4872790" y="421105"/>
                </a:lnTo>
                <a:cubicBezTo>
                  <a:pt x="4844582" y="424023"/>
                  <a:pt x="4816837" y="430875"/>
                  <a:pt x="4788569" y="433136"/>
                </a:cubicBezTo>
                <a:cubicBezTo>
                  <a:pt x="4716498" y="438902"/>
                  <a:pt x="4644190" y="441157"/>
                  <a:pt x="4572000" y="445168"/>
                </a:cubicBezTo>
                <a:lnTo>
                  <a:pt x="4343400" y="469231"/>
                </a:lnTo>
                <a:cubicBezTo>
                  <a:pt x="4255250" y="474740"/>
                  <a:pt x="4166970" y="478053"/>
                  <a:pt x="4078706" y="481263"/>
                </a:cubicBezTo>
                <a:cubicBezTo>
                  <a:pt x="3748787" y="493260"/>
                  <a:pt x="3476531" y="497853"/>
                  <a:pt x="3140243" y="505326"/>
                </a:cubicBezTo>
                <a:cubicBezTo>
                  <a:pt x="2216255" y="582324"/>
                  <a:pt x="3467258" y="481921"/>
                  <a:pt x="2574758" y="541421"/>
                </a:cubicBezTo>
                <a:cubicBezTo>
                  <a:pt x="1913851" y="585482"/>
                  <a:pt x="2793696" y="550829"/>
                  <a:pt x="1913021" y="577515"/>
                </a:cubicBezTo>
                <a:lnTo>
                  <a:pt x="673769" y="565484"/>
                </a:lnTo>
                <a:cubicBezTo>
                  <a:pt x="617070" y="564030"/>
                  <a:pt x="561848" y="546131"/>
                  <a:pt x="505327" y="541421"/>
                </a:cubicBezTo>
                <a:cubicBezTo>
                  <a:pt x="99378" y="507591"/>
                  <a:pt x="528435" y="547317"/>
                  <a:pt x="288758" y="517357"/>
                </a:cubicBezTo>
                <a:cubicBezTo>
                  <a:pt x="194733" y="505604"/>
                  <a:pt x="93702" y="499987"/>
                  <a:pt x="0" y="493294"/>
                </a:cubicBezTo>
                <a:cubicBezTo>
                  <a:pt x="119593" y="453432"/>
                  <a:pt x="-41820" y="504357"/>
                  <a:pt x="264695" y="457200"/>
                </a:cubicBezTo>
                <a:cubicBezTo>
                  <a:pt x="293553" y="452760"/>
                  <a:pt x="319874" y="436140"/>
                  <a:pt x="348916" y="433136"/>
                </a:cubicBezTo>
                <a:cubicBezTo>
                  <a:pt x="436770" y="424048"/>
                  <a:pt x="525379" y="425115"/>
                  <a:pt x="613611" y="421105"/>
                </a:cubicBezTo>
                <a:lnTo>
                  <a:pt x="709864" y="409073"/>
                </a:lnTo>
                <a:cubicBezTo>
                  <a:pt x="745932" y="404830"/>
                  <a:pt x="782196" y="402178"/>
                  <a:pt x="818148" y="397042"/>
                </a:cubicBezTo>
                <a:cubicBezTo>
                  <a:pt x="894517" y="386132"/>
                  <a:pt x="970091" y="369602"/>
                  <a:pt x="1046748" y="360947"/>
                </a:cubicBezTo>
                <a:cubicBezTo>
                  <a:pt x="1218852" y="341516"/>
                  <a:pt x="1391620" y="328502"/>
                  <a:pt x="1564106" y="312821"/>
                </a:cubicBezTo>
                <a:lnTo>
                  <a:pt x="1840832" y="288757"/>
                </a:lnTo>
                <a:cubicBezTo>
                  <a:pt x="2612797" y="165243"/>
                  <a:pt x="1682958" y="306259"/>
                  <a:pt x="2430379" y="216568"/>
                </a:cubicBezTo>
                <a:cubicBezTo>
                  <a:pt x="2830797" y="168518"/>
                  <a:pt x="2630267" y="184509"/>
                  <a:pt x="3031958" y="168442"/>
                </a:cubicBezTo>
                <a:cubicBezTo>
                  <a:pt x="3076074" y="164431"/>
                  <a:pt x="3120350" y="161905"/>
                  <a:pt x="3164306" y="156410"/>
                </a:cubicBezTo>
                <a:cubicBezTo>
                  <a:pt x="3216649" y="149867"/>
                  <a:pt x="3268289" y="138172"/>
                  <a:pt x="3320716" y="132347"/>
                </a:cubicBezTo>
                <a:cubicBezTo>
                  <a:pt x="3434100" y="119749"/>
                  <a:pt x="3691596" y="111881"/>
                  <a:pt x="3777916" y="108284"/>
                </a:cubicBezTo>
                <a:cubicBezTo>
                  <a:pt x="3818021" y="100263"/>
                  <a:pt x="3857511" y="88039"/>
                  <a:pt x="3898232" y="84221"/>
                </a:cubicBezTo>
                <a:cubicBezTo>
                  <a:pt x="3978429" y="76703"/>
                  <a:pt x="4490032" y="61529"/>
                  <a:pt x="4523874" y="60157"/>
                </a:cubicBezTo>
                <a:lnTo>
                  <a:pt x="5053264" y="36094"/>
                </a:lnTo>
                <a:cubicBezTo>
                  <a:pt x="5137485" y="40105"/>
                  <a:pt x="5222894" y="33473"/>
                  <a:pt x="5305927" y="48126"/>
                </a:cubicBezTo>
                <a:cubicBezTo>
                  <a:pt x="5323590" y="51243"/>
                  <a:pt x="5273479" y="63479"/>
                  <a:pt x="5257800" y="72189"/>
                </a:cubicBezTo>
                <a:cubicBezTo>
                  <a:pt x="5237358" y="83546"/>
                  <a:pt x="5218559" y="97826"/>
                  <a:pt x="5197643" y="108284"/>
                </a:cubicBezTo>
                <a:cubicBezTo>
                  <a:pt x="5166426" y="123892"/>
                  <a:pt x="5120157" y="126187"/>
                  <a:pt x="5089358" y="132347"/>
                </a:cubicBezTo>
                <a:cubicBezTo>
                  <a:pt x="4947548" y="160710"/>
                  <a:pt x="5171087" y="125829"/>
                  <a:pt x="4957011" y="156410"/>
                </a:cubicBezTo>
                <a:cubicBezTo>
                  <a:pt x="4872391" y="184618"/>
                  <a:pt x="4973818" y="153609"/>
                  <a:pt x="4812632" y="180473"/>
                </a:cubicBezTo>
                <a:cubicBezTo>
                  <a:pt x="4435169" y="243383"/>
                  <a:pt x="4845572" y="209683"/>
                  <a:pt x="4259179" y="228600"/>
                </a:cubicBezTo>
                <a:lnTo>
                  <a:pt x="2719137" y="216568"/>
                </a:lnTo>
                <a:cubicBezTo>
                  <a:pt x="2554657" y="216568"/>
                  <a:pt x="2061406" y="224820"/>
                  <a:pt x="2225843" y="228600"/>
                </a:cubicBezTo>
                <a:cubicBezTo>
                  <a:pt x="2739070" y="240398"/>
                  <a:pt x="3252538" y="236621"/>
                  <a:pt x="3765885" y="240631"/>
                </a:cubicBezTo>
                <a:lnTo>
                  <a:pt x="3874169" y="252663"/>
                </a:lnTo>
                <a:cubicBezTo>
                  <a:pt x="3906281" y="256441"/>
                  <a:pt x="3938183" y="262214"/>
                  <a:pt x="3970421" y="264694"/>
                </a:cubicBezTo>
                <a:cubicBezTo>
                  <a:pt x="4042509" y="270239"/>
                  <a:pt x="4114800" y="272715"/>
                  <a:pt x="4186990" y="276726"/>
                </a:cubicBezTo>
                <a:lnTo>
                  <a:pt x="4331369" y="300789"/>
                </a:lnTo>
                <a:cubicBezTo>
                  <a:pt x="4359381" y="305212"/>
                  <a:pt x="4387617" y="308159"/>
                  <a:pt x="4415590" y="312821"/>
                </a:cubicBezTo>
                <a:cubicBezTo>
                  <a:pt x="4459819" y="320193"/>
                  <a:pt x="4503274" y="332914"/>
                  <a:pt x="4547937" y="336884"/>
                </a:cubicBezTo>
                <a:cubicBezTo>
                  <a:pt x="4683994" y="348978"/>
                  <a:pt x="4820653" y="352926"/>
                  <a:pt x="4957011" y="360947"/>
                </a:cubicBezTo>
                <a:lnTo>
                  <a:pt x="5209674" y="397042"/>
                </a:lnTo>
                <a:cubicBezTo>
                  <a:pt x="5261841" y="404867"/>
                  <a:pt x="5314909" y="408312"/>
                  <a:pt x="5366085" y="421105"/>
                </a:cubicBezTo>
                <a:cubicBezTo>
                  <a:pt x="5382127" y="425115"/>
                  <a:pt x="5397757" y="431491"/>
                  <a:pt x="5414211" y="433136"/>
                </a:cubicBezTo>
                <a:cubicBezTo>
                  <a:pt x="5478185" y="439533"/>
                  <a:pt x="5542548" y="441157"/>
                  <a:pt x="5606716" y="445168"/>
                </a:cubicBezTo>
                <a:cubicBezTo>
                  <a:pt x="5618748" y="449179"/>
                  <a:pt x="5630333" y="454931"/>
                  <a:pt x="5642811" y="457200"/>
                </a:cubicBezTo>
                <a:cubicBezTo>
                  <a:pt x="5674623" y="462984"/>
                  <a:pt x="5767984" y="454771"/>
                  <a:pt x="5739064" y="469231"/>
                </a:cubicBezTo>
                <a:cubicBezTo>
                  <a:pt x="5679269" y="499128"/>
                  <a:pt x="5464195" y="513001"/>
                  <a:pt x="5390148" y="517357"/>
                </a:cubicBezTo>
                <a:cubicBezTo>
                  <a:pt x="5305977" y="522308"/>
                  <a:pt x="5221772" y="527171"/>
                  <a:pt x="5137485" y="529389"/>
                </a:cubicBezTo>
                <a:lnTo>
                  <a:pt x="4018548" y="553452"/>
                </a:lnTo>
                <a:lnTo>
                  <a:pt x="3296653" y="541421"/>
                </a:lnTo>
                <a:cubicBezTo>
                  <a:pt x="3019931" y="537131"/>
                  <a:pt x="2743021" y="540129"/>
                  <a:pt x="2466474" y="529389"/>
                </a:cubicBezTo>
                <a:cubicBezTo>
                  <a:pt x="2329689" y="524077"/>
                  <a:pt x="2193726" y="505687"/>
                  <a:pt x="2057400" y="493294"/>
                </a:cubicBezTo>
                <a:cubicBezTo>
                  <a:pt x="1973145" y="485634"/>
                  <a:pt x="1889277" y="472482"/>
                  <a:pt x="1804737" y="469231"/>
                </a:cubicBezTo>
                <a:lnTo>
                  <a:pt x="1491916" y="457200"/>
                </a:lnTo>
                <a:cubicBezTo>
                  <a:pt x="1463842" y="449179"/>
                  <a:pt x="1436244" y="439254"/>
                  <a:pt x="1407695" y="433136"/>
                </a:cubicBezTo>
                <a:cubicBezTo>
                  <a:pt x="1379966" y="427194"/>
                  <a:pt x="1351447" y="425767"/>
                  <a:pt x="1323474" y="421105"/>
                </a:cubicBezTo>
                <a:cubicBezTo>
                  <a:pt x="1303302" y="417743"/>
                  <a:pt x="1283608" y="411609"/>
                  <a:pt x="1263316" y="409073"/>
                </a:cubicBezTo>
                <a:cubicBezTo>
                  <a:pt x="1219360" y="403579"/>
                  <a:pt x="1175023" y="401679"/>
                  <a:pt x="1130969" y="397042"/>
                </a:cubicBezTo>
                <a:cubicBezTo>
                  <a:pt x="1098813" y="393657"/>
                  <a:pt x="1066800" y="389021"/>
                  <a:pt x="1034716" y="385010"/>
                </a:cubicBezTo>
                <a:cubicBezTo>
                  <a:pt x="1050758" y="376989"/>
                  <a:pt x="1066190" y="367608"/>
                  <a:pt x="1082843" y="360947"/>
                </a:cubicBezTo>
                <a:cubicBezTo>
                  <a:pt x="1127248" y="343185"/>
                  <a:pt x="1168202" y="331565"/>
                  <a:pt x="1215190" y="324852"/>
                </a:cubicBezTo>
                <a:cubicBezTo>
                  <a:pt x="1251142" y="319716"/>
                  <a:pt x="1287694" y="319044"/>
                  <a:pt x="1323474" y="312821"/>
                </a:cubicBezTo>
                <a:cubicBezTo>
                  <a:pt x="1380047" y="302982"/>
                  <a:pt x="1434865" y="283246"/>
                  <a:pt x="1491916" y="276726"/>
                </a:cubicBezTo>
                <a:cubicBezTo>
                  <a:pt x="1575687" y="267152"/>
                  <a:pt x="1660379" y="269126"/>
                  <a:pt x="1744579" y="264694"/>
                </a:cubicBezTo>
                <a:cubicBezTo>
                  <a:pt x="1812781" y="261104"/>
                  <a:pt x="1881031" y="258038"/>
                  <a:pt x="1949116" y="252663"/>
                </a:cubicBezTo>
                <a:cubicBezTo>
                  <a:pt x="2033456" y="246005"/>
                  <a:pt x="2117392" y="234628"/>
                  <a:pt x="2201779" y="228600"/>
                </a:cubicBezTo>
                <a:cubicBezTo>
                  <a:pt x="2315866" y="220451"/>
                  <a:pt x="2670691" y="208860"/>
                  <a:pt x="2767264" y="204536"/>
                </a:cubicBezTo>
                <a:lnTo>
                  <a:pt x="3260558" y="180473"/>
                </a:lnTo>
                <a:cubicBezTo>
                  <a:pt x="3621505" y="188494"/>
                  <a:pt x="3983350" y="177865"/>
                  <a:pt x="4343400" y="204536"/>
                </a:cubicBezTo>
                <a:cubicBezTo>
                  <a:pt x="4451684" y="212557"/>
                  <a:pt x="4559784" y="223670"/>
                  <a:pt x="4668253" y="228600"/>
                </a:cubicBezTo>
                <a:cubicBezTo>
                  <a:pt x="4877149" y="238095"/>
                  <a:pt x="5713950" y="250570"/>
                  <a:pt x="5835316" y="252663"/>
                </a:cubicBezTo>
                <a:cubicBezTo>
                  <a:pt x="6183464" y="284311"/>
                  <a:pt x="5677187" y="240098"/>
                  <a:pt x="6208295" y="276726"/>
                </a:cubicBezTo>
                <a:cubicBezTo>
                  <a:pt x="6244526" y="279225"/>
                  <a:pt x="6280399" y="285611"/>
                  <a:pt x="6316579" y="288757"/>
                </a:cubicBezTo>
                <a:cubicBezTo>
                  <a:pt x="6372658" y="293633"/>
                  <a:pt x="6428896" y="296472"/>
                  <a:pt x="6485021" y="300789"/>
                </a:cubicBezTo>
                <a:lnTo>
                  <a:pt x="6629400" y="312821"/>
                </a:lnTo>
                <a:cubicBezTo>
                  <a:pt x="6673516" y="320842"/>
                  <a:pt x="6719764" y="321140"/>
                  <a:pt x="6761748" y="336884"/>
                </a:cubicBezTo>
                <a:cubicBezTo>
                  <a:pt x="6773623" y="341337"/>
                  <a:pt x="6738303" y="348011"/>
                  <a:pt x="6725653" y="348915"/>
                </a:cubicBezTo>
                <a:cubicBezTo>
                  <a:pt x="6569435" y="360074"/>
                  <a:pt x="6256421" y="372979"/>
                  <a:pt x="6256421" y="372979"/>
                </a:cubicBezTo>
                <a:cubicBezTo>
                  <a:pt x="5833560" y="457548"/>
                  <a:pt x="6161019" y="396368"/>
                  <a:pt x="5077327" y="372979"/>
                </a:cubicBezTo>
                <a:cubicBezTo>
                  <a:pt x="4892711" y="368994"/>
                  <a:pt x="4708355" y="357006"/>
                  <a:pt x="4523874" y="348915"/>
                </a:cubicBezTo>
                <a:cubicBezTo>
                  <a:pt x="4251155" y="336954"/>
                  <a:pt x="3977962" y="332987"/>
                  <a:pt x="3705727" y="312821"/>
                </a:cubicBezTo>
                <a:cubicBezTo>
                  <a:pt x="2883541" y="251916"/>
                  <a:pt x="3877853" y="321552"/>
                  <a:pt x="3056021" y="276726"/>
                </a:cubicBezTo>
                <a:cubicBezTo>
                  <a:pt x="2943607" y="270594"/>
                  <a:pt x="2831705" y="254343"/>
                  <a:pt x="2719137" y="252663"/>
                </a:cubicBezTo>
                <a:lnTo>
                  <a:pt x="1913021" y="240631"/>
                </a:lnTo>
                <a:cubicBezTo>
                  <a:pt x="1816769" y="228599"/>
                  <a:pt x="1721010" y="211572"/>
                  <a:pt x="1624264" y="204536"/>
                </a:cubicBezTo>
                <a:cubicBezTo>
                  <a:pt x="1500201" y="195513"/>
                  <a:pt x="1375498" y="199159"/>
                  <a:pt x="1251285" y="192505"/>
                </a:cubicBezTo>
                <a:cubicBezTo>
                  <a:pt x="1150845" y="187124"/>
                  <a:pt x="1050758" y="176463"/>
                  <a:pt x="950495" y="168442"/>
                </a:cubicBezTo>
                <a:cubicBezTo>
                  <a:pt x="862925" y="153846"/>
                  <a:pt x="808144" y="144141"/>
                  <a:pt x="709864" y="132347"/>
                </a:cubicBezTo>
                <a:cubicBezTo>
                  <a:pt x="665882" y="127069"/>
                  <a:pt x="621632" y="124326"/>
                  <a:pt x="577516" y="120315"/>
                </a:cubicBezTo>
                <a:cubicBezTo>
                  <a:pt x="423902" y="81913"/>
                  <a:pt x="513873" y="109749"/>
                  <a:pt x="854243" y="84221"/>
                </a:cubicBezTo>
                <a:cubicBezTo>
                  <a:pt x="906387" y="80310"/>
                  <a:pt x="958970" y="80140"/>
                  <a:pt x="1010653" y="72189"/>
                </a:cubicBezTo>
                <a:cubicBezTo>
                  <a:pt x="1062790" y="64168"/>
                  <a:pt x="1114408" y="51285"/>
                  <a:pt x="1167064" y="48126"/>
                </a:cubicBezTo>
                <a:cubicBezTo>
                  <a:pt x="1315241" y="39235"/>
                  <a:pt x="1463843" y="40105"/>
                  <a:pt x="1612232" y="36094"/>
                </a:cubicBezTo>
                <a:lnTo>
                  <a:pt x="1828800" y="24063"/>
                </a:lnTo>
                <a:cubicBezTo>
                  <a:pt x="2607043" y="-12134"/>
                  <a:pt x="1724289" y="33362"/>
                  <a:pt x="2358190" y="0"/>
                </a:cubicBezTo>
                <a:cubicBezTo>
                  <a:pt x="2671161" y="8942"/>
                  <a:pt x="2754561" y="8652"/>
                  <a:pt x="3031958" y="24063"/>
                </a:cubicBezTo>
                <a:cubicBezTo>
                  <a:pt x="3210668" y="33991"/>
                  <a:pt x="3170854" y="30897"/>
                  <a:pt x="3308685" y="48126"/>
                </a:cubicBezTo>
                <a:cubicBezTo>
                  <a:pt x="3261335" y="95474"/>
                  <a:pt x="3302324" y="62277"/>
                  <a:pt x="3200400" y="96252"/>
                </a:cubicBezTo>
                <a:cubicBezTo>
                  <a:pt x="3179911" y="103082"/>
                  <a:pt x="3161141" y="114863"/>
                  <a:pt x="3140243" y="120315"/>
                </a:cubicBezTo>
                <a:cubicBezTo>
                  <a:pt x="3031167" y="148770"/>
                  <a:pt x="2806026" y="194888"/>
                  <a:pt x="2695074" y="204536"/>
                </a:cubicBezTo>
                <a:cubicBezTo>
                  <a:pt x="2587123" y="213923"/>
                  <a:pt x="2478505" y="212557"/>
                  <a:pt x="2370221" y="216568"/>
                </a:cubicBezTo>
                <a:cubicBezTo>
                  <a:pt x="2268000" y="242124"/>
                  <a:pt x="2349224" y="224671"/>
                  <a:pt x="2165685" y="240631"/>
                </a:cubicBezTo>
                <a:cubicBezTo>
                  <a:pt x="1894771" y="264189"/>
                  <a:pt x="2226469" y="243608"/>
                  <a:pt x="1804737" y="264694"/>
                </a:cubicBezTo>
                <a:cubicBezTo>
                  <a:pt x="1637208" y="298201"/>
                  <a:pt x="1676186" y="295152"/>
                  <a:pt x="1371600" y="264694"/>
                </a:cubicBezTo>
                <a:cubicBezTo>
                  <a:pt x="1327522" y="260286"/>
                  <a:pt x="1459921" y="257555"/>
                  <a:pt x="1503948" y="252663"/>
                </a:cubicBezTo>
                <a:cubicBezTo>
                  <a:pt x="1532133" y="249531"/>
                  <a:pt x="1560095" y="244642"/>
                  <a:pt x="1588169" y="240631"/>
                </a:cubicBezTo>
                <a:cubicBezTo>
                  <a:pt x="1600201" y="236621"/>
                  <a:pt x="1611884" y="231351"/>
                  <a:pt x="1624264" y="228600"/>
                </a:cubicBezTo>
                <a:cubicBezTo>
                  <a:pt x="1760060" y="198423"/>
                  <a:pt x="1944159" y="209254"/>
                  <a:pt x="2057400" y="204536"/>
                </a:cubicBezTo>
                <a:cubicBezTo>
                  <a:pt x="2129638" y="201526"/>
                  <a:pt x="2201779" y="196515"/>
                  <a:pt x="2273969" y="192505"/>
                </a:cubicBezTo>
                <a:cubicBezTo>
                  <a:pt x="2367316" y="179169"/>
                  <a:pt x="2408538" y="171416"/>
                  <a:pt x="2514600" y="168442"/>
                </a:cubicBezTo>
                <a:lnTo>
                  <a:pt x="3645569" y="144379"/>
                </a:lnTo>
                <a:lnTo>
                  <a:pt x="3826043" y="132347"/>
                </a:lnTo>
                <a:cubicBezTo>
                  <a:pt x="3862234" y="129331"/>
                  <a:pt x="3898073" y="122448"/>
                  <a:pt x="3934327" y="120315"/>
                </a:cubicBezTo>
                <a:cubicBezTo>
                  <a:pt x="3966356" y="118431"/>
                  <a:pt x="3998495" y="120315"/>
                  <a:pt x="4030579" y="120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38100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74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Mark L. Chang lecture notes for Computer Architecture (Olin ENGR3410)</a:t>
            </a:r>
          </a:p>
          <a:p>
            <a:r>
              <a:rPr lang="en-US" dirty="0" smtClean="0"/>
              <a:t>Patterson &amp; Hennessy: Book &amp; Lecture Notes</a:t>
            </a:r>
          </a:p>
          <a:p>
            <a:r>
              <a:rPr lang="en-US" dirty="0" smtClean="0"/>
              <a:t>Patterson’s 1997 course notes (U.C. Berkeley CS 152, 1997)</a:t>
            </a:r>
          </a:p>
          <a:p>
            <a:r>
              <a:rPr lang="en-US" dirty="0" smtClean="0"/>
              <a:t>Tom Fountain 2000 course notes (Stanford EE182)</a:t>
            </a:r>
          </a:p>
          <a:p>
            <a:r>
              <a:rPr lang="en-US" dirty="0" smtClean="0"/>
              <a:t>Michael Wahl 2000 lecture notes (U. of Siegen CS 3339)</a:t>
            </a:r>
          </a:p>
          <a:p>
            <a:r>
              <a:rPr lang="en-US" dirty="0" smtClean="0"/>
              <a:t>Ben Dugan 2001 lecture notes (UW-CSE 378)</a:t>
            </a:r>
          </a:p>
          <a:p>
            <a:r>
              <a:rPr lang="en-US" dirty="0" smtClean="0"/>
              <a:t>Professor Scott Hauck lecture notes (UW EE 471)</a:t>
            </a:r>
          </a:p>
          <a:p>
            <a:r>
              <a:rPr lang="en-US" dirty="0" smtClean="0"/>
              <a:t>Mark L. Chang lecture notes for Digital Logic (NWU B01)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Awkwardness</a:t>
            </a:r>
          </a:p>
          <a:p>
            <a:r>
              <a:rPr lang="en-US" dirty="0" smtClean="0"/>
              <a:t>Basic Orientation Information</a:t>
            </a:r>
          </a:p>
          <a:p>
            <a:r>
              <a:rPr lang="en-US" dirty="0" smtClean="0"/>
              <a:t>Course Objectives &amp; Details</a:t>
            </a:r>
          </a:p>
          <a:p>
            <a:r>
              <a:rPr lang="en-US" dirty="0" err="1" smtClean="0"/>
              <a:t>VDub‘s</a:t>
            </a:r>
            <a:r>
              <a:rPr lang="en-US" dirty="0" smtClean="0"/>
              <a:t> guide to getting an A in </a:t>
            </a:r>
            <a:r>
              <a:rPr lang="en-US" dirty="0" err="1" smtClean="0"/>
              <a:t>CompArch</a:t>
            </a:r>
            <a:endParaRPr lang="en-US" dirty="0" smtClean="0"/>
          </a:p>
          <a:p>
            <a:r>
              <a:rPr lang="en-US" dirty="0" smtClean="0"/>
              <a:t>Boolean Logic (?)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677"/>
            <a:fld id="{2EC6FDBF-9429-4640-822B-79ADB986C83E}" type="slidenum">
              <a:rPr lang="en-US" smtClean="0"/>
              <a:pPr defTabSz="914677"/>
              <a:t>31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39" tIns="44426" rIns="90439" bIns="44426" anchor="b"/>
          <a:lstStyle/>
          <a:p>
            <a:pPr eaLnBrk="1" hangingPunct="1"/>
            <a:r>
              <a:rPr lang="en-US"/>
              <a:t>Digital vs. Analog</a:t>
            </a:r>
          </a:p>
        </p:txBody>
      </p:sp>
      <p:sp>
        <p:nvSpPr>
          <p:cNvPr id="25604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53420" y="4065277"/>
            <a:ext cx="3118980" cy="757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467" tIns="25385" rIns="63467" bIns="25385">
            <a:prstTxWarp prst="textNoShape">
              <a:avLst/>
            </a:prstTxWarp>
            <a:spAutoFit/>
          </a:bodyPr>
          <a:lstStyle/>
          <a:p>
            <a:pPr defTabSz="914677" eaLnBrk="0" hangingPunct="0">
              <a:lnSpc>
                <a:spcPct val="85000"/>
              </a:lnSpc>
            </a:pPr>
            <a:r>
              <a:rPr lang="en-US" dirty="0">
                <a:latin typeface="Trebuchet MS" charset="0"/>
              </a:rPr>
              <a:t>Analog: </a:t>
            </a:r>
          </a:p>
          <a:p>
            <a:pPr defTabSz="914677" eaLnBrk="0" hangingPunct="0">
              <a:lnSpc>
                <a:spcPct val="85000"/>
              </a:lnSpc>
            </a:pPr>
            <a:r>
              <a:rPr lang="en-US" dirty="0">
                <a:latin typeface="Trebuchet MS" charset="0"/>
              </a:rPr>
              <a:t>   values vary over a </a:t>
            </a:r>
            <a:r>
              <a:rPr lang="en-US" dirty="0" smtClean="0">
                <a:latin typeface="Trebuchet MS" charset="0"/>
              </a:rPr>
              <a:t>range</a:t>
            </a:r>
            <a:endParaRPr lang="en-US" dirty="0">
              <a:latin typeface="Trebuchet MS" charset="0"/>
            </a:endParaRPr>
          </a:p>
          <a:p>
            <a:pPr defTabSz="914677" eaLnBrk="0" hangingPunct="0">
              <a:lnSpc>
                <a:spcPct val="85000"/>
              </a:lnSpc>
            </a:pPr>
            <a:r>
              <a:rPr lang="en-US" dirty="0">
                <a:latin typeface="Trebuchet MS" charset="0"/>
              </a:rPr>
              <a:t>   </a:t>
            </a:r>
            <a:r>
              <a:rPr lang="en-US" b="1" dirty="0">
                <a:latin typeface="Trebuchet MS" charset="0"/>
              </a:rPr>
              <a:t>continuously</a:t>
            </a:r>
          </a:p>
        </p:txBody>
      </p:sp>
      <p:sp>
        <p:nvSpPr>
          <p:cNvPr id="2560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3567" y="4065277"/>
            <a:ext cx="3303723" cy="743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467" tIns="25385" rIns="63467" bIns="25385">
            <a:prstTxWarp prst="textNoShape">
              <a:avLst/>
            </a:prstTxWarp>
            <a:spAutoFit/>
          </a:bodyPr>
          <a:lstStyle/>
          <a:p>
            <a:pPr defTabSz="914677" eaLnBrk="0" hangingPunct="0">
              <a:lnSpc>
                <a:spcPct val="85000"/>
              </a:lnSpc>
            </a:pPr>
            <a:r>
              <a:rPr lang="en-US" dirty="0">
                <a:latin typeface="Trebuchet MS" charset="0"/>
              </a:rPr>
              <a:t>Digital: </a:t>
            </a:r>
          </a:p>
          <a:p>
            <a:pPr defTabSz="914677" eaLnBrk="0" hangingPunct="0">
              <a:lnSpc>
                <a:spcPct val="85000"/>
              </a:lnSpc>
            </a:pPr>
            <a:r>
              <a:rPr lang="en-US" dirty="0">
                <a:latin typeface="Trebuchet MS" charset="0"/>
              </a:rPr>
              <a:t>   only assumes discrete values</a:t>
            </a:r>
          </a:p>
          <a:p>
            <a:pPr defTabSz="914677" eaLnBrk="0" latinLnBrk="1" hangingPunct="0">
              <a:lnSpc>
                <a:spcPct val="80000"/>
              </a:lnSpc>
            </a:pPr>
            <a:endParaRPr lang="en-US" dirty="0" smtClean="0">
              <a:latin typeface="Trebuchet MS" charset="0"/>
            </a:endParaRPr>
          </a:p>
        </p:txBody>
      </p:sp>
      <p:pic>
        <p:nvPicPr>
          <p:cNvPr id="25606" name="Picture 5"/>
          <p:cNvPicPr>
            <a:picLocks noChangeArrowheads="1"/>
          </p:cNvPicPr>
          <p:nvPr>
            <p:custDataLst>
              <p:tags r:id="rId4"/>
            </p:custDataLst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rcRect/>
              <a:stretch>
                <a:fillRect/>
              </a:stretch>
            </p:blipFill>
          </mc:Choice>
          <mc:Fallback>
            <p:blipFill>
              <a:blip r:embed="rId9"/>
              <a:srcRect/>
              <a:stretch>
                <a:fillRect/>
              </a:stretch>
            </p:blipFill>
          </mc:Fallback>
        </mc:AlternateContent>
        <p:spPr bwMode="auto">
          <a:xfrm>
            <a:off x="5149763" y="1719203"/>
            <a:ext cx="2729108" cy="21015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5607" name="Picture 6"/>
          <p:cNvPicPr>
            <a:picLocks noChangeArrowheads="1"/>
          </p:cNvPicPr>
          <p:nvPr>
            <p:custDataLst>
              <p:tags r:id="rId5"/>
            </p:custDataLst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rcRect/>
              <a:stretch>
                <a:fillRect/>
              </a:stretch>
            </p:blipFill>
          </mc:Choice>
          <mc:Fallback>
            <p:blipFill>
              <a:blip r:embed="rId11"/>
              <a:srcRect/>
              <a:stretch>
                <a:fillRect/>
              </a:stretch>
            </p:blipFill>
          </mc:Fallback>
        </mc:AlternateContent>
        <p:spPr bwMode="auto">
          <a:xfrm>
            <a:off x="757825" y="1698829"/>
            <a:ext cx="3017207" cy="2129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3145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form of Digital Logic</a:t>
            </a:r>
          </a:p>
          <a:p>
            <a:pPr lvl="1"/>
            <a:r>
              <a:rPr lang="en-US" dirty="0" smtClean="0"/>
              <a:t>Only two states</a:t>
            </a:r>
          </a:p>
          <a:p>
            <a:pPr lvl="2"/>
            <a:r>
              <a:rPr lang="en-US" dirty="0" smtClean="0"/>
              <a:t>True and False</a:t>
            </a:r>
          </a:p>
          <a:p>
            <a:pPr lvl="2"/>
            <a:r>
              <a:rPr lang="en-US" dirty="0" smtClean="0"/>
              <a:t>One and Zero</a:t>
            </a:r>
          </a:p>
          <a:p>
            <a:pPr lvl="2"/>
            <a:endParaRPr lang="en-US" dirty="0"/>
          </a:p>
          <a:p>
            <a:r>
              <a:rPr lang="en-US" dirty="0" smtClean="0"/>
              <a:t>Also called Boolean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677"/>
            <a:fld id="{F012E275-6880-5643-9294-DBF4262C8324}" type="slidenum">
              <a:rPr lang="en-US" smtClean="0"/>
              <a:pPr defTabSz="914677"/>
              <a:t>33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39" tIns="44426" rIns="90439" bIns="44426" anchor="b"/>
          <a:lstStyle/>
          <a:p>
            <a:pPr eaLnBrk="1" hangingPunct="1"/>
            <a:r>
              <a:rPr lang="en-US"/>
              <a:t>Example:  Car Electronics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 lIns="90439" tIns="44426" rIns="90439" bIns="44426">
            <a:normAutofit/>
          </a:bodyPr>
          <a:lstStyle/>
          <a:p>
            <a:pPr eaLnBrk="1" hangingPunct="1"/>
            <a:r>
              <a:rPr lang="en-US" dirty="0"/>
              <a:t>Door ajar light (driver door, passenger door</a:t>
            </a:r>
            <a:r>
              <a:rPr lang="en-US" dirty="0" smtClean="0"/>
              <a:t>):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High-beam indicator (lights, high beam selected):</a:t>
            </a:r>
          </a:p>
        </p:txBody>
      </p:sp>
    </p:spTree>
    <p:extLst>
      <p:ext uri="{BB962C8B-B14F-4D97-AF65-F5344CB8AC3E}">
        <p14:creationId xmlns:p14="http://schemas.microsoft.com/office/powerpoint/2010/main" val="3788325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677"/>
            <a:fld id="{9A660699-629F-FE4F-B9A5-CB453A46D680}" type="slidenum">
              <a:rPr lang="en-US" smtClean="0"/>
              <a:pPr defTabSz="914677"/>
              <a:t>34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39" tIns="44426" rIns="90439" bIns="44426" anchor="b"/>
          <a:lstStyle/>
          <a:p>
            <a:pPr eaLnBrk="1" hangingPunct="1"/>
            <a:r>
              <a:rPr lang="en-US"/>
              <a:t>Example:  Car Electronics (cont.)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 lIns="90439" tIns="44426" rIns="90439" bIns="44426">
            <a:normAutofit/>
          </a:bodyPr>
          <a:lstStyle/>
          <a:p>
            <a:pPr eaLnBrk="1" hangingPunct="1"/>
            <a:r>
              <a:rPr lang="en-US" dirty="0"/>
              <a:t>Seat Belt Light (driver belt in):</a:t>
            </a:r>
            <a:br>
              <a:rPr lang="en-US" dirty="0"/>
            </a:b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Seat Belt Light (driver belt in, passenger belt in, passenger present):</a:t>
            </a:r>
          </a:p>
        </p:txBody>
      </p:sp>
    </p:spTree>
    <p:extLst>
      <p:ext uri="{BB962C8B-B14F-4D97-AF65-F5344CB8AC3E}">
        <p14:creationId xmlns:p14="http://schemas.microsoft.com/office/powerpoint/2010/main" val="424841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Logic Gates</a:t>
            </a:r>
            <a:endParaRPr lang="en-US" dirty="0"/>
          </a:p>
        </p:txBody>
      </p:sp>
      <p:pic>
        <p:nvPicPr>
          <p:cNvPr id="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6667" t="30154" r="75926" b="31327"/>
          <a:stretch>
            <a:fillRect/>
          </a:stretch>
        </p:blipFill>
        <p:spPr bwMode="auto">
          <a:xfrm>
            <a:off x="3048000" y="1386515"/>
            <a:ext cx="3352800" cy="544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Logic Gates</a:t>
            </a:r>
            <a:endParaRPr lang="en-US" dirty="0"/>
          </a:p>
        </p:txBody>
      </p:sp>
      <p:pic>
        <p:nvPicPr>
          <p:cNvPr id="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6667" t="30154" r="75926" b="31327"/>
          <a:stretch>
            <a:fillRect/>
          </a:stretch>
        </p:blipFill>
        <p:spPr bwMode="auto">
          <a:xfrm>
            <a:off x="3048000" y="1386515"/>
            <a:ext cx="3352800" cy="544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429000" y="236220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5257800"/>
            <a:ext cx="141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XOR</a:t>
            </a:r>
          </a:p>
          <a:p>
            <a:pPr algn="ctr"/>
            <a:r>
              <a:rPr lang="en-US" dirty="0" smtClean="0"/>
              <a:t>(exclusive or)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38100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38100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236220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525780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XNOR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6324600"/>
            <a:ext cx="59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AND:	AB		A&amp;B</a:t>
            </a:r>
          </a:p>
          <a:p>
            <a:endParaRPr lang="en-US" dirty="0"/>
          </a:p>
          <a:p>
            <a:r>
              <a:rPr lang="en-US" dirty="0" smtClean="0"/>
              <a:t>OR:	A+B		</a:t>
            </a:r>
          </a:p>
          <a:p>
            <a:endParaRPr lang="en-US" dirty="0"/>
          </a:p>
          <a:p>
            <a:r>
              <a:rPr lang="en-US" dirty="0" smtClean="0"/>
              <a:t>NOT:	A̅		 ~A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677"/>
            <a:fld id="{E4CB3B4F-AD91-E44F-A24E-9817A1740279}" type="slidenum">
              <a:rPr lang="en-US" smtClean="0"/>
              <a:pPr defTabSz="914677"/>
              <a:t>38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39" tIns="44426" rIns="90439" bIns="44426" anchor="b"/>
          <a:lstStyle/>
          <a:p>
            <a:pPr eaLnBrk="1" hangingPunct="1"/>
            <a:r>
              <a:rPr lang="en-US"/>
              <a:t>Basic Boolean Identities: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 lIns="90439" tIns="44426" rIns="90439" bIns="44426">
            <a:normAutofit/>
          </a:bodyPr>
          <a:lstStyle/>
          <a:p>
            <a:pPr eaLnBrk="1" hangingPunct="1"/>
            <a:r>
              <a:rPr lang="en-US" sz="2800" dirty="0"/>
              <a:t>X + 0 =			X * 1 =</a:t>
            </a:r>
            <a:br>
              <a:rPr lang="en-US" sz="2800" dirty="0"/>
            </a:br>
            <a:endParaRPr lang="en-US" sz="2800" dirty="0"/>
          </a:p>
          <a:p>
            <a:pPr eaLnBrk="1" hangingPunct="1"/>
            <a:r>
              <a:rPr lang="en-US" sz="2800" dirty="0"/>
              <a:t>X + 1 =			X * 0 =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 smtClean="0"/>
              <a:t>X + X = </a:t>
            </a:r>
            <a:r>
              <a:rPr lang="en-US" sz="2800" dirty="0"/>
              <a:t>			X * X =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 smtClean="0"/>
              <a:t>X + X̅ =			X * X̅ =</a:t>
            </a:r>
            <a:br>
              <a:rPr lang="en-US" sz="2800" dirty="0" smtClean="0"/>
            </a:br>
            <a:endParaRPr lang="en-US" sz="2800" dirty="0"/>
          </a:p>
          <a:p>
            <a:r>
              <a:rPr lang="en-US" sz="2800" dirty="0" smtClean="0"/>
              <a:t>X̅ = </a:t>
            </a:r>
            <a:endParaRPr lang="en-US" sz="2800" dirty="0"/>
          </a:p>
        </p:txBody>
      </p:sp>
      <p:sp>
        <p:nvSpPr>
          <p:cNvPr id="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14400" y="5410200"/>
            <a:ext cx="168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677"/>
            <a:fld id="{2AD656F1-01E6-7C41-A4DF-A1412168EEA5}" type="slidenum">
              <a:rPr lang="en-US" smtClean="0"/>
              <a:pPr defTabSz="914677"/>
              <a:t>39</a:t>
            </a:fld>
            <a:endParaRPr lang="en-US" dirty="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39" tIns="44426" rIns="90439" bIns="44426" anchor="b"/>
          <a:lstStyle/>
          <a:p>
            <a:pPr eaLnBrk="1" hangingPunct="1"/>
            <a:r>
              <a:rPr lang="en-US"/>
              <a:t>Basic Laws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 lIns="90439" tIns="44426" rIns="90439" bIns="44426"/>
          <a:lstStyle/>
          <a:p>
            <a:pPr eaLnBrk="1" hangingPunct="1"/>
            <a:r>
              <a:rPr lang="en-US"/>
              <a:t>Commutative Law:</a:t>
            </a:r>
          </a:p>
          <a:p>
            <a:pPr eaLnBrk="1" hangingPunct="1">
              <a:buFontTx/>
              <a:buNone/>
            </a:pPr>
            <a:r>
              <a:rPr lang="en-US"/>
              <a:t>	X + Y = Y + X		        XY = YX</a:t>
            </a:r>
            <a:br>
              <a:rPr lang="en-US"/>
            </a:br>
            <a:endParaRPr lang="en-US"/>
          </a:p>
          <a:p>
            <a:pPr eaLnBrk="1" hangingPunct="1"/>
            <a:r>
              <a:rPr lang="en-US"/>
              <a:t>Associative Law:</a:t>
            </a:r>
          </a:p>
          <a:p>
            <a:pPr eaLnBrk="1" hangingPunct="1">
              <a:buFontTx/>
              <a:buNone/>
            </a:pPr>
            <a:r>
              <a:rPr lang="en-US"/>
              <a:t>	X+(Y+Z) = (X+Y)+Z	        X(YZ)=(XY)Z</a:t>
            </a:r>
            <a:br>
              <a:rPr lang="en-US"/>
            </a:br>
            <a:endParaRPr lang="en-US"/>
          </a:p>
          <a:p>
            <a:pPr eaLnBrk="1" hangingPunct="1"/>
            <a:r>
              <a:rPr lang="en-US"/>
              <a:t>Distributive Law:</a:t>
            </a:r>
          </a:p>
          <a:p>
            <a:pPr eaLnBrk="1" hangingPunct="1">
              <a:buFontTx/>
              <a:buNone/>
            </a:pPr>
            <a:r>
              <a:rPr lang="en-US"/>
              <a:t>	X(Y+Z) = XY + XZ	        X+YZ = (X+Y)(X+Z)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Hi, I’m Eric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VanWyk</a:t>
            </a:r>
            <a:r>
              <a:rPr lang="en-US" dirty="0" smtClean="0"/>
              <a:t>, Class of ’07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1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677"/>
            <a:fld id="{5AF664F5-7C0B-BE40-9D83-5B237C0F5326}" type="slidenum">
              <a:rPr lang="en-US" smtClean="0"/>
              <a:pPr defTabSz="914677"/>
              <a:t>40</a:t>
            </a:fld>
            <a:endParaRPr lang="en-US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 lIns="90439" tIns="44426" rIns="90439" bIns="44426" anchor="b"/>
          <a:lstStyle/>
          <a:p>
            <a:pPr eaLnBrk="1" hangingPunct="1"/>
            <a:r>
              <a:rPr lang="en-US"/>
              <a:t>Advanced Laws</a:t>
            </a:r>
          </a:p>
        </p:txBody>
      </p:sp>
      <p:pic>
        <p:nvPicPr>
          <p:cNvPr id="54276" name="Picture 1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255" y="1780113"/>
            <a:ext cx="7678455" cy="5306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419600" y="16002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 + 0 </a:t>
            </a:r>
            <a:r>
              <a:rPr lang="en-US" dirty="0" smtClean="0"/>
              <a:t>= 	X</a:t>
            </a:r>
            <a:r>
              <a:rPr lang="en-US" dirty="0"/>
              <a:t>		X * 1 </a:t>
            </a:r>
            <a:r>
              <a:rPr lang="en-US" dirty="0" smtClean="0"/>
              <a:t>=	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X + 1 =	</a:t>
            </a:r>
            <a:r>
              <a:rPr lang="en-US" dirty="0" smtClean="0"/>
              <a:t>1</a:t>
            </a:r>
            <a:r>
              <a:rPr lang="en-US" dirty="0"/>
              <a:t>		X * 0 </a:t>
            </a:r>
            <a:r>
              <a:rPr lang="en-US" dirty="0" smtClean="0"/>
              <a:t>=	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X + X = 	</a:t>
            </a:r>
            <a:r>
              <a:rPr lang="en-US" dirty="0" smtClean="0"/>
              <a:t>X</a:t>
            </a:r>
            <a:r>
              <a:rPr lang="en-US" dirty="0"/>
              <a:t>		X * X </a:t>
            </a:r>
            <a:r>
              <a:rPr lang="en-US" dirty="0" smtClean="0"/>
              <a:t>=	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X + X̅ =	1		X * X̅ </a:t>
            </a:r>
            <a:r>
              <a:rPr lang="en-US" dirty="0" smtClean="0"/>
              <a:t>=	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~~X </a:t>
            </a:r>
            <a:r>
              <a:rPr lang="en-US" dirty="0"/>
              <a:t>= </a:t>
            </a:r>
            <a:r>
              <a:rPr lang="en-US" dirty="0" smtClean="0"/>
              <a:t>	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Monday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Answer these question:</a:t>
            </a:r>
          </a:p>
          <a:p>
            <a:pPr lvl="1"/>
            <a:r>
              <a:rPr lang="en-US" dirty="0" smtClean="0"/>
              <a:t>Why are you taking this class?</a:t>
            </a:r>
          </a:p>
          <a:p>
            <a:pPr lvl="1"/>
            <a:r>
              <a:rPr lang="en-US" dirty="0" smtClean="0"/>
              <a:t>What is your favorite processor?  Why?</a:t>
            </a:r>
          </a:p>
          <a:p>
            <a:pPr lvl="1"/>
            <a:r>
              <a:rPr lang="en-US" dirty="0" smtClean="0"/>
              <a:t>Name at least 3 things you want to learn in this class:  Be specific!</a:t>
            </a:r>
          </a:p>
          <a:p>
            <a:pPr lvl="1"/>
            <a:r>
              <a:rPr lang="en-US" dirty="0" smtClean="0"/>
              <a:t>What do you want to do with what you learn here after graduation? Prognosticate!</a:t>
            </a:r>
          </a:p>
          <a:p>
            <a:pPr lvl="1"/>
            <a:r>
              <a:rPr lang="en-US" dirty="0" smtClean="0"/>
              <a:t>During in class work: Music?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Email them to </a:t>
            </a:r>
            <a:r>
              <a:rPr lang="en-US" dirty="0" smtClean="0">
                <a:hlinkClick r:id="rId2"/>
              </a:rPr>
              <a:t>CompArch13@gmail.com</a:t>
            </a:r>
            <a:endParaRPr lang="en-US" dirty="0" smtClean="0"/>
          </a:p>
          <a:p>
            <a:pPr lvl="1"/>
            <a:r>
              <a:rPr lang="en-US" dirty="0" smtClean="0"/>
              <a:t>Subject [HW0]  Your Name</a:t>
            </a:r>
          </a:p>
        </p:txBody>
      </p:sp>
    </p:spTree>
    <p:extLst>
      <p:ext uri="{BB962C8B-B14F-4D97-AF65-F5344CB8AC3E}">
        <p14:creationId xmlns:p14="http://schemas.microsoft.com/office/powerpoint/2010/main" val="39942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Monday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examples of simple </a:t>
            </a:r>
            <a:r>
              <a:rPr lang="en-US" dirty="0" err="1" smtClean="0"/>
              <a:t>boolean</a:t>
            </a:r>
            <a:r>
              <a:rPr lang="en-US" dirty="0" smtClean="0"/>
              <a:t> logic</a:t>
            </a:r>
          </a:p>
          <a:p>
            <a:pPr lvl="1"/>
            <a:r>
              <a:rPr lang="en-US" dirty="0" smtClean="0"/>
              <a:t>2-4 inputs</a:t>
            </a:r>
          </a:p>
          <a:p>
            <a:pPr lvl="1"/>
            <a:r>
              <a:rPr lang="en-US" dirty="0" smtClean="0"/>
              <a:t>Well defined behavior</a:t>
            </a:r>
          </a:p>
          <a:p>
            <a:pPr lvl="1"/>
            <a:r>
              <a:rPr lang="en-US" dirty="0" smtClean="0"/>
              <a:t>Interesting </a:t>
            </a:r>
            <a:r>
              <a:rPr lang="en-US" smtClean="0"/>
              <a:t>to you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portion is NOT collected</a:t>
            </a:r>
          </a:p>
          <a:p>
            <a:pPr lvl="1"/>
            <a:r>
              <a:rPr lang="en-US" dirty="0" smtClean="0"/>
              <a:t>It will be used in class</a:t>
            </a:r>
          </a:p>
        </p:txBody>
      </p:sp>
    </p:spTree>
    <p:extLst>
      <p:ext uri="{BB962C8B-B14F-4D97-AF65-F5344CB8AC3E}">
        <p14:creationId xmlns:p14="http://schemas.microsoft.com/office/powerpoint/2010/main" val="11555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Awkwardness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vanweric@gmail.com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Email and IM</a:t>
            </a:r>
          </a:p>
        </p:txBody>
      </p:sp>
    </p:spTree>
    <p:extLst>
      <p:ext uri="{BB962C8B-B14F-4D97-AF65-F5344CB8AC3E}">
        <p14:creationId xmlns:p14="http://schemas.microsoft.com/office/powerpoint/2010/main" val="14431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MH 253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Rarely…  IM/Email me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</p:spPr>
        <p:txBody>
          <a:bodyPr>
            <a:normAutofit/>
          </a:bodyPr>
          <a:lstStyle/>
          <a:p>
            <a:r>
              <a:rPr lang="en-US" dirty="0" smtClean="0"/>
              <a:t>Monday &amp; Thursday</a:t>
            </a:r>
            <a:br>
              <a:rPr lang="en-US" dirty="0" smtClean="0"/>
            </a:br>
            <a:r>
              <a:rPr lang="en-US" dirty="0" smtClean="0"/>
              <a:t>0900-1040 </a:t>
            </a:r>
            <a:br>
              <a:rPr lang="en-US" dirty="0" smtClean="0"/>
            </a:br>
            <a:r>
              <a:rPr lang="en-US" dirty="0" smtClean="0"/>
              <a:t>1050-1230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3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http://wikis.olin.edu/ca/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ca@lists.olin.edu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Feel free to use for discussion!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648</Words>
  <Application>Microsoft Office PowerPoint</Application>
  <PresentationFormat>On-screen Show (4:3)</PresentationFormat>
  <Paragraphs>186</Paragraphs>
  <Slides>42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b0000 Zero Day</vt:lpstr>
      <vt:lpstr>Agenda</vt:lpstr>
      <vt:lpstr>Hi, I’m Eric</vt:lpstr>
      <vt:lpstr>Awkwardness</vt:lpstr>
      <vt:lpstr>vanweric@gmail.com</vt:lpstr>
      <vt:lpstr>MH 253</vt:lpstr>
      <vt:lpstr>Monday &amp; Thursday 0900-1040  1050-1230</vt:lpstr>
      <vt:lpstr>http://wikis.olin.edu/ca/ ca@lists.olin.edu</vt:lpstr>
      <vt:lpstr>Course Objectives</vt:lpstr>
      <vt:lpstr>What is Computer Architecture?</vt:lpstr>
      <vt:lpstr>What is Computer Architecture?</vt:lpstr>
      <vt:lpstr>Learn Digital Logic</vt:lpstr>
      <vt:lpstr>Learn Digital Math</vt:lpstr>
      <vt:lpstr>Build a Processor</vt:lpstr>
      <vt:lpstr>Write Programs for it</vt:lpstr>
      <vt:lpstr>Build complex digital systems</vt:lpstr>
      <vt:lpstr>Course Details</vt:lpstr>
      <vt:lpstr>One Midterm</vt:lpstr>
      <vt:lpstr>One Final</vt:lpstr>
      <vt:lpstr>Several Homeworks</vt:lpstr>
      <vt:lpstr>Several Labs</vt:lpstr>
      <vt:lpstr>One Awesome Project</vt:lpstr>
      <vt:lpstr>Late Policy:</vt:lpstr>
      <vt:lpstr>Unlate Policy</vt:lpstr>
      <vt:lpstr>Attendance Policy:</vt:lpstr>
      <vt:lpstr>How To Get an A in Comp Arch</vt:lpstr>
      <vt:lpstr>How to Seppuku CompArch</vt:lpstr>
      <vt:lpstr>Acknowledgements</vt:lpstr>
      <vt:lpstr>Digital Logic</vt:lpstr>
      <vt:lpstr>Digital vs. Analog</vt:lpstr>
      <vt:lpstr>Binary Logic</vt:lpstr>
      <vt:lpstr>Example:  Car Electronics</vt:lpstr>
      <vt:lpstr>Example:  Car Electronics (cont.)</vt:lpstr>
      <vt:lpstr>Basic Logic Gates</vt:lpstr>
      <vt:lpstr>Basic Logic Gates</vt:lpstr>
      <vt:lpstr>Boolean Equations</vt:lpstr>
      <vt:lpstr>Basic Boolean Identities:</vt:lpstr>
      <vt:lpstr>Basic Laws</vt:lpstr>
      <vt:lpstr>Advanced Laws</vt:lpstr>
      <vt:lpstr>Homework for Monday</vt:lpstr>
      <vt:lpstr>Homework for Monday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VanWyk</dc:creator>
  <cp:lastModifiedBy>Eric</cp:lastModifiedBy>
  <cp:revision>37</cp:revision>
  <dcterms:created xsi:type="dcterms:W3CDTF">2012-09-05T21:05:36Z</dcterms:created>
  <dcterms:modified xsi:type="dcterms:W3CDTF">2013-09-06T18:09:38Z</dcterms:modified>
</cp:coreProperties>
</file>