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8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2" r:id="rId14"/>
    <p:sldId id="281" r:id="rId15"/>
    <p:sldId id="282" r:id="rId16"/>
    <p:sldId id="283" r:id="rId17"/>
    <p:sldId id="284" r:id="rId18"/>
    <p:sldId id="291" r:id="rId19"/>
    <p:sldId id="293" r:id="rId20"/>
    <p:sldId id="292" r:id="rId21"/>
    <p:sldId id="295" r:id="rId22"/>
    <p:sldId id="296" r:id="rId23"/>
    <p:sldId id="297" r:id="rId24"/>
    <p:sldId id="298" r:id="rId25"/>
    <p:sldId id="294" r:id="rId26"/>
    <p:sldId id="307" r:id="rId27"/>
    <p:sldId id="308" r:id="rId28"/>
    <p:sldId id="312" r:id="rId29"/>
    <p:sldId id="309" r:id="rId30"/>
    <p:sldId id="310" r:id="rId31"/>
    <p:sldId id="311" r:id="rId32"/>
    <p:sldId id="290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1" autoAdjust="0"/>
  </p:normalViewPr>
  <p:slideViewPr>
    <p:cSldViewPr>
      <p:cViewPr>
        <p:scale>
          <a:sx n="75" d="100"/>
          <a:sy n="75" d="100"/>
        </p:scale>
        <p:origin x="-1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1670-0021-4237-AAC7-B3BF77BC17CF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95F61-1CCC-4845-AECB-D3ED13147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positive edge of the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&lt;= swaps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Yell about</a:t>
            </a:r>
            <a:r>
              <a:rPr lang="en-US" baseline="0" dirty="0" smtClean="0"/>
              <a:t> buffers for a bit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5F61-1CCC-4845-AECB-D3ED131479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D8027-B023-434F-864E-346D55083562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9CBC-FC62-4871-BF66-4AF92575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cf.usc.edu/~ee577/tutorial/verilog/verilog_lec.pd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utexas.edu/~patt/04s.382N/tutorial/verilog_manual.html" TargetMode="External"/><Relationship Id="rId2" Type="http://schemas.openxmlformats.org/officeDocument/2006/relationships/hyperlink" Target="http://ece224web.groups.et.byu.net/lectures/A3%20VERILO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scf.usc.edu/~ee577/tutorial/verilog/verilog_lec.pdf" TargetMode="External"/><Relationship Id="rId4" Type="http://schemas.openxmlformats.org/officeDocument/2006/relationships/hyperlink" Target="http://www.asic-world.com/verilog/vbehave1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b1110</a:t>
            </a:r>
            <a:br>
              <a:rPr lang="en-US" dirty="0" smtClean="0"/>
            </a:br>
            <a:r>
              <a:rPr lang="en-US" dirty="0" smtClean="0"/>
              <a:t>Behavioral 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this synchronous or </a:t>
            </a:r>
            <a:r>
              <a:rPr lang="en-US" dirty="0" err="1" smtClean="0"/>
              <a:t>asynch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does WID do?</a:t>
            </a:r>
          </a:p>
          <a:p>
            <a:endParaRPr lang="en-US" dirty="0"/>
          </a:p>
          <a:p>
            <a:r>
              <a:rPr lang="en-US" dirty="0" smtClean="0"/>
              <a:t>How would this look in structure?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parameter WID=4;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[WID-1:0]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counter rewritten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&lt;= Allows Multiple Assignments</a:t>
            </a:r>
          </a:p>
          <a:p>
            <a:endParaRPr lang="en-US" dirty="0" smtClean="0"/>
          </a:p>
          <a:p>
            <a:r>
              <a:rPr lang="en-US" dirty="0" smtClean="0"/>
              <a:t>The last one “wins”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parameter WID=4;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[WID-1:0]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if(!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Weird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How would this look in structure?</a:t>
            </a:r>
          </a:p>
          <a:p>
            <a:endParaRPr lang="en-US" dirty="0" smtClean="0"/>
          </a:p>
          <a:p>
            <a:r>
              <a:rPr lang="en-US" dirty="0" smtClean="0"/>
              <a:t>One Adder or Two?</a:t>
            </a:r>
          </a:p>
          <a:p>
            <a:endParaRPr lang="en-US" dirty="0"/>
          </a:p>
          <a:p>
            <a:r>
              <a:rPr lang="en-US" dirty="0" smtClean="0"/>
              <a:t>How to guarantee one adder?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Cnt2(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cnt,clk,add,op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parameter WID=4;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add;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[WID-1:0] op;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[WID-1:0]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(add)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op;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{} is Concatenation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a,b,cin</a:t>
            </a:r>
            <a:r>
              <a:rPr lang="en-US" dirty="0" smtClean="0"/>
              <a:t> are not the same length</a:t>
            </a:r>
          </a:p>
          <a:p>
            <a:endParaRPr lang="en-US" dirty="0" smtClean="0"/>
          </a:p>
          <a:p>
            <a:r>
              <a:rPr lang="en-US" dirty="0" smtClean="0"/>
              <a:t>“|sum” is a Reduction</a:t>
            </a:r>
          </a:p>
          <a:p>
            <a:endParaRPr lang="en-US" dirty="0"/>
          </a:p>
          <a:p>
            <a:r>
              <a:rPr lang="en-US" dirty="0" smtClean="0"/>
              <a:t>More info at </a:t>
            </a:r>
            <a:r>
              <a:rPr lang="en-US" dirty="0" smtClean="0">
                <a:hlinkClick r:id="rId2"/>
              </a:rPr>
              <a:t>http://www-scf.usc.edu/~ee577/tutorial/verilog/verilog_lec.pdf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wire[15:0]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sum,a,b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wire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zero;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sum} = a + b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ssign zero =  !(|sum);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 is a </a:t>
            </a:r>
            <a:r>
              <a:rPr lang="en-US" b="1" dirty="0" smtClean="0"/>
              <a:t>blocking</a:t>
            </a:r>
            <a:r>
              <a:rPr lang="en-US" dirty="0" smtClean="0"/>
              <a:t> assignment</a:t>
            </a:r>
          </a:p>
          <a:p>
            <a:pPr lvl="1"/>
            <a:r>
              <a:rPr lang="en-US" dirty="0" smtClean="0"/>
              <a:t>Evaluate right hand side, assign to left immediately</a:t>
            </a:r>
          </a:p>
          <a:p>
            <a:pPr lvl="1"/>
            <a:endParaRPr lang="en-US" dirty="0"/>
          </a:p>
          <a:p>
            <a:r>
              <a:rPr lang="en-US" dirty="0" smtClean="0"/>
              <a:t>&lt;= is a </a:t>
            </a:r>
            <a:r>
              <a:rPr lang="en-US" b="1" dirty="0" smtClean="0"/>
              <a:t>non-blocking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Evaluate right hand side</a:t>
            </a:r>
          </a:p>
          <a:p>
            <a:pPr lvl="1"/>
            <a:r>
              <a:rPr lang="en-US" dirty="0" smtClean="0"/>
              <a:t>Schedule assignment for the end of the time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= </a:t>
            </a:r>
            <a:r>
              <a:rPr lang="en-US" dirty="0" err="1" smtClean="0"/>
              <a:t>vs</a:t>
            </a:r>
            <a:r>
              <a:rPr lang="en-US" dirty="0" smtClean="0"/>
              <a:t> &lt;=: Swap Fest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are the values of the registers after each clock period?</a:t>
            </a:r>
          </a:p>
          <a:p>
            <a:endParaRPr lang="en-US" dirty="0"/>
          </a:p>
          <a:p>
            <a:r>
              <a:rPr lang="en-US" dirty="0" smtClean="0"/>
              <a:t>Which block swaps?</a:t>
            </a:r>
          </a:p>
          <a:p>
            <a:endParaRPr lang="en-US" dirty="0"/>
          </a:p>
          <a:p>
            <a:r>
              <a:rPr lang="en-US" dirty="0" smtClean="0"/>
              <a:t>Which block stomps?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 &lt;= d;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&lt;= c;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 : Timing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d, e, f, g, h,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#10 a = 1; // a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 b = 0; // b assigned at time 12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 c = 1; // c assigned at time 16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#10 d &lt;= 1; // d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 e &lt;= 0; // e assigned at time 12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 f &lt;= 1; // f assigned at time 16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&lt;= #10 1; // g assigned at time 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&lt;= #2 0; // h assigned at time 2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#4 1; //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assigned at time 4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Blocking Assignments</a:t>
            </a:r>
          </a:p>
          <a:p>
            <a:pPr lvl="1"/>
            <a:r>
              <a:rPr lang="en-US" sz="1800" dirty="0" smtClean="0"/>
              <a:t>Each line blocks the next line</a:t>
            </a:r>
            <a:endParaRPr lang="en-US" sz="18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Non Blocking </a:t>
            </a:r>
            <a:r>
              <a:rPr lang="en-US" sz="2000" dirty="0" err="1" smtClean="0"/>
              <a:t>Assigments</a:t>
            </a:r>
            <a:endParaRPr lang="en-US" sz="2000" dirty="0" smtClean="0"/>
          </a:p>
          <a:p>
            <a:pPr lvl="1"/>
            <a:r>
              <a:rPr lang="en-US" sz="1800" dirty="0" smtClean="0"/>
              <a:t>Wait statement in scheduling</a:t>
            </a:r>
            <a:endParaRPr lang="en-US" sz="1800" dirty="0"/>
          </a:p>
          <a:p>
            <a:pPr lvl="1"/>
            <a:r>
              <a:rPr lang="en-US" sz="1800" dirty="0" smtClean="0"/>
              <a:t>The waits cause the blocking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Non Blocking Assignments</a:t>
            </a:r>
          </a:p>
          <a:p>
            <a:pPr lvl="1"/>
            <a:r>
              <a:rPr lang="en-US" sz="1800" dirty="0" smtClean="0"/>
              <a:t>Wait statement in assignment</a:t>
            </a:r>
          </a:p>
        </p:txBody>
      </p:sp>
    </p:spTree>
    <p:extLst>
      <p:ext uri="{BB962C8B-B14F-4D97-AF65-F5344CB8AC3E}">
        <p14:creationId xmlns:p14="http://schemas.microsoft.com/office/powerpoint/2010/main" val="40879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vs</a:t>
            </a:r>
            <a:r>
              <a:rPr lang="en-US" dirty="0" smtClean="0"/>
              <a:t> &lt;= : TL;DR;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prefer using &lt;=</a:t>
            </a:r>
          </a:p>
          <a:p>
            <a:pPr lvl="1"/>
            <a:r>
              <a:rPr lang="en-US" dirty="0" smtClean="0"/>
              <a:t>Converts from circuits more </a:t>
            </a:r>
            <a:r>
              <a:rPr lang="en-US" dirty="0" smtClean="0"/>
              <a:t>naturally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regs</a:t>
            </a:r>
            <a:r>
              <a:rPr lang="en-US" dirty="0" smtClean="0"/>
              <a:t> actually work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=</a:t>
            </a:r>
          </a:p>
          <a:p>
            <a:pPr lvl="1"/>
            <a:r>
              <a:rPr lang="en-US" dirty="0" smtClean="0"/>
              <a:t>Converts from C code more </a:t>
            </a:r>
            <a:r>
              <a:rPr lang="en-US" dirty="0" smtClean="0"/>
              <a:t>naturally</a:t>
            </a:r>
          </a:p>
          <a:p>
            <a:pPr lvl="1"/>
            <a:r>
              <a:rPr lang="en-US" dirty="0" smtClean="0"/>
              <a:t>Synthesizer has more work to 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1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== 0) ? in0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== 1) ? in1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== 2) ? in2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?: notation is the “ternary operator”</a:t>
            </a:r>
          </a:p>
          <a:p>
            <a:pPr lvl="1"/>
            <a:r>
              <a:rPr lang="en-US" dirty="0"/>
              <a:t>X ? Y : Z;	// If X is true, Y. Else, Z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synthesize this code</a:t>
            </a:r>
          </a:p>
          <a:p>
            <a:endParaRPr lang="en-US" dirty="0"/>
          </a:p>
          <a:p>
            <a:r>
              <a:rPr lang="en-US" dirty="0" smtClean="0"/>
              <a:t>What does it do?</a:t>
            </a:r>
          </a:p>
          <a:p>
            <a:endParaRPr lang="en-US" dirty="0"/>
          </a:p>
          <a:p>
            <a:r>
              <a:rPr lang="en-US" dirty="0" smtClean="0"/>
              <a:t>How should it be implemented?</a:t>
            </a:r>
          </a:p>
          <a:p>
            <a:endParaRPr lang="en-US" dirty="0"/>
          </a:p>
          <a:p>
            <a:r>
              <a:rPr lang="en-US" dirty="0" smtClean="0"/>
              <a:t>How will it actually be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== 0) ? in0 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== 1) ? in1 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== 2) ? in2 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Lets synthesize this code</a:t>
            </a:r>
          </a:p>
          <a:p>
            <a:endParaRPr lang="en-US" dirty="0"/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4 input Mux!</a:t>
            </a:r>
            <a:endParaRPr lang="en-US" dirty="0"/>
          </a:p>
          <a:p>
            <a:r>
              <a:rPr lang="en-US" dirty="0" smtClean="0"/>
              <a:t>How should it be implemented?</a:t>
            </a:r>
          </a:p>
          <a:p>
            <a:pPr lvl="1"/>
            <a:r>
              <a:rPr lang="en-US" dirty="0" smtClean="0"/>
              <a:t>… an 4 input mux…</a:t>
            </a:r>
            <a:endParaRPr lang="en-US" dirty="0"/>
          </a:p>
          <a:p>
            <a:r>
              <a:rPr lang="en-US" dirty="0" smtClean="0"/>
              <a:t>How will it actually be implemented?</a:t>
            </a:r>
          </a:p>
          <a:p>
            <a:pPr lvl="1"/>
            <a:r>
              <a:rPr lang="en-US" dirty="0" smtClean="0"/>
              <a:t>I don’t actually know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BYU </a:t>
            </a:r>
            <a:r>
              <a:rPr lang="en-US" dirty="0" err="1" smtClean="0"/>
              <a:t>ECEn</a:t>
            </a:r>
            <a:r>
              <a:rPr lang="en-US" dirty="0" smtClean="0"/>
              <a:t> 224: </a:t>
            </a:r>
            <a:r>
              <a:rPr lang="en-US" dirty="0" smtClean="0">
                <a:hlinkClick r:id="rId2"/>
              </a:rPr>
              <a:t>http://ece224web.groups.et.byu.net/lectures/A3%20VERILOG.pdf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Y. N. </a:t>
            </a:r>
            <a:r>
              <a:rPr lang="en-US" dirty="0" err="1" smtClean="0"/>
              <a:t>Patt</a:t>
            </a:r>
            <a:r>
              <a:rPr lang="en-US" dirty="0" smtClean="0"/>
              <a:t>, UT Austin EE382N Verilog Manual: </a:t>
            </a:r>
            <a:r>
              <a:rPr lang="en-US" dirty="0" smtClean="0">
                <a:hlinkClick r:id="rId3"/>
              </a:rPr>
              <a:t>http://users.ece.utexas.edu/~patt/04s.382N/tutorial/verilog_manual.html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Asic</a:t>
            </a:r>
            <a:r>
              <a:rPr lang="en-US" dirty="0" smtClean="0"/>
              <a:t> World: Verilog Behavioral Modeling: </a:t>
            </a:r>
            <a:r>
              <a:rPr lang="en-US" dirty="0" smtClean="0">
                <a:hlinkClick r:id="rId4"/>
              </a:rPr>
              <a:t>http://www.asic-world.com/verilog/vbehave1.html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Nestoras</a:t>
            </a:r>
            <a:r>
              <a:rPr lang="en-US" dirty="0" smtClean="0"/>
              <a:t> </a:t>
            </a:r>
            <a:r>
              <a:rPr lang="en-US" dirty="0" err="1" smtClean="0"/>
              <a:t>Tzartzanis</a:t>
            </a:r>
            <a:r>
              <a:rPr lang="en-US" dirty="0" smtClean="0"/>
              <a:t>, USC EE577b – Verilog for Behavioral Modeling: </a:t>
            </a:r>
            <a:r>
              <a:rPr lang="en-US" dirty="0" smtClean="0">
                <a:hlinkClick r:id="rId5"/>
              </a:rPr>
              <a:t>http://www-scf.usc.edu/~ee577/tutorial/verilog/verilog_lec.pdf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3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How does it Synthesize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Assuming a naïve tool chain:</a:t>
            </a:r>
          </a:p>
          <a:p>
            <a:pPr lvl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Find logic to handle each portion</a:t>
            </a:r>
          </a:p>
          <a:p>
            <a:pPr lvl="1"/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Apply Boolean law to reduce size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How does it Synthesize: </a:t>
            </a:r>
            <a:r>
              <a:rPr lang="en-US" dirty="0">
                <a:cs typeface="Courier New" panose="02070309020205020404" pitchFamily="49" charset="0"/>
              </a:rPr>
              <a:t>(S==0)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(S==0) is a bunch of XNOR and a big AND gate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715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How does it Synthesize: </a:t>
            </a:r>
            <a:r>
              <a:rPr lang="en-US" dirty="0">
                <a:cs typeface="Courier New" panose="02070309020205020404" pitchFamily="49" charset="0"/>
              </a:rPr>
              <a:t>(S==0)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Simplify based on fixed constants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Reduce Further with Boolean Laws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7054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4714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8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Synthesize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== 0) ? in0 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?: notation is the “ternary operator”</a:t>
            </a:r>
            <a:endParaRPr lang="en-US" dirty="0"/>
          </a:p>
          <a:p>
            <a:pPr lvl="1"/>
            <a:r>
              <a:rPr lang="en-US" dirty="0" smtClean="0"/>
              <a:t>X ? Y : Z;	// If X is true, Y. Else, Z</a:t>
            </a:r>
          </a:p>
          <a:p>
            <a:pPr lvl="1"/>
            <a:endParaRPr lang="en-US" dirty="0"/>
          </a:p>
          <a:p>
            <a:r>
              <a:rPr lang="en-US" dirty="0" smtClean="0"/>
              <a:t>This is synthesized as a 2 input mux</a:t>
            </a:r>
          </a:p>
          <a:p>
            <a:pPr lvl="1"/>
            <a:r>
              <a:rPr lang="en-US" dirty="0" smtClean="0"/>
              <a:t>The first operand goes in to the “select” input</a:t>
            </a:r>
          </a:p>
          <a:p>
            <a:pPr lvl="1"/>
            <a:r>
              <a:rPr lang="en-US" dirty="0" smtClean="0"/>
              <a:t>The next two are the selected inputs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76800"/>
            <a:ext cx="2743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a chain of 2 input </a:t>
            </a:r>
            <a:r>
              <a:rPr lang="en-US" dirty="0" err="1" smtClean="0"/>
              <a:t>Muxes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==? XNOR </a:t>
            </a:r>
            <a:r>
              <a:rPr lang="en-US" dirty="0" smtClean="0"/>
              <a:t>comparisons omitted for clarity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47912"/>
            <a:ext cx="57435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8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Concatenation and Indexing</a:t>
            </a:r>
          </a:p>
          <a:p>
            <a:r>
              <a:rPr lang="en-US" dirty="0" smtClean="0"/>
              <a:t>Assign Q = {in0,in1, in2, in3}[S]</a:t>
            </a:r>
          </a:p>
          <a:p>
            <a:endParaRPr lang="en-US" dirty="0" smtClean="0"/>
          </a:p>
          <a:p>
            <a:r>
              <a:rPr lang="en-US" dirty="0" smtClean="0"/>
              <a:t>Why does this work better?</a:t>
            </a:r>
            <a:endParaRPr lang="en-US" dirty="0"/>
          </a:p>
          <a:p>
            <a:pPr lvl="1"/>
            <a:r>
              <a:rPr lang="en-US" dirty="0" smtClean="0"/>
              <a:t>Give the Synthesizer “room to breathe”</a:t>
            </a:r>
          </a:p>
          <a:p>
            <a:pPr lvl="1"/>
            <a:r>
              <a:rPr lang="en-US" dirty="0" smtClean="0"/>
              <a:t>Looks like something it is “used to”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3'b000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8'b0000_0001;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8'b0000_0010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8'b0000_1000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8'b0001_0000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8'b0010_0000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8'b0100_0000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Structural on the outside</a:t>
            </a:r>
          </a:p>
          <a:p>
            <a:endParaRPr lang="en-US" dirty="0"/>
          </a:p>
          <a:p>
            <a:r>
              <a:rPr lang="en-US" dirty="0" smtClean="0"/>
              <a:t>Behavioral on the inside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to 8 Decoder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synthesis</a:t>
            </a:r>
          </a:p>
          <a:p>
            <a:endParaRPr lang="en-US" dirty="0"/>
          </a:p>
          <a:p>
            <a:r>
              <a:rPr lang="en-US" dirty="0" smtClean="0"/>
              <a:t>Time it by hand</a:t>
            </a:r>
          </a:p>
          <a:p>
            <a:endParaRPr lang="en-US" dirty="0"/>
          </a:p>
          <a:p>
            <a:r>
              <a:rPr lang="en-US" dirty="0" smtClean="0"/>
              <a:t>Explain</a:t>
            </a:r>
          </a:p>
          <a:p>
            <a:endParaRPr lang="en-US" dirty="0"/>
          </a:p>
          <a:p>
            <a:r>
              <a:rPr lang="en-US" smtClean="0"/>
              <a:t>Insert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could be implemented as 8 parallel AND3 gates with an inverter for each input bit.  The total propagation delay would therefore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40+10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8 output decoder with 3 select (in) bits.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This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could be implemented as 8 parallel AND3 gates with an inverter for //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input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bit.  The total propagation delay would therefore be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40+10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(in)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3'b000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8'b0000_0001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3'b001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8'b0000_0010;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3'b010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8'b0000_0100;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3'b011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8'b0000_1000;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3'b100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8'b0001_0000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3'b101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8'b0010_0000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3'b110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#50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8'b0100_0000;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3'b111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out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#40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8'b1000_0000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	// No inverters in the way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(in)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3'b000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8'b0000_0001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3'b111 : out </a:t>
            </a:r>
            <a:r>
              <a:rPr lang="en-US" b="1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Forget one case</a:t>
            </a:r>
          </a:p>
          <a:p>
            <a:endParaRPr lang="en-US" dirty="0"/>
          </a:p>
          <a:p>
            <a:r>
              <a:rPr lang="en-US" dirty="0" smtClean="0"/>
              <a:t>Now case b111 remembers the previous state of the decoder!</a:t>
            </a:r>
          </a:p>
          <a:p>
            <a:endParaRPr lang="en-US" dirty="0"/>
          </a:p>
          <a:p>
            <a:r>
              <a:rPr lang="en-US" dirty="0" smtClean="0"/>
              <a:t>Extra </a:t>
            </a:r>
            <a:r>
              <a:rPr lang="en-US" b="1" dirty="0" smtClean="0"/>
              <a:t>IMPLIED </a:t>
            </a:r>
            <a:r>
              <a:rPr lang="en-US" dirty="0" smtClean="0"/>
              <a:t>DFFs!!</a:t>
            </a:r>
          </a:p>
        </p:txBody>
      </p:sp>
    </p:spTree>
    <p:extLst>
      <p:ext uri="{BB962C8B-B14F-4D97-AF65-F5344CB8AC3E}">
        <p14:creationId xmlns:p14="http://schemas.microsoft.com/office/powerpoint/2010/main" val="9659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2 is assigned</a:t>
            </a:r>
          </a:p>
          <a:p>
            <a:endParaRPr lang="en-US" dirty="0"/>
          </a:p>
          <a:p>
            <a:r>
              <a:rPr lang="en-US" dirty="0" smtClean="0"/>
              <a:t>Intro to Behavioral Verilog</a:t>
            </a:r>
          </a:p>
          <a:p>
            <a:endParaRPr lang="en-US" dirty="0"/>
          </a:p>
          <a:p>
            <a:r>
              <a:rPr lang="en-US" dirty="0" smtClean="0"/>
              <a:t>Time in-class for 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decoder3to8we(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en;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@ (in) begin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out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if(en) begin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(in)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3'b000 : out = 8'b0000_0001;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= 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= 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= 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= 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8'b1000_0000;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900" dirty="0" smtClean="0"/>
              <a:t>Add an Enable Signal</a:t>
            </a:r>
          </a:p>
          <a:p>
            <a:endParaRPr lang="en-US" sz="5900" dirty="0" smtClean="0"/>
          </a:p>
          <a:p>
            <a:r>
              <a:rPr lang="en-US" sz="5900" dirty="0" smtClean="0"/>
              <a:t>The out = 0 is never overwritten</a:t>
            </a:r>
          </a:p>
          <a:p>
            <a:endParaRPr lang="en-US" sz="5900" dirty="0"/>
          </a:p>
          <a:p>
            <a:r>
              <a:rPr lang="en-US" sz="5900" dirty="0" smtClean="0"/>
              <a:t>What did I forget to do?</a:t>
            </a: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729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Break the 3 to 8 Decoder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decoder3to8we(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in,out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[2:0] in;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en;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[7:0] out;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[7:0] out;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always @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if(en)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3'b000 : out = 8'b0000_0001;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3'b001 : out = 8'b0000_0010;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3'b010 : out = 8'b0000_0100;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3'b011 : out = 8'b0000_1000;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3'b100 : out = 8'b0001_0000;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3'b101 : out = 8'b0010_0000;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3'b110 : out = 8'b0100_0000;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3'b111 : out = 8'b1000_0000;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900" dirty="0" smtClean="0"/>
              <a:t>What did I forget to do?</a:t>
            </a:r>
          </a:p>
          <a:p>
            <a:pPr lvl="1"/>
            <a:r>
              <a:rPr lang="en-US" sz="5500" dirty="0" smtClean="0"/>
              <a:t>Update Sensitivities!</a:t>
            </a:r>
          </a:p>
          <a:p>
            <a:pPr lvl="1"/>
            <a:endParaRPr lang="en-US" sz="5500" dirty="0"/>
          </a:p>
          <a:p>
            <a:r>
              <a:rPr lang="en-US" sz="5900" dirty="0" err="1" smtClean="0"/>
              <a:t>Synthesises</a:t>
            </a:r>
            <a:r>
              <a:rPr lang="en-US" sz="5900" dirty="0" smtClean="0"/>
              <a:t> a DFF for en</a:t>
            </a:r>
          </a:p>
          <a:p>
            <a:pPr lvl="1"/>
            <a:r>
              <a:rPr lang="en-US" sz="5500" dirty="0" smtClean="0"/>
              <a:t>Updates only on (in)</a:t>
            </a:r>
          </a:p>
          <a:p>
            <a:pPr lvl="1"/>
            <a:endParaRPr lang="en-US" sz="5500" dirty="0"/>
          </a:p>
          <a:p>
            <a:r>
              <a:rPr lang="en-US" sz="5900" dirty="0" smtClean="0"/>
              <a:t>TL;DR </a:t>
            </a:r>
          </a:p>
          <a:p>
            <a:pPr lvl="1"/>
            <a:r>
              <a:rPr lang="en-US" sz="5500" dirty="0" smtClean="0"/>
              <a:t>Sensitive to sensitivities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7189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/ Read about Behavioral Verilog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Work on Lab 2 Planning with your group</a:t>
            </a:r>
          </a:p>
        </p:txBody>
      </p:sp>
    </p:spTree>
    <p:extLst>
      <p:ext uri="{BB962C8B-B14F-4D97-AF65-F5344CB8AC3E}">
        <p14:creationId xmlns:p14="http://schemas.microsoft.com/office/powerpoint/2010/main" val="2354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Memories from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343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memory(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input[9:0]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input[31:0]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output[31:0]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[31:0]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[1023:0]; 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readmemb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(“file.dat”,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$</a:t>
            </a:r>
            <a:r>
              <a:rPr lang="en-US" sz="2400" dirty="0" err="1" smtClean="0"/>
              <a:t>readmemb</a:t>
            </a:r>
            <a:r>
              <a:rPr lang="en-US" sz="2400" dirty="0" smtClean="0"/>
              <a:t> and $</a:t>
            </a:r>
            <a:r>
              <a:rPr lang="en-US" sz="2400" dirty="0" err="1" smtClean="0"/>
              <a:t>readmemh</a:t>
            </a:r>
            <a:r>
              <a:rPr lang="en-US" sz="2400" dirty="0" smtClean="0"/>
              <a:t> allow you to load a memory from a file</a:t>
            </a:r>
          </a:p>
          <a:p>
            <a:pPr lvl="1"/>
            <a:r>
              <a:rPr lang="en-US" sz="2000" dirty="0" smtClean="0"/>
              <a:t>b for Binary</a:t>
            </a:r>
          </a:p>
          <a:p>
            <a:pPr lvl="1"/>
            <a:r>
              <a:rPr lang="en-US" sz="2000" dirty="0" smtClean="0"/>
              <a:t>h for Hexadecimal</a:t>
            </a:r>
          </a:p>
          <a:p>
            <a:endParaRPr lang="en-US" sz="2400" dirty="0"/>
          </a:p>
          <a:p>
            <a:r>
              <a:rPr lang="en-US" sz="2400" dirty="0" smtClean="0"/>
              <a:t>Done in an initial block</a:t>
            </a:r>
          </a:p>
          <a:p>
            <a:endParaRPr lang="en-US" sz="2000" dirty="0"/>
          </a:p>
          <a:p>
            <a:r>
              <a:rPr lang="en-US" sz="2000" dirty="0" smtClean="0"/>
              <a:t>Examples are in the lab3 starter package on the wiki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Structural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define the </a:t>
            </a:r>
            <a:r>
              <a:rPr lang="en-US" b="1" dirty="0" smtClean="0"/>
              <a:t>structure</a:t>
            </a:r>
            <a:r>
              <a:rPr lang="en-US" dirty="0" smtClean="0"/>
              <a:t> of logic circuits</a:t>
            </a:r>
          </a:p>
          <a:p>
            <a:endParaRPr lang="en-US" dirty="0"/>
          </a:p>
          <a:p>
            <a:r>
              <a:rPr lang="en-US" dirty="0" smtClean="0"/>
              <a:t>Engineer responsible for soup-to-nuts</a:t>
            </a:r>
          </a:p>
          <a:p>
            <a:endParaRPr lang="en-US" dirty="0"/>
          </a:p>
          <a:p>
            <a:r>
              <a:rPr lang="en-US" dirty="0" smtClean="0"/>
              <a:t>Relatively slow to create</a:t>
            </a:r>
          </a:p>
          <a:p>
            <a:endParaRPr lang="en-US" dirty="0"/>
          </a:p>
          <a:p>
            <a:r>
              <a:rPr lang="en-US" dirty="0" smtClean="0"/>
              <a:t>Can produce very small / fast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“Behavioral”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Level than structural </a:t>
            </a:r>
            <a:r>
              <a:rPr lang="en-US" dirty="0" err="1" smtClean="0"/>
              <a:t>verilog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the </a:t>
            </a:r>
            <a:r>
              <a:rPr lang="en-US" b="1" dirty="0" smtClean="0"/>
              <a:t>behavior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synthesizer determines structure</a:t>
            </a:r>
          </a:p>
          <a:p>
            <a:pPr lvl="1"/>
            <a:endParaRPr lang="en-US" dirty="0"/>
          </a:p>
          <a:p>
            <a:r>
              <a:rPr lang="en-US" dirty="0" smtClean="0"/>
              <a:t>Relatively fast to create</a:t>
            </a:r>
          </a:p>
          <a:p>
            <a:endParaRPr lang="en-US" dirty="0"/>
          </a:p>
          <a:p>
            <a:r>
              <a:rPr lang="en-US" dirty="0" smtClean="0"/>
              <a:t>Size/speed is up to the synthesizer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(output, input, input2)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Behavioral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&lt;= input &amp; input2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Register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This is (almost) Lab 1</a:t>
            </a:r>
          </a:p>
          <a:p>
            <a:pPr lvl="1"/>
            <a:r>
              <a:rPr lang="en-US" sz="3200" dirty="0" smtClean="0"/>
              <a:t>One read port instead of two</a:t>
            </a:r>
          </a:p>
          <a:p>
            <a:pPr lvl="1"/>
            <a:r>
              <a:rPr lang="en-US" sz="3200" dirty="0" smtClean="0"/>
              <a:t>Common Address</a:t>
            </a:r>
          </a:p>
          <a:p>
            <a:pPr lvl="1"/>
            <a:r>
              <a:rPr lang="en-US" sz="3200" dirty="0" smtClean="0"/>
              <a:t>Register 0 is a register </a:t>
            </a:r>
          </a:p>
          <a:p>
            <a:pPr lvl="1"/>
            <a:r>
              <a:rPr lang="en-US" sz="3200" dirty="0" smtClean="0"/>
              <a:t>16 words</a:t>
            </a:r>
            <a:endParaRPr lang="en-US" sz="3600" dirty="0" smtClean="0"/>
          </a:p>
          <a:p>
            <a:pPr lvl="1"/>
            <a:endParaRPr lang="en-US" sz="3200" dirty="0"/>
          </a:p>
          <a:p>
            <a:r>
              <a:rPr lang="en-US" sz="4000" dirty="0" smtClean="0"/>
              <a:t>It is so tiny and cute!</a:t>
            </a:r>
          </a:p>
          <a:p>
            <a:endParaRPr lang="en-US" sz="4000" dirty="0"/>
          </a:p>
          <a:p>
            <a:r>
              <a:rPr lang="en-US" sz="4000" dirty="0" smtClean="0"/>
              <a:t>Where is the mux?</a:t>
            </a:r>
          </a:p>
          <a:p>
            <a:pPr lvl="1"/>
            <a:r>
              <a:rPr lang="en-US" sz="3600" dirty="0" smtClean="0"/>
              <a:t>How to make mux 2?</a:t>
            </a:r>
          </a:p>
          <a:p>
            <a:endParaRPr lang="en-US" sz="4000" dirty="0"/>
          </a:p>
          <a:p>
            <a:r>
              <a:rPr lang="en-US" sz="4000" dirty="0" smtClean="0"/>
              <a:t>Where is the decoder?</a:t>
            </a:r>
          </a:p>
          <a:p>
            <a:endParaRPr lang="en-US" sz="4000" dirty="0"/>
          </a:p>
          <a:p>
            <a:r>
              <a:rPr lang="en-US" sz="4000" dirty="0" smtClean="0"/>
              <a:t>How do the enables work?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input[4:0]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input[31:0]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output[31:0]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[31:0] registers [15:0];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Synchronous write logic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Asynchronous read logic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Logic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Stuff that happens all the time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assign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DataOut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registers[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endParaRPr lang="en-US" dirty="0" smtClean="0"/>
          </a:p>
          <a:p>
            <a:r>
              <a:rPr lang="en-US" dirty="0" smtClean="0"/>
              <a:t>“Continuous Assignment”</a:t>
            </a:r>
          </a:p>
          <a:p>
            <a:pPr lvl="1"/>
            <a:r>
              <a:rPr lang="en-US" dirty="0" smtClean="0"/>
              <a:t>Left hand MUST be a wire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dependencies?</a:t>
            </a:r>
          </a:p>
          <a:p>
            <a:endParaRPr lang="en-US" dirty="0"/>
          </a:p>
          <a:p>
            <a:r>
              <a:rPr lang="en-US" dirty="0" smtClean="0"/>
              <a:t>When is </a:t>
            </a:r>
            <a:r>
              <a:rPr lang="en-US" dirty="0" err="1" smtClean="0"/>
              <a:t>DataOut</a:t>
            </a:r>
            <a:r>
              <a:rPr lang="en-US" dirty="0" smtClean="0"/>
              <a:t> re-calculated?</a:t>
            </a:r>
          </a:p>
          <a:p>
            <a:pPr lvl="1"/>
            <a:r>
              <a:rPr lang="en-US" dirty="0" smtClean="0"/>
              <a:t>In Simulation?   In “Real Life”?</a:t>
            </a:r>
          </a:p>
        </p:txBody>
      </p:sp>
    </p:spTree>
    <p:extLst>
      <p:ext uri="{BB962C8B-B14F-4D97-AF65-F5344CB8AC3E}">
        <p14:creationId xmlns:p14="http://schemas.microsoft.com/office/powerpoint/2010/main" val="24220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regWE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registers[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Stuff that happens when triggered</a:t>
            </a:r>
          </a:p>
          <a:p>
            <a:pPr lvl="1"/>
            <a:r>
              <a:rPr lang="en-US" dirty="0" smtClean="0"/>
              <a:t>Trigger list in the @(______) section</a:t>
            </a:r>
          </a:p>
          <a:p>
            <a:pPr lvl="1"/>
            <a:endParaRPr lang="en-US" dirty="0"/>
          </a:p>
          <a:p>
            <a:r>
              <a:rPr lang="en-US" dirty="0" smtClean="0"/>
              <a:t>When is this re-calculated?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1977</Words>
  <Application>Microsoft Office PowerPoint</Application>
  <PresentationFormat>On-screen Show (4:3)</PresentationFormat>
  <Paragraphs>463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b1110 Behavioral Verilog</vt:lpstr>
      <vt:lpstr>Acknowledgements</vt:lpstr>
      <vt:lpstr>Today</vt:lpstr>
      <vt:lpstr>Review: Structural Verilog</vt:lpstr>
      <vt:lpstr>What is “Behavioral” Verilog</vt:lpstr>
      <vt:lpstr>Simple Gates</vt:lpstr>
      <vt:lpstr>The Register File</vt:lpstr>
      <vt:lpstr>Asynchronous Logic</vt:lpstr>
      <vt:lpstr>Synchronous Logic</vt:lpstr>
      <vt:lpstr>Example: A counter</vt:lpstr>
      <vt:lpstr>Example: A counter rewritten</vt:lpstr>
      <vt:lpstr>Example: A Weird Counter</vt:lpstr>
      <vt:lpstr>Example: A Full Adder</vt:lpstr>
      <vt:lpstr>= vs &lt;=</vt:lpstr>
      <vt:lpstr> = vs &lt;=: Swap Fest</vt:lpstr>
      <vt:lpstr>= vs &lt;= : Timing</vt:lpstr>
      <vt:lpstr>= vs &lt;= : TL;DR;</vt:lpstr>
      <vt:lpstr>Synthesizing Behavioral</vt:lpstr>
      <vt:lpstr>Synthesizing Behavioral</vt:lpstr>
      <vt:lpstr>How does it Synthesize</vt:lpstr>
      <vt:lpstr>How does it Synthesize: (S==0) </vt:lpstr>
      <vt:lpstr>How does it Synthesize: (S==0) </vt:lpstr>
      <vt:lpstr>Synthesize (S == 0) ? in0 : </vt:lpstr>
      <vt:lpstr>Put It All Together</vt:lpstr>
      <vt:lpstr>Another Option</vt:lpstr>
      <vt:lpstr>3 to 8 Decoder</vt:lpstr>
      <vt:lpstr>3 to 8 Decoder Propagation</vt:lpstr>
      <vt:lpstr>3 to 8 Decoder</vt:lpstr>
      <vt:lpstr>Lets Break the 3 to 8 Decoder</vt:lpstr>
      <vt:lpstr>Lets Break the 3 to 8 Decoder</vt:lpstr>
      <vt:lpstr>Lets Break the 3 to 8 Decoder</vt:lpstr>
      <vt:lpstr>With Remaining Time</vt:lpstr>
      <vt:lpstr>Loading Memories from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b10010 Behavioral Verilog</dc:title>
  <dc:creator>Eric VanWyk</dc:creator>
  <cp:lastModifiedBy>Eric VanWyk</cp:lastModifiedBy>
  <cp:revision>44</cp:revision>
  <dcterms:created xsi:type="dcterms:W3CDTF">2012-11-12T01:46:21Z</dcterms:created>
  <dcterms:modified xsi:type="dcterms:W3CDTF">2013-10-28T14:41:20Z</dcterms:modified>
</cp:coreProperties>
</file>