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83" r:id="rId2"/>
    <p:sldId id="258" r:id="rId3"/>
    <p:sldId id="259" r:id="rId4"/>
    <p:sldId id="263" r:id="rId5"/>
    <p:sldId id="264" r:id="rId6"/>
    <p:sldId id="286" r:id="rId7"/>
    <p:sldId id="287" r:id="rId8"/>
    <p:sldId id="262" r:id="rId9"/>
    <p:sldId id="265" r:id="rId10"/>
    <p:sldId id="288" r:id="rId11"/>
    <p:sldId id="268" r:id="rId12"/>
    <p:sldId id="266" r:id="rId13"/>
    <p:sldId id="279" r:id="rId14"/>
    <p:sldId id="275" r:id="rId15"/>
    <p:sldId id="269" r:id="rId16"/>
    <p:sldId id="271" r:id="rId17"/>
    <p:sldId id="273" r:id="rId18"/>
    <p:sldId id="274" r:id="rId19"/>
    <p:sldId id="270" r:id="rId20"/>
    <p:sldId id="272" r:id="rId21"/>
    <p:sldId id="276" r:id="rId22"/>
    <p:sldId id="277" r:id="rId23"/>
    <p:sldId id="280" r:id="rId24"/>
    <p:sldId id="278" r:id="rId25"/>
    <p:sldId id="289" r:id="rId26"/>
    <p:sldId id="284" r:id="rId27"/>
    <p:sldId id="282" r:id="rId28"/>
    <p:sldId id="285" r:id="rId29"/>
    <p:sldId id="28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430" autoAdjust="0"/>
  </p:normalViewPr>
  <p:slideViewPr>
    <p:cSldViewPr>
      <p:cViewPr varScale="1">
        <p:scale>
          <a:sx n="64" d="100"/>
          <a:sy n="64" d="100"/>
        </p:scale>
        <p:origin x="-49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63384-4314-47BB-8F31-20EB25ACBF6B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722EC-537D-4C71-83E5-94FAA0EB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0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722EC-537D-4C71-83E5-94FAA0EB6D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20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don’t use B later, so this doesn’t matter.  We don’t care if it gets executed or 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722EC-537D-4C71-83E5-94FAA0EB6D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90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6322-E2FE-4A41-AB1F-40F9F415E685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8D54-25C3-4697-A9D4-B38858F9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8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6322-E2FE-4A41-AB1F-40F9F415E685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8D54-25C3-4697-A9D4-B38858F9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2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6322-E2FE-4A41-AB1F-40F9F415E685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8D54-25C3-4697-A9D4-B38858F9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0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6322-E2FE-4A41-AB1F-40F9F415E685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8D54-25C3-4697-A9D4-B38858F9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1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6322-E2FE-4A41-AB1F-40F9F415E685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8D54-25C3-4697-A9D4-B38858F9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8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6322-E2FE-4A41-AB1F-40F9F415E685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8D54-25C3-4697-A9D4-B38858F9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2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6322-E2FE-4A41-AB1F-40F9F415E685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8D54-25C3-4697-A9D4-B38858F9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9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6322-E2FE-4A41-AB1F-40F9F415E685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8D54-25C3-4697-A9D4-B38858F9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4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6322-E2FE-4A41-AB1F-40F9F415E685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8D54-25C3-4697-A9D4-B38858F9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4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6322-E2FE-4A41-AB1F-40F9F415E685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8D54-25C3-4697-A9D4-B38858F9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4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6322-E2FE-4A41-AB1F-40F9F415E685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8D54-25C3-4697-A9D4-B38858F9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9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B6322-E2FE-4A41-AB1F-40F9F415E685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28D54-25C3-4697-A9D4-B38858F9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9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13" Type="http://schemas.openxmlformats.org/officeDocument/2006/relationships/tags" Target="../tags/tag87.xml"/><Relationship Id="rId18" Type="http://schemas.openxmlformats.org/officeDocument/2006/relationships/tags" Target="../tags/tag92.xml"/><Relationship Id="rId26" Type="http://schemas.openxmlformats.org/officeDocument/2006/relationships/tags" Target="../tags/tag100.xml"/><Relationship Id="rId39" Type="http://schemas.openxmlformats.org/officeDocument/2006/relationships/tags" Target="../tags/tag113.xml"/><Relationship Id="rId3" Type="http://schemas.openxmlformats.org/officeDocument/2006/relationships/tags" Target="../tags/tag77.xml"/><Relationship Id="rId21" Type="http://schemas.openxmlformats.org/officeDocument/2006/relationships/tags" Target="../tags/tag95.xml"/><Relationship Id="rId34" Type="http://schemas.openxmlformats.org/officeDocument/2006/relationships/tags" Target="../tags/tag108.xml"/><Relationship Id="rId42" Type="http://schemas.openxmlformats.org/officeDocument/2006/relationships/tags" Target="../tags/tag116.xml"/><Relationship Id="rId47" Type="http://schemas.openxmlformats.org/officeDocument/2006/relationships/notesSlide" Target="../notesSlides/notesSlide3.xml"/><Relationship Id="rId7" Type="http://schemas.openxmlformats.org/officeDocument/2006/relationships/tags" Target="../tags/tag81.xml"/><Relationship Id="rId12" Type="http://schemas.openxmlformats.org/officeDocument/2006/relationships/tags" Target="../tags/tag86.xml"/><Relationship Id="rId17" Type="http://schemas.openxmlformats.org/officeDocument/2006/relationships/tags" Target="../tags/tag91.xml"/><Relationship Id="rId25" Type="http://schemas.openxmlformats.org/officeDocument/2006/relationships/tags" Target="../tags/tag99.xml"/><Relationship Id="rId33" Type="http://schemas.openxmlformats.org/officeDocument/2006/relationships/tags" Target="../tags/tag107.xml"/><Relationship Id="rId38" Type="http://schemas.openxmlformats.org/officeDocument/2006/relationships/tags" Target="../tags/tag112.xml"/><Relationship Id="rId46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6" Type="http://schemas.openxmlformats.org/officeDocument/2006/relationships/tags" Target="../tags/tag90.xml"/><Relationship Id="rId20" Type="http://schemas.openxmlformats.org/officeDocument/2006/relationships/tags" Target="../tags/tag94.xml"/><Relationship Id="rId29" Type="http://schemas.openxmlformats.org/officeDocument/2006/relationships/tags" Target="../tags/tag103.xml"/><Relationship Id="rId41" Type="http://schemas.openxmlformats.org/officeDocument/2006/relationships/tags" Target="../tags/tag115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tags" Target="../tags/tag85.xml"/><Relationship Id="rId24" Type="http://schemas.openxmlformats.org/officeDocument/2006/relationships/tags" Target="../tags/tag98.xml"/><Relationship Id="rId32" Type="http://schemas.openxmlformats.org/officeDocument/2006/relationships/tags" Target="../tags/tag106.xml"/><Relationship Id="rId37" Type="http://schemas.openxmlformats.org/officeDocument/2006/relationships/tags" Target="../tags/tag111.xml"/><Relationship Id="rId40" Type="http://schemas.openxmlformats.org/officeDocument/2006/relationships/tags" Target="../tags/tag114.xml"/><Relationship Id="rId45" Type="http://schemas.openxmlformats.org/officeDocument/2006/relationships/tags" Target="../tags/tag119.xml"/><Relationship Id="rId5" Type="http://schemas.openxmlformats.org/officeDocument/2006/relationships/tags" Target="../tags/tag79.xml"/><Relationship Id="rId15" Type="http://schemas.openxmlformats.org/officeDocument/2006/relationships/tags" Target="../tags/tag89.xml"/><Relationship Id="rId23" Type="http://schemas.openxmlformats.org/officeDocument/2006/relationships/tags" Target="../tags/tag97.xml"/><Relationship Id="rId28" Type="http://schemas.openxmlformats.org/officeDocument/2006/relationships/tags" Target="../tags/tag102.xml"/><Relationship Id="rId36" Type="http://schemas.openxmlformats.org/officeDocument/2006/relationships/tags" Target="../tags/tag110.xml"/><Relationship Id="rId10" Type="http://schemas.openxmlformats.org/officeDocument/2006/relationships/tags" Target="../tags/tag84.xml"/><Relationship Id="rId19" Type="http://schemas.openxmlformats.org/officeDocument/2006/relationships/tags" Target="../tags/tag93.xml"/><Relationship Id="rId31" Type="http://schemas.openxmlformats.org/officeDocument/2006/relationships/tags" Target="../tags/tag105.xml"/><Relationship Id="rId44" Type="http://schemas.openxmlformats.org/officeDocument/2006/relationships/tags" Target="../tags/tag118.xml"/><Relationship Id="rId4" Type="http://schemas.openxmlformats.org/officeDocument/2006/relationships/tags" Target="../tags/tag78.xml"/><Relationship Id="rId9" Type="http://schemas.openxmlformats.org/officeDocument/2006/relationships/tags" Target="../tags/tag83.xml"/><Relationship Id="rId14" Type="http://schemas.openxmlformats.org/officeDocument/2006/relationships/tags" Target="../tags/tag88.xml"/><Relationship Id="rId22" Type="http://schemas.openxmlformats.org/officeDocument/2006/relationships/tags" Target="../tags/tag96.xml"/><Relationship Id="rId27" Type="http://schemas.openxmlformats.org/officeDocument/2006/relationships/tags" Target="../tags/tag101.xml"/><Relationship Id="rId30" Type="http://schemas.openxmlformats.org/officeDocument/2006/relationships/tags" Target="../tags/tag104.xml"/><Relationship Id="rId35" Type="http://schemas.openxmlformats.org/officeDocument/2006/relationships/tags" Target="../tags/tag109.xml"/><Relationship Id="rId43" Type="http://schemas.openxmlformats.org/officeDocument/2006/relationships/tags" Target="../tags/tag1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1.microchip.com/downloads/en/DeviceDoc/41213D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CompArch13@gmail.co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tags" Target="../tags/tag145.xml"/><Relationship Id="rId117" Type="http://schemas.openxmlformats.org/officeDocument/2006/relationships/tags" Target="../tags/tag236.xml"/><Relationship Id="rId21" Type="http://schemas.openxmlformats.org/officeDocument/2006/relationships/tags" Target="../tags/tag140.xml"/><Relationship Id="rId42" Type="http://schemas.openxmlformats.org/officeDocument/2006/relationships/tags" Target="../tags/tag161.xml"/><Relationship Id="rId47" Type="http://schemas.openxmlformats.org/officeDocument/2006/relationships/tags" Target="../tags/tag166.xml"/><Relationship Id="rId63" Type="http://schemas.openxmlformats.org/officeDocument/2006/relationships/tags" Target="../tags/tag182.xml"/><Relationship Id="rId68" Type="http://schemas.openxmlformats.org/officeDocument/2006/relationships/tags" Target="../tags/tag187.xml"/><Relationship Id="rId84" Type="http://schemas.openxmlformats.org/officeDocument/2006/relationships/tags" Target="../tags/tag203.xml"/><Relationship Id="rId89" Type="http://schemas.openxmlformats.org/officeDocument/2006/relationships/tags" Target="../tags/tag208.xml"/><Relationship Id="rId112" Type="http://schemas.openxmlformats.org/officeDocument/2006/relationships/tags" Target="../tags/tag231.xml"/><Relationship Id="rId133" Type="http://schemas.openxmlformats.org/officeDocument/2006/relationships/tags" Target="../tags/tag252.xml"/><Relationship Id="rId138" Type="http://schemas.openxmlformats.org/officeDocument/2006/relationships/tags" Target="../tags/tag257.xml"/><Relationship Id="rId154" Type="http://schemas.openxmlformats.org/officeDocument/2006/relationships/tags" Target="../tags/tag273.xml"/><Relationship Id="rId159" Type="http://schemas.openxmlformats.org/officeDocument/2006/relationships/tags" Target="../tags/tag278.xml"/><Relationship Id="rId175" Type="http://schemas.openxmlformats.org/officeDocument/2006/relationships/tags" Target="../tags/tag294.xml"/><Relationship Id="rId170" Type="http://schemas.openxmlformats.org/officeDocument/2006/relationships/tags" Target="../tags/tag289.xml"/><Relationship Id="rId16" Type="http://schemas.openxmlformats.org/officeDocument/2006/relationships/tags" Target="../tags/tag135.xml"/><Relationship Id="rId107" Type="http://schemas.openxmlformats.org/officeDocument/2006/relationships/tags" Target="../tags/tag226.xml"/><Relationship Id="rId11" Type="http://schemas.openxmlformats.org/officeDocument/2006/relationships/tags" Target="../tags/tag130.xml"/><Relationship Id="rId32" Type="http://schemas.openxmlformats.org/officeDocument/2006/relationships/tags" Target="../tags/tag151.xml"/><Relationship Id="rId37" Type="http://schemas.openxmlformats.org/officeDocument/2006/relationships/tags" Target="../tags/tag156.xml"/><Relationship Id="rId53" Type="http://schemas.openxmlformats.org/officeDocument/2006/relationships/tags" Target="../tags/tag172.xml"/><Relationship Id="rId58" Type="http://schemas.openxmlformats.org/officeDocument/2006/relationships/tags" Target="../tags/tag177.xml"/><Relationship Id="rId74" Type="http://schemas.openxmlformats.org/officeDocument/2006/relationships/tags" Target="../tags/tag193.xml"/><Relationship Id="rId79" Type="http://schemas.openxmlformats.org/officeDocument/2006/relationships/tags" Target="../tags/tag198.xml"/><Relationship Id="rId102" Type="http://schemas.openxmlformats.org/officeDocument/2006/relationships/tags" Target="../tags/tag221.xml"/><Relationship Id="rId123" Type="http://schemas.openxmlformats.org/officeDocument/2006/relationships/tags" Target="../tags/tag242.xml"/><Relationship Id="rId128" Type="http://schemas.openxmlformats.org/officeDocument/2006/relationships/tags" Target="../tags/tag247.xml"/><Relationship Id="rId144" Type="http://schemas.openxmlformats.org/officeDocument/2006/relationships/tags" Target="../tags/tag263.xml"/><Relationship Id="rId149" Type="http://schemas.openxmlformats.org/officeDocument/2006/relationships/tags" Target="../tags/tag268.xml"/><Relationship Id="rId5" Type="http://schemas.openxmlformats.org/officeDocument/2006/relationships/tags" Target="../tags/tag124.xml"/><Relationship Id="rId90" Type="http://schemas.openxmlformats.org/officeDocument/2006/relationships/tags" Target="../tags/tag209.xml"/><Relationship Id="rId95" Type="http://schemas.openxmlformats.org/officeDocument/2006/relationships/tags" Target="../tags/tag214.xml"/><Relationship Id="rId160" Type="http://schemas.openxmlformats.org/officeDocument/2006/relationships/tags" Target="../tags/tag279.xml"/><Relationship Id="rId165" Type="http://schemas.openxmlformats.org/officeDocument/2006/relationships/tags" Target="../tags/tag284.xml"/><Relationship Id="rId181" Type="http://schemas.openxmlformats.org/officeDocument/2006/relationships/tags" Target="../tags/tag300.xml"/><Relationship Id="rId186" Type="http://schemas.openxmlformats.org/officeDocument/2006/relationships/tags" Target="../tags/tag305.xml"/><Relationship Id="rId22" Type="http://schemas.openxmlformats.org/officeDocument/2006/relationships/tags" Target="../tags/tag141.xml"/><Relationship Id="rId27" Type="http://schemas.openxmlformats.org/officeDocument/2006/relationships/tags" Target="../tags/tag146.xml"/><Relationship Id="rId43" Type="http://schemas.openxmlformats.org/officeDocument/2006/relationships/tags" Target="../tags/tag162.xml"/><Relationship Id="rId48" Type="http://schemas.openxmlformats.org/officeDocument/2006/relationships/tags" Target="../tags/tag167.xml"/><Relationship Id="rId64" Type="http://schemas.openxmlformats.org/officeDocument/2006/relationships/tags" Target="../tags/tag183.xml"/><Relationship Id="rId69" Type="http://schemas.openxmlformats.org/officeDocument/2006/relationships/tags" Target="../tags/tag188.xml"/><Relationship Id="rId113" Type="http://schemas.openxmlformats.org/officeDocument/2006/relationships/tags" Target="../tags/tag232.xml"/><Relationship Id="rId118" Type="http://schemas.openxmlformats.org/officeDocument/2006/relationships/tags" Target="../tags/tag237.xml"/><Relationship Id="rId134" Type="http://schemas.openxmlformats.org/officeDocument/2006/relationships/tags" Target="../tags/tag253.xml"/><Relationship Id="rId139" Type="http://schemas.openxmlformats.org/officeDocument/2006/relationships/tags" Target="../tags/tag258.xml"/><Relationship Id="rId80" Type="http://schemas.openxmlformats.org/officeDocument/2006/relationships/tags" Target="../tags/tag199.xml"/><Relationship Id="rId85" Type="http://schemas.openxmlformats.org/officeDocument/2006/relationships/tags" Target="../tags/tag204.xml"/><Relationship Id="rId150" Type="http://schemas.openxmlformats.org/officeDocument/2006/relationships/tags" Target="../tags/tag269.xml"/><Relationship Id="rId155" Type="http://schemas.openxmlformats.org/officeDocument/2006/relationships/tags" Target="../tags/tag274.xml"/><Relationship Id="rId171" Type="http://schemas.openxmlformats.org/officeDocument/2006/relationships/tags" Target="../tags/tag290.xml"/><Relationship Id="rId176" Type="http://schemas.openxmlformats.org/officeDocument/2006/relationships/tags" Target="../tags/tag295.xml"/><Relationship Id="rId12" Type="http://schemas.openxmlformats.org/officeDocument/2006/relationships/tags" Target="../tags/tag131.xml"/><Relationship Id="rId17" Type="http://schemas.openxmlformats.org/officeDocument/2006/relationships/tags" Target="../tags/tag136.xml"/><Relationship Id="rId33" Type="http://schemas.openxmlformats.org/officeDocument/2006/relationships/tags" Target="../tags/tag152.xml"/><Relationship Id="rId38" Type="http://schemas.openxmlformats.org/officeDocument/2006/relationships/tags" Target="../tags/tag157.xml"/><Relationship Id="rId59" Type="http://schemas.openxmlformats.org/officeDocument/2006/relationships/tags" Target="../tags/tag178.xml"/><Relationship Id="rId103" Type="http://schemas.openxmlformats.org/officeDocument/2006/relationships/tags" Target="../tags/tag222.xml"/><Relationship Id="rId108" Type="http://schemas.openxmlformats.org/officeDocument/2006/relationships/tags" Target="../tags/tag227.xml"/><Relationship Id="rId124" Type="http://schemas.openxmlformats.org/officeDocument/2006/relationships/tags" Target="../tags/tag243.xml"/><Relationship Id="rId129" Type="http://schemas.openxmlformats.org/officeDocument/2006/relationships/tags" Target="../tags/tag248.xml"/><Relationship Id="rId54" Type="http://schemas.openxmlformats.org/officeDocument/2006/relationships/tags" Target="../tags/tag173.xml"/><Relationship Id="rId70" Type="http://schemas.openxmlformats.org/officeDocument/2006/relationships/tags" Target="../tags/tag189.xml"/><Relationship Id="rId75" Type="http://schemas.openxmlformats.org/officeDocument/2006/relationships/tags" Target="../tags/tag194.xml"/><Relationship Id="rId91" Type="http://schemas.openxmlformats.org/officeDocument/2006/relationships/tags" Target="../tags/tag210.xml"/><Relationship Id="rId96" Type="http://schemas.openxmlformats.org/officeDocument/2006/relationships/tags" Target="../tags/tag215.xml"/><Relationship Id="rId140" Type="http://schemas.openxmlformats.org/officeDocument/2006/relationships/tags" Target="../tags/tag259.xml"/><Relationship Id="rId145" Type="http://schemas.openxmlformats.org/officeDocument/2006/relationships/tags" Target="../tags/tag264.xml"/><Relationship Id="rId161" Type="http://schemas.openxmlformats.org/officeDocument/2006/relationships/tags" Target="../tags/tag280.xml"/><Relationship Id="rId166" Type="http://schemas.openxmlformats.org/officeDocument/2006/relationships/tags" Target="../tags/tag285.xml"/><Relationship Id="rId182" Type="http://schemas.openxmlformats.org/officeDocument/2006/relationships/tags" Target="../tags/tag301.xml"/><Relationship Id="rId187" Type="http://schemas.openxmlformats.org/officeDocument/2006/relationships/slideLayout" Target="../slideLayouts/slideLayout2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23" Type="http://schemas.openxmlformats.org/officeDocument/2006/relationships/tags" Target="../tags/tag142.xml"/><Relationship Id="rId28" Type="http://schemas.openxmlformats.org/officeDocument/2006/relationships/tags" Target="../tags/tag147.xml"/><Relationship Id="rId49" Type="http://schemas.openxmlformats.org/officeDocument/2006/relationships/tags" Target="../tags/tag168.xml"/><Relationship Id="rId114" Type="http://schemas.openxmlformats.org/officeDocument/2006/relationships/tags" Target="../tags/tag233.xml"/><Relationship Id="rId119" Type="http://schemas.openxmlformats.org/officeDocument/2006/relationships/tags" Target="../tags/tag238.xml"/><Relationship Id="rId44" Type="http://schemas.openxmlformats.org/officeDocument/2006/relationships/tags" Target="../tags/tag163.xml"/><Relationship Id="rId60" Type="http://schemas.openxmlformats.org/officeDocument/2006/relationships/tags" Target="../tags/tag179.xml"/><Relationship Id="rId65" Type="http://schemas.openxmlformats.org/officeDocument/2006/relationships/tags" Target="../tags/tag184.xml"/><Relationship Id="rId81" Type="http://schemas.openxmlformats.org/officeDocument/2006/relationships/tags" Target="../tags/tag200.xml"/><Relationship Id="rId86" Type="http://schemas.openxmlformats.org/officeDocument/2006/relationships/tags" Target="../tags/tag205.xml"/><Relationship Id="rId130" Type="http://schemas.openxmlformats.org/officeDocument/2006/relationships/tags" Target="../tags/tag249.xml"/><Relationship Id="rId135" Type="http://schemas.openxmlformats.org/officeDocument/2006/relationships/tags" Target="../tags/tag254.xml"/><Relationship Id="rId151" Type="http://schemas.openxmlformats.org/officeDocument/2006/relationships/tags" Target="../tags/tag270.xml"/><Relationship Id="rId156" Type="http://schemas.openxmlformats.org/officeDocument/2006/relationships/tags" Target="../tags/tag275.xml"/><Relationship Id="rId177" Type="http://schemas.openxmlformats.org/officeDocument/2006/relationships/tags" Target="../tags/tag296.xml"/><Relationship Id="rId172" Type="http://schemas.openxmlformats.org/officeDocument/2006/relationships/tags" Target="../tags/tag291.xml"/><Relationship Id="rId13" Type="http://schemas.openxmlformats.org/officeDocument/2006/relationships/tags" Target="../tags/tag132.xml"/><Relationship Id="rId18" Type="http://schemas.openxmlformats.org/officeDocument/2006/relationships/tags" Target="../tags/tag137.xml"/><Relationship Id="rId39" Type="http://schemas.openxmlformats.org/officeDocument/2006/relationships/tags" Target="../tags/tag158.xml"/><Relationship Id="rId109" Type="http://schemas.openxmlformats.org/officeDocument/2006/relationships/tags" Target="../tags/tag228.xml"/><Relationship Id="rId34" Type="http://schemas.openxmlformats.org/officeDocument/2006/relationships/tags" Target="../tags/tag153.xml"/><Relationship Id="rId50" Type="http://schemas.openxmlformats.org/officeDocument/2006/relationships/tags" Target="../tags/tag169.xml"/><Relationship Id="rId55" Type="http://schemas.openxmlformats.org/officeDocument/2006/relationships/tags" Target="../tags/tag174.xml"/><Relationship Id="rId76" Type="http://schemas.openxmlformats.org/officeDocument/2006/relationships/tags" Target="../tags/tag195.xml"/><Relationship Id="rId97" Type="http://schemas.openxmlformats.org/officeDocument/2006/relationships/tags" Target="../tags/tag216.xml"/><Relationship Id="rId104" Type="http://schemas.openxmlformats.org/officeDocument/2006/relationships/tags" Target="../tags/tag223.xml"/><Relationship Id="rId120" Type="http://schemas.openxmlformats.org/officeDocument/2006/relationships/tags" Target="../tags/tag239.xml"/><Relationship Id="rId125" Type="http://schemas.openxmlformats.org/officeDocument/2006/relationships/tags" Target="../tags/tag244.xml"/><Relationship Id="rId141" Type="http://schemas.openxmlformats.org/officeDocument/2006/relationships/tags" Target="../tags/tag260.xml"/><Relationship Id="rId146" Type="http://schemas.openxmlformats.org/officeDocument/2006/relationships/tags" Target="../tags/tag265.xml"/><Relationship Id="rId167" Type="http://schemas.openxmlformats.org/officeDocument/2006/relationships/tags" Target="../tags/tag286.xml"/><Relationship Id="rId188" Type="http://schemas.openxmlformats.org/officeDocument/2006/relationships/notesSlide" Target="../notesSlides/notesSlide5.xml"/><Relationship Id="rId7" Type="http://schemas.openxmlformats.org/officeDocument/2006/relationships/tags" Target="../tags/tag126.xml"/><Relationship Id="rId71" Type="http://schemas.openxmlformats.org/officeDocument/2006/relationships/tags" Target="../tags/tag190.xml"/><Relationship Id="rId92" Type="http://schemas.openxmlformats.org/officeDocument/2006/relationships/tags" Target="../tags/tag211.xml"/><Relationship Id="rId162" Type="http://schemas.openxmlformats.org/officeDocument/2006/relationships/tags" Target="../tags/tag281.xml"/><Relationship Id="rId183" Type="http://schemas.openxmlformats.org/officeDocument/2006/relationships/tags" Target="../tags/tag302.xml"/><Relationship Id="rId2" Type="http://schemas.openxmlformats.org/officeDocument/2006/relationships/tags" Target="../tags/tag121.xml"/><Relationship Id="rId29" Type="http://schemas.openxmlformats.org/officeDocument/2006/relationships/tags" Target="../tags/tag148.xml"/><Relationship Id="rId24" Type="http://schemas.openxmlformats.org/officeDocument/2006/relationships/tags" Target="../tags/tag143.xml"/><Relationship Id="rId40" Type="http://schemas.openxmlformats.org/officeDocument/2006/relationships/tags" Target="../tags/tag159.xml"/><Relationship Id="rId45" Type="http://schemas.openxmlformats.org/officeDocument/2006/relationships/tags" Target="../tags/tag164.xml"/><Relationship Id="rId66" Type="http://schemas.openxmlformats.org/officeDocument/2006/relationships/tags" Target="../tags/tag185.xml"/><Relationship Id="rId87" Type="http://schemas.openxmlformats.org/officeDocument/2006/relationships/tags" Target="../tags/tag206.xml"/><Relationship Id="rId110" Type="http://schemas.openxmlformats.org/officeDocument/2006/relationships/tags" Target="../tags/tag229.xml"/><Relationship Id="rId115" Type="http://schemas.openxmlformats.org/officeDocument/2006/relationships/tags" Target="../tags/tag234.xml"/><Relationship Id="rId131" Type="http://schemas.openxmlformats.org/officeDocument/2006/relationships/tags" Target="../tags/tag250.xml"/><Relationship Id="rId136" Type="http://schemas.openxmlformats.org/officeDocument/2006/relationships/tags" Target="../tags/tag255.xml"/><Relationship Id="rId157" Type="http://schemas.openxmlformats.org/officeDocument/2006/relationships/tags" Target="../tags/tag276.xml"/><Relationship Id="rId178" Type="http://schemas.openxmlformats.org/officeDocument/2006/relationships/tags" Target="../tags/tag297.xml"/><Relationship Id="rId61" Type="http://schemas.openxmlformats.org/officeDocument/2006/relationships/tags" Target="../tags/tag180.xml"/><Relationship Id="rId82" Type="http://schemas.openxmlformats.org/officeDocument/2006/relationships/tags" Target="../tags/tag201.xml"/><Relationship Id="rId152" Type="http://schemas.openxmlformats.org/officeDocument/2006/relationships/tags" Target="../tags/tag271.xml"/><Relationship Id="rId173" Type="http://schemas.openxmlformats.org/officeDocument/2006/relationships/tags" Target="../tags/tag292.xml"/><Relationship Id="rId19" Type="http://schemas.openxmlformats.org/officeDocument/2006/relationships/tags" Target="../tags/tag138.xml"/><Relationship Id="rId14" Type="http://schemas.openxmlformats.org/officeDocument/2006/relationships/tags" Target="../tags/tag133.xml"/><Relationship Id="rId30" Type="http://schemas.openxmlformats.org/officeDocument/2006/relationships/tags" Target="../tags/tag149.xml"/><Relationship Id="rId35" Type="http://schemas.openxmlformats.org/officeDocument/2006/relationships/tags" Target="../tags/tag154.xml"/><Relationship Id="rId56" Type="http://schemas.openxmlformats.org/officeDocument/2006/relationships/tags" Target="../tags/tag175.xml"/><Relationship Id="rId77" Type="http://schemas.openxmlformats.org/officeDocument/2006/relationships/tags" Target="../tags/tag196.xml"/><Relationship Id="rId100" Type="http://schemas.openxmlformats.org/officeDocument/2006/relationships/tags" Target="../tags/tag219.xml"/><Relationship Id="rId105" Type="http://schemas.openxmlformats.org/officeDocument/2006/relationships/tags" Target="../tags/tag224.xml"/><Relationship Id="rId126" Type="http://schemas.openxmlformats.org/officeDocument/2006/relationships/tags" Target="../tags/tag245.xml"/><Relationship Id="rId147" Type="http://schemas.openxmlformats.org/officeDocument/2006/relationships/tags" Target="../tags/tag266.xml"/><Relationship Id="rId168" Type="http://schemas.openxmlformats.org/officeDocument/2006/relationships/tags" Target="../tags/tag287.xml"/><Relationship Id="rId8" Type="http://schemas.openxmlformats.org/officeDocument/2006/relationships/tags" Target="../tags/tag127.xml"/><Relationship Id="rId51" Type="http://schemas.openxmlformats.org/officeDocument/2006/relationships/tags" Target="../tags/tag170.xml"/><Relationship Id="rId72" Type="http://schemas.openxmlformats.org/officeDocument/2006/relationships/tags" Target="../tags/tag191.xml"/><Relationship Id="rId93" Type="http://schemas.openxmlformats.org/officeDocument/2006/relationships/tags" Target="../tags/tag212.xml"/><Relationship Id="rId98" Type="http://schemas.openxmlformats.org/officeDocument/2006/relationships/tags" Target="../tags/tag217.xml"/><Relationship Id="rId121" Type="http://schemas.openxmlformats.org/officeDocument/2006/relationships/tags" Target="../tags/tag240.xml"/><Relationship Id="rId142" Type="http://schemas.openxmlformats.org/officeDocument/2006/relationships/tags" Target="../tags/tag261.xml"/><Relationship Id="rId163" Type="http://schemas.openxmlformats.org/officeDocument/2006/relationships/tags" Target="../tags/tag282.xml"/><Relationship Id="rId184" Type="http://schemas.openxmlformats.org/officeDocument/2006/relationships/tags" Target="../tags/tag303.xml"/><Relationship Id="rId3" Type="http://schemas.openxmlformats.org/officeDocument/2006/relationships/tags" Target="../tags/tag122.xml"/><Relationship Id="rId25" Type="http://schemas.openxmlformats.org/officeDocument/2006/relationships/tags" Target="../tags/tag144.xml"/><Relationship Id="rId46" Type="http://schemas.openxmlformats.org/officeDocument/2006/relationships/tags" Target="../tags/tag165.xml"/><Relationship Id="rId67" Type="http://schemas.openxmlformats.org/officeDocument/2006/relationships/tags" Target="../tags/tag186.xml"/><Relationship Id="rId116" Type="http://schemas.openxmlformats.org/officeDocument/2006/relationships/tags" Target="../tags/tag235.xml"/><Relationship Id="rId137" Type="http://schemas.openxmlformats.org/officeDocument/2006/relationships/tags" Target="../tags/tag256.xml"/><Relationship Id="rId158" Type="http://schemas.openxmlformats.org/officeDocument/2006/relationships/tags" Target="../tags/tag277.xml"/><Relationship Id="rId20" Type="http://schemas.openxmlformats.org/officeDocument/2006/relationships/tags" Target="../tags/tag139.xml"/><Relationship Id="rId41" Type="http://schemas.openxmlformats.org/officeDocument/2006/relationships/tags" Target="../tags/tag160.xml"/><Relationship Id="rId62" Type="http://schemas.openxmlformats.org/officeDocument/2006/relationships/tags" Target="../tags/tag181.xml"/><Relationship Id="rId83" Type="http://schemas.openxmlformats.org/officeDocument/2006/relationships/tags" Target="../tags/tag202.xml"/><Relationship Id="rId88" Type="http://schemas.openxmlformats.org/officeDocument/2006/relationships/tags" Target="../tags/tag207.xml"/><Relationship Id="rId111" Type="http://schemas.openxmlformats.org/officeDocument/2006/relationships/tags" Target="../tags/tag230.xml"/><Relationship Id="rId132" Type="http://schemas.openxmlformats.org/officeDocument/2006/relationships/tags" Target="../tags/tag251.xml"/><Relationship Id="rId153" Type="http://schemas.openxmlformats.org/officeDocument/2006/relationships/tags" Target="../tags/tag272.xml"/><Relationship Id="rId174" Type="http://schemas.openxmlformats.org/officeDocument/2006/relationships/tags" Target="../tags/tag293.xml"/><Relationship Id="rId179" Type="http://schemas.openxmlformats.org/officeDocument/2006/relationships/tags" Target="../tags/tag298.xml"/><Relationship Id="rId15" Type="http://schemas.openxmlformats.org/officeDocument/2006/relationships/tags" Target="../tags/tag134.xml"/><Relationship Id="rId36" Type="http://schemas.openxmlformats.org/officeDocument/2006/relationships/tags" Target="../tags/tag155.xml"/><Relationship Id="rId57" Type="http://schemas.openxmlformats.org/officeDocument/2006/relationships/tags" Target="../tags/tag176.xml"/><Relationship Id="rId106" Type="http://schemas.openxmlformats.org/officeDocument/2006/relationships/tags" Target="../tags/tag225.xml"/><Relationship Id="rId127" Type="http://schemas.openxmlformats.org/officeDocument/2006/relationships/tags" Target="../tags/tag246.xml"/><Relationship Id="rId10" Type="http://schemas.openxmlformats.org/officeDocument/2006/relationships/tags" Target="../tags/tag129.xml"/><Relationship Id="rId31" Type="http://schemas.openxmlformats.org/officeDocument/2006/relationships/tags" Target="../tags/tag150.xml"/><Relationship Id="rId52" Type="http://schemas.openxmlformats.org/officeDocument/2006/relationships/tags" Target="../tags/tag171.xml"/><Relationship Id="rId73" Type="http://schemas.openxmlformats.org/officeDocument/2006/relationships/tags" Target="../tags/tag192.xml"/><Relationship Id="rId78" Type="http://schemas.openxmlformats.org/officeDocument/2006/relationships/tags" Target="../tags/tag197.xml"/><Relationship Id="rId94" Type="http://schemas.openxmlformats.org/officeDocument/2006/relationships/tags" Target="../tags/tag213.xml"/><Relationship Id="rId99" Type="http://schemas.openxmlformats.org/officeDocument/2006/relationships/tags" Target="../tags/tag218.xml"/><Relationship Id="rId101" Type="http://schemas.openxmlformats.org/officeDocument/2006/relationships/tags" Target="../tags/tag220.xml"/><Relationship Id="rId122" Type="http://schemas.openxmlformats.org/officeDocument/2006/relationships/tags" Target="../tags/tag241.xml"/><Relationship Id="rId143" Type="http://schemas.openxmlformats.org/officeDocument/2006/relationships/tags" Target="../tags/tag262.xml"/><Relationship Id="rId148" Type="http://schemas.openxmlformats.org/officeDocument/2006/relationships/tags" Target="../tags/tag267.xml"/><Relationship Id="rId164" Type="http://schemas.openxmlformats.org/officeDocument/2006/relationships/tags" Target="../tags/tag283.xml"/><Relationship Id="rId169" Type="http://schemas.openxmlformats.org/officeDocument/2006/relationships/tags" Target="../tags/tag288.xml"/><Relationship Id="rId185" Type="http://schemas.openxmlformats.org/officeDocument/2006/relationships/tags" Target="../tags/tag304.xml"/><Relationship Id="rId4" Type="http://schemas.openxmlformats.org/officeDocument/2006/relationships/tags" Target="../tags/tag123.xml"/><Relationship Id="rId9" Type="http://schemas.openxmlformats.org/officeDocument/2006/relationships/tags" Target="../tags/tag128.xml"/><Relationship Id="rId180" Type="http://schemas.openxmlformats.org/officeDocument/2006/relationships/tags" Target="../tags/tag29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ecxtal.com/clk_hm.ph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tags" Target="../tags/tag52.xml"/><Relationship Id="rId26" Type="http://schemas.openxmlformats.org/officeDocument/2006/relationships/tags" Target="../tags/tag60.xml"/><Relationship Id="rId39" Type="http://schemas.openxmlformats.org/officeDocument/2006/relationships/tags" Target="../tags/tag73.xml"/><Relationship Id="rId3" Type="http://schemas.openxmlformats.org/officeDocument/2006/relationships/tags" Target="../tags/tag37.xml"/><Relationship Id="rId21" Type="http://schemas.openxmlformats.org/officeDocument/2006/relationships/tags" Target="../tags/tag55.xml"/><Relationship Id="rId34" Type="http://schemas.openxmlformats.org/officeDocument/2006/relationships/tags" Target="../tags/tag68.xml"/><Relationship Id="rId42" Type="http://schemas.openxmlformats.org/officeDocument/2006/relationships/notesSlide" Target="../notesSlides/notesSlide2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5" Type="http://schemas.openxmlformats.org/officeDocument/2006/relationships/tags" Target="../tags/tag59.xml"/><Relationship Id="rId33" Type="http://schemas.openxmlformats.org/officeDocument/2006/relationships/tags" Target="../tags/tag67.xml"/><Relationship Id="rId38" Type="http://schemas.openxmlformats.org/officeDocument/2006/relationships/tags" Target="../tags/tag72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20" Type="http://schemas.openxmlformats.org/officeDocument/2006/relationships/tags" Target="../tags/tag54.xml"/><Relationship Id="rId29" Type="http://schemas.openxmlformats.org/officeDocument/2006/relationships/tags" Target="../tags/tag63.xml"/><Relationship Id="rId41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24" Type="http://schemas.openxmlformats.org/officeDocument/2006/relationships/tags" Target="../tags/tag58.xml"/><Relationship Id="rId32" Type="http://schemas.openxmlformats.org/officeDocument/2006/relationships/tags" Target="../tags/tag66.xml"/><Relationship Id="rId37" Type="http://schemas.openxmlformats.org/officeDocument/2006/relationships/tags" Target="../tags/tag71.xml"/><Relationship Id="rId40" Type="http://schemas.openxmlformats.org/officeDocument/2006/relationships/tags" Target="../tags/tag74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23" Type="http://schemas.openxmlformats.org/officeDocument/2006/relationships/tags" Target="../tags/tag57.xml"/><Relationship Id="rId28" Type="http://schemas.openxmlformats.org/officeDocument/2006/relationships/tags" Target="../tags/tag62.xml"/><Relationship Id="rId36" Type="http://schemas.openxmlformats.org/officeDocument/2006/relationships/tags" Target="../tags/tag70.xml"/><Relationship Id="rId10" Type="http://schemas.openxmlformats.org/officeDocument/2006/relationships/tags" Target="../tags/tag44.xml"/><Relationship Id="rId19" Type="http://schemas.openxmlformats.org/officeDocument/2006/relationships/tags" Target="../tags/tag53.xml"/><Relationship Id="rId31" Type="http://schemas.openxmlformats.org/officeDocument/2006/relationships/tags" Target="../tags/tag65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Relationship Id="rId22" Type="http://schemas.openxmlformats.org/officeDocument/2006/relationships/tags" Target="../tags/tag56.xml"/><Relationship Id="rId27" Type="http://schemas.openxmlformats.org/officeDocument/2006/relationships/tags" Target="../tags/tag61.xml"/><Relationship Id="rId30" Type="http://schemas.openxmlformats.org/officeDocument/2006/relationships/tags" Target="../tags/tag64.xml"/><Relationship Id="rId35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b1111</a:t>
            </a:r>
            <a:br>
              <a:rPr lang="en-US" dirty="0" smtClean="0"/>
            </a:br>
            <a:r>
              <a:rPr lang="en-US" dirty="0" smtClean="0"/>
              <a:t>Multi-Cycle CPUs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ENGR xD52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VanWyk</a:t>
            </a:r>
            <a:endParaRPr lang="en-US" dirty="0" smtClean="0"/>
          </a:p>
          <a:p>
            <a:r>
              <a:rPr lang="en-US" dirty="0" smtClean="0"/>
              <a:t>Fall 2013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98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TL;DR;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Unable to change for each instruction</a:t>
            </a:r>
          </a:p>
          <a:p>
            <a:endParaRPr lang="en-US" dirty="0"/>
          </a:p>
          <a:p>
            <a:r>
              <a:rPr lang="en-US" dirty="0" smtClean="0"/>
              <a:t>Slow instruction slows EVERY instruction</a:t>
            </a:r>
          </a:p>
          <a:p>
            <a:endParaRPr lang="en-US" dirty="0"/>
          </a:p>
          <a:p>
            <a:r>
              <a:rPr lang="en-US" dirty="0" smtClean="0"/>
              <a:t>Harrison Bergeron applied to Transistors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582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51EC-3247-D646-96AD-482459183CAB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9459" name="Rectangle 45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25450" y="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Reducing Cycle Time</a:t>
            </a:r>
          </a:p>
        </p:txBody>
      </p:sp>
      <p:sp>
        <p:nvSpPr>
          <p:cNvPr id="19460" name="Rectangle 46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25450" y="1143000"/>
            <a:ext cx="8229600" cy="1151731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dirty="0"/>
              <a:t>Cut combinational dependency graph and insert register / latch</a:t>
            </a:r>
          </a:p>
          <a:p>
            <a:pPr eaLnBrk="1" hangingPunct="1"/>
            <a:r>
              <a:rPr lang="en-US" dirty="0"/>
              <a:t>Do same work in </a:t>
            </a:r>
            <a:r>
              <a:rPr lang="en-US" dirty="0" smtClean="0"/>
              <a:t>N fast </a:t>
            </a:r>
            <a:r>
              <a:rPr lang="en-US" dirty="0"/>
              <a:t>cycles, rather than one slow one</a:t>
            </a:r>
          </a:p>
        </p:txBody>
      </p:sp>
      <p:grpSp>
        <p:nvGrpSpPr>
          <p:cNvPr id="19461" name="Group 48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5270500" y="2227262"/>
            <a:ext cx="2184400" cy="4478338"/>
            <a:chOff x="3320" y="1048"/>
            <a:chExt cx="1376" cy="2821"/>
          </a:xfrm>
        </p:grpSpPr>
        <p:sp>
          <p:nvSpPr>
            <p:cNvPr id="19479" name="Rectangle 18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320" y="1070"/>
              <a:ext cx="1328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80" name="Freeform 19"/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3324" y="1110"/>
              <a:ext cx="97" cy="97"/>
            </a:xfrm>
            <a:custGeom>
              <a:avLst/>
              <a:gdLst>
                <a:gd name="T0" fmla="*/ 0 w 97"/>
                <a:gd name="T1" fmla="*/ 0 h 97"/>
                <a:gd name="T2" fmla="*/ 96 w 97"/>
                <a:gd name="T3" fmla="*/ 48 h 97"/>
                <a:gd name="T4" fmla="*/ 0 w 97"/>
                <a:gd name="T5" fmla="*/ 96 h 97"/>
                <a:gd name="T6" fmla="*/ 0 60000 65536"/>
                <a:gd name="T7" fmla="*/ 0 60000 65536"/>
                <a:gd name="T8" fmla="*/ 0 60000 65536"/>
                <a:gd name="T9" fmla="*/ 0 w 97"/>
                <a:gd name="T10" fmla="*/ 0 h 97"/>
                <a:gd name="T11" fmla="*/ 97 w 97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" h="97">
                  <a:moveTo>
                    <a:pt x="0" y="0"/>
                  </a:moveTo>
                  <a:lnTo>
                    <a:pt x="96" y="48"/>
                  </a:lnTo>
                  <a:lnTo>
                    <a:pt x="0" y="96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81" name="Rectangle 20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447" y="1048"/>
              <a:ext cx="1147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storage element</a:t>
              </a:r>
            </a:p>
          </p:txBody>
        </p:sp>
        <p:sp>
          <p:nvSpPr>
            <p:cNvPr id="19482" name="AutoShape 21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320" y="1502"/>
              <a:ext cx="1328" cy="656"/>
            </a:xfrm>
            <a:prstGeom prst="roundRect">
              <a:avLst>
                <a:gd name="adj" fmla="val 1249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83" name="Rectangle 22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3447" y="1576"/>
              <a:ext cx="1035" cy="5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Acyclic </a:t>
              </a:r>
            </a:p>
            <a:p>
              <a:pPr eaLnBrk="0" hangingPunct="0"/>
              <a:r>
                <a:rPr lang="en-US"/>
                <a:t>Combinational</a:t>
              </a:r>
            </a:p>
            <a:p>
              <a:pPr eaLnBrk="0" hangingPunct="0"/>
              <a:r>
                <a:rPr lang="en-US"/>
                <a:t>Logic (A)</a:t>
              </a:r>
            </a:p>
          </p:txBody>
        </p:sp>
        <p:sp>
          <p:nvSpPr>
            <p:cNvPr id="19484" name="Line 23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3552" y="1254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85" name="Line 24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3696" y="1254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86" name="Line 25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4416" y="1254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87" name="Rectangle 26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3368" y="3662"/>
              <a:ext cx="1328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88" name="Freeform 27"/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3366" y="3702"/>
              <a:ext cx="97" cy="97"/>
            </a:xfrm>
            <a:custGeom>
              <a:avLst/>
              <a:gdLst>
                <a:gd name="T0" fmla="*/ 0 w 97"/>
                <a:gd name="T1" fmla="*/ 0 h 97"/>
                <a:gd name="T2" fmla="*/ 96 w 97"/>
                <a:gd name="T3" fmla="*/ 48 h 97"/>
                <a:gd name="T4" fmla="*/ 0 w 97"/>
                <a:gd name="T5" fmla="*/ 96 h 97"/>
                <a:gd name="T6" fmla="*/ 0 60000 65536"/>
                <a:gd name="T7" fmla="*/ 0 60000 65536"/>
                <a:gd name="T8" fmla="*/ 0 60000 65536"/>
                <a:gd name="T9" fmla="*/ 0 w 97"/>
                <a:gd name="T10" fmla="*/ 0 h 97"/>
                <a:gd name="T11" fmla="*/ 97 w 97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" h="97">
                  <a:moveTo>
                    <a:pt x="0" y="0"/>
                  </a:moveTo>
                  <a:lnTo>
                    <a:pt x="96" y="48"/>
                  </a:lnTo>
                  <a:lnTo>
                    <a:pt x="0" y="96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89" name="Rectangle 28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3495" y="3640"/>
              <a:ext cx="1147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storage element</a:t>
              </a:r>
            </a:p>
          </p:txBody>
        </p:sp>
        <p:sp>
          <p:nvSpPr>
            <p:cNvPr id="19490" name="Line 29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3600" y="3414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91" name="Line 30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>
              <a:off x="3744" y="3414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92" name="Line 31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4464" y="3414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93" name="Rectangle 32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3320" y="2414"/>
              <a:ext cx="1328" cy="176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94" name="Freeform 33"/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3324" y="2454"/>
              <a:ext cx="97" cy="97"/>
            </a:xfrm>
            <a:custGeom>
              <a:avLst/>
              <a:gdLst>
                <a:gd name="T0" fmla="*/ 0 w 97"/>
                <a:gd name="T1" fmla="*/ 0 h 97"/>
                <a:gd name="T2" fmla="*/ 96 w 97"/>
                <a:gd name="T3" fmla="*/ 48 h 97"/>
                <a:gd name="T4" fmla="*/ 0 w 97"/>
                <a:gd name="T5" fmla="*/ 96 h 97"/>
                <a:gd name="T6" fmla="*/ 0 60000 65536"/>
                <a:gd name="T7" fmla="*/ 0 60000 65536"/>
                <a:gd name="T8" fmla="*/ 0 60000 65536"/>
                <a:gd name="T9" fmla="*/ 0 w 97"/>
                <a:gd name="T10" fmla="*/ 0 h 97"/>
                <a:gd name="T11" fmla="*/ 97 w 97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" h="97">
                  <a:moveTo>
                    <a:pt x="0" y="0"/>
                  </a:moveTo>
                  <a:lnTo>
                    <a:pt x="96" y="48"/>
                  </a:lnTo>
                  <a:lnTo>
                    <a:pt x="0" y="96"/>
                  </a:lnTo>
                </a:path>
              </a:pathLst>
            </a:custGeom>
            <a:noFill/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95" name="Rectangle 34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3447" y="2392"/>
              <a:ext cx="1147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solidFill>
                    <a:srgbClr val="FF0000"/>
                  </a:solidFill>
                </a:rPr>
                <a:t>storage element</a:t>
              </a:r>
            </a:p>
          </p:txBody>
        </p:sp>
        <p:sp>
          <p:nvSpPr>
            <p:cNvPr id="19496" name="Line 35"/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>
              <a:off x="3552" y="216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97" name="Line 36"/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>
              <a:off x="3696" y="216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98" name="Line 37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>
              <a:off x="4416" y="216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99" name="AutoShape 38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3320" y="2846"/>
              <a:ext cx="1328" cy="560"/>
            </a:xfrm>
            <a:prstGeom prst="roundRect">
              <a:avLst>
                <a:gd name="adj" fmla="val 1249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00" name="Rectangle 39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3447" y="2824"/>
              <a:ext cx="1035" cy="5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Acyclic </a:t>
              </a:r>
            </a:p>
            <a:p>
              <a:pPr eaLnBrk="0" hangingPunct="0"/>
              <a:r>
                <a:rPr lang="en-US"/>
                <a:t>Combinational</a:t>
              </a:r>
            </a:p>
            <a:p>
              <a:pPr eaLnBrk="0" hangingPunct="0"/>
              <a:r>
                <a:rPr lang="en-US"/>
                <a:t>Logic (B)</a:t>
              </a:r>
            </a:p>
          </p:txBody>
        </p:sp>
        <p:sp>
          <p:nvSpPr>
            <p:cNvPr id="19501" name="Line 40"/>
            <p:cNvSpPr>
              <a:spLocks noChangeShapeType="1"/>
            </p:cNvSpPr>
            <p:nvPr>
              <p:custDataLst>
                <p:tags r:id="rId43"/>
              </p:custDataLst>
            </p:nvPr>
          </p:nvSpPr>
          <p:spPr bwMode="auto">
            <a:xfrm>
              <a:off x="3552" y="259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02" name="Line 41"/>
            <p:cNvSpPr>
              <a:spLocks noChangeShapeType="1"/>
            </p:cNvSpPr>
            <p:nvPr>
              <p:custDataLst>
                <p:tags r:id="rId44"/>
              </p:custDataLst>
            </p:nvPr>
          </p:nvSpPr>
          <p:spPr bwMode="auto">
            <a:xfrm>
              <a:off x="3696" y="259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03" name="Line 42"/>
            <p:cNvSpPr>
              <a:spLocks noChangeShapeType="1"/>
            </p:cNvSpPr>
            <p:nvPr>
              <p:custDataLst>
                <p:tags r:id="rId45"/>
              </p:custDataLst>
            </p:nvPr>
          </p:nvSpPr>
          <p:spPr bwMode="auto">
            <a:xfrm>
              <a:off x="4416" y="259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462" name="Group 49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1066800" y="2570162"/>
            <a:ext cx="2895600" cy="3792538"/>
            <a:chOff x="672" y="1138"/>
            <a:chExt cx="1824" cy="2389"/>
          </a:xfrm>
        </p:grpSpPr>
        <p:sp>
          <p:nvSpPr>
            <p:cNvPr id="19464" name="Rectangle 4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872" y="1160"/>
              <a:ext cx="1328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5" name="Freeform 5"/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870" y="1200"/>
              <a:ext cx="97" cy="97"/>
            </a:xfrm>
            <a:custGeom>
              <a:avLst/>
              <a:gdLst>
                <a:gd name="T0" fmla="*/ 0 w 97"/>
                <a:gd name="T1" fmla="*/ 0 h 97"/>
                <a:gd name="T2" fmla="*/ 96 w 97"/>
                <a:gd name="T3" fmla="*/ 48 h 97"/>
                <a:gd name="T4" fmla="*/ 0 w 97"/>
                <a:gd name="T5" fmla="*/ 96 h 97"/>
                <a:gd name="T6" fmla="*/ 0 60000 65536"/>
                <a:gd name="T7" fmla="*/ 0 60000 65536"/>
                <a:gd name="T8" fmla="*/ 0 60000 65536"/>
                <a:gd name="T9" fmla="*/ 0 w 97"/>
                <a:gd name="T10" fmla="*/ 0 h 97"/>
                <a:gd name="T11" fmla="*/ 97 w 97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" h="97">
                  <a:moveTo>
                    <a:pt x="0" y="0"/>
                  </a:moveTo>
                  <a:lnTo>
                    <a:pt x="96" y="48"/>
                  </a:lnTo>
                  <a:lnTo>
                    <a:pt x="0" y="96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6" name="Rectangle 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999" y="1138"/>
              <a:ext cx="1147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storage element</a:t>
              </a:r>
            </a:p>
          </p:txBody>
        </p:sp>
        <p:sp>
          <p:nvSpPr>
            <p:cNvPr id="19467" name="AutoShape 7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872" y="1592"/>
              <a:ext cx="1328" cy="1472"/>
            </a:xfrm>
            <a:prstGeom prst="roundRect">
              <a:avLst>
                <a:gd name="adj" fmla="val 1249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8" name="Rectangle 8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999" y="1714"/>
              <a:ext cx="1035" cy="5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Acyclic </a:t>
              </a:r>
            </a:p>
            <a:p>
              <a:pPr eaLnBrk="0" hangingPunct="0"/>
              <a:r>
                <a:rPr lang="en-US"/>
                <a:t>Combinational</a:t>
              </a:r>
            </a:p>
            <a:p>
              <a:pPr eaLnBrk="0" hangingPunct="0"/>
              <a:r>
                <a:rPr lang="en-US"/>
                <a:t>Logic</a:t>
              </a:r>
            </a:p>
          </p:txBody>
        </p:sp>
        <p:sp>
          <p:nvSpPr>
            <p:cNvPr id="19469" name="Line 9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1104" y="1344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70" name="Line 10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1248" y="1344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71" name="Line 11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968" y="1344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72" name="Rectangle 1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872" y="3320"/>
              <a:ext cx="1328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73" name="Freeform 13"/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870" y="3360"/>
              <a:ext cx="97" cy="97"/>
            </a:xfrm>
            <a:custGeom>
              <a:avLst/>
              <a:gdLst>
                <a:gd name="T0" fmla="*/ 0 w 97"/>
                <a:gd name="T1" fmla="*/ 0 h 97"/>
                <a:gd name="T2" fmla="*/ 96 w 97"/>
                <a:gd name="T3" fmla="*/ 48 h 97"/>
                <a:gd name="T4" fmla="*/ 0 w 97"/>
                <a:gd name="T5" fmla="*/ 96 h 97"/>
                <a:gd name="T6" fmla="*/ 0 60000 65536"/>
                <a:gd name="T7" fmla="*/ 0 60000 65536"/>
                <a:gd name="T8" fmla="*/ 0 60000 65536"/>
                <a:gd name="T9" fmla="*/ 0 w 97"/>
                <a:gd name="T10" fmla="*/ 0 h 97"/>
                <a:gd name="T11" fmla="*/ 97 w 97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" h="97">
                  <a:moveTo>
                    <a:pt x="0" y="0"/>
                  </a:moveTo>
                  <a:lnTo>
                    <a:pt x="96" y="48"/>
                  </a:lnTo>
                  <a:lnTo>
                    <a:pt x="0" y="96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74" name="Rectangle 1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999" y="3298"/>
              <a:ext cx="1147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storage element</a:t>
              </a:r>
            </a:p>
          </p:txBody>
        </p:sp>
        <p:sp>
          <p:nvSpPr>
            <p:cNvPr id="19475" name="Line 15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104" y="307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76" name="Line 16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248" y="307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77" name="Line 17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1968" y="307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78" name="Arc 43"/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672" y="2064"/>
              <a:ext cx="1824" cy="480"/>
            </a:xfrm>
            <a:custGeom>
              <a:avLst/>
              <a:gdLst>
                <a:gd name="T0" fmla="*/ 1824 w 21600"/>
                <a:gd name="T1" fmla="*/ 0 h 21600"/>
                <a:gd name="T2" fmla="*/ 0 w 21600"/>
                <a:gd name="T3" fmla="*/ 48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463" name="AutoShape 4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64013" y="4183062"/>
            <a:ext cx="752475" cy="568325"/>
          </a:xfrm>
          <a:prstGeom prst="rightArrow">
            <a:avLst>
              <a:gd name="adj1" fmla="val 50000"/>
              <a:gd name="adj2" fmla="val 33101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02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Free up fast instructions from slow clock curse</a:t>
            </a:r>
          </a:p>
          <a:p>
            <a:pPr lvl="1"/>
            <a:r>
              <a:rPr lang="en-US" dirty="0" smtClean="0"/>
              <a:t>Load Word is Super Slow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Make better use of available resources</a:t>
            </a:r>
          </a:p>
          <a:p>
            <a:pPr lvl="1"/>
            <a:r>
              <a:rPr lang="en-US" dirty="0" smtClean="0"/>
              <a:t>Reuse components (2 Memories, 2 or 3 Adders)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Free up space to speed up components</a:t>
            </a:r>
          </a:p>
          <a:p>
            <a:pPr lvl="1"/>
            <a:r>
              <a:rPr lang="en-US" dirty="0" smtClean="0"/>
              <a:t>One big  fast ALU, not multiple slow ALU/adders</a:t>
            </a:r>
          </a:p>
        </p:txBody>
      </p:sp>
    </p:spTree>
    <p:extLst>
      <p:ext uri="{BB962C8B-B14F-4D97-AF65-F5344CB8AC3E}">
        <p14:creationId xmlns:p14="http://schemas.microsoft.com/office/powerpoint/2010/main" val="266299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Multi-Cycle CPUs in the Wild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Common in small embedded spaces</a:t>
            </a:r>
          </a:p>
          <a:p>
            <a:pPr lvl="1"/>
            <a:r>
              <a:rPr lang="en-US" dirty="0" smtClean="0"/>
              <a:t>PIC16, PIC18</a:t>
            </a:r>
          </a:p>
          <a:p>
            <a:pPr lvl="1"/>
            <a:r>
              <a:rPr lang="en-US" dirty="0" smtClean="0"/>
              <a:t>4 bit micros (watches)</a:t>
            </a:r>
          </a:p>
          <a:p>
            <a:endParaRPr lang="en-US" dirty="0"/>
          </a:p>
          <a:p>
            <a:r>
              <a:rPr lang="en-US" dirty="0" smtClean="0"/>
              <a:t>Marketing will try to confuse you</a:t>
            </a:r>
          </a:p>
          <a:p>
            <a:pPr lvl="1"/>
            <a:r>
              <a:rPr lang="en-US" dirty="0" smtClean="0"/>
              <a:t>Advertise MHz</a:t>
            </a:r>
          </a:p>
          <a:p>
            <a:pPr lvl="1"/>
            <a:r>
              <a:rPr lang="en-US" dirty="0" smtClean="0"/>
              <a:t>Hide CPI, Instructions per second,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  <p:pic>
        <p:nvPicPr>
          <p:cNvPr id="1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650" y="2590800"/>
            <a:ext cx="512135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4724400" y="1828800"/>
            <a:ext cx="381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http://ww1.microchip.com/downloads/en/DeviceDoc/41213D.pdf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8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Preview of White Boards to 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will go to the white boards “soon”.</a:t>
            </a:r>
          </a:p>
          <a:p>
            <a:endParaRPr lang="en-US" dirty="0"/>
          </a:p>
          <a:p>
            <a:r>
              <a:rPr lang="en-US" dirty="0" smtClean="0"/>
              <a:t>You will create the schematic necessary to run the RTL design I’m about to give you.</a:t>
            </a:r>
          </a:p>
          <a:p>
            <a:endParaRPr lang="en-US" dirty="0"/>
          </a:p>
          <a:p>
            <a:r>
              <a:rPr lang="en-US" dirty="0" smtClean="0"/>
              <a:t>I’m “cheating” and giving you parts of MY answer, to make your reinvention smoother</a:t>
            </a:r>
          </a:p>
          <a:p>
            <a:endParaRPr lang="en-US" dirty="0"/>
          </a:p>
          <a:p>
            <a:r>
              <a:rPr lang="en-US" dirty="0" smtClean="0"/>
              <a:t>There is nothing sacred about MY answer, </a:t>
            </a:r>
          </a:p>
          <a:p>
            <a:pPr lvl="1"/>
            <a:r>
              <a:rPr lang="en-US" dirty="0" smtClean="0"/>
              <a:t>You’re usually on the hook for the whole shebang</a:t>
            </a:r>
          </a:p>
          <a:p>
            <a:pPr lvl="1"/>
            <a:r>
              <a:rPr lang="en-US" dirty="0" smtClean="0"/>
              <a:t>If it </a:t>
            </a:r>
            <a:r>
              <a:rPr lang="en-US" dirty="0" err="1" smtClean="0"/>
              <a:t>fulfils</a:t>
            </a:r>
            <a:r>
              <a:rPr lang="en-US" dirty="0" smtClean="0"/>
              <a:t> the contract and is small/fast, awesome.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10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 smtClean="0"/>
              <a:t>Enumerate all the stuff we have to do</a:t>
            </a:r>
          </a:p>
          <a:p>
            <a:pPr lvl="1"/>
            <a:r>
              <a:rPr lang="en-US" dirty="0" smtClean="0"/>
              <a:t>Per Instruction</a:t>
            </a:r>
          </a:p>
          <a:p>
            <a:pPr lvl="1"/>
            <a:r>
              <a:rPr lang="en-US" dirty="0" smtClean="0"/>
              <a:t>Highlight Common Features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Break tasks in to N phases</a:t>
            </a:r>
          </a:p>
          <a:p>
            <a:pPr lvl="1"/>
            <a:r>
              <a:rPr lang="en-US" dirty="0" smtClean="0"/>
              <a:t>N is different for different instructions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Balance work done in each phase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04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“Typical”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IF: Instruction Fetch</a:t>
            </a:r>
          </a:p>
          <a:p>
            <a:endParaRPr lang="en-US" dirty="0"/>
          </a:p>
          <a:p>
            <a:r>
              <a:rPr lang="en-US" dirty="0" smtClean="0"/>
              <a:t>ID: Instruction Decode (&amp; register fetch)</a:t>
            </a:r>
          </a:p>
          <a:p>
            <a:endParaRPr lang="en-US" dirty="0"/>
          </a:p>
          <a:p>
            <a:r>
              <a:rPr lang="en-US" dirty="0" smtClean="0"/>
              <a:t>EX: Execute</a:t>
            </a:r>
          </a:p>
          <a:p>
            <a:endParaRPr lang="en-US" dirty="0"/>
          </a:p>
          <a:p>
            <a:r>
              <a:rPr lang="en-US" dirty="0" smtClean="0"/>
              <a:t>MEM: Read from Memory</a:t>
            </a:r>
          </a:p>
          <a:p>
            <a:endParaRPr lang="en-US" dirty="0"/>
          </a:p>
          <a:p>
            <a:r>
              <a:rPr lang="en-US" dirty="0" smtClean="0"/>
              <a:t>WB:  Write Back to Memory</a:t>
            </a:r>
          </a:p>
          <a:p>
            <a:endParaRPr lang="en-US" dirty="0"/>
          </a:p>
          <a:p>
            <a:r>
              <a:rPr lang="en-US" dirty="0" smtClean="0"/>
              <a:t>Other Architectures make different divisions!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32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Instruction Register (IR)</a:t>
            </a:r>
          </a:p>
          <a:p>
            <a:pPr lvl="1"/>
            <a:r>
              <a:rPr lang="en-US" dirty="0" smtClean="0"/>
              <a:t>Instruction fetched from Data Memory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 Register (DR)</a:t>
            </a:r>
          </a:p>
          <a:p>
            <a:pPr lvl="1"/>
            <a:r>
              <a:rPr lang="en-US" dirty="0" smtClean="0"/>
              <a:t>Data fetched from Data Memory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Operands (A, B)</a:t>
            </a:r>
          </a:p>
          <a:p>
            <a:pPr lvl="1"/>
            <a:r>
              <a:rPr lang="en-US" dirty="0" smtClean="0"/>
              <a:t>Fetched from Register File</a:t>
            </a:r>
          </a:p>
          <a:p>
            <a:pPr lvl="1"/>
            <a:endParaRPr lang="en-US" dirty="0"/>
          </a:p>
          <a:p>
            <a:r>
              <a:rPr lang="en-US" dirty="0" smtClean="0"/>
              <a:t>Result (Res)</a:t>
            </a:r>
          </a:p>
          <a:p>
            <a:pPr lvl="1"/>
            <a:r>
              <a:rPr lang="en-US" dirty="0" smtClean="0"/>
              <a:t>Result of the ALU calculation</a:t>
            </a:r>
          </a:p>
          <a:p>
            <a:pPr lvl="1"/>
            <a:endParaRPr lang="en-US" dirty="0"/>
          </a:p>
          <a:p>
            <a:r>
              <a:rPr lang="en-US" dirty="0" smtClean="0"/>
              <a:t>Some of these may need </a:t>
            </a:r>
            <a:r>
              <a:rPr lang="en-US" dirty="0" smtClean="0">
                <a:solidFill>
                  <a:srgbClr val="0070C0"/>
                </a:solidFill>
              </a:rPr>
              <a:t>write enable controls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4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Phases: Load 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IF: 		Instruction Register = Memory[PC]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PC=PC+4</a:t>
            </a:r>
            <a:endParaRPr lang="en-US" dirty="0"/>
          </a:p>
          <a:p>
            <a:r>
              <a:rPr lang="en-US" dirty="0" smtClean="0"/>
              <a:t>ID: 		A = </a:t>
            </a:r>
            <a:r>
              <a:rPr lang="en-US" dirty="0" err="1" smtClean="0"/>
              <a:t>RegFile</a:t>
            </a:r>
            <a:r>
              <a:rPr lang="en-US" dirty="0" smtClean="0"/>
              <a:t>[</a:t>
            </a:r>
            <a:r>
              <a:rPr lang="en-US" dirty="0" err="1" smtClean="0"/>
              <a:t>rs</a:t>
            </a:r>
            <a:r>
              <a:rPr lang="en-US" dirty="0" smtClean="0"/>
              <a:t>]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 =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RegFile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[IR[16:20]]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EX: 	Result = A + sign extended immediate</a:t>
            </a:r>
            <a:endParaRPr lang="en-US" dirty="0"/>
          </a:p>
          <a:p>
            <a:r>
              <a:rPr lang="en-US" dirty="0" smtClean="0"/>
              <a:t>MEM:	</a:t>
            </a:r>
            <a:r>
              <a:rPr lang="en-US" dirty="0" err="1" smtClean="0"/>
              <a:t>DataReg</a:t>
            </a:r>
            <a:r>
              <a:rPr lang="en-US" dirty="0" smtClean="0"/>
              <a:t> = </a:t>
            </a:r>
            <a:r>
              <a:rPr lang="en-US" dirty="0" err="1" smtClean="0"/>
              <a:t>Mem</a:t>
            </a:r>
            <a:r>
              <a:rPr lang="en-US" dirty="0" smtClean="0"/>
              <a:t>[Result] </a:t>
            </a:r>
          </a:p>
          <a:p>
            <a:r>
              <a:rPr lang="en-US" dirty="0" smtClean="0"/>
              <a:t>WB:	</a:t>
            </a:r>
            <a:r>
              <a:rPr lang="en-US" dirty="0" err="1" smtClean="0"/>
              <a:t>RegFile</a:t>
            </a:r>
            <a:r>
              <a:rPr lang="en-US" dirty="0" smtClean="0"/>
              <a:t>[</a:t>
            </a:r>
            <a:r>
              <a:rPr lang="en-US" dirty="0" err="1" smtClean="0"/>
              <a:t>rt</a:t>
            </a:r>
            <a:r>
              <a:rPr lang="en-US" dirty="0" smtClean="0"/>
              <a:t>] </a:t>
            </a:r>
            <a:r>
              <a:rPr lang="en-US" dirty="0" smtClean="0"/>
              <a:t>= </a:t>
            </a:r>
            <a:r>
              <a:rPr lang="en-US" dirty="0" err="1" smtClean="0"/>
              <a:t>DataReg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8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Phases: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IF: 		Instruction Register = Memory[PC]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PC=PC+4</a:t>
            </a:r>
            <a:endParaRPr lang="en-US" dirty="0"/>
          </a:p>
          <a:p>
            <a:r>
              <a:rPr lang="en-US" dirty="0" smtClean="0"/>
              <a:t>ID: 		A = </a:t>
            </a:r>
            <a:r>
              <a:rPr lang="en-US" dirty="0" err="1" smtClean="0"/>
              <a:t>RegFile</a:t>
            </a:r>
            <a:r>
              <a:rPr lang="en-US" dirty="0" smtClean="0"/>
              <a:t>[</a:t>
            </a:r>
            <a:r>
              <a:rPr lang="en-US" dirty="0" err="1" smtClean="0"/>
              <a:t>rs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 = </a:t>
            </a:r>
            <a:r>
              <a:rPr lang="en-US" dirty="0" err="1" smtClean="0"/>
              <a:t>RegFile</a:t>
            </a:r>
            <a:r>
              <a:rPr lang="en-US" dirty="0" smtClean="0"/>
              <a:t>[</a:t>
            </a:r>
            <a:r>
              <a:rPr lang="en-US" dirty="0" err="1" smtClean="0"/>
              <a:t>rt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 smtClean="0"/>
              <a:t>EX: 	Result = A + B</a:t>
            </a:r>
            <a:endParaRPr lang="en-US" dirty="0"/>
          </a:p>
          <a:p>
            <a:r>
              <a:rPr lang="en-US" strike="sngStrike" dirty="0" smtClean="0"/>
              <a:t>MEM:</a:t>
            </a:r>
            <a:endParaRPr lang="en-US" strike="sngStrike" dirty="0"/>
          </a:p>
          <a:p>
            <a:r>
              <a:rPr lang="en-US" dirty="0" smtClean="0"/>
              <a:t>WB:	</a:t>
            </a:r>
            <a:r>
              <a:rPr lang="en-US" dirty="0" err="1" smtClean="0"/>
              <a:t>RegFile</a:t>
            </a:r>
            <a:r>
              <a:rPr lang="en-US" dirty="0" smtClean="0"/>
              <a:t>[</a:t>
            </a:r>
            <a:r>
              <a:rPr lang="en-US" dirty="0" err="1" smtClean="0"/>
              <a:t>rd</a:t>
            </a:r>
            <a:r>
              <a:rPr lang="en-US" dirty="0" smtClean="0"/>
              <a:t>] =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24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L. Chang lecture notes for Computer Architecture (Olin ENGR3410)</a:t>
            </a:r>
          </a:p>
          <a:p>
            <a:r>
              <a:rPr lang="en-US" dirty="0" smtClean="0"/>
              <a:t>Microchip Technology </a:t>
            </a:r>
            <a:r>
              <a:rPr lang="en-US" dirty="0" err="1" smtClean="0"/>
              <a:t>Inc</a:t>
            </a:r>
            <a:r>
              <a:rPr lang="en-US" dirty="0" smtClean="0"/>
              <a:t> (Datasheet)</a:t>
            </a:r>
          </a:p>
          <a:p>
            <a:r>
              <a:rPr lang="en-US" dirty="0" smtClean="0"/>
              <a:t>A. </a:t>
            </a:r>
            <a:r>
              <a:rPr lang="en-US" dirty="0" err="1" smtClean="0"/>
              <a:t>Sahu</a:t>
            </a:r>
            <a:r>
              <a:rPr lang="en-US" dirty="0" smtClean="0"/>
              <a:t>, Indian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75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Phases: Store 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IF: 		Instruction Register = Memory[PC]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PC=PC+4</a:t>
            </a:r>
            <a:endParaRPr lang="en-US" dirty="0"/>
          </a:p>
          <a:p>
            <a:r>
              <a:rPr lang="en-US" dirty="0" smtClean="0"/>
              <a:t>ID: 		A = </a:t>
            </a:r>
            <a:r>
              <a:rPr lang="en-US" dirty="0" err="1" smtClean="0"/>
              <a:t>RegFile</a:t>
            </a:r>
            <a:r>
              <a:rPr lang="en-US" dirty="0" smtClean="0"/>
              <a:t>[</a:t>
            </a:r>
            <a:r>
              <a:rPr lang="en-US" dirty="0" err="1" smtClean="0"/>
              <a:t>rs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 = </a:t>
            </a:r>
            <a:r>
              <a:rPr lang="en-US" dirty="0" err="1" smtClean="0"/>
              <a:t>RegFile</a:t>
            </a:r>
            <a:r>
              <a:rPr lang="en-US" dirty="0" smtClean="0"/>
              <a:t>[</a:t>
            </a:r>
            <a:r>
              <a:rPr lang="en-US" dirty="0" err="1" smtClean="0"/>
              <a:t>rt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 smtClean="0"/>
              <a:t>EX: 	Result = A + sign extended immediate</a:t>
            </a:r>
            <a:endParaRPr lang="en-US" dirty="0"/>
          </a:p>
          <a:p>
            <a:r>
              <a:rPr lang="en-US" dirty="0" smtClean="0"/>
              <a:t>MEM:	</a:t>
            </a:r>
            <a:r>
              <a:rPr lang="en-US" dirty="0" err="1" smtClean="0"/>
              <a:t>Mem</a:t>
            </a:r>
            <a:r>
              <a:rPr lang="en-US" dirty="0" smtClean="0"/>
              <a:t>[Result] = B </a:t>
            </a:r>
          </a:p>
          <a:p>
            <a:r>
              <a:rPr lang="en-US" strike="sngStrike" dirty="0" smtClean="0"/>
              <a:t>WB: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221505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Phases: Branch if Equal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IF: 		Instruction Register = Memory[PC]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PC=PC+4</a:t>
            </a:r>
            <a:endParaRPr lang="en-US" dirty="0"/>
          </a:p>
          <a:p>
            <a:r>
              <a:rPr lang="en-US" dirty="0" smtClean="0"/>
              <a:t>ID: 		A = </a:t>
            </a:r>
            <a:r>
              <a:rPr lang="en-US" dirty="0" err="1" smtClean="0"/>
              <a:t>RegFile</a:t>
            </a:r>
            <a:r>
              <a:rPr lang="en-US" dirty="0" smtClean="0"/>
              <a:t>[</a:t>
            </a:r>
            <a:r>
              <a:rPr lang="en-US" dirty="0" err="1" smtClean="0"/>
              <a:t>rs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 = </a:t>
            </a:r>
            <a:r>
              <a:rPr lang="en-US" dirty="0" err="1" smtClean="0"/>
              <a:t>RegFile</a:t>
            </a:r>
            <a:r>
              <a:rPr lang="en-US" dirty="0" smtClean="0"/>
              <a:t>[</a:t>
            </a:r>
            <a:r>
              <a:rPr lang="en-US" dirty="0" err="1" smtClean="0"/>
              <a:t>rt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		Res = PC + sign extended immediate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EX: 	 if(A==B) PC = Res</a:t>
            </a:r>
            <a:endParaRPr lang="en-US" dirty="0"/>
          </a:p>
          <a:p>
            <a:r>
              <a:rPr lang="en-US" strike="sngStrike" dirty="0" smtClean="0"/>
              <a:t>MEM:</a:t>
            </a:r>
          </a:p>
          <a:p>
            <a:r>
              <a:rPr lang="en-US" strike="sngStrike" dirty="0" smtClean="0"/>
              <a:t>WB: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7762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Phases: Jump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>
            <a:normAutofit/>
          </a:bodyPr>
          <a:lstStyle/>
          <a:p>
            <a:r>
              <a:rPr lang="en-US" dirty="0" smtClean="0"/>
              <a:t>IF: 		Instruction Register = Memory[PC]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PC=PC+4</a:t>
            </a:r>
            <a:endParaRPr lang="en-US" dirty="0"/>
          </a:p>
          <a:p>
            <a:r>
              <a:rPr lang="en-US" dirty="0" smtClean="0"/>
              <a:t>ID: 		PC = PC[31:28],IR[25:0],b00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trike="sngStrike" dirty="0" smtClean="0"/>
              <a:t>EX:</a:t>
            </a:r>
            <a:endParaRPr lang="en-US" strike="sngStrike" dirty="0"/>
          </a:p>
          <a:p>
            <a:r>
              <a:rPr lang="en-US" strike="sngStrike" dirty="0" smtClean="0"/>
              <a:t>MEM:</a:t>
            </a:r>
          </a:p>
          <a:p>
            <a:r>
              <a:rPr lang="en-US" strike="sngStrike" dirty="0" smtClean="0"/>
              <a:t>WB:</a:t>
            </a:r>
          </a:p>
        </p:txBody>
      </p:sp>
    </p:spTree>
    <p:extLst>
      <p:ext uri="{BB962C8B-B14F-4D97-AF65-F5344CB8AC3E}">
        <p14:creationId xmlns:p14="http://schemas.microsoft.com/office/powerpoint/2010/main" val="27659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Control Diagram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708546"/>
              </p:ext>
            </p:extLst>
          </p:nvPr>
        </p:nvGraphicFramePr>
        <p:xfrm>
          <a:off x="381000" y="1676398"/>
          <a:ext cx="8610600" cy="4352544"/>
        </p:xfrm>
        <a:graphic>
          <a:graphicData uri="http://schemas.openxmlformats.org/drawingml/2006/table">
            <a:tbl>
              <a:tblPr/>
              <a:tblGrid>
                <a:gridCol w="1194534"/>
                <a:gridCol w="1194534"/>
                <a:gridCol w="1194534"/>
                <a:gridCol w="1194534"/>
                <a:gridCol w="1194534"/>
                <a:gridCol w="1318965"/>
                <a:gridCol w="1318965"/>
              </a:tblGrid>
              <a:tr h="4693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Cycle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 Type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PC Enable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 Enable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ALU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Control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 Enable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0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IF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0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LW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IF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Immed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89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Make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Create a Multi-Cycle CPU that can do the instructions on prior pages</a:t>
            </a:r>
          </a:p>
          <a:p>
            <a:pPr lvl="1"/>
            <a:r>
              <a:rPr lang="en-US" dirty="0" smtClean="0"/>
              <a:t>Jump, Branch, R-type, I-type, LW, SW</a:t>
            </a:r>
          </a:p>
          <a:p>
            <a:pPr lvl="1"/>
            <a:r>
              <a:rPr lang="en-US" dirty="0" smtClean="0"/>
              <a:t>Show everything except the actual decode logic</a:t>
            </a:r>
          </a:p>
          <a:p>
            <a:pPr lvl="1"/>
            <a:r>
              <a:rPr lang="en-US" dirty="0" smtClean="0"/>
              <a:t>Reference Lecture b1001, but put everything on one “page”</a:t>
            </a:r>
          </a:p>
          <a:p>
            <a:endParaRPr lang="en-US" dirty="0"/>
          </a:p>
          <a:p>
            <a:r>
              <a:rPr lang="en-US" dirty="0" smtClean="0"/>
              <a:t>Sketch a Schematic for your Multi Cycle CPU</a:t>
            </a:r>
          </a:p>
          <a:p>
            <a:pPr lvl="1"/>
            <a:r>
              <a:rPr lang="en-US" dirty="0" smtClean="0"/>
              <a:t>ALU, Register File, </a:t>
            </a:r>
            <a:r>
              <a:rPr lang="en-US" b="1" dirty="0" smtClean="0"/>
              <a:t>Unified</a:t>
            </a:r>
            <a:r>
              <a:rPr lang="en-US" dirty="0" smtClean="0"/>
              <a:t> Instruction/Data Memory</a:t>
            </a:r>
          </a:p>
          <a:p>
            <a:pPr lvl="1"/>
            <a:r>
              <a:rPr lang="en-US" dirty="0" smtClean="0"/>
              <a:t>Sign Extender, (Optional) Shift by Two</a:t>
            </a:r>
          </a:p>
          <a:p>
            <a:pPr lvl="1"/>
            <a:r>
              <a:rPr lang="en-US" dirty="0" smtClean="0"/>
              <a:t>IR, DR, A, B, Res Registers</a:t>
            </a:r>
          </a:p>
          <a:p>
            <a:pPr lvl="1"/>
            <a:r>
              <a:rPr lang="en-US" dirty="0" smtClean="0"/>
              <a:t>OMG MUXES EVERYWHERE</a:t>
            </a:r>
          </a:p>
          <a:p>
            <a:pPr lvl="1"/>
            <a:endParaRPr lang="en-US" dirty="0"/>
          </a:p>
          <a:p>
            <a:r>
              <a:rPr lang="en-US" dirty="0" smtClean="0"/>
              <a:t>Create a control chart (to show the actual decode logic)</a:t>
            </a:r>
          </a:p>
          <a:p>
            <a:pPr lvl="1"/>
            <a:r>
              <a:rPr lang="en-US" dirty="0" smtClean="0"/>
              <a:t>Show each cycle of each instruction</a:t>
            </a:r>
          </a:p>
          <a:p>
            <a:pPr lvl="1"/>
            <a:r>
              <a:rPr lang="en-US" dirty="0" smtClean="0"/>
              <a:t>Mux selects, ALU Control Lines, Register Enables</a:t>
            </a:r>
          </a:p>
          <a:p>
            <a:pPr lvl="1"/>
            <a:r>
              <a:rPr lang="en-US" dirty="0" smtClean="0"/>
              <a:t>Use “X” for “Don’t Care”</a:t>
            </a:r>
          </a:p>
          <a:p>
            <a:pPr lvl="1"/>
            <a:r>
              <a:rPr lang="en-US" dirty="0" smtClean="0"/>
              <a:t>Turn this in to </a:t>
            </a:r>
            <a:r>
              <a:rPr lang="en-US" dirty="0" smtClean="0">
                <a:hlinkClick r:id="rId2"/>
              </a:rPr>
              <a:t>CompArch13@gmail.com</a:t>
            </a:r>
            <a:r>
              <a:rPr lang="en-US" dirty="0" smtClean="0"/>
              <a:t> (Group HW/</a:t>
            </a:r>
            <a:r>
              <a:rPr lang="en-US" dirty="0" err="1" smtClean="0"/>
              <a:t>ClassWork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We will informally present for the last 15 minutes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4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Page Intentionally Left Blank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Except for that text up there</a:t>
            </a:r>
          </a:p>
          <a:p>
            <a:endParaRPr lang="en-US" dirty="0"/>
          </a:p>
          <a:p>
            <a:r>
              <a:rPr lang="en-US" dirty="0" smtClean="0"/>
              <a:t>And some more over here</a:t>
            </a:r>
          </a:p>
          <a:p>
            <a:endParaRPr lang="en-US" dirty="0"/>
          </a:p>
          <a:p>
            <a:r>
              <a:rPr lang="en-US" dirty="0" smtClean="0"/>
              <a:t>But really, it is so you don’t accidentally see one possible answer.</a:t>
            </a:r>
          </a:p>
          <a:p>
            <a:endParaRPr lang="en-US" dirty="0"/>
          </a:p>
          <a:p>
            <a:r>
              <a:rPr lang="en-US" dirty="0" smtClean="0"/>
              <a:t>But… if you </a:t>
            </a:r>
            <a:r>
              <a:rPr lang="en-US" smtClean="0"/>
              <a:t>are stuck, go for it.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0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24B6-96BB-7449-933F-F2FDC9844F7D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 Cycle w/ Controls</a:t>
            </a:r>
            <a:endParaRPr lang="en-US" dirty="0"/>
          </a:p>
        </p:txBody>
      </p:sp>
      <p:grpSp>
        <p:nvGrpSpPr>
          <p:cNvPr id="58373" name="Group 4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975225" y="3149600"/>
            <a:ext cx="568325" cy="995363"/>
            <a:chOff x="1875" y="3066"/>
            <a:chExt cx="358" cy="627"/>
          </a:xfrm>
        </p:grpSpPr>
        <p:sp>
          <p:nvSpPr>
            <p:cNvPr id="58548" name="Rectangle 5"/>
            <p:cNvSpPr>
              <a:spLocks noChangeArrowheads="1"/>
            </p:cNvSpPr>
            <p:nvPr>
              <p:custDataLst>
                <p:tags r:id="rId184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SignExtnd</a:t>
              </a:r>
            </a:p>
          </p:txBody>
        </p:sp>
        <p:sp>
          <p:nvSpPr>
            <p:cNvPr id="58549" name="Line 6"/>
            <p:cNvSpPr>
              <a:spLocks noChangeShapeType="1"/>
            </p:cNvSpPr>
            <p:nvPr>
              <p:custDataLst>
                <p:tags r:id="rId185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50" name="Line 7"/>
            <p:cNvSpPr>
              <a:spLocks noChangeShapeType="1"/>
            </p:cNvSpPr>
            <p:nvPr>
              <p:custDataLst>
                <p:tags r:id="rId186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374" name="Group 8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7150100" y="4452938"/>
            <a:ext cx="709613" cy="1330325"/>
            <a:chOff x="3040" y="2253"/>
            <a:chExt cx="447" cy="838"/>
          </a:xfrm>
        </p:grpSpPr>
        <p:sp>
          <p:nvSpPr>
            <p:cNvPr id="58540" name="AutoShape 9"/>
            <p:cNvSpPr>
              <a:spLocks noChangeArrowheads="1"/>
            </p:cNvSpPr>
            <p:nvPr>
              <p:custDataLst>
                <p:tags r:id="rId176"/>
              </p:custDataLst>
            </p:nvPr>
          </p:nvSpPr>
          <p:spPr bwMode="auto">
            <a:xfrm rot="-5400000">
              <a:off x="2829" y="2515"/>
              <a:ext cx="838" cy="313"/>
            </a:xfrm>
            <a:custGeom>
              <a:avLst/>
              <a:gdLst>
                <a:gd name="T0" fmla="*/ 733 w 21600"/>
                <a:gd name="T1" fmla="*/ 157 h 21600"/>
                <a:gd name="T2" fmla="*/ 419 w 21600"/>
                <a:gd name="T3" fmla="*/ 313 h 21600"/>
                <a:gd name="T4" fmla="*/ 105 w 21600"/>
                <a:gd name="T5" fmla="*/ 157 h 21600"/>
                <a:gd name="T6" fmla="*/ 419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1 w 21600"/>
                <a:gd name="T13" fmla="*/ 4486 h 21600"/>
                <a:gd name="T14" fmla="*/ 17089 w 21600"/>
                <a:gd name="T15" fmla="*/ 1711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41" name="Line 10"/>
            <p:cNvSpPr>
              <a:spLocks noChangeShapeType="1"/>
            </p:cNvSpPr>
            <p:nvPr>
              <p:custDataLst>
                <p:tags r:id="rId177"/>
              </p:custDataLst>
            </p:nvPr>
          </p:nvSpPr>
          <p:spPr bwMode="auto">
            <a:xfrm>
              <a:off x="3091" y="2606"/>
              <a:ext cx="0" cy="13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42" name="Line 11"/>
            <p:cNvSpPr>
              <a:spLocks noChangeShapeType="1"/>
            </p:cNvSpPr>
            <p:nvPr>
              <p:custDataLst>
                <p:tags r:id="rId178"/>
              </p:custDataLst>
            </p:nvPr>
          </p:nvSpPr>
          <p:spPr bwMode="auto">
            <a:xfrm flipH="1">
              <a:off x="3091" y="2671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43" name="Line 12"/>
            <p:cNvSpPr>
              <a:spLocks noChangeShapeType="1"/>
            </p:cNvSpPr>
            <p:nvPr>
              <p:custDataLst>
                <p:tags r:id="rId179"/>
              </p:custDataLst>
            </p:nvPr>
          </p:nvSpPr>
          <p:spPr bwMode="auto">
            <a:xfrm flipH="1" flipV="1">
              <a:off x="3091" y="2603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44" name="Line 13"/>
            <p:cNvSpPr>
              <a:spLocks noChangeShapeType="1"/>
            </p:cNvSpPr>
            <p:nvPr>
              <p:custDataLst>
                <p:tags r:id="rId180"/>
              </p:custDataLst>
            </p:nvPr>
          </p:nvSpPr>
          <p:spPr bwMode="auto">
            <a:xfrm>
              <a:off x="3403" y="2672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45" name="Line 14"/>
            <p:cNvSpPr>
              <a:spLocks noChangeShapeType="1"/>
            </p:cNvSpPr>
            <p:nvPr>
              <p:custDataLst>
                <p:tags r:id="rId181"/>
              </p:custDataLst>
            </p:nvPr>
          </p:nvSpPr>
          <p:spPr bwMode="auto">
            <a:xfrm>
              <a:off x="3040" y="242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46" name="Line 15"/>
            <p:cNvSpPr>
              <a:spLocks noChangeShapeType="1"/>
            </p:cNvSpPr>
            <p:nvPr>
              <p:custDataLst>
                <p:tags r:id="rId182"/>
              </p:custDataLst>
            </p:nvPr>
          </p:nvSpPr>
          <p:spPr bwMode="auto">
            <a:xfrm>
              <a:off x="3040" y="291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47" name="Line 16"/>
            <p:cNvSpPr>
              <a:spLocks noChangeShapeType="1"/>
            </p:cNvSpPr>
            <p:nvPr>
              <p:custDataLst>
                <p:tags r:id="rId183"/>
              </p:custDataLst>
            </p:nvPr>
          </p:nvSpPr>
          <p:spPr bwMode="auto">
            <a:xfrm>
              <a:off x="3404" y="2547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375" name="Group 17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303213" y="2814638"/>
            <a:ext cx="568325" cy="995362"/>
            <a:chOff x="1875" y="3066"/>
            <a:chExt cx="358" cy="627"/>
          </a:xfrm>
        </p:grpSpPr>
        <p:sp>
          <p:nvSpPr>
            <p:cNvPr id="58537" name="Rectangle 18"/>
            <p:cNvSpPr>
              <a:spLocks noChangeArrowheads="1"/>
            </p:cNvSpPr>
            <p:nvPr>
              <p:custDataLst>
                <p:tags r:id="rId173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Times New Roman" charset="0"/>
                </a:rPr>
                <a:t>PC</a:t>
              </a:r>
            </a:p>
          </p:txBody>
        </p:sp>
        <p:sp>
          <p:nvSpPr>
            <p:cNvPr id="58538" name="Line 19"/>
            <p:cNvSpPr>
              <a:spLocks noChangeShapeType="1"/>
            </p:cNvSpPr>
            <p:nvPr>
              <p:custDataLst>
                <p:tags r:id="rId174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39" name="Line 20"/>
            <p:cNvSpPr>
              <a:spLocks noChangeShapeType="1"/>
            </p:cNvSpPr>
            <p:nvPr>
              <p:custDataLst>
                <p:tags r:id="rId175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376" name="Group 21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6026150" y="3151188"/>
            <a:ext cx="568325" cy="995362"/>
            <a:chOff x="1875" y="3066"/>
            <a:chExt cx="358" cy="627"/>
          </a:xfrm>
        </p:grpSpPr>
        <p:sp>
          <p:nvSpPr>
            <p:cNvPr id="58534" name="Rectangle 22"/>
            <p:cNvSpPr>
              <a:spLocks noChangeArrowheads="1"/>
            </p:cNvSpPr>
            <p:nvPr>
              <p:custDataLst>
                <p:tags r:id="rId170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&lt;&lt;2</a:t>
              </a:r>
            </a:p>
          </p:txBody>
        </p:sp>
        <p:sp>
          <p:nvSpPr>
            <p:cNvPr id="58535" name="Line 23"/>
            <p:cNvSpPr>
              <a:spLocks noChangeShapeType="1"/>
            </p:cNvSpPr>
            <p:nvPr>
              <p:custDataLst>
                <p:tags r:id="rId171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36" name="Line 24"/>
            <p:cNvSpPr>
              <a:spLocks noChangeShapeType="1"/>
            </p:cNvSpPr>
            <p:nvPr>
              <p:custDataLst>
                <p:tags r:id="rId172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377" name="Group 25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2857500" y="4714875"/>
            <a:ext cx="568325" cy="995363"/>
            <a:chOff x="1875" y="3066"/>
            <a:chExt cx="358" cy="627"/>
          </a:xfrm>
        </p:grpSpPr>
        <p:sp>
          <p:nvSpPr>
            <p:cNvPr id="58531" name="Rectangle 26"/>
            <p:cNvSpPr>
              <a:spLocks noChangeArrowheads="1"/>
            </p:cNvSpPr>
            <p:nvPr>
              <p:custDataLst>
                <p:tags r:id="rId167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Times New Roman" charset="0"/>
                </a:rPr>
                <a:t>MDR</a:t>
              </a:r>
            </a:p>
          </p:txBody>
        </p:sp>
        <p:sp>
          <p:nvSpPr>
            <p:cNvPr id="58532" name="Line 27"/>
            <p:cNvSpPr>
              <a:spLocks noChangeShapeType="1"/>
            </p:cNvSpPr>
            <p:nvPr>
              <p:custDataLst>
                <p:tags r:id="rId168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33" name="Line 28"/>
            <p:cNvSpPr>
              <a:spLocks noChangeShapeType="1"/>
            </p:cNvSpPr>
            <p:nvPr>
              <p:custDataLst>
                <p:tags r:id="rId169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378" name="Group 29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8101013" y="4624388"/>
            <a:ext cx="568325" cy="995362"/>
            <a:chOff x="1875" y="3066"/>
            <a:chExt cx="358" cy="627"/>
          </a:xfrm>
        </p:grpSpPr>
        <p:sp>
          <p:nvSpPr>
            <p:cNvPr id="58528" name="Rectangle 30"/>
            <p:cNvSpPr>
              <a:spLocks noChangeArrowheads="1"/>
            </p:cNvSpPr>
            <p:nvPr>
              <p:custDataLst>
                <p:tags r:id="rId164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smtClean="0">
                  <a:latin typeface="Times New Roman" charset="0"/>
                </a:rPr>
                <a:t>ALU RES</a:t>
              </a:r>
              <a:endParaRPr lang="en-US" sz="1600" b="1" dirty="0">
                <a:latin typeface="Times New Roman" charset="0"/>
              </a:endParaRPr>
            </a:p>
          </p:txBody>
        </p:sp>
        <p:sp>
          <p:nvSpPr>
            <p:cNvPr id="58529" name="Line 31"/>
            <p:cNvSpPr>
              <a:spLocks noChangeShapeType="1"/>
            </p:cNvSpPr>
            <p:nvPr>
              <p:custDataLst>
                <p:tags r:id="rId165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30" name="Line 32"/>
            <p:cNvSpPr>
              <a:spLocks noChangeShapeType="1"/>
            </p:cNvSpPr>
            <p:nvPr>
              <p:custDataLst>
                <p:tags r:id="rId166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379" name="Group 33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5368925" y="5346700"/>
            <a:ext cx="568325" cy="415925"/>
            <a:chOff x="1875" y="3066"/>
            <a:chExt cx="358" cy="627"/>
          </a:xfrm>
        </p:grpSpPr>
        <p:sp>
          <p:nvSpPr>
            <p:cNvPr id="58525" name="Rectangle 34"/>
            <p:cNvSpPr>
              <a:spLocks noChangeArrowheads="1"/>
            </p:cNvSpPr>
            <p:nvPr>
              <p:custDataLst>
                <p:tags r:id="rId161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B</a:t>
              </a:r>
            </a:p>
          </p:txBody>
        </p:sp>
        <p:sp>
          <p:nvSpPr>
            <p:cNvPr id="58526" name="Line 35"/>
            <p:cNvSpPr>
              <a:spLocks noChangeShapeType="1"/>
            </p:cNvSpPr>
            <p:nvPr>
              <p:custDataLst>
                <p:tags r:id="rId162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27" name="Line 36"/>
            <p:cNvSpPr>
              <a:spLocks noChangeShapeType="1"/>
            </p:cNvSpPr>
            <p:nvPr>
              <p:custDataLst>
                <p:tags r:id="rId163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380" name="Group 37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5373688" y="4806950"/>
            <a:ext cx="568325" cy="387350"/>
            <a:chOff x="1875" y="3066"/>
            <a:chExt cx="358" cy="627"/>
          </a:xfrm>
        </p:grpSpPr>
        <p:sp>
          <p:nvSpPr>
            <p:cNvPr id="58522" name="Rectangle 38"/>
            <p:cNvSpPr>
              <a:spLocks noChangeArrowheads="1"/>
            </p:cNvSpPr>
            <p:nvPr>
              <p:custDataLst>
                <p:tags r:id="rId158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A</a:t>
              </a:r>
            </a:p>
          </p:txBody>
        </p:sp>
        <p:sp>
          <p:nvSpPr>
            <p:cNvPr id="58523" name="Line 39"/>
            <p:cNvSpPr>
              <a:spLocks noChangeShapeType="1"/>
            </p:cNvSpPr>
            <p:nvPr>
              <p:custDataLst>
                <p:tags r:id="rId159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24" name="Line 40"/>
            <p:cNvSpPr>
              <a:spLocks noChangeShapeType="1"/>
            </p:cNvSpPr>
            <p:nvPr>
              <p:custDataLst>
                <p:tags r:id="rId160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381" name="Group 41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1316038" y="2770188"/>
            <a:ext cx="1328737" cy="1217612"/>
            <a:chOff x="853" y="1349"/>
            <a:chExt cx="837" cy="767"/>
          </a:xfrm>
        </p:grpSpPr>
        <p:sp>
          <p:nvSpPr>
            <p:cNvPr id="58517" name="Rectangle 42"/>
            <p:cNvSpPr>
              <a:spLocks noChangeArrowheads="1"/>
            </p:cNvSpPr>
            <p:nvPr>
              <p:custDataLst>
                <p:tags r:id="rId153"/>
              </p:custDataLst>
            </p:nvPr>
          </p:nvSpPr>
          <p:spPr bwMode="auto">
            <a:xfrm>
              <a:off x="904" y="1400"/>
              <a:ext cx="736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WrEn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Addr   Dout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Memory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Din             </a:t>
              </a:r>
              <a:endParaRPr lang="en-US" sz="1600" b="1">
                <a:latin typeface="Times New Roman" charset="0"/>
              </a:endParaRPr>
            </a:p>
          </p:txBody>
        </p:sp>
        <p:sp>
          <p:nvSpPr>
            <p:cNvPr id="58518" name="Line 43"/>
            <p:cNvSpPr>
              <a:spLocks noChangeShapeType="1"/>
            </p:cNvSpPr>
            <p:nvPr>
              <p:custDataLst>
                <p:tags r:id="rId154"/>
              </p:custDataLst>
            </p:nvPr>
          </p:nvSpPr>
          <p:spPr bwMode="auto">
            <a:xfrm>
              <a:off x="1639" y="168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19" name="Line 44"/>
            <p:cNvSpPr>
              <a:spLocks noChangeShapeType="1"/>
            </p:cNvSpPr>
            <p:nvPr>
              <p:custDataLst>
                <p:tags r:id="rId155"/>
              </p:custDataLst>
            </p:nvPr>
          </p:nvSpPr>
          <p:spPr bwMode="auto">
            <a:xfrm>
              <a:off x="853" y="168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20" name="Line 45"/>
            <p:cNvSpPr>
              <a:spLocks noChangeShapeType="1"/>
            </p:cNvSpPr>
            <p:nvPr>
              <p:custDataLst>
                <p:tags r:id="rId156"/>
              </p:custDataLst>
            </p:nvPr>
          </p:nvSpPr>
          <p:spPr bwMode="auto">
            <a:xfrm rot="-5400000">
              <a:off x="1251" y="13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21" name="Line 46"/>
            <p:cNvSpPr>
              <a:spLocks noChangeShapeType="1"/>
            </p:cNvSpPr>
            <p:nvPr>
              <p:custDataLst>
                <p:tags r:id="rId157"/>
              </p:custDataLst>
            </p:nvPr>
          </p:nvSpPr>
          <p:spPr bwMode="auto">
            <a:xfrm>
              <a:off x="853" y="201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382" name="Line 47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6119813" y="4265613"/>
            <a:ext cx="142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3" name="Line 48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942975" y="3311525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4" name="Line 49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939800" y="4267200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5" name="Line 50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8740775" y="5121275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6" name="Line 51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8740775" y="6024563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7" name="Line 52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3471863" y="6024563"/>
            <a:ext cx="122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8" name="Line 53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1068388" y="6029325"/>
            <a:ext cx="122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9" name="Line 54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1065213" y="3484563"/>
            <a:ext cx="122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0" name="Line 55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2671763" y="3309938"/>
            <a:ext cx="122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1" name="Line 56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1320800" y="5870575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2" name="Line 57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5816600" y="5870575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3" name="Line 58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2787650" y="5211763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8394" name="AutoShape 59"/>
          <p:cNvCxnSpPr>
            <a:cxnSpLocks noChangeShapeType="1"/>
            <a:stCxn id="58539" idx="1"/>
            <a:endCxn id="58383" idx="0"/>
          </p:cNvCxnSpPr>
          <p:nvPr>
            <p:custDataLst>
              <p:tags r:id="rId23"/>
            </p:custDataLst>
          </p:nvPr>
        </p:nvCxnSpPr>
        <p:spPr bwMode="auto">
          <a:xfrm flipV="1">
            <a:off x="871538" y="3311525"/>
            <a:ext cx="71437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395" name="AutoShape 60"/>
          <p:cNvCxnSpPr>
            <a:cxnSpLocks noChangeShapeType="1"/>
            <a:stCxn id="58383" idx="0"/>
            <a:endCxn id="58384" idx="0"/>
          </p:cNvCxnSpPr>
          <p:nvPr>
            <p:custDataLst>
              <p:tags r:id="rId24"/>
            </p:custDataLst>
          </p:nvPr>
        </p:nvCxnSpPr>
        <p:spPr bwMode="auto">
          <a:xfrm flipH="1">
            <a:off x="939800" y="3311525"/>
            <a:ext cx="3175" cy="9556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396" name="AutoShape 61"/>
          <p:cNvCxnSpPr>
            <a:cxnSpLocks noChangeShapeType="1"/>
            <a:stCxn id="58384" idx="1"/>
            <a:endCxn id="58382" idx="0"/>
          </p:cNvCxnSpPr>
          <p:nvPr>
            <p:custDataLst>
              <p:tags r:id="rId25"/>
            </p:custDataLst>
          </p:nvPr>
        </p:nvCxnSpPr>
        <p:spPr bwMode="auto">
          <a:xfrm flipV="1">
            <a:off x="1062038" y="4265613"/>
            <a:ext cx="5057775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397" name="AutoShape 62"/>
          <p:cNvCxnSpPr>
            <a:cxnSpLocks noChangeShapeType="1"/>
            <a:stCxn id="58382" idx="1"/>
            <a:endCxn id="58469" idx="0"/>
          </p:cNvCxnSpPr>
          <p:nvPr>
            <p:custDataLst>
              <p:tags r:id="rId26"/>
            </p:custDataLst>
          </p:nvPr>
        </p:nvCxnSpPr>
        <p:spPr bwMode="auto">
          <a:xfrm>
            <a:off x="6262688" y="4265613"/>
            <a:ext cx="1587" cy="4095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398" name="AutoShape 63"/>
          <p:cNvCxnSpPr>
            <a:cxnSpLocks noChangeShapeType="1"/>
            <a:stCxn id="58383" idx="1"/>
            <a:endCxn id="58519" idx="0"/>
          </p:cNvCxnSpPr>
          <p:nvPr>
            <p:custDataLst>
              <p:tags r:id="rId27"/>
            </p:custDataLst>
          </p:nvPr>
        </p:nvCxnSpPr>
        <p:spPr bwMode="auto">
          <a:xfrm flipV="1">
            <a:off x="1065213" y="3309938"/>
            <a:ext cx="250825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9" name="AutoShape 64"/>
          <p:cNvCxnSpPr>
            <a:cxnSpLocks noChangeShapeType="1"/>
            <a:stCxn id="58530" idx="1"/>
            <a:endCxn id="58385" idx="0"/>
          </p:cNvCxnSpPr>
          <p:nvPr>
            <p:custDataLst>
              <p:tags r:id="rId28"/>
            </p:custDataLst>
          </p:nvPr>
        </p:nvCxnSpPr>
        <p:spPr bwMode="auto">
          <a:xfrm flipV="1">
            <a:off x="8669338" y="5121275"/>
            <a:ext cx="71437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00" name="AutoShape 65"/>
          <p:cNvCxnSpPr>
            <a:cxnSpLocks noChangeShapeType="1"/>
            <a:stCxn id="58385" idx="1"/>
            <a:endCxn id="58386" idx="1"/>
          </p:cNvCxnSpPr>
          <p:nvPr>
            <p:custDataLst>
              <p:tags r:id="rId29"/>
            </p:custDataLst>
          </p:nvPr>
        </p:nvCxnSpPr>
        <p:spPr bwMode="auto">
          <a:xfrm>
            <a:off x="8863013" y="5121275"/>
            <a:ext cx="0" cy="9032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01" name="AutoShape 66"/>
          <p:cNvCxnSpPr>
            <a:cxnSpLocks noChangeShapeType="1"/>
            <a:stCxn id="58386" idx="0"/>
            <a:endCxn id="58387" idx="1"/>
          </p:cNvCxnSpPr>
          <p:nvPr>
            <p:custDataLst>
              <p:tags r:id="rId30"/>
            </p:custDataLst>
          </p:nvPr>
        </p:nvCxnSpPr>
        <p:spPr bwMode="auto">
          <a:xfrm flipH="1">
            <a:off x="3594100" y="6024563"/>
            <a:ext cx="51466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02" name="AutoShape 67"/>
          <p:cNvCxnSpPr>
            <a:cxnSpLocks noChangeShapeType="1"/>
            <a:stCxn id="58387" idx="0"/>
            <a:endCxn id="58425" idx="0"/>
          </p:cNvCxnSpPr>
          <p:nvPr>
            <p:custDataLst>
              <p:tags r:id="rId31"/>
            </p:custDataLst>
          </p:nvPr>
        </p:nvCxnSpPr>
        <p:spPr bwMode="auto">
          <a:xfrm flipV="1">
            <a:off x="3471863" y="5719763"/>
            <a:ext cx="1587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403" name="AutoShape 68"/>
          <p:cNvCxnSpPr>
            <a:cxnSpLocks noChangeShapeType="1"/>
            <a:stCxn id="58387" idx="0"/>
            <a:endCxn id="58388" idx="1"/>
          </p:cNvCxnSpPr>
          <p:nvPr>
            <p:custDataLst>
              <p:tags r:id="rId32"/>
            </p:custDataLst>
          </p:nvPr>
        </p:nvCxnSpPr>
        <p:spPr bwMode="auto">
          <a:xfrm flipH="1">
            <a:off x="1190625" y="6024563"/>
            <a:ext cx="2281238" cy="4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04" name="AutoShape 69"/>
          <p:cNvCxnSpPr>
            <a:cxnSpLocks noChangeShapeType="1"/>
            <a:stCxn id="58388" idx="0"/>
            <a:endCxn id="58389" idx="0"/>
          </p:cNvCxnSpPr>
          <p:nvPr>
            <p:custDataLst>
              <p:tags r:id="rId33"/>
            </p:custDataLst>
          </p:nvPr>
        </p:nvCxnSpPr>
        <p:spPr bwMode="auto">
          <a:xfrm flipH="1" flipV="1">
            <a:off x="1065213" y="3484563"/>
            <a:ext cx="3175" cy="2544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405" name="Line 70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>
            <a:off x="1177925" y="3140075"/>
            <a:ext cx="0" cy="4968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8406" name="AutoShape 71"/>
          <p:cNvCxnSpPr>
            <a:cxnSpLocks noChangeShapeType="1"/>
            <a:stCxn id="58527" idx="1"/>
            <a:endCxn id="58392" idx="1"/>
          </p:cNvCxnSpPr>
          <p:nvPr>
            <p:custDataLst>
              <p:tags r:id="rId35"/>
            </p:custDataLst>
          </p:nvPr>
        </p:nvCxnSpPr>
        <p:spPr bwMode="auto">
          <a:xfrm>
            <a:off x="5937250" y="5554663"/>
            <a:ext cx="1588" cy="3159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07" name="AutoShape 72"/>
          <p:cNvCxnSpPr>
            <a:cxnSpLocks noChangeShapeType="1"/>
            <a:stCxn id="58392" idx="0"/>
            <a:endCxn id="58391" idx="1"/>
          </p:cNvCxnSpPr>
          <p:nvPr>
            <p:custDataLst>
              <p:tags r:id="rId36"/>
            </p:custDataLst>
          </p:nvPr>
        </p:nvCxnSpPr>
        <p:spPr bwMode="auto">
          <a:xfrm flipH="1">
            <a:off x="1443038" y="5870575"/>
            <a:ext cx="437356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08" name="AutoShape 73"/>
          <p:cNvCxnSpPr>
            <a:cxnSpLocks noChangeShapeType="1"/>
            <a:stCxn id="58391" idx="0"/>
            <a:endCxn id="58521" idx="0"/>
          </p:cNvCxnSpPr>
          <p:nvPr>
            <p:custDataLst>
              <p:tags r:id="rId37"/>
            </p:custDataLst>
          </p:nvPr>
        </p:nvCxnSpPr>
        <p:spPr bwMode="auto">
          <a:xfrm flipH="1" flipV="1">
            <a:off x="1316038" y="3827463"/>
            <a:ext cx="4762" cy="20431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409" name="Line 74"/>
          <p:cNvSpPr>
            <a:spLocks noChangeShapeType="1"/>
          </p:cNvSpPr>
          <p:nvPr>
            <p:custDataLst>
              <p:tags r:id="rId38"/>
            </p:custDataLst>
          </p:nvPr>
        </p:nvSpPr>
        <p:spPr bwMode="auto">
          <a:xfrm>
            <a:off x="2790825" y="2954338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8410" name="AutoShape 75"/>
          <p:cNvCxnSpPr>
            <a:cxnSpLocks noChangeShapeType="1"/>
            <a:stCxn id="58518" idx="1"/>
            <a:endCxn id="58390" idx="0"/>
          </p:cNvCxnSpPr>
          <p:nvPr>
            <p:custDataLst>
              <p:tags r:id="rId39"/>
            </p:custDataLst>
          </p:nvPr>
        </p:nvCxnSpPr>
        <p:spPr bwMode="auto">
          <a:xfrm>
            <a:off x="2644775" y="3309938"/>
            <a:ext cx="2698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11" name="AutoShape 76"/>
          <p:cNvCxnSpPr>
            <a:cxnSpLocks noChangeShapeType="1"/>
            <a:stCxn id="58390" idx="1"/>
            <a:endCxn id="58393" idx="0"/>
          </p:cNvCxnSpPr>
          <p:nvPr>
            <p:custDataLst>
              <p:tags r:id="rId40"/>
            </p:custDataLst>
          </p:nvPr>
        </p:nvCxnSpPr>
        <p:spPr bwMode="auto">
          <a:xfrm flipH="1">
            <a:off x="2787650" y="3309938"/>
            <a:ext cx="6350" cy="1901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412" name="AutoShape 77"/>
          <p:cNvCxnSpPr>
            <a:cxnSpLocks noChangeShapeType="1"/>
            <a:stCxn id="58393" idx="1"/>
            <a:endCxn id="58532" idx="0"/>
          </p:cNvCxnSpPr>
          <p:nvPr>
            <p:custDataLst>
              <p:tags r:id="rId41"/>
            </p:custDataLst>
          </p:nvPr>
        </p:nvCxnSpPr>
        <p:spPr bwMode="auto">
          <a:xfrm flipH="1">
            <a:off x="2857500" y="5211763"/>
            <a:ext cx="5238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13" name="AutoShape 78"/>
          <p:cNvCxnSpPr>
            <a:cxnSpLocks noChangeShapeType="1"/>
            <a:stCxn id="58390" idx="1"/>
            <a:endCxn id="58409" idx="0"/>
          </p:cNvCxnSpPr>
          <p:nvPr>
            <p:custDataLst>
              <p:tags r:id="rId42"/>
            </p:custDataLst>
          </p:nvPr>
        </p:nvCxnSpPr>
        <p:spPr bwMode="auto">
          <a:xfrm flipH="1" flipV="1">
            <a:off x="2790825" y="2954338"/>
            <a:ext cx="3175" cy="355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14" name="AutoShape 79"/>
          <p:cNvCxnSpPr>
            <a:cxnSpLocks noChangeShapeType="1"/>
            <a:stCxn id="58409" idx="1"/>
            <a:endCxn id="58510" idx="0"/>
          </p:cNvCxnSpPr>
          <p:nvPr>
            <p:custDataLst>
              <p:tags r:id="rId43"/>
            </p:custDataLst>
          </p:nvPr>
        </p:nvCxnSpPr>
        <p:spPr bwMode="auto">
          <a:xfrm flipV="1">
            <a:off x="2913063" y="2952750"/>
            <a:ext cx="474662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415" name="Line 80"/>
          <p:cNvSpPr>
            <a:spLocks noChangeShapeType="1"/>
          </p:cNvSpPr>
          <p:nvPr>
            <p:custDataLst>
              <p:tags r:id="rId44"/>
            </p:custDataLst>
          </p:nvPr>
        </p:nvSpPr>
        <p:spPr bwMode="auto">
          <a:xfrm>
            <a:off x="304800" y="2286000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16" name="Line 81"/>
          <p:cNvSpPr>
            <a:spLocks noChangeShapeType="1"/>
          </p:cNvSpPr>
          <p:nvPr>
            <p:custDataLst>
              <p:tags r:id="rId45"/>
            </p:custDataLst>
          </p:nvPr>
        </p:nvSpPr>
        <p:spPr bwMode="auto">
          <a:xfrm>
            <a:off x="7862888" y="2286000"/>
            <a:ext cx="238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17" name="Line 82"/>
          <p:cNvSpPr>
            <a:spLocks noChangeShapeType="1"/>
          </p:cNvSpPr>
          <p:nvPr>
            <p:custDataLst>
              <p:tags r:id="rId46"/>
            </p:custDataLst>
          </p:nvPr>
        </p:nvSpPr>
        <p:spPr bwMode="auto">
          <a:xfrm>
            <a:off x="6997700" y="5440363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18" name="Line 83"/>
          <p:cNvSpPr>
            <a:spLocks noChangeShapeType="1"/>
          </p:cNvSpPr>
          <p:nvPr>
            <p:custDataLst>
              <p:tags r:id="rId47"/>
            </p:custDataLst>
          </p:nvPr>
        </p:nvSpPr>
        <p:spPr bwMode="auto">
          <a:xfrm>
            <a:off x="6997700" y="5326063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19" name="Line 84"/>
          <p:cNvSpPr>
            <a:spLocks noChangeShapeType="1"/>
          </p:cNvSpPr>
          <p:nvPr>
            <p:custDataLst>
              <p:tags r:id="rId48"/>
            </p:custDataLst>
          </p:nvPr>
        </p:nvSpPr>
        <p:spPr bwMode="auto">
          <a:xfrm>
            <a:off x="7864475" y="5119688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20" name="Line 85"/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>
            <a:off x="3694113" y="3651250"/>
            <a:ext cx="122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21" name="Line 86"/>
          <p:cNvSpPr>
            <a:spLocks noChangeShapeType="1"/>
          </p:cNvSpPr>
          <p:nvPr>
            <p:custDataLst>
              <p:tags r:id="rId50"/>
            </p:custDataLst>
          </p:nvPr>
        </p:nvSpPr>
        <p:spPr bwMode="auto">
          <a:xfrm>
            <a:off x="6997700" y="5670550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22" name="Line 87"/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>
            <a:off x="6977063" y="4675188"/>
            <a:ext cx="122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23" name="Line 88"/>
          <p:cNvSpPr>
            <a:spLocks noChangeShapeType="1"/>
          </p:cNvSpPr>
          <p:nvPr>
            <p:custDataLst>
              <p:tags r:id="rId52"/>
            </p:custDataLst>
          </p:nvPr>
        </p:nvSpPr>
        <p:spPr bwMode="auto">
          <a:xfrm>
            <a:off x="6997700" y="5554663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24" name="Line 89"/>
          <p:cNvSpPr>
            <a:spLocks noChangeShapeType="1"/>
          </p:cNvSpPr>
          <p:nvPr>
            <p:custDataLst>
              <p:tags r:id="rId53"/>
            </p:custDataLst>
          </p:nvPr>
        </p:nvSpPr>
        <p:spPr bwMode="auto">
          <a:xfrm>
            <a:off x="7029450" y="5002213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25" name="Line 90"/>
          <p:cNvSpPr>
            <a:spLocks noChangeShapeType="1"/>
          </p:cNvSpPr>
          <p:nvPr>
            <p:custDataLst>
              <p:tags r:id="rId54"/>
            </p:custDataLst>
          </p:nvPr>
        </p:nvSpPr>
        <p:spPr bwMode="auto">
          <a:xfrm>
            <a:off x="3473450" y="5719763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26" name="Line 91"/>
          <p:cNvSpPr>
            <a:spLocks noChangeShapeType="1"/>
          </p:cNvSpPr>
          <p:nvPr>
            <p:custDataLst>
              <p:tags r:id="rId55"/>
            </p:custDataLst>
          </p:nvPr>
        </p:nvSpPr>
        <p:spPr bwMode="auto">
          <a:xfrm>
            <a:off x="3425825" y="5534025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27" name="Line 92"/>
          <p:cNvSpPr>
            <a:spLocks noChangeShapeType="1"/>
          </p:cNvSpPr>
          <p:nvPr>
            <p:custDataLst>
              <p:tags r:id="rId56"/>
            </p:custDataLst>
          </p:nvPr>
        </p:nvSpPr>
        <p:spPr bwMode="auto">
          <a:xfrm>
            <a:off x="3563938" y="5326063"/>
            <a:ext cx="0" cy="4968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8428" name="AutoShape 93"/>
          <p:cNvCxnSpPr>
            <a:cxnSpLocks noChangeShapeType="1"/>
            <a:stCxn id="58533" idx="1"/>
            <a:endCxn id="58426" idx="0"/>
          </p:cNvCxnSpPr>
          <p:nvPr>
            <p:custDataLst>
              <p:tags r:id="rId57"/>
            </p:custDataLst>
          </p:nvPr>
        </p:nvCxnSpPr>
        <p:spPr bwMode="auto">
          <a:xfrm>
            <a:off x="3425825" y="5213350"/>
            <a:ext cx="0" cy="3206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29" name="AutoShape 94"/>
          <p:cNvCxnSpPr>
            <a:cxnSpLocks noChangeShapeType="1"/>
            <a:stCxn id="58426" idx="1"/>
            <a:endCxn id="58506" idx="0"/>
          </p:cNvCxnSpPr>
          <p:nvPr>
            <p:custDataLst>
              <p:tags r:id="rId58"/>
            </p:custDataLst>
          </p:nvPr>
        </p:nvCxnSpPr>
        <p:spPr bwMode="auto">
          <a:xfrm>
            <a:off x="3548063" y="5534025"/>
            <a:ext cx="169862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58430" name="Group 95"/>
          <p:cNvGrpSpPr>
            <a:grpSpLocks/>
          </p:cNvGrpSpPr>
          <p:nvPr>
            <p:custDataLst>
              <p:tags r:id="rId59"/>
            </p:custDataLst>
          </p:nvPr>
        </p:nvGrpSpPr>
        <p:grpSpPr bwMode="auto">
          <a:xfrm>
            <a:off x="3387725" y="2455863"/>
            <a:ext cx="1155700" cy="1117600"/>
            <a:chOff x="2014" y="953"/>
            <a:chExt cx="728" cy="704"/>
          </a:xfrm>
        </p:grpSpPr>
        <p:sp>
          <p:nvSpPr>
            <p:cNvPr id="58509" name="Rectangle 96"/>
            <p:cNvSpPr>
              <a:spLocks noChangeArrowheads="1"/>
            </p:cNvSpPr>
            <p:nvPr>
              <p:custDataLst>
                <p:tags r:id="rId146"/>
              </p:custDataLst>
            </p:nvPr>
          </p:nvSpPr>
          <p:spPr bwMode="auto">
            <a:xfrm flipV="1">
              <a:off x="2091" y="953"/>
              <a:ext cx="640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IR</a:t>
              </a:r>
            </a:p>
            <a:p>
              <a:pPr algn="ctr" eaLnBrk="0" hangingPunct="0"/>
              <a:endParaRPr lang="en-US" sz="1600" b="1">
                <a:latin typeface="Times New Roman" charset="0"/>
              </a:endParaRPr>
            </a:p>
            <a:p>
              <a:pPr algn="ctr" eaLnBrk="0" hangingPunct="0"/>
              <a:endParaRPr lang="en-US" sz="1600" b="1">
                <a:latin typeface="Times New Roman" charset="0"/>
              </a:endParaRPr>
            </a:p>
            <a:p>
              <a:pPr algn="ctr" eaLnBrk="0" hangingPunct="0"/>
              <a:endParaRPr lang="en-US" sz="1600" b="1">
                <a:latin typeface="Times New Roman" charset="0"/>
              </a:endParaRPr>
            </a:p>
          </p:txBody>
        </p:sp>
        <p:sp>
          <p:nvSpPr>
            <p:cNvPr id="58510" name="Line 97"/>
            <p:cNvSpPr>
              <a:spLocks noChangeShapeType="1"/>
            </p:cNvSpPr>
            <p:nvPr>
              <p:custDataLst>
                <p:tags r:id="rId147"/>
              </p:custDataLst>
            </p:nvPr>
          </p:nvSpPr>
          <p:spPr bwMode="auto">
            <a:xfrm flipV="1">
              <a:off x="2014" y="1266"/>
              <a:ext cx="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11" name="Text Box 98"/>
            <p:cNvSpPr txBox="1">
              <a:spLocks noChangeArrowheads="1"/>
            </p:cNvSpPr>
            <p:nvPr>
              <p:custDataLst>
                <p:tags r:id="rId148"/>
              </p:custDataLst>
            </p:nvPr>
          </p:nvSpPr>
          <p:spPr bwMode="auto">
            <a:xfrm rot="10800000" flipV="1">
              <a:off x="2090" y="1197"/>
              <a:ext cx="652" cy="38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eaVert"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400">
                  <a:latin typeface="Times New Roman" charset="0"/>
                </a:rPr>
                <a:t>Rs</a:t>
              </a:r>
            </a:p>
            <a:p>
              <a:pPr algn="r" eaLnBrk="0" hangingPunct="0"/>
              <a:r>
                <a:rPr lang="en-US" sz="1400">
                  <a:latin typeface="Times New Roman" charset="0"/>
                </a:rPr>
                <a:t>Rt</a:t>
              </a:r>
            </a:p>
            <a:p>
              <a:pPr algn="r" eaLnBrk="0" hangingPunct="0"/>
              <a:r>
                <a:rPr lang="en-US" sz="1400">
                  <a:latin typeface="Times New Roman" charset="0"/>
                </a:rPr>
                <a:t>Rd</a:t>
              </a:r>
            </a:p>
            <a:p>
              <a:pPr algn="r" eaLnBrk="0" hangingPunct="0"/>
              <a:r>
                <a:rPr lang="en-US" sz="1400">
                  <a:latin typeface="Times New Roman" charset="0"/>
                </a:rPr>
                <a:t>Imm16</a:t>
              </a:r>
            </a:p>
          </p:txBody>
        </p:sp>
        <p:grpSp>
          <p:nvGrpSpPr>
            <p:cNvPr id="58512" name="Group 99"/>
            <p:cNvGrpSpPr>
              <a:grpSpLocks/>
            </p:cNvGrpSpPr>
            <p:nvPr/>
          </p:nvGrpSpPr>
          <p:grpSpPr bwMode="auto">
            <a:xfrm rot="-5400000">
              <a:off x="2372" y="1414"/>
              <a:ext cx="77" cy="410"/>
              <a:chOff x="2731" y="1068"/>
              <a:chExt cx="77" cy="410"/>
            </a:xfrm>
          </p:grpSpPr>
          <p:sp>
            <p:nvSpPr>
              <p:cNvPr id="58513" name="Line 100"/>
              <p:cNvSpPr>
                <a:spLocks noChangeShapeType="1"/>
              </p:cNvSpPr>
              <p:nvPr>
                <p:custDataLst>
                  <p:tags r:id="rId149"/>
                </p:custDataLst>
              </p:nvPr>
            </p:nvSpPr>
            <p:spPr bwMode="auto">
              <a:xfrm flipV="1">
                <a:off x="2731" y="1478"/>
                <a:ext cx="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514" name="Line 101"/>
              <p:cNvSpPr>
                <a:spLocks noChangeShapeType="1"/>
              </p:cNvSpPr>
              <p:nvPr>
                <p:custDataLst>
                  <p:tags r:id="rId150"/>
                </p:custDataLst>
              </p:nvPr>
            </p:nvSpPr>
            <p:spPr bwMode="auto">
              <a:xfrm flipV="1">
                <a:off x="2731" y="1068"/>
                <a:ext cx="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515" name="Line 102"/>
              <p:cNvSpPr>
                <a:spLocks noChangeShapeType="1"/>
              </p:cNvSpPr>
              <p:nvPr>
                <p:custDataLst>
                  <p:tags r:id="rId151"/>
                </p:custDataLst>
              </p:nvPr>
            </p:nvSpPr>
            <p:spPr bwMode="auto">
              <a:xfrm flipV="1">
                <a:off x="2731" y="1342"/>
                <a:ext cx="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516" name="Line 103"/>
              <p:cNvSpPr>
                <a:spLocks noChangeShapeType="1"/>
              </p:cNvSpPr>
              <p:nvPr>
                <p:custDataLst>
                  <p:tags r:id="rId152"/>
                </p:custDataLst>
              </p:nvPr>
            </p:nvSpPr>
            <p:spPr bwMode="auto">
              <a:xfrm flipV="1">
                <a:off x="2731" y="1205"/>
                <a:ext cx="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58431" name="AutoShape 104"/>
          <p:cNvCxnSpPr>
            <a:cxnSpLocks noChangeShapeType="1"/>
            <a:stCxn id="58544" idx="1"/>
            <a:endCxn id="58419" idx="0"/>
          </p:cNvCxnSpPr>
          <p:nvPr>
            <p:custDataLst>
              <p:tags r:id="rId60"/>
            </p:custDataLst>
          </p:nvPr>
        </p:nvCxnSpPr>
        <p:spPr bwMode="auto">
          <a:xfrm>
            <a:off x="7807325" y="5118100"/>
            <a:ext cx="571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32" name="AutoShape 105"/>
          <p:cNvCxnSpPr>
            <a:cxnSpLocks noChangeShapeType="1"/>
          </p:cNvCxnSpPr>
          <p:nvPr>
            <p:custDataLst>
              <p:tags r:id="rId61"/>
            </p:custDataLst>
          </p:nvPr>
        </p:nvCxnSpPr>
        <p:spPr bwMode="auto">
          <a:xfrm flipH="1" flipV="1">
            <a:off x="8096235" y="2287588"/>
            <a:ext cx="1588" cy="2832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433" name="AutoShape 106"/>
          <p:cNvCxnSpPr>
            <a:cxnSpLocks noChangeShapeType="1"/>
            <a:stCxn id="58419" idx="1"/>
            <a:endCxn id="58529" idx="0"/>
          </p:cNvCxnSpPr>
          <p:nvPr>
            <p:custDataLst>
              <p:tags r:id="rId62"/>
            </p:custDataLst>
          </p:nvPr>
        </p:nvCxnSpPr>
        <p:spPr bwMode="auto">
          <a:xfrm>
            <a:off x="7986713" y="5119688"/>
            <a:ext cx="114300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434" name="AutoShape 107"/>
          <p:cNvCxnSpPr>
            <a:cxnSpLocks noChangeShapeType="1"/>
            <a:stCxn id="58416" idx="0"/>
            <a:endCxn id="58415" idx="1"/>
          </p:cNvCxnSpPr>
          <p:nvPr>
            <p:custDataLst>
              <p:tags r:id="rId63"/>
            </p:custDataLst>
          </p:nvPr>
        </p:nvCxnSpPr>
        <p:spPr bwMode="auto">
          <a:xfrm flipH="1">
            <a:off x="427038" y="2286000"/>
            <a:ext cx="7435850" cy="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35" name="AutoShape 108"/>
          <p:cNvCxnSpPr>
            <a:cxnSpLocks noChangeShapeType="1"/>
            <a:stCxn id="58415" idx="0"/>
            <a:endCxn id="58538" idx="0"/>
          </p:cNvCxnSpPr>
          <p:nvPr>
            <p:custDataLst>
              <p:tags r:id="rId64"/>
            </p:custDataLst>
          </p:nvPr>
        </p:nvCxnSpPr>
        <p:spPr bwMode="auto">
          <a:xfrm flipH="1">
            <a:off x="303213" y="2286000"/>
            <a:ext cx="1587" cy="1025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436" name="AutoShape 109"/>
          <p:cNvCxnSpPr>
            <a:cxnSpLocks noChangeShapeType="1"/>
            <a:stCxn id="58524" idx="1"/>
            <a:endCxn id="58424" idx="0"/>
          </p:cNvCxnSpPr>
          <p:nvPr>
            <p:custDataLst>
              <p:tags r:id="rId65"/>
            </p:custDataLst>
          </p:nvPr>
        </p:nvCxnSpPr>
        <p:spPr bwMode="auto">
          <a:xfrm>
            <a:off x="5942013" y="5000625"/>
            <a:ext cx="1087437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58437" name="Line 110"/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>
            <a:off x="7129463" y="4592638"/>
            <a:ext cx="0" cy="4968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38" name="Line 111"/>
          <p:cNvSpPr>
            <a:spLocks noChangeShapeType="1"/>
          </p:cNvSpPr>
          <p:nvPr>
            <p:custDataLst>
              <p:tags r:id="rId67"/>
            </p:custDataLst>
          </p:nvPr>
        </p:nvSpPr>
        <p:spPr bwMode="auto">
          <a:xfrm>
            <a:off x="7148513" y="5238750"/>
            <a:ext cx="0" cy="4968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39" name="Line 112"/>
          <p:cNvSpPr>
            <a:spLocks noChangeShapeType="1"/>
          </p:cNvSpPr>
          <p:nvPr>
            <p:custDataLst>
              <p:tags r:id="rId68"/>
            </p:custDataLst>
          </p:nvPr>
        </p:nvSpPr>
        <p:spPr bwMode="auto">
          <a:xfrm>
            <a:off x="5868988" y="3646488"/>
            <a:ext cx="122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8440" name="AutoShape 113"/>
          <p:cNvCxnSpPr>
            <a:cxnSpLocks noChangeShapeType="1"/>
            <a:stCxn id="58527" idx="1"/>
            <a:endCxn id="58423" idx="0"/>
          </p:cNvCxnSpPr>
          <p:nvPr>
            <p:custDataLst>
              <p:tags r:id="rId69"/>
            </p:custDataLst>
          </p:nvPr>
        </p:nvCxnSpPr>
        <p:spPr bwMode="auto">
          <a:xfrm>
            <a:off x="5937250" y="5554663"/>
            <a:ext cx="10604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441" name="AutoShape 114"/>
          <p:cNvCxnSpPr>
            <a:cxnSpLocks noChangeShapeType="1"/>
            <a:stCxn id="58505" idx="1"/>
            <a:endCxn id="58523" idx="0"/>
          </p:cNvCxnSpPr>
          <p:nvPr>
            <p:custDataLst>
              <p:tags r:id="rId70"/>
            </p:custDataLst>
          </p:nvPr>
        </p:nvCxnSpPr>
        <p:spPr bwMode="auto">
          <a:xfrm>
            <a:off x="5314950" y="5000625"/>
            <a:ext cx="5873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442" name="AutoShape 115"/>
          <p:cNvCxnSpPr>
            <a:cxnSpLocks noChangeShapeType="1"/>
            <a:stCxn id="58503" idx="1"/>
            <a:endCxn id="58526" idx="0"/>
          </p:cNvCxnSpPr>
          <p:nvPr>
            <p:custDataLst>
              <p:tags r:id="rId71"/>
            </p:custDataLst>
          </p:nvPr>
        </p:nvCxnSpPr>
        <p:spPr bwMode="auto">
          <a:xfrm flipV="1">
            <a:off x="5314950" y="5554663"/>
            <a:ext cx="53975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58443" name="Group 116"/>
          <p:cNvGrpSpPr>
            <a:grpSpLocks/>
          </p:cNvGrpSpPr>
          <p:nvPr>
            <p:custDataLst>
              <p:tags r:id="rId72"/>
            </p:custDataLst>
          </p:nvPr>
        </p:nvGrpSpPr>
        <p:grpSpPr bwMode="auto">
          <a:xfrm>
            <a:off x="3717925" y="4491038"/>
            <a:ext cx="1597025" cy="1293812"/>
            <a:chOff x="2432" y="2829"/>
            <a:chExt cx="1006" cy="815"/>
          </a:xfrm>
        </p:grpSpPr>
        <p:sp>
          <p:nvSpPr>
            <p:cNvPr id="58501" name="Rectangle 117"/>
            <p:cNvSpPr>
              <a:spLocks noChangeArrowheads="1"/>
            </p:cNvSpPr>
            <p:nvPr>
              <p:custDataLst>
                <p:tags r:id="rId138"/>
              </p:custDataLst>
            </p:nvPr>
          </p:nvSpPr>
          <p:spPr bwMode="auto">
            <a:xfrm>
              <a:off x="2483" y="2881"/>
              <a:ext cx="903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Aw   Ab   Aa  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                  Da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Registers</a:t>
              </a:r>
              <a:r>
                <a:rPr lang="en-US">
                  <a:latin typeface="Times New Roman" charset="0"/>
                </a:rPr>
                <a:t> </a:t>
              </a:r>
              <a:endParaRPr lang="en-US" b="1">
                <a:latin typeface="Times New Roman" charset="0"/>
              </a:endParaRPr>
            </a:p>
            <a:p>
              <a:pPr algn="ctr" eaLnBrk="0" hangingPunct="0"/>
              <a:r>
                <a:rPr lang="en-US">
                  <a:latin typeface="Times New Roman" charset="0"/>
                </a:rPr>
                <a:t>Dw  WrEn Db</a:t>
              </a:r>
            </a:p>
          </p:txBody>
        </p:sp>
        <p:sp>
          <p:nvSpPr>
            <p:cNvPr id="58502" name="Line 118"/>
            <p:cNvSpPr>
              <a:spLocks noChangeShapeType="1"/>
            </p:cNvSpPr>
            <p:nvPr>
              <p:custDataLst>
                <p:tags r:id="rId139"/>
              </p:custDataLst>
            </p:nvPr>
          </p:nvSpPr>
          <p:spPr bwMode="auto">
            <a:xfrm rot="-5400000">
              <a:off x="2604" y="28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03" name="Line 119"/>
            <p:cNvSpPr>
              <a:spLocks noChangeShapeType="1"/>
            </p:cNvSpPr>
            <p:nvPr>
              <p:custDataLst>
                <p:tags r:id="rId140"/>
              </p:custDataLst>
            </p:nvPr>
          </p:nvSpPr>
          <p:spPr bwMode="auto">
            <a:xfrm>
              <a:off x="3387" y="350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04" name="Line 120"/>
            <p:cNvSpPr>
              <a:spLocks noChangeShapeType="1"/>
            </p:cNvSpPr>
            <p:nvPr>
              <p:custDataLst>
                <p:tags r:id="rId141"/>
              </p:custDataLst>
            </p:nvPr>
          </p:nvSpPr>
          <p:spPr bwMode="auto">
            <a:xfrm rot="-5400000">
              <a:off x="2921" y="361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05" name="Line 121"/>
            <p:cNvSpPr>
              <a:spLocks noChangeShapeType="1"/>
            </p:cNvSpPr>
            <p:nvPr>
              <p:custDataLst>
                <p:tags r:id="rId142"/>
              </p:custDataLst>
            </p:nvPr>
          </p:nvSpPr>
          <p:spPr bwMode="auto">
            <a:xfrm>
              <a:off x="3387" y="315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06" name="Line 122"/>
            <p:cNvSpPr>
              <a:spLocks noChangeShapeType="1"/>
            </p:cNvSpPr>
            <p:nvPr>
              <p:custDataLst>
                <p:tags r:id="rId143"/>
              </p:custDataLst>
            </p:nvPr>
          </p:nvSpPr>
          <p:spPr bwMode="auto">
            <a:xfrm>
              <a:off x="2432" y="3488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07" name="Line 123"/>
            <p:cNvSpPr>
              <a:spLocks noChangeShapeType="1"/>
            </p:cNvSpPr>
            <p:nvPr>
              <p:custDataLst>
                <p:tags r:id="rId144"/>
              </p:custDataLst>
            </p:nvPr>
          </p:nvSpPr>
          <p:spPr bwMode="auto">
            <a:xfrm rot="-5400000">
              <a:off x="2895" y="28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08" name="Line 124"/>
            <p:cNvSpPr>
              <a:spLocks noChangeShapeType="1"/>
            </p:cNvSpPr>
            <p:nvPr>
              <p:custDataLst>
                <p:tags r:id="rId145"/>
              </p:custDataLst>
            </p:nvPr>
          </p:nvSpPr>
          <p:spPr bwMode="auto">
            <a:xfrm rot="-5400000">
              <a:off x="3187" y="28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8444" name="AutoShape 125"/>
          <p:cNvCxnSpPr>
            <a:cxnSpLocks noChangeShapeType="1"/>
            <a:stCxn id="58516" idx="0"/>
            <a:endCxn id="58499" idx="1"/>
          </p:cNvCxnSpPr>
          <p:nvPr>
            <p:custDataLst>
              <p:tags r:id="rId73"/>
            </p:custDataLst>
          </p:nvPr>
        </p:nvCxnSpPr>
        <p:spPr bwMode="auto">
          <a:xfrm flipH="1">
            <a:off x="3905250" y="3573463"/>
            <a:ext cx="3175" cy="774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58445" name="Group 126"/>
          <p:cNvGrpSpPr>
            <a:grpSpLocks/>
          </p:cNvGrpSpPr>
          <p:nvPr>
            <p:custDataLst>
              <p:tags r:id="rId74"/>
            </p:custDataLst>
          </p:nvPr>
        </p:nvGrpSpPr>
        <p:grpSpPr bwMode="auto">
          <a:xfrm>
            <a:off x="3797300" y="4346575"/>
            <a:ext cx="496888" cy="130175"/>
            <a:chOff x="2410" y="2738"/>
            <a:chExt cx="313" cy="82"/>
          </a:xfrm>
        </p:grpSpPr>
        <p:sp>
          <p:nvSpPr>
            <p:cNvPr id="58498" name="Line 127"/>
            <p:cNvSpPr>
              <a:spLocks noChangeShapeType="1"/>
            </p:cNvSpPr>
            <p:nvPr>
              <p:custDataLst>
                <p:tags r:id="rId135"/>
              </p:custDataLst>
            </p:nvPr>
          </p:nvSpPr>
          <p:spPr bwMode="auto">
            <a:xfrm rot="-5400000">
              <a:off x="2567" y="2663"/>
              <a:ext cx="0" cy="31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99" name="Line 128"/>
            <p:cNvSpPr>
              <a:spLocks noChangeShapeType="1"/>
            </p:cNvSpPr>
            <p:nvPr>
              <p:custDataLst>
                <p:tags r:id="rId136"/>
              </p:custDataLst>
            </p:nvPr>
          </p:nvSpPr>
          <p:spPr bwMode="auto">
            <a:xfrm rot="16200000" flipV="1">
              <a:off x="2439" y="2777"/>
              <a:ext cx="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00" name="Line 129"/>
            <p:cNvSpPr>
              <a:spLocks noChangeShapeType="1"/>
            </p:cNvSpPr>
            <p:nvPr>
              <p:custDataLst>
                <p:tags r:id="rId137"/>
              </p:custDataLst>
            </p:nvPr>
          </p:nvSpPr>
          <p:spPr bwMode="auto">
            <a:xfrm rot="16200000" flipV="1">
              <a:off x="2576" y="2777"/>
              <a:ext cx="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8446" name="AutoShape 130"/>
          <p:cNvCxnSpPr>
            <a:cxnSpLocks noChangeShapeType="1"/>
            <a:stCxn id="58418" idx="0"/>
            <a:endCxn id="58468" idx="1"/>
          </p:cNvCxnSpPr>
          <p:nvPr>
            <p:custDataLst>
              <p:tags r:id="rId75"/>
            </p:custDataLst>
          </p:nvPr>
        </p:nvCxnSpPr>
        <p:spPr bwMode="auto">
          <a:xfrm flipH="1">
            <a:off x="6711950" y="5326063"/>
            <a:ext cx="285750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58447" name="AutoShape 131"/>
          <p:cNvCxnSpPr>
            <a:cxnSpLocks noChangeShapeType="1"/>
            <a:stCxn id="58468" idx="0"/>
            <a:endCxn id="58536" idx="1"/>
          </p:cNvCxnSpPr>
          <p:nvPr>
            <p:custDataLst>
              <p:tags r:id="rId76"/>
            </p:custDataLst>
          </p:nvPr>
        </p:nvCxnSpPr>
        <p:spPr bwMode="auto">
          <a:xfrm flipV="1">
            <a:off x="6589713" y="3649663"/>
            <a:ext cx="4762" cy="16779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48" name="AutoShape 132"/>
          <p:cNvCxnSpPr>
            <a:cxnSpLocks noChangeShapeType="1"/>
            <a:stCxn id="58439" idx="1"/>
            <a:endCxn id="58535" idx="0"/>
          </p:cNvCxnSpPr>
          <p:nvPr>
            <p:custDataLst>
              <p:tags r:id="rId77"/>
            </p:custDataLst>
          </p:nvPr>
        </p:nvCxnSpPr>
        <p:spPr bwMode="auto">
          <a:xfrm>
            <a:off x="5991225" y="3646488"/>
            <a:ext cx="34925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49" name="AutoShape 133"/>
          <p:cNvCxnSpPr>
            <a:cxnSpLocks noChangeShapeType="1"/>
            <a:stCxn id="58439" idx="0"/>
            <a:endCxn id="58550" idx="1"/>
          </p:cNvCxnSpPr>
          <p:nvPr>
            <p:custDataLst>
              <p:tags r:id="rId78"/>
            </p:custDataLst>
          </p:nvPr>
        </p:nvCxnSpPr>
        <p:spPr bwMode="auto">
          <a:xfrm flipH="1">
            <a:off x="5543550" y="3646488"/>
            <a:ext cx="325438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50" name="AutoShape 134"/>
          <p:cNvCxnSpPr>
            <a:cxnSpLocks noChangeShapeType="1"/>
            <a:stCxn id="58549" idx="0"/>
            <a:endCxn id="58420" idx="1"/>
          </p:cNvCxnSpPr>
          <p:nvPr>
            <p:custDataLst>
              <p:tags r:id="rId79"/>
            </p:custDataLst>
          </p:nvPr>
        </p:nvCxnSpPr>
        <p:spPr bwMode="auto">
          <a:xfrm flipH="1">
            <a:off x="3816350" y="3646488"/>
            <a:ext cx="1158875" cy="4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58451" name="AutoShape 135"/>
          <p:cNvCxnSpPr>
            <a:cxnSpLocks noChangeShapeType="1"/>
            <a:stCxn id="58420" idx="0"/>
            <a:endCxn id="58514" idx="0"/>
          </p:cNvCxnSpPr>
          <p:nvPr>
            <p:custDataLst>
              <p:tags r:id="rId80"/>
            </p:custDataLst>
          </p:nvPr>
        </p:nvCxnSpPr>
        <p:spPr bwMode="auto">
          <a:xfrm flipH="1" flipV="1">
            <a:off x="3690938" y="3573463"/>
            <a:ext cx="3175" cy="777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58452" name="Text Box 136"/>
          <p:cNvSpPr txBox="1">
            <a:spLocks noChangeArrowheads="1"/>
          </p:cNvSpPr>
          <p:nvPr>
            <p:custDataLst>
              <p:tags r:id="rId81"/>
            </p:custDataLst>
          </p:nvPr>
        </p:nvSpPr>
        <p:spPr bwMode="auto">
          <a:xfrm>
            <a:off x="6467475" y="5622925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4</a:t>
            </a:r>
          </a:p>
        </p:txBody>
      </p:sp>
      <p:cxnSp>
        <p:nvCxnSpPr>
          <p:cNvPr id="58453" name="AutoShape 137"/>
          <p:cNvCxnSpPr>
            <a:cxnSpLocks noChangeShapeType="1"/>
            <a:stCxn id="58452" idx="3"/>
            <a:endCxn id="58421" idx="0"/>
          </p:cNvCxnSpPr>
          <p:nvPr>
            <p:custDataLst>
              <p:tags r:id="rId82"/>
            </p:custDataLst>
          </p:nvPr>
        </p:nvCxnSpPr>
        <p:spPr bwMode="auto">
          <a:xfrm flipV="1">
            <a:off x="6765925" y="5670550"/>
            <a:ext cx="231775" cy="136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454" name="Line 138"/>
          <p:cNvSpPr>
            <a:spLocks noChangeShapeType="1"/>
          </p:cNvSpPr>
          <p:nvPr>
            <p:custDataLst>
              <p:tags r:id="rId83"/>
            </p:custDataLst>
          </p:nvPr>
        </p:nvSpPr>
        <p:spPr bwMode="auto">
          <a:xfrm>
            <a:off x="4349750" y="3889375"/>
            <a:ext cx="0" cy="142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55" name="Line 139"/>
          <p:cNvSpPr>
            <a:spLocks noChangeShapeType="1"/>
          </p:cNvSpPr>
          <p:nvPr>
            <p:custDataLst>
              <p:tags r:id="rId84"/>
            </p:custDataLst>
          </p:nvPr>
        </p:nvSpPr>
        <p:spPr bwMode="auto">
          <a:xfrm>
            <a:off x="4953000" y="4033838"/>
            <a:ext cx="0" cy="142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56" name="Line 140"/>
          <p:cNvSpPr>
            <a:spLocks noChangeShapeType="1"/>
          </p:cNvSpPr>
          <p:nvPr>
            <p:custDataLst>
              <p:tags r:id="rId85"/>
            </p:custDataLst>
          </p:nvPr>
        </p:nvSpPr>
        <p:spPr bwMode="auto">
          <a:xfrm>
            <a:off x="4121150" y="4003675"/>
            <a:ext cx="0" cy="142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57" name="Line 141"/>
          <p:cNvSpPr>
            <a:spLocks noChangeShapeType="1"/>
          </p:cNvSpPr>
          <p:nvPr>
            <p:custDataLst>
              <p:tags r:id="rId86"/>
            </p:custDataLst>
          </p:nvPr>
        </p:nvSpPr>
        <p:spPr bwMode="auto">
          <a:xfrm>
            <a:off x="4495800" y="4148138"/>
            <a:ext cx="0" cy="142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8458" name="AutoShape 142"/>
          <p:cNvCxnSpPr>
            <a:cxnSpLocks noChangeShapeType="1"/>
            <a:stCxn id="58507" idx="1"/>
            <a:endCxn id="58457" idx="1"/>
          </p:cNvCxnSpPr>
          <p:nvPr>
            <p:custDataLst>
              <p:tags r:id="rId87"/>
            </p:custDataLst>
          </p:nvPr>
        </p:nvCxnSpPr>
        <p:spPr bwMode="auto">
          <a:xfrm flipV="1">
            <a:off x="4494213" y="4291013"/>
            <a:ext cx="1587" cy="2016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58459" name="AutoShape 143"/>
          <p:cNvCxnSpPr>
            <a:cxnSpLocks noChangeShapeType="1"/>
            <a:stCxn id="58457" idx="0"/>
            <a:endCxn id="58456" idx="1"/>
          </p:cNvCxnSpPr>
          <p:nvPr>
            <p:custDataLst>
              <p:tags r:id="rId88"/>
            </p:custDataLst>
          </p:nvPr>
        </p:nvCxnSpPr>
        <p:spPr bwMode="auto">
          <a:xfrm flipH="1" flipV="1">
            <a:off x="4121150" y="4146550"/>
            <a:ext cx="3746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60" name="AutoShape 144"/>
          <p:cNvCxnSpPr>
            <a:cxnSpLocks noChangeShapeType="1"/>
            <a:stCxn id="58456" idx="1"/>
            <a:endCxn id="58500" idx="1"/>
          </p:cNvCxnSpPr>
          <p:nvPr>
            <p:custDataLst>
              <p:tags r:id="rId89"/>
            </p:custDataLst>
          </p:nvPr>
        </p:nvCxnSpPr>
        <p:spPr bwMode="auto">
          <a:xfrm>
            <a:off x="4121150" y="4146550"/>
            <a:ext cx="1588" cy="2016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461" name="AutoShape 145"/>
          <p:cNvCxnSpPr>
            <a:cxnSpLocks noChangeShapeType="1"/>
            <a:stCxn id="58456" idx="0"/>
            <a:endCxn id="58515" idx="0"/>
          </p:cNvCxnSpPr>
          <p:nvPr>
            <p:custDataLst>
              <p:tags r:id="rId90"/>
            </p:custDataLst>
          </p:nvPr>
        </p:nvCxnSpPr>
        <p:spPr bwMode="auto">
          <a:xfrm flipV="1">
            <a:off x="4121150" y="3573463"/>
            <a:ext cx="4763" cy="4302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62" name="AutoShape 146"/>
          <p:cNvCxnSpPr>
            <a:cxnSpLocks noChangeShapeType="1"/>
            <a:stCxn id="58513" idx="0"/>
            <a:endCxn id="58454" idx="0"/>
          </p:cNvCxnSpPr>
          <p:nvPr>
            <p:custDataLst>
              <p:tags r:id="rId91"/>
            </p:custDataLst>
          </p:nvPr>
        </p:nvCxnSpPr>
        <p:spPr bwMode="auto">
          <a:xfrm>
            <a:off x="4341813" y="3573463"/>
            <a:ext cx="7937" cy="3159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63" name="AutoShape 147"/>
          <p:cNvCxnSpPr>
            <a:cxnSpLocks noChangeShapeType="1"/>
            <a:stCxn id="58454" idx="1"/>
            <a:endCxn id="58455" idx="0"/>
          </p:cNvCxnSpPr>
          <p:nvPr>
            <p:custDataLst>
              <p:tags r:id="rId92"/>
            </p:custDataLst>
          </p:nvPr>
        </p:nvCxnSpPr>
        <p:spPr bwMode="auto">
          <a:xfrm>
            <a:off x="4349750" y="4032250"/>
            <a:ext cx="6032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64" name="AutoShape 148"/>
          <p:cNvCxnSpPr>
            <a:cxnSpLocks noChangeShapeType="1"/>
            <a:stCxn id="58455" idx="1"/>
            <a:endCxn id="58508" idx="1"/>
          </p:cNvCxnSpPr>
          <p:nvPr>
            <p:custDataLst>
              <p:tags r:id="rId93"/>
            </p:custDataLst>
          </p:nvPr>
        </p:nvCxnSpPr>
        <p:spPr bwMode="auto">
          <a:xfrm>
            <a:off x="4953000" y="4176713"/>
            <a:ext cx="4763" cy="3159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465" name="Line 149"/>
          <p:cNvSpPr>
            <a:spLocks noChangeShapeType="1"/>
          </p:cNvSpPr>
          <p:nvPr>
            <p:custDataLst>
              <p:tags r:id="rId94"/>
            </p:custDataLst>
          </p:nvPr>
        </p:nvSpPr>
        <p:spPr bwMode="auto">
          <a:xfrm>
            <a:off x="5994400" y="5438775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8466" name="AutoShape 150"/>
          <p:cNvCxnSpPr>
            <a:cxnSpLocks noChangeShapeType="1"/>
            <a:stCxn id="58439" idx="1"/>
            <a:endCxn id="58465" idx="0"/>
          </p:cNvCxnSpPr>
          <p:nvPr>
            <p:custDataLst>
              <p:tags r:id="rId95"/>
            </p:custDataLst>
          </p:nvPr>
        </p:nvCxnSpPr>
        <p:spPr bwMode="auto">
          <a:xfrm>
            <a:off x="5991225" y="3646488"/>
            <a:ext cx="3175" cy="17922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67" name="AutoShape 151"/>
          <p:cNvCxnSpPr>
            <a:cxnSpLocks noChangeShapeType="1"/>
            <a:stCxn id="58465" idx="1"/>
            <a:endCxn id="58417" idx="0"/>
          </p:cNvCxnSpPr>
          <p:nvPr>
            <p:custDataLst>
              <p:tags r:id="rId96"/>
            </p:custDataLst>
          </p:nvPr>
        </p:nvCxnSpPr>
        <p:spPr bwMode="auto">
          <a:xfrm>
            <a:off x="6116638" y="5438775"/>
            <a:ext cx="881062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468" name="Line 152"/>
          <p:cNvSpPr>
            <a:spLocks noChangeShapeType="1"/>
          </p:cNvSpPr>
          <p:nvPr>
            <p:custDataLst>
              <p:tags r:id="rId97"/>
            </p:custDataLst>
          </p:nvPr>
        </p:nvSpPr>
        <p:spPr bwMode="auto">
          <a:xfrm>
            <a:off x="6589713" y="5327650"/>
            <a:ext cx="122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69" name="Line 153"/>
          <p:cNvSpPr>
            <a:spLocks noChangeShapeType="1"/>
          </p:cNvSpPr>
          <p:nvPr>
            <p:custDataLst>
              <p:tags r:id="rId98"/>
            </p:custDataLst>
          </p:nvPr>
        </p:nvSpPr>
        <p:spPr bwMode="auto">
          <a:xfrm>
            <a:off x="6264275" y="4675188"/>
            <a:ext cx="142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8470" name="AutoShape 154"/>
          <p:cNvCxnSpPr>
            <a:cxnSpLocks noChangeShapeType="1"/>
            <a:stCxn id="58469" idx="1"/>
            <a:endCxn id="58422" idx="0"/>
          </p:cNvCxnSpPr>
          <p:nvPr>
            <p:custDataLst>
              <p:tags r:id="rId99"/>
            </p:custDataLst>
          </p:nvPr>
        </p:nvCxnSpPr>
        <p:spPr bwMode="auto">
          <a:xfrm>
            <a:off x="6407150" y="4675188"/>
            <a:ext cx="569913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471" name="Text Box 155"/>
          <p:cNvSpPr txBox="1">
            <a:spLocks noChangeArrowheads="1"/>
          </p:cNvSpPr>
          <p:nvPr>
            <p:custDataLst>
              <p:tags r:id="rId100"/>
            </p:custDataLst>
          </p:nvPr>
        </p:nvSpPr>
        <p:spPr bwMode="auto">
          <a:xfrm>
            <a:off x="749300" y="1304925"/>
            <a:ext cx="8572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MemIn</a:t>
            </a:r>
          </a:p>
        </p:txBody>
      </p:sp>
      <p:sp>
        <p:nvSpPr>
          <p:cNvPr id="58472" name="Text Box 156"/>
          <p:cNvSpPr txBox="1">
            <a:spLocks noChangeArrowheads="1"/>
          </p:cNvSpPr>
          <p:nvPr>
            <p:custDataLst>
              <p:tags r:id="rId101"/>
            </p:custDataLst>
          </p:nvPr>
        </p:nvSpPr>
        <p:spPr bwMode="auto">
          <a:xfrm>
            <a:off x="1422400" y="1676400"/>
            <a:ext cx="1136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0000FF"/>
                </a:solidFill>
                <a:latin typeface="Times New Roman" charset="0"/>
              </a:rPr>
              <a:t>Mem_WE</a:t>
            </a:r>
            <a:endParaRPr lang="en-US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58473" name="Text Box 157"/>
          <p:cNvSpPr txBox="1">
            <a:spLocks noChangeArrowheads="1"/>
          </p:cNvSpPr>
          <p:nvPr>
            <p:custDataLst>
              <p:tags r:id="rId102"/>
            </p:custDataLst>
          </p:nvPr>
        </p:nvSpPr>
        <p:spPr bwMode="auto">
          <a:xfrm>
            <a:off x="3570288" y="1617663"/>
            <a:ext cx="8826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IR_WE</a:t>
            </a:r>
          </a:p>
        </p:txBody>
      </p:sp>
      <p:sp>
        <p:nvSpPr>
          <p:cNvPr id="58474" name="Text Box 158"/>
          <p:cNvSpPr txBox="1">
            <a:spLocks noChangeArrowheads="1"/>
          </p:cNvSpPr>
          <p:nvPr>
            <p:custDataLst>
              <p:tags r:id="rId103"/>
            </p:custDataLst>
          </p:nvPr>
        </p:nvSpPr>
        <p:spPr bwMode="auto">
          <a:xfrm>
            <a:off x="123825" y="1617663"/>
            <a:ext cx="933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PC_WE</a:t>
            </a:r>
          </a:p>
        </p:txBody>
      </p:sp>
      <p:sp>
        <p:nvSpPr>
          <p:cNvPr id="58475" name="Text Box 159"/>
          <p:cNvSpPr txBox="1">
            <a:spLocks noChangeArrowheads="1"/>
          </p:cNvSpPr>
          <p:nvPr>
            <p:custDataLst>
              <p:tags r:id="rId104"/>
            </p:custDataLst>
          </p:nvPr>
        </p:nvSpPr>
        <p:spPr bwMode="auto">
          <a:xfrm>
            <a:off x="3197225" y="6338888"/>
            <a:ext cx="7429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RegIn</a:t>
            </a:r>
          </a:p>
        </p:txBody>
      </p:sp>
      <p:sp>
        <p:nvSpPr>
          <p:cNvPr id="58476" name="Text Box 160"/>
          <p:cNvSpPr txBox="1">
            <a:spLocks noChangeArrowheads="1"/>
          </p:cNvSpPr>
          <p:nvPr>
            <p:custDataLst>
              <p:tags r:id="rId105"/>
            </p:custDataLst>
          </p:nvPr>
        </p:nvSpPr>
        <p:spPr bwMode="auto">
          <a:xfrm>
            <a:off x="1730375" y="6248400"/>
            <a:ext cx="501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0000FF"/>
                </a:solidFill>
                <a:latin typeface="Times New Roman" charset="0"/>
              </a:rPr>
              <a:t>Dst</a:t>
            </a:r>
            <a:endParaRPr lang="en-US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58477" name="Text Box 161"/>
          <p:cNvSpPr txBox="1">
            <a:spLocks noChangeArrowheads="1"/>
          </p:cNvSpPr>
          <p:nvPr>
            <p:custDataLst>
              <p:tags r:id="rId106"/>
            </p:custDataLst>
          </p:nvPr>
        </p:nvSpPr>
        <p:spPr bwMode="auto">
          <a:xfrm>
            <a:off x="4029075" y="6327775"/>
            <a:ext cx="10223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Reg_WE</a:t>
            </a:r>
          </a:p>
        </p:txBody>
      </p:sp>
      <p:sp>
        <p:nvSpPr>
          <p:cNvPr id="58478" name="Text Box 162"/>
          <p:cNvSpPr txBox="1">
            <a:spLocks noChangeArrowheads="1"/>
          </p:cNvSpPr>
          <p:nvPr>
            <p:custDataLst>
              <p:tags r:id="rId107"/>
            </p:custDataLst>
          </p:nvPr>
        </p:nvSpPr>
        <p:spPr bwMode="auto">
          <a:xfrm>
            <a:off x="5808663" y="1597025"/>
            <a:ext cx="1123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ALUSrcA</a:t>
            </a:r>
          </a:p>
        </p:txBody>
      </p:sp>
      <p:sp>
        <p:nvSpPr>
          <p:cNvPr id="58479" name="Text Box 163"/>
          <p:cNvSpPr txBox="1">
            <a:spLocks noChangeArrowheads="1"/>
          </p:cNvSpPr>
          <p:nvPr>
            <p:custDataLst>
              <p:tags r:id="rId108"/>
            </p:custDataLst>
          </p:nvPr>
        </p:nvSpPr>
        <p:spPr bwMode="auto">
          <a:xfrm>
            <a:off x="6596063" y="6316663"/>
            <a:ext cx="11112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ALUSrcB</a:t>
            </a:r>
          </a:p>
        </p:txBody>
      </p:sp>
      <p:sp>
        <p:nvSpPr>
          <p:cNvPr id="58480" name="Text Box 164"/>
          <p:cNvSpPr txBox="1">
            <a:spLocks noChangeArrowheads="1"/>
          </p:cNvSpPr>
          <p:nvPr>
            <p:custDataLst>
              <p:tags r:id="rId109"/>
            </p:custDataLst>
          </p:nvPr>
        </p:nvSpPr>
        <p:spPr bwMode="auto">
          <a:xfrm>
            <a:off x="6854825" y="1595438"/>
            <a:ext cx="933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ALUOp</a:t>
            </a:r>
          </a:p>
        </p:txBody>
      </p:sp>
      <p:sp>
        <p:nvSpPr>
          <p:cNvPr id="58481" name="Text Box 165"/>
          <p:cNvSpPr txBox="1">
            <a:spLocks noChangeArrowheads="1"/>
          </p:cNvSpPr>
          <p:nvPr>
            <p:custDataLst>
              <p:tags r:id="rId110"/>
            </p:custDataLst>
          </p:nvPr>
        </p:nvSpPr>
        <p:spPr bwMode="auto">
          <a:xfrm>
            <a:off x="7486650" y="1277938"/>
            <a:ext cx="7683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PCSrc</a:t>
            </a:r>
          </a:p>
        </p:txBody>
      </p:sp>
      <p:cxnSp>
        <p:nvCxnSpPr>
          <p:cNvPr id="58482" name="AutoShape 166"/>
          <p:cNvCxnSpPr>
            <a:cxnSpLocks noChangeShapeType="1"/>
            <a:stCxn id="58474" idx="2"/>
            <a:endCxn id="58537" idx="0"/>
          </p:cNvCxnSpPr>
          <p:nvPr>
            <p:custDataLst>
              <p:tags r:id="rId111"/>
            </p:custDataLst>
          </p:nvPr>
        </p:nvCxnSpPr>
        <p:spPr bwMode="auto">
          <a:xfrm flipH="1">
            <a:off x="587375" y="1984375"/>
            <a:ext cx="3175" cy="830263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58483" name="AutoShape 167"/>
          <p:cNvCxnSpPr>
            <a:cxnSpLocks noChangeShapeType="1"/>
            <a:stCxn id="58471" idx="2"/>
            <a:endCxn id="58405" idx="0"/>
          </p:cNvCxnSpPr>
          <p:nvPr>
            <p:custDataLst>
              <p:tags r:id="rId112"/>
            </p:custDataLst>
          </p:nvPr>
        </p:nvCxnSpPr>
        <p:spPr bwMode="auto">
          <a:xfrm>
            <a:off x="1177925" y="1671638"/>
            <a:ext cx="0" cy="1439862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58484" name="AutoShape 168"/>
          <p:cNvCxnSpPr>
            <a:cxnSpLocks noChangeShapeType="1"/>
            <a:stCxn id="58472" idx="2"/>
            <a:endCxn id="58520" idx="1"/>
          </p:cNvCxnSpPr>
          <p:nvPr>
            <p:custDataLst>
              <p:tags r:id="rId113"/>
            </p:custDataLst>
          </p:nvPr>
        </p:nvCxnSpPr>
        <p:spPr bwMode="auto">
          <a:xfrm flipH="1">
            <a:off x="1989138" y="2043113"/>
            <a:ext cx="1587" cy="728662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58485" name="AutoShape 169"/>
          <p:cNvCxnSpPr>
            <a:cxnSpLocks noChangeShapeType="1"/>
            <a:stCxn id="58475" idx="0"/>
            <a:endCxn id="58427" idx="1"/>
          </p:cNvCxnSpPr>
          <p:nvPr>
            <p:custDataLst>
              <p:tags r:id="rId114"/>
            </p:custDataLst>
          </p:nvPr>
        </p:nvCxnSpPr>
        <p:spPr bwMode="auto">
          <a:xfrm flipH="1" flipV="1">
            <a:off x="3563938" y="5851525"/>
            <a:ext cx="4762" cy="487363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58486" name="AutoShape 170"/>
          <p:cNvCxnSpPr>
            <a:cxnSpLocks noChangeShapeType="1"/>
            <a:stCxn id="58473" idx="2"/>
            <a:endCxn id="58509" idx="2"/>
          </p:cNvCxnSpPr>
          <p:nvPr>
            <p:custDataLst>
              <p:tags r:id="rId115"/>
            </p:custDataLst>
          </p:nvPr>
        </p:nvCxnSpPr>
        <p:spPr bwMode="auto">
          <a:xfrm>
            <a:off x="4011613" y="1984375"/>
            <a:ext cx="4762" cy="473075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58487" name="AutoShape 171"/>
          <p:cNvCxnSpPr>
            <a:cxnSpLocks noChangeShapeType="1"/>
            <a:stCxn id="58476" idx="0"/>
            <a:endCxn id="58498" idx="0"/>
          </p:cNvCxnSpPr>
          <p:nvPr>
            <p:custDataLst>
              <p:tags r:id="rId116"/>
            </p:custDataLst>
          </p:nvPr>
        </p:nvCxnSpPr>
        <p:spPr bwMode="auto">
          <a:xfrm flipV="1">
            <a:off x="1981200" y="4475956"/>
            <a:ext cx="1816894" cy="1772444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58488" name="AutoShape 172"/>
          <p:cNvCxnSpPr>
            <a:cxnSpLocks noChangeShapeType="1"/>
            <a:stCxn id="58477" idx="0"/>
            <a:endCxn id="58504" idx="0"/>
          </p:cNvCxnSpPr>
          <p:nvPr>
            <p:custDataLst>
              <p:tags r:id="rId117"/>
            </p:custDataLst>
          </p:nvPr>
        </p:nvCxnSpPr>
        <p:spPr bwMode="auto">
          <a:xfrm flipH="1" flipV="1">
            <a:off x="4537075" y="5786438"/>
            <a:ext cx="3175" cy="541337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58489" name="AutoShape 173"/>
          <p:cNvCxnSpPr>
            <a:cxnSpLocks noChangeShapeType="1"/>
            <a:stCxn id="58478" idx="2"/>
            <a:endCxn id="58437" idx="0"/>
          </p:cNvCxnSpPr>
          <p:nvPr>
            <p:custDataLst>
              <p:tags r:id="rId118"/>
            </p:custDataLst>
          </p:nvPr>
        </p:nvCxnSpPr>
        <p:spPr bwMode="auto">
          <a:xfrm>
            <a:off x="6370638" y="1963738"/>
            <a:ext cx="758825" cy="2600325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58490" name="AutoShape 174"/>
          <p:cNvCxnSpPr>
            <a:cxnSpLocks noChangeShapeType="1"/>
            <a:stCxn id="58479" idx="0"/>
            <a:endCxn id="58438" idx="1"/>
          </p:cNvCxnSpPr>
          <p:nvPr>
            <p:custDataLst>
              <p:tags r:id="rId119"/>
            </p:custDataLst>
          </p:nvPr>
        </p:nvCxnSpPr>
        <p:spPr bwMode="auto">
          <a:xfrm flipH="1" flipV="1">
            <a:off x="7148513" y="5764213"/>
            <a:ext cx="3175" cy="552450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58491" name="AutoShape 175"/>
          <p:cNvCxnSpPr>
            <a:cxnSpLocks noChangeShapeType="1"/>
            <a:stCxn id="58480" idx="2"/>
            <a:endCxn id="58540" idx="0"/>
          </p:cNvCxnSpPr>
          <p:nvPr>
            <p:custDataLst>
              <p:tags r:id="rId120"/>
            </p:custDataLst>
          </p:nvPr>
        </p:nvCxnSpPr>
        <p:spPr bwMode="auto">
          <a:xfrm>
            <a:off x="7321550" y="1962150"/>
            <a:ext cx="157163" cy="2657475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58492" name="AutoShape 176"/>
          <p:cNvCxnSpPr>
            <a:cxnSpLocks noChangeShapeType="1"/>
            <a:stCxn id="58481" idx="2"/>
            <a:endCxn id="58493" idx="0"/>
          </p:cNvCxnSpPr>
          <p:nvPr>
            <p:custDataLst>
              <p:tags r:id="rId121"/>
            </p:custDataLst>
          </p:nvPr>
        </p:nvCxnSpPr>
        <p:spPr bwMode="auto">
          <a:xfrm flipH="1">
            <a:off x="7869238" y="1644650"/>
            <a:ext cx="1587" cy="320675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58493" name="Line 177"/>
          <p:cNvSpPr>
            <a:spLocks noChangeShapeType="1"/>
          </p:cNvSpPr>
          <p:nvPr>
            <p:custDataLst>
              <p:tags r:id="rId122"/>
            </p:custDataLst>
          </p:nvPr>
        </p:nvSpPr>
        <p:spPr bwMode="auto">
          <a:xfrm>
            <a:off x="7869238" y="1993900"/>
            <a:ext cx="0" cy="4968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94" name="Line 178"/>
          <p:cNvSpPr>
            <a:spLocks noChangeShapeType="1"/>
          </p:cNvSpPr>
          <p:nvPr>
            <p:custDataLst>
              <p:tags r:id="rId123"/>
            </p:custDataLst>
          </p:nvPr>
        </p:nvSpPr>
        <p:spPr bwMode="auto">
          <a:xfrm>
            <a:off x="7888288" y="2103438"/>
            <a:ext cx="122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95" name="Line 179"/>
          <p:cNvSpPr>
            <a:spLocks noChangeShapeType="1"/>
          </p:cNvSpPr>
          <p:nvPr>
            <p:custDataLst>
              <p:tags r:id="rId124"/>
            </p:custDataLst>
          </p:nvPr>
        </p:nvSpPr>
        <p:spPr bwMode="auto">
          <a:xfrm>
            <a:off x="8737600" y="2105025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8496" name="AutoShape 180"/>
          <p:cNvCxnSpPr>
            <a:cxnSpLocks noChangeShapeType="1"/>
            <a:stCxn id="58385" idx="1"/>
            <a:endCxn id="58495" idx="1"/>
          </p:cNvCxnSpPr>
          <p:nvPr>
            <p:custDataLst>
              <p:tags r:id="rId125"/>
            </p:custDataLst>
          </p:nvPr>
        </p:nvCxnSpPr>
        <p:spPr bwMode="auto">
          <a:xfrm flipH="1" flipV="1">
            <a:off x="8859838" y="2105025"/>
            <a:ext cx="3175" cy="3016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97" name="AutoShape 181"/>
          <p:cNvCxnSpPr>
            <a:cxnSpLocks noChangeShapeType="1"/>
            <a:stCxn id="58495" idx="0"/>
            <a:endCxn id="58494" idx="1"/>
          </p:cNvCxnSpPr>
          <p:nvPr>
            <p:custDataLst>
              <p:tags r:id="rId126"/>
            </p:custDataLst>
          </p:nvPr>
        </p:nvCxnSpPr>
        <p:spPr bwMode="auto">
          <a:xfrm flipH="1" flipV="1">
            <a:off x="8010525" y="2103438"/>
            <a:ext cx="727075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6" name="Rectangle 18"/>
          <p:cNvSpPr>
            <a:spLocks noChangeArrowheads="1"/>
          </p:cNvSpPr>
          <p:nvPr>
            <p:custDataLst>
              <p:tags r:id="rId127"/>
            </p:custDataLst>
          </p:nvPr>
        </p:nvSpPr>
        <p:spPr bwMode="auto">
          <a:xfrm rot="16200000">
            <a:off x="5449889" y="2266003"/>
            <a:ext cx="406400" cy="995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 err="1" smtClean="0">
                <a:latin typeface="Times New Roman" charset="0"/>
              </a:rPr>
              <a:t>Concat</a:t>
            </a:r>
            <a:endParaRPr lang="en-US" sz="1600" b="1" dirty="0">
              <a:latin typeface="Times New Roman" charset="0"/>
            </a:endParaRPr>
          </a:p>
        </p:txBody>
      </p:sp>
      <p:cxnSp>
        <p:nvCxnSpPr>
          <p:cNvPr id="200" name="AutoShape 134"/>
          <p:cNvCxnSpPr>
            <a:cxnSpLocks noChangeShapeType="1"/>
          </p:cNvCxnSpPr>
          <p:nvPr>
            <p:custDataLst>
              <p:tags r:id="rId128"/>
            </p:custDataLst>
          </p:nvPr>
        </p:nvCxnSpPr>
        <p:spPr bwMode="auto">
          <a:xfrm flipH="1">
            <a:off x="4515644" y="2667000"/>
            <a:ext cx="63976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03" name="AutoShape 134"/>
          <p:cNvCxnSpPr>
            <a:cxnSpLocks noChangeShapeType="1"/>
          </p:cNvCxnSpPr>
          <p:nvPr>
            <p:custDataLst>
              <p:tags r:id="rId129"/>
            </p:custDataLst>
          </p:nvPr>
        </p:nvCxnSpPr>
        <p:spPr bwMode="auto">
          <a:xfrm flipH="1">
            <a:off x="4789089" y="2830636"/>
            <a:ext cx="36632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06" name="AutoShape 150"/>
          <p:cNvCxnSpPr>
            <a:cxnSpLocks noChangeShapeType="1"/>
          </p:cNvCxnSpPr>
          <p:nvPr>
            <p:custDataLst>
              <p:tags r:id="rId130"/>
            </p:custDataLst>
          </p:nvPr>
        </p:nvCxnSpPr>
        <p:spPr bwMode="auto">
          <a:xfrm>
            <a:off x="4789089" y="2830636"/>
            <a:ext cx="3175" cy="143656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9" name="AutoShape 181"/>
          <p:cNvCxnSpPr>
            <a:cxnSpLocks noChangeShapeType="1"/>
          </p:cNvCxnSpPr>
          <p:nvPr>
            <p:custDataLst>
              <p:tags r:id="rId131"/>
            </p:custDataLst>
          </p:nvPr>
        </p:nvCxnSpPr>
        <p:spPr bwMode="auto">
          <a:xfrm flipH="1">
            <a:off x="7848600" y="2397919"/>
            <a:ext cx="146302" cy="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1" name="AutoShape 109"/>
          <p:cNvCxnSpPr>
            <a:cxnSpLocks noChangeShapeType="1"/>
          </p:cNvCxnSpPr>
          <p:nvPr>
            <p:custDataLst>
              <p:tags r:id="rId132"/>
            </p:custDataLst>
          </p:nvPr>
        </p:nvCxnSpPr>
        <p:spPr bwMode="auto">
          <a:xfrm>
            <a:off x="6148387" y="2765425"/>
            <a:ext cx="186213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3" name="AutoShape 109"/>
          <p:cNvCxnSpPr>
            <a:cxnSpLocks noChangeShapeType="1"/>
          </p:cNvCxnSpPr>
          <p:nvPr>
            <p:custDataLst>
              <p:tags r:id="rId133"/>
            </p:custDataLst>
          </p:nvPr>
        </p:nvCxnSpPr>
        <p:spPr bwMode="auto">
          <a:xfrm flipV="1">
            <a:off x="8010525" y="2391569"/>
            <a:ext cx="1" cy="38020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191" name="Text Box 156"/>
          <p:cNvSpPr txBox="1">
            <a:spLocks noChangeArrowheads="1"/>
          </p:cNvSpPr>
          <p:nvPr>
            <p:custDataLst>
              <p:tags r:id="rId134"/>
            </p:custDataLst>
          </p:nvPr>
        </p:nvSpPr>
        <p:spPr bwMode="auto">
          <a:xfrm>
            <a:off x="5329058" y="6040438"/>
            <a:ext cx="825867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smtClean="0">
                <a:solidFill>
                  <a:srgbClr val="0000FF"/>
                </a:solidFill>
                <a:latin typeface="Times New Roman" charset="0"/>
              </a:rPr>
              <a:t>A_WE</a:t>
            </a:r>
          </a:p>
          <a:p>
            <a:pPr algn="ctr" eaLnBrk="0" hangingPunct="0"/>
            <a:r>
              <a:rPr lang="en-US" dirty="0" smtClean="0">
                <a:solidFill>
                  <a:srgbClr val="0000FF"/>
                </a:solidFill>
                <a:latin typeface="Times New Roman" charset="0"/>
              </a:rPr>
              <a:t>B_WE</a:t>
            </a:r>
            <a:endParaRPr lang="en-US" dirty="0">
              <a:solidFill>
                <a:srgbClr val="0000FF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308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Preview of things to 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control a Multi-Cycle CPU</a:t>
            </a:r>
          </a:p>
          <a:p>
            <a:endParaRPr lang="en-US" dirty="0"/>
          </a:p>
          <a:p>
            <a:r>
              <a:rPr lang="en-US" dirty="0" smtClean="0"/>
              <a:t>Timing Concerns and Explicit Balancing</a:t>
            </a:r>
          </a:p>
          <a:p>
            <a:endParaRPr lang="en-US" dirty="0"/>
          </a:p>
          <a:p>
            <a:r>
              <a:rPr lang="en-US" dirty="0" smtClean="0"/>
              <a:t>Modern CPUs: Pipelining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00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your </a:t>
            </a:r>
            <a:r>
              <a:rPr lang="en-US" dirty="0" err="1" smtClean="0"/>
              <a:t>Multicycle</a:t>
            </a:r>
            <a:r>
              <a:rPr lang="en-US" dirty="0" smtClean="0"/>
              <a:t> design from Monday</a:t>
            </a:r>
          </a:p>
          <a:p>
            <a:pPr lvl="1"/>
            <a:r>
              <a:rPr lang="en-US" dirty="0" smtClean="0"/>
              <a:t>Do symbolically first, then substitute real numbers</a:t>
            </a:r>
          </a:p>
          <a:p>
            <a:pPr lvl="1"/>
            <a:r>
              <a:rPr lang="en-US" dirty="0" smtClean="0"/>
              <a:t>Remember parallel paths!</a:t>
            </a:r>
          </a:p>
          <a:p>
            <a:pPr lvl="1"/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7456409"/>
              </p:ext>
            </p:extLst>
          </p:nvPr>
        </p:nvGraphicFramePr>
        <p:xfrm>
          <a:off x="457200" y="364236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Instruction/Data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tMEM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Muxes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585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95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Split Single Cycle in to multiple cycles</a:t>
            </a:r>
          </a:p>
          <a:p>
            <a:endParaRPr lang="en-US" dirty="0"/>
          </a:p>
          <a:p>
            <a:r>
              <a:rPr lang="en-US" dirty="0" smtClean="0"/>
              <a:t>Use variable number of cycles per instruction</a:t>
            </a:r>
          </a:p>
          <a:p>
            <a:pPr lvl="1"/>
            <a:r>
              <a:rPr lang="en-US" dirty="0" smtClean="0"/>
              <a:t>No More Harrison Bergeron-</a:t>
            </a:r>
            <a:r>
              <a:rPr lang="en-US" dirty="0" err="1" smtClean="0"/>
              <a:t>ing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Most Instructions become Faster</a:t>
            </a:r>
          </a:p>
          <a:p>
            <a:endParaRPr lang="en-US" dirty="0"/>
          </a:p>
          <a:p>
            <a:r>
              <a:rPr lang="en-US" dirty="0" smtClean="0"/>
              <a:t>Longest Instruction gets Longer</a:t>
            </a:r>
          </a:p>
          <a:p>
            <a:pPr lvl="1"/>
            <a:r>
              <a:rPr lang="en-US" dirty="0" smtClean="0"/>
              <a:t>From unbalanced phases</a:t>
            </a:r>
          </a:p>
          <a:p>
            <a:pPr lvl="1"/>
            <a:endParaRPr lang="en-US" dirty="0"/>
          </a:p>
          <a:p>
            <a:r>
              <a:rPr lang="en-US" dirty="0" smtClean="0"/>
              <a:t>Costs: Registers, control logic</a:t>
            </a:r>
          </a:p>
        </p:txBody>
      </p:sp>
    </p:spTree>
    <p:extLst>
      <p:ext uri="{BB962C8B-B14F-4D97-AF65-F5344CB8AC3E}">
        <p14:creationId xmlns:p14="http://schemas.microsoft.com/office/powerpoint/2010/main" val="48703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Clocks</a:t>
            </a:r>
          </a:p>
          <a:p>
            <a:endParaRPr lang="en-US" dirty="0"/>
          </a:p>
          <a:p>
            <a:r>
              <a:rPr lang="en-US" dirty="0" smtClean="0"/>
              <a:t>Recall Single-Cycle CPUs</a:t>
            </a:r>
          </a:p>
          <a:p>
            <a:endParaRPr lang="en-US" dirty="0"/>
          </a:p>
          <a:p>
            <a:r>
              <a:rPr lang="en-US" dirty="0" smtClean="0"/>
              <a:t>Single-Cycle Shortcomings</a:t>
            </a:r>
          </a:p>
          <a:p>
            <a:endParaRPr lang="en-US" dirty="0"/>
          </a:p>
          <a:p>
            <a:r>
              <a:rPr lang="en-US" dirty="0" smtClean="0"/>
              <a:t>Multi-Cycle CPUs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8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600200"/>
            <a:ext cx="6096000" cy="4876800"/>
          </a:xfrm>
        </p:spPr>
        <p:txBody>
          <a:bodyPr/>
          <a:lstStyle/>
          <a:p>
            <a:r>
              <a:rPr lang="en-US" dirty="0" smtClean="0"/>
              <a:t>Fetch instruction from memory</a:t>
            </a:r>
          </a:p>
          <a:p>
            <a:r>
              <a:rPr lang="en-US" dirty="0" smtClean="0"/>
              <a:t>Decode instruction into actions/controls</a:t>
            </a:r>
          </a:p>
          <a:p>
            <a:r>
              <a:rPr lang="en-US" dirty="0" smtClean="0"/>
              <a:t>Fetch/Decode operands</a:t>
            </a:r>
          </a:p>
          <a:p>
            <a:r>
              <a:rPr lang="en-US" dirty="0" smtClean="0"/>
              <a:t>Compute result value or status </a:t>
            </a:r>
          </a:p>
          <a:p>
            <a:r>
              <a:rPr lang="en-US" dirty="0" smtClean="0"/>
              <a:t>Push result(s) to storage</a:t>
            </a:r>
          </a:p>
          <a:p>
            <a:r>
              <a:rPr lang="en-US" dirty="0" smtClean="0"/>
              <a:t>Determine next instruction </a:t>
            </a:r>
          </a:p>
        </p:txBody>
      </p:sp>
      <p:grpSp>
        <p:nvGrpSpPr>
          <p:cNvPr id="4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228600" y="1397000"/>
            <a:ext cx="1898650" cy="5080000"/>
            <a:chOff x="384" y="528"/>
            <a:chExt cx="1196" cy="3456"/>
          </a:xfrm>
        </p:grpSpPr>
        <p:sp>
          <p:nvSpPr>
            <p:cNvPr id="5" name="Rectangle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588" y="720"/>
              <a:ext cx="992" cy="4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latin typeface="Trebuchet MS" charset="0"/>
                </a:rPr>
                <a:t>Instruction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latin typeface="Trebuchet MS" charset="0"/>
                </a:rPr>
                <a:t>Fetch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588" y="1312"/>
              <a:ext cx="992" cy="4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latin typeface="Trebuchet MS" charset="0"/>
                </a:rPr>
                <a:t>Instruction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latin typeface="Trebuchet MS" charset="0"/>
                </a:rPr>
                <a:t>Decode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88" y="1902"/>
              <a:ext cx="992" cy="4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Operand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Fetch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88" y="2494"/>
              <a:ext cx="992" cy="2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8000"/>
                </a:lnSpc>
                <a:spcBef>
                  <a:spcPct val="43000"/>
                </a:spcBef>
              </a:pPr>
              <a:r>
                <a:rPr lang="en-US" b="1" i="1">
                  <a:latin typeface="Trebuchet MS" charset="0"/>
                </a:rPr>
                <a:t>Execute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588" y="2902"/>
              <a:ext cx="992" cy="4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Result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Store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88" y="3494"/>
              <a:ext cx="992" cy="4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Next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Instruction</a:t>
              </a:r>
            </a:p>
          </p:txBody>
        </p:sp>
        <p:sp>
          <p:nvSpPr>
            <p:cNvPr id="11" name="Line 11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1056" y="1120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1056" y="2302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1056" y="1710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1056" y="3302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1056" y="2666"/>
              <a:ext cx="0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056" y="3894"/>
              <a:ext cx="0" cy="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384" y="3984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384" y="528"/>
              <a:ext cx="0" cy="34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384" y="528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056" y="528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724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600200"/>
            <a:ext cx="6096000" cy="4876800"/>
          </a:xfrm>
        </p:spPr>
        <p:txBody>
          <a:bodyPr/>
          <a:lstStyle/>
          <a:p>
            <a:r>
              <a:rPr lang="en-US" dirty="0" smtClean="0"/>
              <a:t>Fetch instruction from memory</a:t>
            </a:r>
          </a:p>
          <a:p>
            <a:r>
              <a:rPr lang="en-US" dirty="0" smtClean="0"/>
              <a:t>Decode instruction into actions/controls</a:t>
            </a:r>
          </a:p>
          <a:p>
            <a:r>
              <a:rPr lang="en-US" dirty="0" smtClean="0"/>
              <a:t>Fetch/Decode operands</a:t>
            </a:r>
          </a:p>
          <a:p>
            <a:r>
              <a:rPr lang="en-US" dirty="0" smtClean="0"/>
              <a:t>Compute result value or status </a:t>
            </a:r>
          </a:p>
          <a:p>
            <a:r>
              <a:rPr lang="en-US" dirty="0" smtClean="0"/>
              <a:t>Push result(s) to storage</a:t>
            </a:r>
          </a:p>
          <a:p>
            <a:r>
              <a:rPr lang="en-US" dirty="0" smtClean="0"/>
              <a:t>Determine next instruction </a:t>
            </a:r>
          </a:p>
          <a:p>
            <a:r>
              <a:rPr lang="en-US" b="1" dirty="0" smtClean="0"/>
              <a:t>Reference Lecture b1001</a:t>
            </a:r>
          </a:p>
        </p:txBody>
      </p:sp>
      <p:grpSp>
        <p:nvGrpSpPr>
          <p:cNvPr id="4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228600" y="1397000"/>
            <a:ext cx="1898650" cy="5080000"/>
            <a:chOff x="384" y="528"/>
            <a:chExt cx="1196" cy="3456"/>
          </a:xfrm>
        </p:grpSpPr>
        <p:sp>
          <p:nvSpPr>
            <p:cNvPr id="5" name="Rectangle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588" y="720"/>
              <a:ext cx="992" cy="4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latin typeface="Trebuchet MS" charset="0"/>
                </a:rPr>
                <a:t>Instruction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latin typeface="Trebuchet MS" charset="0"/>
                </a:rPr>
                <a:t>Fetch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588" y="1312"/>
              <a:ext cx="992" cy="4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latin typeface="Trebuchet MS" charset="0"/>
                </a:rPr>
                <a:t>Instruction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latin typeface="Trebuchet MS" charset="0"/>
                </a:rPr>
                <a:t>Decode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88" y="1902"/>
              <a:ext cx="992" cy="4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Operand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Fetch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88" y="2494"/>
              <a:ext cx="992" cy="2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8000"/>
                </a:lnSpc>
                <a:spcBef>
                  <a:spcPct val="43000"/>
                </a:spcBef>
              </a:pPr>
              <a:r>
                <a:rPr lang="en-US" b="1" i="1">
                  <a:latin typeface="Trebuchet MS" charset="0"/>
                </a:rPr>
                <a:t>Execute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588" y="2902"/>
              <a:ext cx="992" cy="4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Result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Store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88" y="3494"/>
              <a:ext cx="992" cy="4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Next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Instruction</a:t>
              </a:r>
            </a:p>
          </p:txBody>
        </p:sp>
        <p:sp>
          <p:nvSpPr>
            <p:cNvPr id="11" name="Line 11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1056" y="1120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1056" y="2302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1056" y="1710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1056" y="3302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1056" y="2666"/>
              <a:ext cx="0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056" y="3894"/>
              <a:ext cx="0" cy="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384" y="3984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384" y="528"/>
              <a:ext cx="0" cy="34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384" y="528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056" y="528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599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Clocks and Stability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clock is a massive, chip wide signal</a:t>
            </a:r>
          </a:p>
          <a:p>
            <a:pPr lvl="1"/>
            <a:r>
              <a:rPr lang="en-US" dirty="0" smtClean="0"/>
              <a:t>All timing slaves to it</a:t>
            </a:r>
          </a:p>
          <a:p>
            <a:pPr lvl="1"/>
            <a:r>
              <a:rPr lang="en-US" dirty="0" smtClean="0"/>
              <a:t>Huge buffers to keep everyone in line</a:t>
            </a:r>
          </a:p>
          <a:p>
            <a:endParaRPr lang="en-US" dirty="0"/>
          </a:p>
          <a:p>
            <a:r>
              <a:rPr lang="en-US" dirty="0" smtClean="0"/>
              <a:t>Usually a Crystal (XTAL / XO) as a time base</a:t>
            </a:r>
          </a:p>
          <a:p>
            <a:pPr lvl="1"/>
            <a:r>
              <a:rPr lang="en-US" dirty="0" smtClean="0"/>
              <a:t>Very precise – Easily tens of parts per million</a:t>
            </a:r>
          </a:p>
          <a:p>
            <a:pPr lvl="1"/>
            <a:endParaRPr lang="en-US" dirty="0"/>
          </a:p>
          <a:p>
            <a:r>
              <a:rPr lang="en-US" dirty="0" smtClean="0"/>
              <a:t>Sometimes an RC </a:t>
            </a:r>
            <a:r>
              <a:rPr lang="en-US" dirty="0" err="1" smtClean="0"/>
              <a:t>oscilator</a:t>
            </a:r>
            <a:endParaRPr lang="en-US" dirty="0" smtClean="0"/>
          </a:p>
          <a:p>
            <a:pPr lvl="1"/>
            <a:r>
              <a:rPr lang="en-US" dirty="0" err="1" smtClean="0"/>
              <a:t>ModCon</a:t>
            </a:r>
            <a:r>
              <a:rPr lang="en-US" dirty="0" smtClean="0"/>
              <a:t> all over again</a:t>
            </a:r>
          </a:p>
        </p:txBody>
      </p:sp>
    </p:spTree>
    <p:extLst>
      <p:ext uri="{BB962C8B-B14F-4D97-AF65-F5344CB8AC3E}">
        <p14:creationId xmlns:p14="http://schemas.microsoft.com/office/powerpoint/2010/main" val="3865900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Clocks and Instability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Specialized systems can change clock </a:t>
            </a:r>
            <a:r>
              <a:rPr lang="en-US" dirty="0" err="1" smtClean="0"/>
              <a:t>freq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Phase Locked Loop to multiply / divide </a:t>
            </a:r>
            <a:r>
              <a:rPr lang="en-US" dirty="0" err="1"/>
              <a:t>freq</a:t>
            </a:r>
            <a:endParaRPr lang="en-US" dirty="0"/>
          </a:p>
          <a:p>
            <a:pPr lvl="1"/>
            <a:r>
              <a:rPr lang="en-US" dirty="0"/>
              <a:t>Some can change this multiplier during </a:t>
            </a:r>
            <a:r>
              <a:rPr lang="en-US" dirty="0" smtClean="0"/>
              <a:t>operation</a:t>
            </a:r>
          </a:p>
          <a:p>
            <a:pPr lvl="1"/>
            <a:endParaRPr lang="en-US" dirty="0"/>
          </a:p>
          <a:p>
            <a:r>
              <a:rPr lang="en-US" dirty="0" smtClean="0"/>
              <a:t>Spread Spectrum Oscillator:</a:t>
            </a:r>
            <a:endParaRPr lang="en-US" dirty="0"/>
          </a:p>
        </p:txBody>
      </p:sp>
      <p:pic>
        <p:nvPicPr>
          <p:cNvPr id="1026" name="Picture 2" descr="http://www.mecxtal.com/images/ssc_centerdow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267200"/>
            <a:ext cx="75723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73879" y="6488668"/>
            <a:ext cx="3739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http://www.mecxtal.com/clk_hm.php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5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Rippling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Each Clock Cycle “ripples” left to right</a:t>
            </a:r>
          </a:p>
          <a:p>
            <a:pPr lvl="1"/>
            <a:r>
              <a:rPr lang="en-US" dirty="0" smtClean="0"/>
              <a:t>Elements emit garbage values until they stabilize</a:t>
            </a:r>
          </a:p>
          <a:p>
            <a:pPr lvl="1"/>
            <a:endParaRPr lang="en-US" dirty="0"/>
          </a:p>
          <a:p>
            <a:r>
              <a:rPr lang="en-US" dirty="0" smtClean="0"/>
              <a:t>Elements on the Left (leading edge of cycle)</a:t>
            </a:r>
          </a:p>
          <a:p>
            <a:pPr lvl="1"/>
            <a:r>
              <a:rPr lang="en-US" dirty="0" smtClean="0"/>
              <a:t>Spend most of the time “bored” (stable)</a:t>
            </a:r>
          </a:p>
          <a:p>
            <a:pPr lvl="1"/>
            <a:r>
              <a:rPr lang="en-US" dirty="0" smtClean="0"/>
              <a:t>Under-utilized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Elements on the Right (lagging edge of cycle)</a:t>
            </a:r>
          </a:p>
          <a:p>
            <a:pPr lvl="1"/>
            <a:r>
              <a:rPr lang="en-US" dirty="0" smtClean="0"/>
              <a:t>Spend most of the time twitching as things settle</a:t>
            </a:r>
          </a:p>
          <a:p>
            <a:pPr lvl="1"/>
            <a:r>
              <a:rPr lang="en-US" dirty="0" smtClean="0"/>
              <a:t>Spend unnecessary dynamic power</a:t>
            </a:r>
          </a:p>
        </p:txBody>
      </p:sp>
    </p:spTree>
    <p:extLst>
      <p:ext uri="{BB962C8B-B14F-4D97-AF65-F5344CB8AC3E}">
        <p14:creationId xmlns:p14="http://schemas.microsoft.com/office/powerpoint/2010/main" val="183907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Performance of Single-Cycle Machine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23825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buFontTx/>
              <a:buNone/>
            </a:pPr>
            <a:r>
              <a:rPr lang="en-US" dirty="0" smtClean="0"/>
              <a:t>Clock speed is set by the </a:t>
            </a:r>
            <a:r>
              <a:rPr lang="en-US" b="1" dirty="0" smtClean="0"/>
              <a:t>slowest</a:t>
            </a:r>
            <a:r>
              <a:rPr lang="en-US" dirty="0" smtClean="0"/>
              <a:t> instruction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/>
              <a:t>	Arithmetic &amp; Logic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	Load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	Store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	Branch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	Jump</a:t>
            </a:r>
          </a:p>
        </p:txBody>
      </p:sp>
      <p:grpSp>
        <p:nvGrpSpPr>
          <p:cNvPr id="17413" name="Group 50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736600" y="3297237"/>
            <a:ext cx="8280400" cy="279400"/>
            <a:chOff x="88" y="3313"/>
            <a:chExt cx="5216" cy="176"/>
          </a:xfrm>
        </p:grpSpPr>
        <p:sp>
          <p:nvSpPr>
            <p:cNvPr id="17443" name="Rectangle 38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41" y="3313"/>
              <a:ext cx="135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Instr. Memory</a:t>
              </a:r>
            </a:p>
          </p:txBody>
        </p:sp>
        <p:sp>
          <p:nvSpPr>
            <p:cNvPr id="17444" name="Rectangle 39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88" y="3313"/>
              <a:ext cx="253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PC</a:t>
              </a:r>
            </a:p>
          </p:txBody>
        </p:sp>
        <p:sp>
          <p:nvSpPr>
            <p:cNvPr id="17445" name="Rectangle 40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573" y="3313"/>
              <a:ext cx="22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mux</a:t>
              </a:r>
            </a:p>
          </p:txBody>
        </p:sp>
        <p:sp>
          <p:nvSpPr>
            <p:cNvPr id="17446" name="Rectangle 41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1700" y="3313"/>
              <a:ext cx="691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Reg Read</a:t>
              </a:r>
            </a:p>
          </p:txBody>
        </p:sp>
        <p:sp>
          <p:nvSpPr>
            <p:cNvPr id="17447" name="Rectangle 42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2616" y="3313"/>
              <a:ext cx="598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ALU</a:t>
              </a:r>
            </a:p>
          </p:txBody>
        </p:sp>
        <p:sp>
          <p:nvSpPr>
            <p:cNvPr id="17448" name="Rectangle 44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2392" y="3313"/>
              <a:ext cx="22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mux</a:t>
              </a:r>
            </a:p>
          </p:txBody>
        </p:sp>
        <p:sp>
          <p:nvSpPr>
            <p:cNvPr id="17449" name="Rectangle 45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4798" y="3313"/>
              <a:ext cx="506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Reg Setup</a:t>
              </a:r>
            </a:p>
          </p:txBody>
        </p:sp>
        <p:sp>
          <p:nvSpPr>
            <p:cNvPr id="17450" name="Rectangle 49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3214" y="3313"/>
              <a:ext cx="135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Data Memory</a:t>
              </a:r>
            </a:p>
          </p:txBody>
        </p:sp>
      </p:grpSp>
      <p:grpSp>
        <p:nvGrpSpPr>
          <p:cNvPr id="17414" name="Group 60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736600" y="4289425"/>
            <a:ext cx="7119938" cy="279400"/>
            <a:chOff x="0" y="3204"/>
            <a:chExt cx="4485" cy="176"/>
          </a:xfrm>
        </p:grpSpPr>
        <p:sp>
          <p:nvSpPr>
            <p:cNvPr id="17437" name="Rectangle 52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253" y="3204"/>
              <a:ext cx="135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Instr. Memory</a:t>
              </a:r>
            </a:p>
          </p:txBody>
        </p:sp>
        <p:sp>
          <p:nvSpPr>
            <p:cNvPr id="17438" name="Rectangle 53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0" y="3204"/>
              <a:ext cx="253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PC</a:t>
              </a:r>
            </a:p>
          </p:txBody>
        </p:sp>
        <p:sp>
          <p:nvSpPr>
            <p:cNvPr id="17439" name="Rectangle 55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612" y="3204"/>
              <a:ext cx="691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Reg Read</a:t>
              </a:r>
            </a:p>
          </p:txBody>
        </p:sp>
        <p:sp>
          <p:nvSpPr>
            <p:cNvPr id="17440" name="Rectangle 56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528" y="3204"/>
              <a:ext cx="598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ALU</a:t>
              </a:r>
            </a:p>
          </p:txBody>
        </p:sp>
        <p:sp>
          <p:nvSpPr>
            <p:cNvPr id="17441" name="Rectangle 57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304" y="3204"/>
              <a:ext cx="22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mux</a:t>
              </a:r>
            </a:p>
          </p:txBody>
        </p:sp>
        <p:sp>
          <p:nvSpPr>
            <p:cNvPr id="17442" name="Rectangle 59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126" y="3204"/>
              <a:ext cx="135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Data Memory</a:t>
              </a:r>
            </a:p>
          </p:txBody>
        </p:sp>
      </p:grpSp>
      <p:grpSp>
        <p:nvGrpSpPr>
          <p:cNvPr id="17415" name="Group 70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736600" y="5281612"/>
            <a:ext cx="6289675" cy="279400"/>
            <a:chOff x="148" y="3171"/>
            <a:chExt cx="3962" cy="176"/>
          </a:xfrm>
        </p:grpSpPr>
        <p:sp>
          <p:nvSpPr>
            <p:cNvPr id="17429" name="Rectangle 46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274" y="3171"/>
              <a:ext cx="410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Adder</a:t>
              </a:r>
            </a:p>
          </p:txBody>
        </p:sp>
        <p:sp>
          <p:nvSpPr>
            <p:cNvPr id="17430" name="Rectangle 48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908" y="3171"/>
              <a:ext cx="20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>
                  <a:latin typeface="Times New Roman" charset="0"/>
                </a:rPr>
                <a:t>PC</a:t>
              </a:r>
              <a:br>
                <a:rPr lang="en-US" sz="1000">
                  <a:latin typeface="Times New Roman" charset="0"/>
                </a:rPr>
              </a:br>
              <a:r>
                <a:rPr lang="en-US" sz="1000">
                  <a:latin typeface="Times New Roman" charset="0"/>
                </a:rPr>
                <a:t>setup</a:t>
              </a:r>
            </a:p>
          </p:txBody>
        </p:sp>
        <p:sp>
          <p:nvSpPr>
            <p:cNvPr id="17431" name="Rectangle 62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1" y="3171"/>
              <a:ext cx="135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Instr. Memory</a:t>
              </a:r>
            </a:p>
          </p:txBody>
        </p:sp>
        <p:sp>
          <p:nvSpPr>
            <p:cNvPr id="17432" name="Rectangle 63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48" y="3171"/>
              <a:ext cx="253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PC</a:t>
              </a:r>
            </a:p>
          </p:txBody>
        </p:sp>
        <p:sp>
          <p:nvSpPr>
            <p:cNvPr id="17433" name="Rectangle 64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760" y="3171"/>
              <a:ext cx="691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 err="1">
                  <a:latin typeface="Times New Roman" charset="0"/>
                </a:rPr>
                <a:t>Reg</a:t>
              </a:r>
              <a:r>
                <a:rPr lang="en-US" dirty="0">
                  <a:latin typeface="Times New Roman" charset="0"/>
                </a:rPr>
                <a:t> Read</a:t>
              </a:r>
            </a:p>
          </p:txBody>
        </p:sp>
        <p:sp>
          <p:nvSpPr>
            <p:cNvPr id="17434" name="Rectangle 65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676" y="3171"/>
              <a:ext cx="598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ALU</a:t>
              </a:r>
            </a:p>
          </p:txBody>
        </p:sp>
        <p:sp>
          <p:nvSpPr>
            <p:cNvPr id="17435" name="Rectangle 66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452" y="3171"/>
              <a:ext cx="22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mux</a:t>
              </a:r>
            </a:p>
          </p:txBody>
        </p:sp>
        <p:sp>
          <p:nvSpPr>
            <p:cNvPr id="17436" name="Rectangle 68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684" y="3171"/>
              <a:ext cx="22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mux</a:t>
              </a:r>
            </a:p>
          </p:txBody>
        </p:sp>
      </p:grpSp>
      <p:grpSp>
        <p:nvGrpSpPr>
          <p:cNvPr id="17416" name="Group 81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736600" y="2305050"/>
            <a:ext cx="6122988" cy="279400"/>
            <a:chOff x="151" y="3236"/>
            <a:chExt cx="3857" cy="176"/>
          </a:xfrm>
        </p:grpSpPr>
        <p:sp>
          <p:nvSpPr>
            <p:cNvPr id="17422" name="Rectangle 72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04" y="3236"/>
              <a:ext cx="135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Instr. Memory</a:t>
              </a:r>
            </a:p>
          </p:txBody>
        </p:sp>
        <p:sp>
          <p:nvSpPr>
            <p:cNvPr id="17423" name="Rectangle 73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51" y="3236"/>
              <a:ext cx="253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PC</a:t>
              </a:r>
            </a:p>
          </p:txBody>
        </p:sp>
        <p:sp>
          <p:nvSpPr>
            <p:cNvPr id="17424" name="Rectangle 75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763" y="3236"/>
              <a:ext cx="691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Reg Read</a:t>
              </a:r>
            </a:p>
          </p:txBody>
        </p:sp>
        <p:sp>
          <p:nvSpPr>
            <p:cNvPr id="17425" name="Rectangle 76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679" y="3236"/>
              <a:ext cx="598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ALU</a:t>
              </a:r>
            </a:p>
          </p:txBody>
        </p:sp>
        <p:sp>
          <p:nvSpPr>
            <p:cNvPr id="17426" name="Rectangle 77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455" y="3236"/>
              <a:ext cx="22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mux</a:t>
              </a:r>
            </a:p>
          </p:txBody>
        </p:sp>
        <p:sp>
          <p:nvSpPr>
            <p:cNvPr id="17427" name="Rectangle 74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277" y="3236"/>
              <a:ext cx="22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mux</a:t>
              </a:r>
            </a:p>
          </p:txBody>
        </p:sp>
        <p:sp>
          <p:nvSpPr>
            <p:cNvPr id="17428" name="Rectangle 78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502" y="3236"/>
              <a:ext cx="506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Reg Setup</a:t>
              </a:r>
            </a:p>
          </p:txBody>
        </p:sp>
      </p:grpSp>
      <p:grpSp>
        <p:nvGrpSpPr>
          <p:cNvPr id="17417" name="Group 92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736600" y="6273800"/>
            <a:ext cx="3235325" cy="279400"/>
            <a:chOff x="395" y="3307"/>
            <a:chExt cx="2038" cy="176"/>
          </a:xfrm>
        </p:grpSpPr>
        <p:sp>
          <p:nvSpPr>
            <p:cNvPr id="17418" name="Rectangle 85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648" y="3307"/>
              <a:ext cx="135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Instr. Memory</a:t>
              </a:r>
            </a:p>
          </p:txBody>
        </p:sp>
        <p:sp>
          <p:nvSpPr>
            <p:cNvPr id="17419" name="Rectangle 86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95" y="3307"/>
              <a:ext cx="253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PC</a:t>
              </a:r>
            </a:p>
          </p:txBody>
        </p:sp>
        <p:sp>
          <p:nvSpPr>
            <p:cNvPr id="17420" name="Rectangle 84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231" y="3307"/>
              <a:ext cx="20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>
                  <a:latin typeface="Times New Roman" charset="0"/>
                </a:rPr>
                <a:t>PC</a:t>
              </a:r>
              <a:br>
                <a:rPr lang="en-US" sz="1000">
                  <a:latin typeface="Times New Roman" charset="0"/>
                </a:rPr>
              </a:br>
              <a:r>
                <a:rPr lang="en-US" sz="1000">
                  <a:latin typeface="Times New Roman" charset="0"/>
                </a:rPr>
                <a:t>setup</a:t>
              </a:r>
            </a:p>
          </p:txBody>
        </p:sp>
        <p:sp>
          <p:nvSpPr>
            <p:cNvPr id="17421" name="Rectangle 90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007" y="3307"/>
              <a:ext cx="22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mux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729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5149</TotalTime>
  <Words>1112</Words>
  <Application>Microsoft Office PowerPoint</Application>
  <PresentationFormat>On-screen Show (4:3)</PresentationFormat>
  <Paragraphs>437</Paragraphs>
  <Slides>29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b1111 Multi-Cycle CPUs</vt:lpstr>
      <vt:lpstr>Acknowledgements</vt:lpstr>
      <vt:lpstr>Today</vt:lpstr>
      <vt:lpstr>Execution Overview</vt:lpstr>
      <vt:lpstr>Execution Overview</vt:lpstr>
      <vt:lpstr>Clocks and Stability</vt:lpstr>
      <vt:lpstr>Clocks and Instability</vt:lpstr>
      <vt:lpstr>Information Rippling</vt:lpstr>
      <vt:lpstr>Performance of Single-Cycle Machine</vt:lpstr>
      <vt:lpstr>Clock TL;DR;</vt:lpstr>
      <vt:lpstr>Reducing Cycle Time</vt:lpstr>
      <vt:lpstr>Goals</vt:lpstr>
      <vt:lpstr>Multi-Cycle CPUs in the Wild</vt:lpstr>
      <vt:lpstr>Preview of White Boards to Come</vt:lpstr>
      <vt:lpstr>Strategy</vt:lpstr>
      <vt:lpstr>“Typical” Phases</vt:lpstr>
      <vt:lpstr>New Registers</vt:lpstr>
      <vt:lpstr>Phases: Load Word</vt:lpstr>
      <vt:lpstr>Phases: ADD</vt:lpstr>
      <vt:lpstr>Phases: Store Word</vt:lpstr>
      <vt:lpstr>Phases: Branch if Equal</vt:lpstr>
      <vt:lpstr>Phases: Jump</vt:lpstr>
      <vt:lpstr>Example Control Diagram</vt:lpstr>
      <vt:lpstr>Lets Make It</vt:lpstr>
      <vt:lpstr>This Page Intentionally Left Blank</vt:lpstr>
      <vt:lpstr>Multi Cycle w/ Controls</vt:lpstr>
      <vt:lpstr>Preview of things to Come</vt:lpstr>
      <vt:lpstr>Desk Work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b1110 Multi-Cycle CPUs</dc:title>
  <dc:creator>Eric</dc:creator>
  <cp:lastModifiedBy>Eric</cp:lastModifiedBy>
  <cp:revision>32</cp:revision>
  <dcterms:created xsi:type="dcterms:W3CDTF">2012-10-22T02:39:59Z</dcterms:created>
  <dcterms:modified xsi:type="dcterms:W3CDTF">2013-11-15T00:22:06Z</dcterms:modified>
</cp:coreProperties>
</file>