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2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89" r:id="rId3"/>
    <p:sldId id="259" r:id="rId4"/>
    <p:sldId id="270" r:id="rId5"/>
    <p:sldId id="281" r:id="rId6"/>
    <p:sldId id="282" r:id="rId7"/>
    <p:sldId id="283" r:id="rId8"/>
    <p:sldId id="284" r:id="rId9"/>
    <p:sldId id="285" r:id="rId10"/>
    <p:sldId id="286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5" r:id="rId20"/>
    <p:sldId id="266" r:id="rId21"/>
    <p:sldId id="267" r:id="rId22"/>
    <p:sldId id="268" r:id="rId23"/>
    <p:sldId id="260" r:id="rId24"/>
    <p:sldId id="288" r:id="rId25"/>
    <p:sldId id="287" r:id="rId26"/>
    <p:sldId id="269" r:id="rId27"/>
    <p:sldId id="280" r:id="rId28"/>
    <p:sldId id="263" r:id="rId29"/>
    <p:sldId id="26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95" autoAdjust="0"/>
  </p:normalViewPr>
  <p:slideViewPr>
    <p:cSldViewPr>
      <p:cViewPr varScale="1">
        <p:scale>
          <a:sx n="77" d="100"/>
          <a:sy n="77" d="100"/>
        </p:scale>
        <p:origin x="-102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8FEAD-6BC7-487E-97C5-AB3D6767DD07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BF3CA-A70F-4397-B974-501E6B68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Mealy Machine: Outputs depend on state</a:t>
            </a:r>
            <a:r>
              <a:rPr lang="en-US" baseline="0" dirty="0" smtClean="0"/>
              <a:t> AND inputs</a:t>
            </a:r>
          </a:p>
          <a:p>
            <a:r>
              <a:rPr lang="en-US" baseline="0" dirty="0" smtClean="0"/>
              <a:t>Moore Machine: Outputs only depend on state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Destination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BF3CA-A70F-4397-B974-501E6B68DB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10ns per cycle</a:t>
            </a:r>
          </a:p>
          <a:p>
            <a:r>
              <a:rPr lang="en-US" dirty="0" smtClean="0"/>
              <a:t>4*.5 + 5*.2</a:t>
            </a:r>
            <a:r>
              <a:rPr lang="en-US" baseline="0" dirty="0" smtClean="0"/>
              <a:t> + 3*.1 + 2*.1 = 3.5CPI = 350 microseconds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BF3CA-A70F-4397-B974-501E6B68DB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0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Single Cycle CPU</a:t>
            </a: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BEB9-B194-410D-AD0E-9886444EF616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5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BEB9-B194-410D-AD0E-9886444EF616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3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BEB9-B194-410D-AD0E-9886444EF616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7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BEB9-B194-410D-AD0E-9886444EF616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BEB9-B194-410D-AD0E-9886444EF616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1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BEB9-B194-410D-AD0E-9886444EF616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BEB9-B194-410D-AD0E-9886444EF616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3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BEB9-B194-410D-AD0E-9886444EF616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4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BEB9-B194-410D-AD0E-9886444EF616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BEB9-B194-410D-AD0E-9886444EF616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2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BEB9-B194-410D-AD0E-9886444EF616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7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BEB9-B194-410D-AD0E-9886444EF616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973AE-905D-4018-9102-D38C4F07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18" Type="http://schemas.openxmlformats.org/officeDocument/2006/relationships/slideLayout" Target="../slideLayouts/slideLayout4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tags" Target="../tags/tag133.xml"/><Relationship Id="rId117" Type="http://schemas.openxmlformats.org/officeDocument/2006/relationships/tags" Target="../tags/tag224.xml"/><Relationship Id="rId21" Type="http://schemas.openxmlformats.org/officeDocument/2006/relationships/tags" Target="../tags/tag128.xml"/><Relationship Id="rId42" Type="http://schemas.openxmlformats.org/officeDocument/2006/relationships/tags" Target="../tags/tag149.xml"/><Relationship Id="rId47" Type="http://schemas.openxmlformats.org/officeDocument/2006/relationships/tags" Target="../tags/tag154.xml"/><Relationship Id="rId63" Type="http://schemas.openxmlformats.org/officeDocument/2006/relationships/tags" Target="../tags/tag170.xml"/><Relationship Id="rId68" Type="http://schemas.openxmlformats.org/officeDocument/2006/relationships/tags" Target="../tags/tag175.xml"/><Relationship Id="rId84" Type="http://schemas.openxmlformats.org/officeDocument/2006/relationships/tags" Target="../tags/tag191.xml"/><Relationship Id="rId89" Type="http://schemas.openxmlformats.org/officeDocument/2006/relationships/tags" Target="../tags/tag196.xml"/><Relationship Id="rId112" Type="http://schemas.openxmlformats.org/officeDocument/2006/relationships/tags" Target="../tags/tag219.xml"/><Relationship Id="rId133" Type="http://schemas.openxmlformats.org/officeDocument/2006/relationships/tags" Target="../tags/tag240.xml"/><Relationship Id="rId138" Type="http://schemas.openxmlformats.org/officeDocument/2006/relationships/tags" Target="../tags/tag245.xml"/><Relationship Id="rId154" Type="http://schemas.openxmlformats.org/officeDocument/2006/relationships/tags" Target="../tags/tag261.xml"/><Relationship Id="rId159" Type="http://schemas.openxmlformats.org/officeDocument/2006/relationships/tags" Target="../tags/tag266.xml"/><Relationship Id="rId175" Type="http://schemas.openxmlformats.org/officeDocument/2006/relationships/tags" Target="../tags/tag282.xml"/><Relationship Id="rId170" Type="http://schemas.openxmlformats.org/officeDocument/2006/relationships/tags" Target="../tags/tag277.xml"/><Relationship Id="rId16" Type="http://schemas.openxmlformats.org/officeDocument/2006/relationships/tags" Target="../tags/tag123.xml"/><Relationship Id="rId107" Type="http://schemas.openxmlformats.org/officeDocument/2006/relationships/tags" Target="../tags/tag214.xml"/><Relationship Id="rId11" Type="http://schemas.openxmlformats.org/officeDocument/2006/relationships/tags" Target="../tags/tag118.xml"/><Relationship Id="rId32" Type="http://schemas.openxmlformats.org/officeDocument/2006/relationships/tags" Target="../tags/tag139.xml"/><Relationship Id="rId37" Type="http://schemas.openxmlformats.org/officeDocument/2006/relationships/tags" Target="../tags/tag144.xml"/><Relationship Id="rId53" Type="http://schemas.openxmlformats.org/officeDocument/2006/relationships/tags" Target="../tags/tag160.xml"/><Relationship Id="rId58" Type="http://schemas.openxmlformats.org/officeDocument/2006/relationships/tags" Target="../tags/tag165.xml"/><Relationship Id="rId74" Type="http://schemas.openxmlformats.org/officeDocument/2006/relationships/tags" Target="../tags/tag181.xml"/><Relationship Id="rId79" Type="http://schemas.openxmlformats.org/officeDocument/2006/relationships/tags" Target="../tags/tag186.xml"/><Relationship Id="rId102" Type="http://schemas.openxmlformats.org/officeDocument/2006/relationships/tags" Target="../tags/tag209.xml"/><Relationship Id="rId123" Type="http://schemas.openxmlformats.org/officeDocument/2006/relationships/tags" Target="../tags/tag230.xml"/><Relationship Id="rId128" Type="http://schemas.openxmlformats.org/officeDocument/2006/relationships/tags" Target="../tags/tag235.xml"/><Relationship Id="rId144" Type="http://schemas.openxmlformats.org/officeDocument/2006/relationships/tags" Target="../tags/tag251.xml"/><Relationship Id="rId149" Type="http://schemas.openxmlformats.org/officeDocument/2006/relationships/tags" Target="../tags/tag256.xml"/><Relationship Id="rId5" Type="http://schemas.openxmlformats.org/officeDocument/2006/relationships/tags" Target="../tags/tag112.xml"/><Relationship Id="rId90" Type="http://schemas.openxmlformats.org/officeDocument/2006/relationships/tags" Target="../tags/tag197.xml"/><Relationship Id="rId95" Type="http://schemas.openxmlformats.org/officeDocument/2006/relationships/tags" Target="../tags/tag202.xml"/><Relationship Id="rId160" Type="http://schemas.openxmlformats.org/officeDocument/2006/relationships/tags" Target="../tags/tag267.xml"/><Relationship Id="rId165" Type="http://schemas.openxmlformats.org/officeDocument/2006/relationships/tags" Target="../tags/tag272.xml"/><Relationship Id="rId181" Type="http://schemas.openxmlformats.org/officeDocument/2006/relationships/tags" Target="../tags/tag288.xml"/><Relationship Id="rId186" Type="http://schemas.openxmlformats.org/officeDocument/2006/relationships/slideLayout" Target="../slideLayouts/slideLayout2.xml"/><Relationship Id="rId22" Type="http://schemas.openxmlformats.org/officeDocument/2006/relationships/tags" Target="../tags/tag129.xml"/><Relationship Id="rId27" Type="http://schemas.openxmlformats.org/officeDocument/2006/relationships/tags" Target="../tags/tag134.xml"/><Relationship Id="rId43" Type="http://schemas.openxmlformats.org/officeDocument/2006/relationships/tags" Target="../tags/tag150.xml"/><Relationship Id="rId48" Type="http://schemas.openxmlformats.org/officeDocument/2006/relationships/tags" Target="../tags/tag155.xml"/><Relationship Id="rId64" Type="http://schemas.openxmlformats.org/officeDocument/2006/relationships/tags" Target="../tags/tag171.xml"/><Relationship Id="rId69" Type="http://schemas.openxmlformats.org/officeDocument/2006/relationships/tags" Target="../tags/tag176.xml"/><Relationship Id="rId113" Type="http://schemas.openxmlformats.org/officeDocument/2006/relationships/tags" Target="../tags/tag220.xml"/><Relationship Id="rId118" Type="http://schemas.openxmlformats.org/officeDocument/2006/relationships/tags" Target="../tags/tag225.xml"/><Relationship Id="rId134" Type="http://schemas.openxmlformats.org/officeDocument/2006/relationships/tags" Target="../tags/tag241.xml"/><Relationship Id="rId139" Type="http://schemas.openxmlformats.org/officeDocument/2006/relationships/tags" Target="../tags/tag246.xml"/><Relationship Id="rId80" Type="http://schemas.openxmlformats.org/officeDocument/2006/relationships/tags" Target="../tags/tag187.xml"/><Relationship Id="rId85" Type="http://schemas.openxmlformats.org/officeDocument/2006/relationships/tags" Target="../tags/tag192.xml"/><Relationship Id="rId150" Type="http://schemas.openxmlformats.org/officeDocument/2006/relationships/tags" Target="../tags/tag257.xml"/><Relationship Id="rId155" Type="http://schemas.openxmlformats.org/officeDocument/2006/relationships/tags" Target="../tags/tag262.xml"/><Relationship Id="rId171" Type="http://schemas.openxmlformats.org/officeDocument/2006/relationships/tags" Target="../tags/tag278.xml"/><Relationship Id="rId176" Type="http://schemas.openxmlformats.org/officeDocument/2006/relationships/tags" Target="../tags/tag283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33" Type="http://schemas.openxmlformats.org/officeDocument/2006/relationships/tags" Target="../tags/tag140.xml"/><Relationship Id="rId38" Type="http://schemas.openxmlformats.org/officeDocument/2006/relationships/tags" Target="../tags/tag145.xml"/><Relationship Id="rId59" Type="http://schemas.openxmlformats.org/officeDocument/2006/relationships/tags" Target="../tags/tag166.xml"/><Relationship Id="rId103" Type="http://schemas.openxmlformats.org/officeDocument/2006/relationships/tags" Target="../tags/tag210.xml"/><Relationship Id="rId108" Type="http://schemas.openxmlformats.org/officeDocument/2006/relationships/tags" Target="../tags/tag215.xml"/><Relationship Id="rId124" Type="http://schemas.openxmlformats.org/officeDocument/2006/relationships/tags" Target="../tags/tag231.xml"/><Relationship Id="rId129" Type="http://schemas.openxmlformats.org/officeDocument/2006/relationships/tags" Target="../tags/tag236.xml"/><Relationship Id="rId54" Type="http://schemas.openxmlformats.org/officeDocument/2006/relationships/tags" Target="../tags/tag161.xml"/><Relationship Id="rId70" Type="http://schemas.openxmlformats.org/officeDocument/2006/relationships/tags" Target="../tags/tag177.xml"/><Relationship Id="rId75" Type="http://schemas.openxmlformats.org/officeDocument/2006/relationships/tags" Target="../tags/tag182.xml"/><Relationship Id="rId91" Type="http://schemas.openxmlformats.org/officeDocument/2006/relationships/tags" Target="../tags/tag198.xml"/><Relationship Id="rId96" Type="http://schemas.openxmlformats.org/officeDocument/2006/relationships/tags" Target="../tags/tag203.xml"/><Relationship Id="rId140" Type="http://schemas.openxmlformats.org/officeDocument/2006/relationships/tags" Target="../tags/tag247.xml"/><Relationship Id="rId145" Type="http://schemas.openxmlformats.org/officeDocument/2006/relationships/tags" Target="../tags/tag252.xml"/><Relationship Id="rId161" Type="http://schemas.openxmlformats.org/officeDocument/2006/relationships/tags" Target="../tags/tag268.xml"/><Relationship Id="rId166" Type="http://schemas.openxmlformats.org/officeDocument/2006/relationships/tags" Target="../tags/tag273.xml"/><Relationship Id="rId182" Type="http://schemas.openxmlformats.org/officeDocument/2006/relationships/tags" Target="../tags/tag289.xml"/><Relationship Id="rId187" Type="http://schemas.openxmlformats.org/officeDocument/2006/relationships/notesSlide" Target="../notesSlides/notesSlide3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23" Type="http://schemas.openxmlformats.org/officeDocument/2006/relationships/tags" Target="../tags/tag130.xml"/><Relationship Id="rId28" Type="http://schemas.openxmlformats.org/officeDocument/2006/relationships/tags" Target="../tags/tag135.xml"/><Relationship Id="rId49" Type="http://schemas.openxmlformats.org/officeDocument/2006/relationships/tags" Target="../tags/tag156.xml"/><Relationship Id="rId114" Type="http://schemas.openxmlformats.org/officeDocument/2006/relationships/tags" Target="../tags/tag221.xml"/><Relationship Id="rId119" Type="http://schemas.openxmlformats.org/officeDocument/2006/relationships/tags" Target="../tags/tag226.xml"/><Relationship Id="rId44" Type="http://schemas.openxmlformats.org/officeDocument/2006/relationships/tags" Target="../tags/tag151.xml"/><Relationship Id="rId60" Type="http://schemas.openxmlformats.org/officeDocument/2006/relationships/tags" Target="../tags/tag167.xml"/><Relationship Id="rId65" Type="http://schemas.openxmlformats.org/officeDocument/2006/relationships/tags" Target="../tags/tag172.xml"/><Relationship Id="rId81" Type="http://schemas.openxmlformats.org/officeDocument/2006/relationships/tags" Target="../tags/tag188.xml"/><Relationship Id="rId86" Type="http://schemas.openxmlformats.org/officeDocument/2006/relationships/tags" Target="../tags/tag193.xml"/><Relationship Id="rId130" Type="http://schemas.openxmlformats.org/officeDocument/2006/relationships/tags" Target="../tags/tag237.xml"/><Relationship Id="rId135" Type="http://schemas.openxmlformats.org/officeDocument/2006/relationships/tags" Target="../tags/tag242.xml"/><Relationship Id="rId151" Type="http://schemas.openxmlformats.org/officeDocument/2006/relationships/tags" Target="../tags/tag258.xml"/><Relationship Id="rId156" Type="http://schemas.openxmlformats.org/officeDocument/2006/relationships/tags" Target="../tags/tag263.xml"/><Relationship Id="rId177" Type="http://schemas.openxmlformats.org/officeDocument/2006/relationships/tags" Target="../tags/tag284.xml"/><Relationship Id="rId172" Type="http://schemas.openxmlformats.org/officeDocument/2006/relationships/tags" Target="../tags/tag279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9" Type="http://schemas.openxmlformats.org/officeDocument/2006/relationships/tags" Target="../tags/tag146.xml"/><Relationship Id="rId109" Type="http://schemas.openxmlformats.org/officeDocument/2006/relationships/tags" Target="../tags/tag216.xml"/><Relationship Id="rId34" Type="http://schemas.openxmlformats.org/officeDocument/2006/relationships/tags" Target="../tags/tag141.xml"/><Relationship Id="rId50" Type="http://schemas.openxmlformats.org/officeDocument/2006/relationships/tags" Target="../tags/tag157.xml"/><Relationship Id="rId55" Type="http://schemas.openxmlformats.org/officeDocument/2006/relationships/tags" Target="../tags/tag162.xml"/><Relationship Id="rId76" Type="http://schemas.openxmlformats.org/officeDocument/2006/relationships/tags" Target="../tags/tag183.xml"/><Relationship Id="rId97" Type="http://schemas.openxmlformats.org/officeDocument/2006/relationships/tags" Target="../tags/tag204.xml"/><Relationship Id="rId104" Type="http://schemas.openxmlformats.org/officeDocument/2006/relationships/tags" Target="../tags/tag211.xml"/><Relationship Id="rId120" Type="http://schemas.openxmlformats.org/officeDocument/2006/relationships/tags" Target="../tags/tag227.xml"/><Relationship Id="rId125" Type="http://schemas.openxmlformats.org/officeDocument/2006/relationships/tags" Target="../tags/tag232.xml"/><Relationship Id="rId141" Type="http://schemas.openxmlformats.org/officeDocument/2006/relationships/tags" Target="../tags/tag248.xml"/><Relationship Id="rId146" Type="http://schemas.openxmlformats.org/officeDocument/2006/relationships/tags" Target="../tags/tag253.xml"/><Relationship Id="rId167" Type="http://schemas.openxmlformats.org/officeDocument/2006/relationships/tags" Target="../tags/tag274.xml"/><Relationship Id="rId7" Type="http://schemas.openxmlformats.org/officeDocument/2006/relationships/tags" Target="../tags/tag114.xml"/><Relationship Id="rId71" Type="http://schemas.openxmlformats.org/officeDocument/2006/relationships/tags" Target="../tags/tag178.xml"/><Relationship Id="rId92" Type="http://schemas.openxmlformats.org/officeDocument/2006/relationships/tags" Target="../tags/tag199.xml"/><Relationship Id="rId162" Type="http://schemas.openxmlformats.org/officeDocument/2006/relationships/tags" Target="../tags/tag269.xml"/><Relationship Id="rId183" Type="http://schemas.openxmlformats.org/officeDocument/2006/relationships/tags" Target="../tags/tag290.xml"/><Relationship Id="rId2" Type="http://schemas.openxmlformats.org/officeDocument/2006/relationships/tags" Target="../tags/tag109.xml"/><Relationship Id="rId29" Type="http://schemas.openxmlformats.org/officeDocument/2006/relationships/tags" Target="../tags/tag136.xml"/><Relationship Id="rId24" Type="http://schemas.openxmlformats.org/officeDocument/2006/relationships/tags" Target="../tags/tag131.xml"/><Relationship Id="rId40" Type="http://schemas.openxmlformats.org/officeDocument/2006/relationships/tags" Target="../tags/tag147.xml"/><Relationship Id="rId45" Type="http://schemas.openxmlformats.org/officeDocument/2006/relationships/tags" Target="../tags/tag152.xml"/><Relationship Id="rId66" Type="http://schemas.openxmlformats.org/officeDocument/2006/relationships/tags" Target="../tags/tag173.xml"/><Relationship Id="rId87" Type="http://schemas.openxmlformats.org/officeDocument/2006/relationships/tags" Target="../tags/tag194.xml"/><Relationship Id="rId110" Type="http://schemas.openxmlformats.org/officeDocument/2006/relationships/tags" Target="../tags/tag217.xml"/><Relationship Id="rId115" Type="http://schemas.openxmlformats.org/officeDocument/2006/relationships/tags" Target="../tags/tag222.xml"/><Relationship Id="rId131" Type="http://schemas.openxmlformats.org/officeDocument/2006/relationships/tags" Target="../tags/tag238.xml"/><Relationship Id="rId136" Type="http://schemas.openxmlformats.org/officeDocument/2006/relationships/tags" Target="../tags/tag243.xml"/><Relationship Id="rId157" Type="http://schemas.openxmlformats.org/officeDocument/2006/relationships/tags" Target="../tags/tag264.xml"/><Relationship Id="rId178" Type="http://schemas.openxmlformats.org/officeDocument/2006/relationships/tags" Target="../tags/tag285.xml"/><Relationship Id="rId61" Type="http://schemas.openxmlformats.org/officeDocument/2006/relationships/tags" Target="../tags/tag168.xml"/><Relationship Id="rId82" Type="http://schemas.openxmlformats.org/officeDocument/2006/relationships/tags" Target="../tags/tag189.xml"/><Relationship Id="rId152" Type="http://schemas.openxmlformats.org/officeDocument/2006/relationships/tags" Target="../tags/tag259.xml"/><Relationship Id="rId173" Type="http://schemas.openxmlformats.org/officeDocument/2006/relationships/tags" Target="../tags/tag280.xml"/><Relationship Id="rId19" Type="http://schemas.openxmlformats.org/officeDocument/2006/relationships/tags" Target="../tags/tag126.xml"/><Relationship Id="rId14" Type="http://schemas.openxmlformats.org/officeDocument/2006/relationships/tags" Target="../tags/tag121.xml"/><Relationship Id="rId30" Type="http://schemas.openxmlformats.org/officeDocument/2006/relationships/tags" Target="../tags/tag137.xml"/><Relationship Id="rId35" Type="http://schemas.openxmlformats.org/officeDocument/2006/relationships/tags" Target="../tags/tag142.xml"/><Relationship Id="rId56" Type="http://schemas.openxmlformats.org/officeDocument/2006/relationships/tags" Target="../tags/tag163.xml"/><Relationship Id="rId77" Type="http://schemas.openxmlformats.org/officeDocument/2006/relationships/tags" Target="../tags/tag184.xml"/><Relationship Id="rId100" Type="http://schemas.openxmlformats.org/officeDocument/2006/relationships/tags" Target="../tags/tag207.xml"/><Relationship Id="rId105" Type="http://schemas.openxmlformats.org/officeDocument/2006/relationships/tags" Target="../tags/tag212.xml"/><Relationship Id="rId126" Type="http://schemas.openxmlformats.org/officeDocument/2006/relationships/tags" Target="../tags/tag233.xml"/><Relationship Id="rId147" Type="http://schemas.openxmlformats.org/officeDocument/2006/relationships/tags" Target="../tags/tag254.xml"/><Relationship Id="rId168" Type="http://schemas.openxmlformats.org/officeDocument/2006/relationships/tags" Target="../tags/tag275.xml"/><Relationship Id="rId8" Type="http://schemas.openxmlformats.org/officeDocument/2006/relationships/tags" Target="../tags/tag115.xml"/><Relationship Id="rId51" Type="http://schemas.openxmlformats.org/officeDocument/2006/relationships/tags" Target="../tags/tag158.xml"/><Relationship Id="rId72" Type="http://schemas.openxmlformats.org/officeDocument/2006/relationships/tags" Target="../tags/tag179.xml"/><Relationship Id="rId93" Type="http://schemas.openxmlformats.org/officeDocument/2006/relationships/tags" Target="../tags/tag200.xml"/><Relationship Id="rId98" Type="http://schemas.openxmlformats.org/officeDocument/2006/relationships/tags" Target="../tags/tag205.xml"/><Relationship Id="rId121" Type="http://schemas.openxmlformats.org/officeDocument/2006/relationships/tags" Target="../tags/tag228.xml"/><Relationship Id="rId142" Type="http://schemas.openxmlformats.org/officeDocument/2006/relationships/tags" Target="../tags/tag249.xml"/><Relationship Id="rId163" Type="http://schemas.openxmlformats.org/officeDocument/2006/relationships/tags" Target="../tags/tag270.xml"/><Relationship Id="rId184" Type="http://schemas.openxmlformats.org/officeDocument/2006/relationships/tags" Target="../tags/tag291.xml"/><Relationship Id="rId3" Type="http://schemas.openxmlformats.org/officeDocument/2006/relationships/tags" Target="../tags/tag110.xml"/><Relationship Id="rId25" Type="http://schemas.openxmlformats.org/officeDocument/2006/relationships/tags" Target="../tags/tag132.xml"/><Relationship Id="rId46" Type="http://schemas.openxmlformats.org/officeDocument/2006/relationships/tags" Target="../tags/tag153.xml"/><Relationship Id="rId67" Type="http://schemas.openxmlformats.org/officeDocument/2006/relationships/tags" Target="../tags/tag174.xml"/><Relationship Id="rId116" Type="http://schemas.openxmlformats.org/officeDocument/2006/relationships/tags" Target="../tags/tag223.xml"/><Relationship Id="rId137" Type="http://schemas.openxmlformats.org/officeDocument/2006/relationships/tags" Target="../tags/tag244.xml"/><Relationship Id="rId158" Type="http://schemas.openxmlformats.org/officeDocument/2006/relationships/tags" Target="../tags/tag265.xml"/><Relationship Id="rId20" Type="http://schemas.openxmlformats.org/officeDocument/2006/relationships/tags" Target="../tags/tag127.xml"/><Relationship Id="rId41" Type="http://schemas.openxmlformats.org/officeDocument/2006/relationships/tags" Target="../tags/tag148.xml"/><Relationship Id="rId62" Type="http://schemas.openxmlformats.org/officeDocument/2006/relationships/tags" Target="../tags/tag169.xml"/><Relationship Id="rId83" Type="http://schemas.openxmlformats.org/officeDocument/2006/relationships/tags" Target="../tags/tag190.xml"/><Relationship Id="rId88" Type="http://schemas.openxmlformats.org/officeDocument/2006/relationships/tags" Target="../tags/tag195.xml"/><Relationship Id="rId111" Type="http://schemas.openxmlformats.org/officeDocument/2006/relationships/tags" Target="../tags/tag218.xml"/><Relationship Id="rId132" Type="http://schemas.openxmlformats.org/officeDocument/2006/relationships/tags" Target="../tags/tag239.xml"/><Relationship Id="rId153" Type="http://schemas.openxmlformats.org/officeDocument/2006/relationships/tags" Target="../tags/tag260.xml"/><Relationship Id="rId174" Type="http://schemas.openxmlformats.org/officeDocument/2006/relationships/tags" Target="../tags/tag281.xml"/><Relationship Id="rId179" Type="http://schemas.openxmlformats.org/officeDocument/2006/relationships/tags" Target="../tags/tag286.xml"/><Relationship Id="rId15" Type="http://schemas.openxmlformats.org/officeDocument/2006/relationships/tags" Target="../tags/tag122.xml"/><Relationship Id="rId36" Type="http://schemas.openxmlformats.org/officeDocument/2006/relationships/tags" Target="../tags/tag143.xml"/><Relationship Id="rId57" Type="http://schemas.openxmlformats.org/officeDocument/2006/relationships/tags" Target="../tags/tag164.xml"/><Relationship Id="rId106" Type="http://schemas.openxmlformats.org/officeDocument/2006/relationships/tags" Target="../tags/tag213.xml"/><Relationship Id="rId127" Type="http://schemas.openxmlformats.org/officeDocument/2006/relationships/tags" Target="../tags/tag234.xml"/><Relationship Id="rId10" Type="http://schemas.openxmlformats.org/officeDocument/2006/relationships/tags" Target="../tags/tag117.xml"/><Relationship Id="rId31" Type="http://schemas.openxmlformats.org/officeDocument/2006/relationships/tags" Target="../tags/tag138.xml"/><Relationship Id="rId52" Type="http://schemas.openxmlformats.org/officeDocument/2006/relationships/tags" Target="../tags/tag159.xml"/><Relationship Id="rId73" Type="http://schemas.openxmlformats.org/officeDocument/2006/relationships/tags" Target="../tags/tag180.xml"/><Relationship Id="rId78" Type="http://schemas.openxmlformats.org/officeDocument/2006/relationships/tags" Target="../tags/tag185.xml"/><Relationship Id="rId94" Type="http://schemas.openxmlformats.org/officeDocument/2006/relationships/tags" Target="../tags/tag201.xml"/><Relationship Id="rId99" Type="http://schemas.openxmlformats.org/officeDocument/2006/relationships/tags" Target="../tags/tag206.xml"/><Relationship Id="rId101" Type="http://schemas.openxmlformats.org/officeDocument/2006/relationships/tags" Target="../tags/tag208.xml"/><Relationship Id="rId122" Type="http://schemas.openxmlformats.org/officeDocument/2006/relationships/tags" Target="../tags/tag229.xml"/><Relationship Id="rId143" Type="http://schemas.openxmlformats.org/officeDocument/2006/relationships/tags" Target="../tags/tag250.xml"/><Relationship Id="rId148" Type="http://schemas.openxmlformats.org/officeDocument/2006/relationships/tags" Target="../tags/tag255.xml"/><Relationship Id="rId164" Type="http://schemas.openxmlformats.org/officeDocument/2006/relationships/tags" Target="../tags/tag271.xml"/><Relationship Id="rId169" Type="http://schemas.openxmlformats.org/officeDocument/2006/relationships/tags" Target="../tags/tag276.xml"/><Relationship Id="rId185" Type="http://schemas.openxmlformats.org/officeDocument/2006/relationships/tags" Target="../tags/tag292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80" Type="http://schemas.openxmlformats.org/officeDocument/2006/relationships/tags" Target="../tags/tag2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tags" Target="../tags/tag409.xml"/><Relationship Id="rId21" Type="http://schemas.openxmlformats.org/officeDocument/2006/relationships/tags" Target="../tags/tag313.xml"/><Relationship Id="rId42" Type="http://schemas.openxmlformats.org/officeDocument/2006/relationships/tags" Target="../tags/tag334.xml"/><Relationship Id="rId47" Type="http://schemas.openxmlformats.org/officeDocument/2006/relationships/tags" Target="../tags/tag339.xml"/><Relationship Id="rId63" Type="http://schemas.openxmlformats.org/officeDocument/2006/relationships/tags" Target="../tags/tag355.xml"/><Relationship Id="rId68" Type="http://schemas.openxmlformats.org/officeDocument/2006/relationships/tags" Target="../tags/tag360.xml"/><Relationship Id="rId84" Type="http://schemas.openxmlformats.org/officeDocument/2006/relationships/tags" Target="../tags/tag376.xml"/><Relationship Id="rId89" Type="http://schemas.openxmlformats.org/officeDocument/2006/relationships/tags" Target="../tags/tag381.xml"/><Relationship Id="rId112" Type="http://schemas.openxmlformats.org/officeDocument/2006/relationships/tags" Target="../tags/tag404.xml"/><Relationship Id="rId133" Type="http://schemas.openxmlformats.org/officeDocument/2006/relationships/tags" Target="../tags/tag425.xml"/><Relationship Id="rId138" Type="http://schemas.openxmlformats.org/officeDocument/2006/relationships/tags" Target="../tags/tag430.xml"/><Relationship Id="rId154" Type="http://schemas.openxmlformats.org/officeDocument/2006/relationships/tags" Target="../tags/tag446.xml"/><Relationship Id="rId159" Type="http://schemas.openxmlformats.org/officeDocument/2006/relationships/tags" Target="../tags/tag451.xml"/><Relationship Id="rId175" Type="http://schemas.openxmlformats.org/officeDocument/2006/relationships/tags" Target="../tags/tag467.xml"/><Relationship Id="rId170" Type="http://schemas.openxmlformats.org/officeDocument/2006/relationships/tags" Target="../tags/tag462.xml"/><Relationship Id="rId191" Type="http://schemas.openxmlformats.org/officeDocument/2006/relationships/tags" Target="../tags/tag483.xml"/><Relationship Id="rId196" Type="http://schemas.openxmlformats.org/officeDocument/2006/relationships/slideLayout" Target="../slideLayouts/slideLayout2.xml"/><Relationship Id="rId16" Type="http://schemas.openxmlformats.org/officeDocument/2006/relationships/tags" Target="../tags/tag308.xml"/><Relationship Id="rId107" Type="http://schemas.openxmlformats.org/officeDocument/2006/relationships/tags" Target="../tags/tag399.xml"/><Relationship Id="rId11" Type="http://schemas.openxmlformats.org/officeDocument/2006/relationships/tags" Target="../tags/tag303.xml"/><Relationship Id="rId32" Type="http://schemas.openxmlformats.org/officeDocument/2006/relationships/tags" Target="../tags/tag324.xml"/><Relationship Id="rId37" Type="http://schemas.openxmlformats.org/officeDocument/2006/relationships/tags" Target="../tags/tag329.xml"/><Relationship Id="rId53" Type="http://schemas.openxmlformats.org/officeDocument/2006/relationships/tags" Target="../tags/tag345.xml"/><Relationship Id="rId58" Type="http://schemas.openxmlformats.org/officeDocument/2006/relationships/tags" Target="../tags/tag350.xml"/><Relationship Id="rId74" Type="http://schemas.openxmlformats.org/officeDocument/2006/relationships/tags" Target="../tags/tag366.xml"/><Relationship Id="rId79" Type="http://schemas.openxmlformats.org/officeDocument/2006/relationships/tags" Target="../tags/tag371.xml"/><Relationship Id="rId102" Type="http://schemas.openxmlformats.org/officeDocument/2006/relationships/tags" Target="../tags/tag394.xml"/><Relationship Id="rId123" Type="http://schemas.openxmlformats.org/officeDocument/2006/relationships/tags" Target="../tags/tag415.xml"/><Relationship Id="rId128" Type="http://schemas.openxmlformats.org/officeDocument/2006/relationships/tags" Target="../tags/tag420.xml"/><Relationship Id="rId144" Type="http://schemas.openxmlformats.org/officeDocument/2006/relationships/tags" Target="../tags/tag436.xml"/><Relationship Id="rId149" Type="http://schemas.openxmlformats.org/officeDocument/2006/relationships/tags" Target="../tags/tag441.xml"/><Relationship Id="rId5" Type="http://schemas.openxmlformats.org/officeDocument/2006/relationships/tags" Target="../tags/tag297.xml"/><Relationship Id="rId90" Type="http://schemas.openxmlformats.org/officeDocument/2006/relationships/tags" Target="../tags/tag382.xml"/><Relationship Id="rId95" Type="http://schemas.openxmlformats.org/officeDocument/2006/relationships/tags" Target="../tags/tag387.xml"/><Relationship Id="rId160" Type="http://schemas.openxmlformats.org/officeDocument/2006/relationships/tags" Target="../tags/tag452.xml"/><Relationship Id="rId165" Type="http://schemas.openxmlformats.org/officeDocument/2006/relationships/tags" Target="../tags/tag457.xml"/><Relationship Id="rId181" Type="http://schemas.openxmlformats.org/officeDocument/2006/relationships/tags" Target="../tags/tag473.xml"/><Relationship Id="rId186" Type="http://schemas.openxmlformats.org/officeDocument/2006/relationships/tags" Target="../tags/tag478.xml"/><Relationship Id="rId22" Type="http://schemas.openxmlformats.org/officeDocument/2006/relationships/tags" Target="../tags/tag314.xml"/><Relationship Id="rId27" Type="http://schemas.openxmlformats.org/officeDocument/2006/relationships/tags" Target="../tags/tag319.xml"/><Relationship Id="rId43" Type="http://schemas.openxmlformats.org/officeDocument/2006/relationships/tags" Target="../tags/tag335.xml"/><Relationship Id="rId48" Type="http://schemas.openxmlformats.org/officeDocument/2006/relationships/tags" Target="../tags/tag340.xml"/><Relationship Id="rId64" Type="http://schemas.openxmlformats.org/officeDocument/2006/relationships/tags" Target="../tags/tag356.xml"/><Relationship Id="rId69" Type="http://schemas.openxmlformats.org/officeDocument/2006/relationships/tags" Target="../tags/tag361.xml"/><Relationship Id="rId113" Type="http://schemas.openxmlformats.org/officeDocument/2006/relationships/tags" Target="../tags/tag405.xml"/><Relationship Id="rId118" Type="http://schemas.openxmlformats.org/officeDocument/2006/relationships/tags" Target="../tags/tag410.xml"/><Relationship Id="rId134" Type="http://schemas.openxmlformats.org/officeDocument/2006/relationships/tags" Target="../tags/tag426.xml"/><Relationship Id="rId139" Type="http://schemas.openxmlformats.org/officeDocument/2006/relationships/tags" Target="../tags/tag431.xml"/><Relationship Id="rId80" Type="http://schemas.openxmlformats.org/officeDocument/2006/relationships/tags" Target="../tags/tag372.xml"/><Relationship Id="rId85" Type="http://schemas.openxmlformats.org/officeDocument/2006/relationships/tags" Target="../tags/tag377.xml"/><Relationship Id="rId150" Type="http://schemas.openxmlformats.org/officeDocument/2006/relationships/tags" Target="../tags/tag442.xml"/><Relationship Id="rId155" Type="http://schemas.openxmlformats.org/officeDocument/2006/relationships/tags" Target="../tags/tag447.xml"/><Relationship Id="rId171" Type="http://schemas.openxmlformats.org/officeDocument/2006/relationships/tags" Target="../tags/tag463.xml"/><Relationship Id="rId176" Type="http://schemas.openxmlformats.org/officeDocument/2006/relationships/tags" Target="../tags/tag468.xml"/><Relationship Id="rId192" Type="http://schemas.openxmlformats.org/officeDocument/2006/relationships/tags" Target="../tags/tag484.xml"/><Relationship Id="rId197" Type="http://schemas.openxmlformats.org/officeDocument/2006/relationships/notesSlide" Target="../notesSlides/notesSlide5.xml"/><Relationship Id="rId12" Type="http://schemas.openxmlformats.org/officeDocument/2006/relationships/tags" Target="../tags/tag304.xml"/><Relationship Id="rId17" Type="http://schemas.openxmlformats.org/officeDocument/2006/relationships/tags" Target="../tags/tag309.xml"/><Relationship Id="rId33" Type="http://schemas.openxmlformats.org/officeDocument/2006/relationships/tags" Target="../tags/tag325.xml"/><Relationship Id="rId38" Type="http://schemas.openxmlformats.org/officeDocument/2006/relationships/tags" Target="../tags/tag330.xml"/><Relationship Id="rId59" Type="http://schemas.openxmlformats.org/officeDocument/2006/relationships/tags" Target="../tags/tag351.xml"/><Relationship Id="rId103" Type="http://schemas.openxmlformats.org/officeDocument/2006/relationships/tags" Target="../tags/tag395.xml"/><Relationship Id="rId108" Type="http://schemas.openxmlformats.org/officeDocument/2006/relationships/tags" Target="../tags/tag400.xml"/><Relationship Id="rId124" Type="http://schemas.openxmlformats.org/officeDocument/2006/relationships/tags" Target="../tags/tag416.xml"/><Relationship Id="rId129" Type="http://schemas.openxmlformats.org/officeDocument/2006/relationships/tags" Target="../tags/tag421.xml"/><Relationship Id="rId54" Type="http://schemas.openxmlformats.org/officeDocument/2006/relationships/tags" Target="../tags/tag346.xml"/><Relationship Id="rId70" Type="http://schemas.openxmlformats.org/officeDocument/2006/relationships/tags" Target="../tags/tag362.xml"/><Relationship Id="rId75" Type="http://schemas.openxmlformats.org/officeDocument/2006/relationships/tags" Target="../tags/tag367.xml"/><Relationship Id="rId91" Type="http://schemas.openxmlformats.org/officeDocument/2006/relationships/tags" Target="../tags/tag383.xml"/><Relationship Id="rId96" Type="http://schemas.openxmlformats.org/officeDocument/2006/relationships/tags" Target="../tags/tag388.xml"/><Relationship Id="rId140" Type="http://schemas.openxmlformats.org/officeDocument/2006/relationships/tags" Target="../tags/tag432.xml"/><Relationship Id="rId145" Type="http://schemas.openxmlformats.org/officeDocument/2006/relationships/tags" Target="../tags/tag437.xml"/><Relationship Id="rId161" Type="http://schemas.openxmlformats.org/officeDocument/2006/relationships/tags" Target="../tags/tag453.xml"/><Relationship Id="rId166" Type="http://schemas.openxmlformats.org/officeDocument/2006/relationships/tags" Target="../tags/tag458.xml"/><Relationship Id="rId182" Type="http://schemas.openxmlformats.org/officeDocument/2006/relationships/tags" Target="../tags/tag474.xml"/><Relationship Id="rId187" Type="http://schemas.openxmlformats.org/officeDocument/2006/relationships/tags" Target="../tags/tag479.xml"/><Relationship Id="rId1" Type="http://schemas.openxmlformats.org/officeDocument/2006/relationships/tags" Target="../tags/tag293.xml"/><Relationship Id="rId6" Type="http://schemas.openxmlformats.org/officeDocument/2006/relationships/tags" Target="../tags/tag298.xml"/><Relationship Id="rId23" Type="http://schemas.openxmlformats.org/officeDocument/2006/relationships/tags" Target="../tags/tag315.xml"/><Relationship Id="rId28" Type="http://schemas.openxmlformats.org/officeDocument/2006/relationships/tags" Target="../tags/tag320.xml"/><Relationship Id="rId49" Type="http://schemas.openxmlformats.org/officeDocument/2006/relationships/tags" Target="../tags/tag341.xml"/><Relationship Id="rId114" Type="http://schemas.openxmlformats.org/officeDocument/2006/relationships/tags" Target="../tags/tag406.xml"/><Relationship Id="rId119" Type="http://schemas.openxmlformats.org/officeDocument/2006/relationships/tags" Target="../tags/tag411.xml"/><Relationship Id="rId44" Type="http://schemas.openxmlformats.org/officeDocument/2006/relationships/tags" Target="../tags/tag336.xml"/><Relationship Id="rId60" Type="http://schemas.openxmlformats.org/officeDocument/2006/relationships/tags" Target="../tags/tag352.xml"/><Relationship Id="rId65" Type="http://schemas.openxmlformats.org/officeDocument/2006/relationships/tags" Target="../tags/tag357.xml"/><Relationship Id="rId81" Type="http://schemas.openxmlformats.org/officeDocument/2006/relationships/tags" Target="../tags/tag373.xml"/><Relationship Id="rId86" Type="http://schemas.openxmlformats.org/officeDocument/2006/relationships/tags" Target="../tags/tag378.xml"/><Relationship Id="rId130" Type="http://schemas.openxmlformats.org/officeDocument/2006/relationships/tags" Target="../tags/tag422.xml"/><Relationship Id="rId135" Type="http://schemas.openxmlformats.org/officeDocument/2006/relationships/tags" Target="../tags/tag427.xml"/><Relationship Id="rId151" Type="http://schemas.openxmlformats.org/officeDocument/2006/relationships/tags" Target="../tags/tag443.xml"/><Relationship Id="rId156" Type="http://schemas.openxmlformats.org/officeDocument/2006/relationships/tags" Target="../tags/tag448.xml"/><Relationship Id="rId177" Type="http://schemas.openxmlformats.org/officeDocument/2006/relationships/tags" Target="../tags/tag469.xml"/><Relationship Id="rId172" Type="http://schemas.openxmlformats.org/officeDocument/2006/relationships/tags" Target="../tags/tag464.xml"/><Relationship Id="rId193" Type="http://schemas.openxmlformats.org/officeDocument/2006/relationships/tags" Target="../tags/tag485.xml"/><Relationship Id="rId13" Type="http://schemas.openxmlformats.org/officeDocument/2006/relationships/tags" Target="../tags/tag305.xml"/><Relationship Id="rId18" Type="http://schemas.openxmlformats.org/officeDocument/2006/relationships/tags" Target="../tags/tag310.xml"/><Relationship Id="rId39" Type="http://schemas.openxmlformats.org/officeDocument/2006/relationships/tags" Target="../tags/tag331.xml"/><Relationship Id="rId109" Type="http://schemas.openxmlformats.org/officeDocument/2006/relationships/tags" Target="../tags/tag401.xml"/><Relationship Id="rId34" Type="http://schemas.openxmlformats.org/officeDocument/2006/relationships/tags" Target="../tags/tag326.xml"/><Relationship Id="rId50" Type="http://schemas.openxmlformats.org/officeDocument/2006/relationships/tags" Target="../tags/tag342.xml"/><Relationship Id="rId55" Type="http://schemas.openxmlformats.org/officeDocument/2006/relationships/tags" Target="../tags/tag347.xml"/><Relationship Id="rId76" Type="http://schemas.openxmlformats.org/officeDocument/2006/relationships/tags" Target="../tags/tag368.xml"/><Relationship Id="rId97" Type="http://schemas.openxmlformats.org/officeDocument/2006/relationships/tags" Target="../tags/tag389.xml"/><Relationship Id="rId104" Type="http://schemas.openxmlformats.org/officeDocument/2006/relationships/tags" Target="../tags/tag396.xml"/><Relationship Id="rId120" Type="http://schemas.openxmlformats.org/officeDocument/2006/relationships/tags" Target="../tags/tag412.xml"/><Relationship Id="rId125" Type="http://schemas.openxmlformats.org/officeDocument/2006/relationships/tags" Target="../tags/tag417.xml"/><Relationship Id="rId141" Type="http://schemas.openxmlformats.org/officeDocument/2006/relationships/tags" Target="../tags/tag433.xml"/><Relationship Id="rId146" Type="http://schemas.openxmlformats.org/officeDocument/2006/relationships/tags" Target="../tags/tag438.xml"/><Relationship Id="rId167" Type="http://schemas.openxmlformats.org/officeDocument/2006/relationships/tags" Target="../tags/tag459.xml"/><Relationship Id="rId188" Type="http://schemas.openxmlformats.org/officeDocument/2006/relationships/tags" Target="../tags/tag480.xml"/><Relationship Id="rId7" Type="http://schemas.openxmlformats.org/officeDocument/2006/relationships/tags" Target="../tags/tag299.xml"/><Relationship Id="rId71" Type="http://schemas.openxmlformats.org/officeDocument/2006/relationships/tags" Target="../tags/tag363.xml"/><Relationship Id="rId92" Type="http://schemas.openxmlformats.org/officeDocument/2006/relationships/tags" Target="../tags/tag384.xml"/><Relationship Id="rId162" Type="http://schemas.openxmlformats.org/officeDocument/2006/relationships/tags" Target="../tags/tag454.xml"/><Relationship Id="rId183" Type="http://schemas.openxmlformats.org/officeDocument/2006/relationships/tags" Target="../tags/tag475.xml"/><Relationship Id="rId2" Type="http://schemas.openxmlformats.org/officeDocument/2006/relationships/tags" Target="../tags/tag294.xml"/><Relationship Id="rId29" Type="http://schemas.openxmlformats.org/officeDocument/2006/relationships/tags" Target="../tags/tag321.xml"/><Relationship Id="rId24" Type="http://schemas.openxmlformats.org/officeDocument/2006/relationships/tags" Target="../tags/tag316.xml"/><Relationship Id="rId40" Type="http://schemas.openxmlformats.org/officeDocument/2006/relationships/tags" Target="../tags/tag332.xml"/><Relationship Id="rId45" Type="http://schemas.openxmlformats.org/officeDocument/2006/relationships/tags" Target="../tags/tag337.xml"/><Relationship Id="rId66" Type="http://schemas.openxmlformats.org/officeDocument/2006/relationships/tags" Target="../tags/tag358.xml"/><Relationship Id="rId87" Type="http://schemas.openxmlformats.org/officeDocument/2006/relationships/tags" Target="../tags/tag379.xml"/><Relationship Id="rId110" Type="http://schemas.openxmlformats.org/officeDocument/2006/relationships/tags" Target="../tags/tag402.xml"/><Relationship Id="rId115" Type="http://schemas.openxmlformats.org/officeDocument/2006/relationships/tags" Target="../tags/tag407.xml"/><Relationship Id="rId131" Type="http://schemas.openxmlformats.org/officeDocument/2006/relationships/tags" Target="../tags/tag423.xml"/><Relationship Id="rId136" Type="http://schemas.openxmlformats.org/officeDocument/2006/relationships/tags" Target="../tags/tag428.xml"/><Relationship Id="rId157" Type="http://schemas.openxmlformats.org/officeDocument/2006/relationships/tags" Target="../tags/tag449.xml"/><Relationship Id="rId178" Type="http://schemas.openxmlformats.org/officeDocument/2006/relationships/tags" Target="../tags/tag470.xml"/><Relationship Id="rId61" Type="http://schemas.openxmlformats.org/officeDocument/2006/relationships/tags" Target="../tags/tag353.xml"/><Relationship Id="rId82" Type="http://schemas.openxmlformats.org/officeDocument/2006/relationships/tags" Target="../tags/tag374.xml"/><Relationship Id="rId152" Type="http://schemas.openxmlformats.org/officeDocument/2006/relationships/tags" Target="../tags/tag444.xml"/><Relationship Id="rId173" Type="http://schemas.openxmlformats.org/officeDocument/2006/relationships/tags" Target="../tags/tag465.xml"/><Relationship Id="rId194" Type="http://schemas.openxmlformats.org/officeDocument/2006/relationships/tags" Target="../tags/tag486.xml"/><Relationship Id="rId19" Type="http://schemas.openxmlformats.org/officeDocument/2006/relationships/tags" Target="../tags/tag311.xml"/><Relationship Id="rId14" Type="http://schemas.openxmlformats.org/officeDocument/2006/relationships/tags" Target="../tags/tag306.xml"/><Relationship Id="rId30" Type="http://schemas.openxmlformats.org/officeDocument/2006/relationships/tags" Target="../tags/tag322.xml"/><Relationship Id="rId35" Type="http://schemas.openxmlformats.org/officeDocument/2006/relationships/tags" Target="../tags/tag327.xml"/><Relationship Id="rId56" Type="http://schemas.openxmlformats.org/officeDocument/2006/relationships/tags" Target="../tags/tag348.xml"/><Relationship Id="rId77" Type="http://schemas.openxmlformats.org/officeDocument/2006/relationships/tags" Target="../tags/tag369.xml"/><Relationship Id="rId100" Type="http://schemas.openxmlformats.org/officeDocument/2006/relationships/tags" Target="../tags/tag392.xml"/><Relationship Id="rId105" Type="http://schemas.openxmlformats.org/officeDocument/2006/relationships/tags" Target="../tags/tag397.xml"/><Relationship Id="rId126" Type="http://schemas.openxmlformats.org/officeDocument/2006/relationships/tags" Target="../tags/tag418.xml"/><Relationship Id="rId147" Type="http://schemas.openxmlformats.org/officeDocument/2006/relationships/tags" Target="../tags/tag439.xml"/><Relationship Id="rId168" Type="http://schemas.openxmlformats.org/officeDocument/2006/relationships/tags" Target="../tags/tag460.xml"/><Relationship Id="rId8" Type="http://schemas.openxmlformats.org/officeDocument/2006/relationships/tags" Target="../tags/tag300.xml"/><Relationship Id="rId51" Type="http://schemas.openxmlformats.org/officeDocument/2006/relationships/tags" Target="../tags/tag343.xml"/><Relationship Id="rId72" Type="http://schemas.openxmlformats.org/officeDocument/2006/relationships/tags" Target="../tags/tag364.xml"/><Relationship Id="rId93" Type="http://schemas.openxmlformats.org/officeDocument/2006/relationships/tags" Target="../tags/tag385.xml"/><Relationship Id="rId98" Type="http://schemas.openxmlformats.org/officeDocument/2006/relationships/tags" Target="../tags/tag390.xml"/><Relationship Id="rId121" Type="http://schemas.openxmlformats.org/officeDocument/2006/relationships/tags" Target="../tags/tag413.xml"/><Relationship Id="rId142" Type="http://schemas.openxmlformats.org/officeDocument/2006/relationships/tags" Target="../tags/tag434.xml"/><Relationship Id="rId163" Type="http://schemas.openxmlformats.org/officeDocument/2006/relationships/tags" Target="../tags/tag455.xml"/><Relationship Id="rId184" Type="http://schemas.openxmlformats.org/officeDocument/2006/relationships/tags" Target="../tags/tag476.xml"/><Relationship Id="rId189" Type="http://schemas.openxmlformats.org/officeDocument/2006/relationships/tags" Target="../tags/tag481.xml"/><Relationship Id="rId3" Type="http://schemas.openxmlformats.org/officeDocument/2006/relationships/tags" Target="../tags/tag295.xml"/><Relationship Id="rId25" Type="http://schemas.openxmlformats.org/officeDocument/2006/relationships/tags" Target="../tags/tag317.xml"/><Relationship Id="rId46" Type="http://schemas.openxmlformats.org/officeDocument/2006/relationships/tags" Target="../tags/tag338.xml"/><Relationship Id="rId67" Type="http://schemas.openxmlformats.org/officeDocument/2006/relationships/tags" Target="../tags/tag359.xml"/><Relationship Id="rId116" Type="http://schemas.openxmlformats.org/officeDocument/2006/relationships/tags" Target="../tags/tag408.xml"/><Relationship Id="rId137" Type="http://schemas.openxmlformats.org/officeDocument/2006/relationships/tags" Target="../tags/tag429.xml"/><Relationship Id="rId158" Type="http://schemas.openxmlformats.org/officeDocument/2006/relationships/tags" Target="../tags/tag450.xml"/><Relationship Id="rId20" Type="http://schemas.openxmlformats.org/officeDocument/2006/relationships/tags" Target="../tags/tag312.xml"/><Relationship Id="rId41" Type="http://schemas.openxmlformats.org/officeDocument/2006/relationships/tags" Target="../tags/tag333.xml"/><Relationship Id="rId62" Type="http://schemas.openxmlformats.org/officeDocument/2006/relationships/tags" Target="../tags/tag354.xml"/><Relationship Id="rId83" Type="http://schemas.openxmlformats.org/officeDocument/2006/relationships/tags" Target="../tags/tag375.xml"/><Relationship Id="rId88" Type="http://schemas.openxmlformats.org/officeDocument/2006/relationships/tags" Target="../tags/tag380.xml"/><Relationship Id="rId111" Type="http://schemas.openxmlformats.org/officeDocument/2006/relationships/tags" Target="../tags/tag403.xml"/><Relationship Id="rId132" Type="http://schemas.openxmlformats.org/officeDocument/2006/relationships/tags" Target="../tags/tag424.xml"/><Relationship Id="rId153" Type="http://schemas.openxmlformats.org/officeDocument/2006/relationships/tags" Target="../tags/tag445.xml"/><Relationship Id="rId174" Type="http://schemas.openxmlformats.org/officeDocument/2006/relationships/tags" Target="../tags/tag466.xml"/><Relationship Id="rId179" Type="http://schemas.openxmlformats.org/officeDocument/2006/relationships/tags" Target="../tags/tag471.xml"/><Relationship Id="rId195" Type="http://schemas.openxmlformats.org/officeDocument/2006/relationships/tags" Target="../tags/tag487.xml"/><Relationship Id="rId190" Type="http://schemas.openxmlformats.org/officeDocument/2006/relationships/tags" Target="../tags/tag482.xml"/><Relationship Id="rId15" Type="http://schemas.openxmlformats.org/officeDocument/2006/relationships/tags" Target="../tags/tag307.xml"/><Relationship Id="rId36" Type="http://schemas.openxmlformats.org/officeDocument/2006/relationships/tags" Target="../tags/tag328.xml"/><Relationship Id="rId57" Type="http://schemas.openxmlformats.org/officeDocument/2006/relationships/tags" Target="../tags/tag349.xml"/><Relationship Id="rId106" Type="http://schemas.openxmlformats.org/officeDocument/2006/relationships/tags" Target="../tags/tag398.xml"/><Relationship Id="rId127" Type="http://schemas.openxmlformats.org/officeDocument/2006/relationships/tags" Target="../tags/tag419.xml"/><Relationship Id="rId10" Type="http://schemas.openxmlformats.org/officeDocument/2006/relationships/tags" Target="../tags/tag302.xml"/><Relationship Id="rId31" Type="http://schemas.openxmlformats.org/officeDocument/2006/relationships/tags" Target="../tags/tag323.xml"/><Relationship Id="rId52" Type="http://schemas.openxmlformats.org/officeDocument/2006/relationships/tags" Target="../tags/tag344.xml"/><Relationship Id="rId73" Type="http://schemas.openxmlformats.org/officeDocument/2006/relationships/tags" Target="../tags/tag365.xml"/><Relationship Id="rId78" Type="http://schemas.openxmlformats.org/officeDocument/2006/relationships/tags" Target="../tags/tag370.xml"/><Relationship Id="rId94" Type="http://schemas.openxmlformats.org/officeDocument/2006/relationships/tags" Target="../tags/tag386.xml"/><Relationship Id="rId99" Type="http://schemas.openxmlformats.org/officeDocument/2006/relationships/tags" Target="../tags/tag391.xml"/><Relationship Id="rId101" Type="http://schemas.openxmlformats.org/officeDocument/2006/relationships/tags" Target="../tags/tag393.xml"/><Relationship Id="rId122" Type="http://schemas.openxmlformats.org/officeDocument/2006/relationships/tags" Target="../tags/tag414.xml"/><Relationship Id="rId143" Type="http://schemas.openxmlformats.org/officeDocument/2006/relationships/tags" Target="../tags/tag435.xml"/><Relationship Id="rId148" Type="http://schemas.openxmlformats.org/officeDocument/2006/relationships/tags" Target="../tags/tag440.xml"/><Relationship Id="rId164" Type="http://schemas.openxmlformats.org/officeDocument/2006/relationships/tags" Target="../tags/tag456.xml"/><Relationship Id="rId169" Type="http://schemas.openxmlformats.org/officeDocument/2006/relationships/tags" Target="../tags/tag461.xml"/><Relationship Id="rId185" Type="http://schemas.openxmlformats.org/officeDocument/2006/relationships/tags" Target="../tags/tag477.xml"/><Relationship Id="rId4" Type="http://schemas.openxmlformats.org/officeDocument/2006/relationships/tags" Target="../tags/tag296.xml"/><Relationship Id="rId9" Type="http://schemas.openxmlformats.org/officeDocument/2006/relationships/tags" Target="../tags/tag301.xml"/><Relationship Id="rId180" Type="http://schemas.openxmlformats.org/officeDocument/2006/relationships/tags" Target="../tags/tag472.xml"/><Relationship Id="rId26" Type="http://schemas.openxmlformats.org/officeDocument/2006/relationships/tags" Target="../tags/tag3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b0000</a:t>
            </a:r>
            <a:br>
              <a:rPr lang="en-US" dirty="0" smtClean="0"/>
            </a:br>
            <a:r>
              <a:rPr lang="en-US" dirty="0" smtClean="0"/>
              <a:t>Timing and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1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Cycle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Multi-Cycle Decoder has to track micro-ops</a:t>
            </a:r>
          </a:p>
          <a:p>
            <a:endParaRPr lang="en-US" dirty="0"/>
          </a:p>
          <a:p>
            <a:r>
              <a:rPr lang="en-US" dirty="0" smtClean="0"/>
              <a:t>This becomes a </a:t>
            </a:r>
            <a:r>
              <a:rPr lang="en-US" b="1" dirty="0" smtClean="0"/>
              <a:t>Finite State Machine</a:t>
            </a:r>
            <a:endParaRPr lang="en-US" dirty="0" smtClean="0"/>
          </a:p>
          <a:p>
            <a:pPr lvl="1"/>
            <a:r>
              <a:rPr lang="en-US" dirty="0" smtClean="0"/>
              <a:t>…which is also a LUT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of States and Transitions</a:t>
            </a:r>
          </a:p>
          <a:p>
            <a:endParaRPr lang="en-US" dirty="0"/>
          </a:p>
          <a:p>
            <a:r>
              <a:rPr lang="en-US" dirty="0" smtClean="0"/>
              <a:t>Move from one state to another along a transition line when the transition’s conditions are met</a:t>
            </a:r>
          </a:p>
        </p:txBody>
      </p:sp>
      <p:sp>
        <p:nvSpPr>
          <p:cNvPr id="10" name="Oval 9"/>
          <p:cNvSpPr/>
          <p:nvPr/>
        </p:nvSpPr>
        <p:spPr>
          <a:xfrm>
            <a:off x="1447800" y="48768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Heater Off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62600" y="48768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Heater On</a:t>
            </a:r>
            <a:endParaRPr lang="en-US" dirty="0"/>
          </a:p>
        </p:txBody>
      </p:sp>
      <p:cxnSp>
        <p:nvCxnSpPr>
          <p:cNvPr id="12" name="Curved Connector 11"/>
          <p:cNvCxnSpPr>
            <a:stCxn id="10" idx="7"/>
            <a:endCxn id="11" idx="2"/>
          </p:cNvCxnSpPr>
          <p:nvPr/>
        </p:nvCxnSpPr>
        <p:spPr>
          <a:xfrm rot="16200000" flipH="1">
            <a:off x="3867149" y="3905250"/>
            <a:ext cx="511875" cy="2879025"/>
          </a:xfrm>
          <a:prstGeom prst="curvedConnector4">
            <a:avLst>
              <a:gd name="adj1" fmla="val -44659"/>
              <a:gd name="adj2" fmla="val 5368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1" idx="3"/>
            <a:endCxn id="10" idx="6"/>
          </p:cNvCxnSpPr>
          <p:nvPr/>
        </p:nvCxnSpPr>
        <p:spPr>
          <a:xfrm rot="5400000" flipH="1">
            <a:off x="4079175" y="4417126"/>
            <a:ext cx="511875" cy="2879025"/>
          </a:xfrm>
          <a:prstGeom prst="curvedConnector4">
            <a:avLst>
              <a:gd name="adj1" fmla="val -44659"/>
              <a:gd name="adj2" fmla="val 5368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51527" y="4531082"/>
            <a:ext cx="120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Temp &lt;68F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81400" y="6307574"/>
            <a:ext cx="120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Temp &gt;72F</a:t>
            </a:r>
            <a:endParaRPr lang="en-US" dirty="0"/>
          </a:p>
        </p:txBody>
      </p:sp>
      <p:cxnSp>
        <p:nvCxnSpPr>
          <p:cNvPr id="20" name="Curved Connector 19"/>
          <p:cNvCxnSpPr>
            <a:stCxn id="10" idx="1"/>
            <a:endCxn id="10" idx="2"/>
          </p:cNvCxnSpPr>
          <p:nvPr/>
        </p:nvCxnSpPr>
        <p:spPr>
          <a:xfrm rot="16200000" flipH="1" flipV="1">
            <a:off x="1297875" y="5238749"/>
            <a:ext cx="511875" cy="212025"/>
          </a:xfrm>
          <a:prstGeom prst="curvedConnector4">
            <a:avLst>
              <a:gd name="adj1" fmla="val -86081"/>
              <a:gd name="adj2" fmla="val 32282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1" idx="6"/>
            <a:endCxn id="11" idx="7"/>
          </p:cNvCxnSpPr>
          <p:nvPr/>
        </p:nvCxnSpPr>
        <p:spPr>
          <a:xfrm flipH="1" flipV="1">
            <a:off x="6798375" y="5088825"/>
            <a:ext cx="212025" cy="511875"/>
          </a:xfrm>
          <a:prstGeom prst="curvedConnector4">
            <a:avLst>
              <a:gd name="adj1" fmla="val -107817"/>
              <a:gd name="adj2" fmla="val 18608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8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Flying Spaghetti Monsters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Computer Architecture, FSMs:</a:t>
            </a:r>
          </a:p>
          <a:p>
            <a:pPr lvl="1"/>
            <a:r>
              <a:rPr lang="en-US" dirty="0" smtClean="0"/>
              <a:t>Usually transition on a clock edge</a:t>
            </a:r>
          </a:p>
          <a:p>
            <a:pPr lvl="1"/>
            <a:r>
              <a:rPr lang="en-US" dirty="0" smtClean="0"/>
              <a:t>Are Complete </a:t>
            </a:r>
          </a:p>
          <a:p>
            <a:pPr lvl="2"/>
            <a:r>
              <a:rPr lang="en-US" dirty="0" smtClean="0"/>
              <a:t>All states define transitions for all inputs</a:t>
            </a:r>
          </a:p>
          <a:p>
            <a:pPr lvl="1"/>
            <a:r>
              <a:rPr lang="en-US" dirty="0" smtClean="0"/>
              <a:t>Are deterministic (Unless Quantum)</a:t>
            </a:r>
          </a:p>
          <a:p>
            <a:pPr lvl="1"/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447800" y="48768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Heater Off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62600" y="48768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Heater On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7"/>
            <a:endCxn id="6" idx="2"/>
          </p:cNvCxnSpPr>
          <p:nvPr/>
        </p:nvCxnSpPr>
        <p:spPr>
          <a:xfrm rot="16200000" flipH="1">
            <a:off x="3867149" y="3905250"/>
            <a:ext cx="511875" cy="2879025"/>
          </a:xfrm>
          <a:prstGeom prst="curvedConnector4">
            <a:avLst>
              <a:gd name="adj1" fmla="val -44659"/>
              <a:gd name="adj2" fmla="val 5368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3"/>
            <a:endCxn id="5" idx="6"/>
          </p:cNvCxnSpPr>
          <p:nvPr/>
        </p:nvCxnSpPr>
        <p:spPr>
          <a:xfrm rot="5400000" flipH="1">
            <a:off x="4079175" y="4417126"/>
            <a:ext cx="511875" cy="2879025"/>
          </a:xfrm>
          <a:prstGeom prst="curvedConnector4">
            <a:avLst>
              <a:gd name="adj1" fmla="val -44659"/>
              <a:gd name="adj2" fmla="val 5368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51527" y="4531082"/>
            <a:ext cx="120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Temp &lt;68F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81400" y="6307574"/>
            <a:ext cx="120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Temp &gt;72F</a:t>
            </a:r>
            <a:endParaRPr lang="en-US" dirty="0"/>
          </a:p>
        </p:txBody>
      </p:sp>
      <p:cxnSp>
        <p:nvCxnSpPr>
          <p:cNvPr id="7" name="Curved Connector 6"/>
          <p:cNvCxnSpPr>
            <a:stCxn id="5" idx="1"/>
            <a:endCxn id="5" idx="2"/>
          </p:cNvCxnSpPr>
          <p:nvPr/>
        </p:nvCxnSpPr>
        <p:spPr>
          <a:xfrm rot="16200000" flipH="1" flipV="1">
            <a:off x="1297875" y="5238749"/>
            <a:ext cx="511875" cy="212025"/>
          </a:xfrm>
          <a:prstGeom prst="curvedConnector4">
            <a:avLst>
              <a:gd name="adj1" fmla="val -86081"/>
              <a:gd name="adj2" fmla="val 32282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6"/>
            <a:endCxn id="6" idx="7"/>
          </p:cNvCxnSpPr>
          <p:nvPr/>
        </p:nvCxnSpPr>
        <p:spPr>
          <a:xfrm flipH="1" flipV="1">
            <a:off x="6798375" y="5088825"/>
            <a:ext cx="212025" cy="511875"/>
          </a:xfrm>
          <a:prstGeom prst="curvedConnector4">
            <a:avLst>
              <a:gd name="adj1" fmla="val -107817"/>
              <a:gd name="adj2" fmla="val 18608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9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Register to hold current state</a:t>
            </a:r>
          </a:p>
          <a:p>
            <a:r>
              <a:rPr lang="en-US" dirty="0" smtClean="0"/>
              <a:t>Wires to provide inputs (arguments)</a:t>
            </a:r>
          </a:p>
          <a:p>
            <a:r>
              <a:rPr lang="en-US" dirty="0" smtClean="0"/>
              <a:t>Look Up Table(s) to map transitions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52190"/>
              </p:ext>
            </p:extLst>
          </p:nvPr>
        </p:nvGraphicFramePr>
        <p:xfrm>
          <a:off x="1600200" y="4724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Resulting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 Cold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 Hot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Heater 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553200" y="1981200"/>
            <a:ext cx="12954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Logic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LUTs)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0059" y="1834356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5126387" y="2862945"/>
            <a:ext cx="1104900" cy="384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endCxn id="11" idx="0"/>
          </p:cNvCxnSpPr>
          <p:nvPr/>
        </p:nvCxnSpPr>
        <p:spPr>
          <a:xfrm rot="10800000">
            <a:off x="5486401" y="3055382"/>
            <a:ext cx="2667005" cy="803118"/>
          </a:xfrm>
          <a:prstGeom prst="bentConnector3">
            <a:avLst>
              <a:gd name="adj1" fmla="val 1102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7571622" y="3276717"/>
            <a:ext cx="858760" cy="304805"/>
          </a:xfrm>
          <a:prstGeom prst="bentConnector3">
            <a:avLst>
              <a:gd name="adj1" fmla="val 31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3"/>
          </p:cNvCxnSpPr>
          <p:nvPr/>
        </p:nvCxnSpPr>
        <p:spPr>
          <a:xfrm>
            <a:off x="5594630" y="2019022"/>
            <a:ext cx="863603" cy="6479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2"/>
          </p:cNvCxnSpPr>
          <p:nvPr/>
        </p:nvCxnSpPr>
        <p:spPr>
          <a:xfrm flipV="1">
            <a:off x="5871274" y="2819400"/>
            <a:ext cx="586959" cy="235982"/>
          </a:xfrm>
          <a:prstGeom prst="bentConnector3">
            <a:avLst>
              <a:gd name="adj1" fmla="val 257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7850151" y="2502931"/>
            <a:ext cx="989049" cy="430492"/>
          </a:xfrm>
          <a:prstGeom prst="bentConnector3">
            <a:avLst>
              <a:gd name="adj1" fmla="val 3048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001002" y="2145268"/>
            <a:ext cx="967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Hail Our Partial FSM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Each Phase becomes an FSM State</a:t>
            </a:r>
          </a:p>
          <a:p>
            <a:endParaRPr lang="en-US" dirty="0" smtClean="0"/>
          </a:p>
          <a:p>
            <a:r>
              <a:rPr lang="en-US" dirty="0" smtClean="0"/>
              <a:t>Most states have only one transition that is always taken</a:t>
            </a:r>
          </a:p>
          <a:p>
            <a:pPr lvl="1"/>
            <a:r>
              <a:rPr lang="en-US" dirty="0" smtClean="0"/>
              <a:t>no conditions</a:t>
            </a:r>
          </a:p>
          <a:p>
            <a:pPr lvl="1"/>
            <a:endParaRPr lang="en-US" dirty="0"/>
          </a:p>
          <a:p>
            <a:r>
              <a:rPr lang="en-US" dirty="0" smtClean="0"/>
              <a:t>Note the Re-Use!</a:t>
            </a:r>
            <a:endParaRPr lang="en-US" dirty="0"/>
          </a:p>
        </p:txBody>
      </p:sp>
      <p:sp>
        <p:nvSpPr>
          <p:cNvPr id="34" name="Oval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22763" y="2138363"/>
            <a:ext cx="873125" cy="5778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IFetch</a:t>
            </a:r>
          </a:p>
        </p:txBody>
      </p:sp>
      <p:sp>
        <p:nvSpPr>
          <p:cNvPr id="3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22763" y="3101976"/>
            <a:ext cx="873125" cy="5778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Decode</a:t>
            </a:r>
          </a:p>
        </p:txBody>
      </p:sp>
      <p:sp>
        <p:nvSpPr>
          <p:cNvPr id="39" name="Oval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60988" y="4067176"/>
            <a:ext cx="873125" cy="5778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Store 1</a:t>
            </a:r>
          </a:p>
        </p:txBody>
      </p:sp>
      <p:sp>
        <p:nvSpPr>
          <p:cNvPr id="40" name="Oval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39025" y="4067176"/>
            <a:ext cx="873125" cy="5778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Load 1</a:t>
            </a:r>
          </a:p>
        </p:txBody>
      </p:sp>
      <p:sp>
        <p:nvSpPr>
          <p:cNvPr id="41" name="Oval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439025" y="5032376"/>
            <a:ext cx="873125" cy="5778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Load 2</a:t>
            </a:r>
          </a:p>
        </p:txBody>
      </p:sp>
      <p:sp>
        <p:nvSpPr>
          <p:cNvPr id="42" name="Oval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439025" y="5997576"/>
            <a:ext cx="873125" cy="5778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Load 3</a:t>
            </a:r>
          </a:p>
        </p:txBody>
      </p:sp>
      <p:sp>
        <p:nvSpPr>
          <p:cNvPr id="43" name="Oval 1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60988" y="5032376"/>
            <a:ext cx="873125" cy="5778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Store 2</a:t>
            </a:r>
          </a:p>
        </p:txBody>
      </p:sp>
      <p:cxnSp>
        <p:nvCxnSpPr>
          <p:cNvPr id="44" name="AutoShape 14"/>
          <p:cNvCxnSpPr>
            <a:cxnSpLocks noChangeShapeType="1"/>
            <a:stCxn id="34" idx="4"/>
            <a:endCxn id="35" idx="0"/>
          </p:cNvCxnSpPr>
          <p:nvPr>
            <p:custDataLst>
              <p:tags r:id="rId8"/>
            </p:custDataLst>
          </p:nvPr>
        </p:nvCxnSpPr>
        <p:spPr bwMode="auto">
          <a:xfrm rot="5400000">
            <a:off x="4566443" y="2909095"/>
            <a:ext cx="38576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" name="AutoShape 17"/>
          <p:cNvCxnSpPr>
            <a:cxnSpLocks noChangeShapeType="1"/>
            <a:stCxn id="35" idx="5"/>
            <a:endCxn id="39" idx="0"/>
          </p:cNvCxnSpPr>
          <p:nvPr>
            <p:custDataLst>
              <p:tags r:id="rId9"/>
            </p:custDataLst>
          </p:nvPr>
        </p:nvCxnSpPr>
        <p:spPr bwMode="auto">
          <a:xfrm rot="16200000" flipH="1">
            <a:off x="5196681" y="3466307"/>
            <a:ext cx="471488" cy="730250"/>
          </a:xfrm>
          <a:prstGeom prst="curvedConnector3">
            <a:avLst>
              <a:gd name="adj1" fmla="val 58921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" name="AutoShape 18"/>
          <p:cNvCxnSpPr>
            <a:cxnSpLocks noChangeShapeType="1"/>
            <a:stCxn id="35" idx="6"/>
            <a:endCxn id="40" idx="0"/>
          </p:cNvCxnSpPr>
          <p:nvPr>
            <p:custDataLst>
              <p:tags r:id="rId10"/>
            </p:custDataLst>
          </p:nvPr>
        </p:nvCxnSpPr>
        <p:spPr bwMode="auto">
          <a:xfrm>
            <a:off x="5195888" y="3390901"/>
            <a:ext cx="2679700" cy="67627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20"/>
          <p:cNvCxnSpPr>
            <a:cxnSpLocks noChangeShapeType="1"/>
            <a:stCxn id="39" idx="4"/>
            <a:endCxn id="43" idx="0"/>
          </p:cNvCxnSpPr>
          <p:nvPr>
            <p:custDataLst>
              <p:tags r:id="rId11"/>
            </p:custDataLst>
          </p:nvPr>
        </p:nvCxnSpPr>
        <p:spPr bwMode="auto">
          <a:xfrm rot="5400000">
            <a:off x="5603875" y="4838701"/>
            <a:ext cx="3873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23"/>
          <p:cNvCxnSpPr>
            <a:cxnSpLocks noChangeShapeType="1"/>
            <a:stCxn id="43" idx="4"/>
            <a:endCxn id="34" idx="6"/>
          </p:cNvCxnSpPr>
          <p:nvPr>
            <p:custDataLst>
              <p:tags r:id="rId12"/>
            </p:custDataLst>
          </p:nvPr>
        </p:nvCxnSpPr>
        <p:spPr bwMode="auto">
          <a:xfrm rot="16200000" flipV="1">
            <a:off x="3905250" y="3717926"/>
            <a:ext cx="3182938" cy="601662"/>
          </a:xfrm>
          <a:prstGeom prst="curvedConnector4">
            <a:avLst>
              <a:gd name="adj1" fmla="val -7181"/>
              <a:gd name="adj2" fmla="val -1525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" name="AutoShape 24"/>
          <p:cNvCxnSpPr>
            <a:cxnSpLocks noChangeShapeType="1"/>
            <a:stCxn id="40" idx="4"/>
            <a:endCxn id="41" idx="0"/>
          </p:cNvCxnSpPr>
          <p:nvPr>
            <p:custDataLst>
              <p:tags r:id="rId13"/>
            </p:custDataLst>
          </p:nvPr>
        </p:nvCxnSpPr>
        <p:spPr bwMode="auto">
          <a:xfrm rot="5400000">
            <a:off x="7681913" y="4838701"/>
            <a:ext cx="3873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" name="AutoShape 25"/>
          <p:cNvCxnSpPr>
            <a:cxnSpLocks noChangeShapeType="1"/>
            <a:stCxn id="41" idx="4"/>
            <a:endCxn id="42" idx="0"/>
          </p:cNvCxnSpPr>
          <p:nvPr>
            <p:custDataLst>
              <p:tags r:id="rId14"/>
            </p:custDataLst>
          </p:nvPr>
        </p:nvCxnSpPr>
        <p:spPr bwMode="auto">
          <a:xfrm rot="5400000">
            <a:off x="7681913" y="5803901"/>
            <a:ext cx="3873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" name="AutoShape 26"/>
          <p:cNvCxnSpPr>
            <a:cxnSpLocks noChangeShapeType="1"/>
            <a:stCxn id="42" idx="4"/>
            <a:endCxn id="34" idx="7"/>
          </p:cNvCxnSpPr>
          <p:nvPr>
            <p:custDataLst>
              <p:tags r:id="rId15"/>
            </p:custDataLst>
          </p:nvPr>
        </p:nvCxnSpPr>
        <p:spPr bwMode="auto">
          <a:xfrm rot="16200000" flipV="1">
            <a:off x="4294981" y="2994820"/>
            <a:ext cx="4352925" cy="2808288"/>
          </a:xfrm>
          <a:prstGeom prst="curvedConnector5">
            <a:avLst>
              <a:gd name="adj1" fmla="val -5250"/>
              <a:gd name="adj2" fmla="val -37935"/>
              <a:gd name="adj3" fmla="val 10718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9" name="Text Box 2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205413" y="3516313"/>
            <a:ext cx="11207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Op = = 43</a:t>
            </a:r>
          </a:p>
        </p:txBody>
      </p:sp>
      <p:sp>
        <p:nvSpPr>
          <p:cNvPr id="60" name="Text Box 3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054850" y="3241676"/>
            <a:ext cx="11207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Op = = 35</a:t>
            </a:r>
          </a:p>
        </p:txBody>
      </p:sp>
    </p:spTree>
    <p:extLst>
      <p:ext uri="{BB962C8B-B14F-4D97-AF65-F5344CB8AC3E}">
        <p14:creationId xmlns:p14="http://schemas.microsoft.com/office/powerpoint/2010/main" val="8409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Enumerate states</a:t>
            </a:r>
          </a:p>
          <a:p>
            <a:r>
              <a:rPr lang="en-US" dirty="0" smtClean="0"/>
              <a:t>Assign Values</a:t>
            </a:r>
          </a:p>
          <a:p>
            <a:r>
              <a:rPr lang="en-US" dirty="0" smtClean="0"/>
              <a:t>Calculate Width</a:t>
            </a:r>
          </a:p>
          <a:p>
            <a:r>
              <a:rPr lang="en-US" dirty="0" smtClean="0"/>
              <a:t>Make a LUT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8901160"/>
              </p:ext>
            </p:extLst>
          </p:nvPr>
        </p:nvGraphicFramePr>
        <p:xfrm>
          <a:off x="4648200" y="1600200"/>
          <a:ext cx="4038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IFetch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Op==43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Op==35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IFetch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7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Enumerate states</a:t>
            </a:r>
          </a:p>
          <a:p>
            <a:r>
              <a:rPr lang="en-US" b="1" dirty="0" smtClean="0"/>
              <a:t>Assign Values</a:t>
            </a:r>
          </a:p>
          <a:p>
            <a:r>
              <a:rPr lang="en-US" dirty="0" smtClean="0"/>
              <a:t>Calculate Widths</a:t>
            </a:r>
          </a:p>
          <a:p>
            <a:r>
              <a:rPr lang="en-US" dirty="0" smtClean="0"/>
              <a:t>Make a LUT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4205518"/>
              </p:ext>
            </p:extLst>
          </p:nvPr>
        </p:nvGraphicFramePr>
        <p:xfrm>
          <a:off x="4648200" y="1600200"/>
          <a:ext cx="4038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Op==43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Op==35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5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Enumerate states</a:t>
            </a:r>
          </a:p>
          <a:p>
            <a:r>
              <a:rPr lang="en-US" dirty="0" smtClean="0"/>
              <a:t>Assign Values</a:t>
            </a:r>
          </a:p>
          <a:p>
            <a:r>
              <a:rPr lang="en-US" b="1" dirty="0" smtClean="0"/>
              <a:t>Calculate Widths</a:t>
            </a:r>
          </a:p>
          <a:p>
            <a:r>
              <a:rPr lang="en-US" dirty="0" smtClean="0"/>
              <a:t>Make a LUT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2035342"/>
              </p:ext>
            </p:extLst>
          </p:nvPr>
        </p:nvGraphicFramePr>
        <p:xfrm>
          <a:off x="4648200" y="1600200"/>
          <a:ext cx="4038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State[0:3]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Inputs[0:5]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Op==43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Op==35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4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LUTs 1 State Machine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Control signals only depend on the </a:t>
            </a:r>
            <a:r>
              <a:rPr lang="en-US" b="1" dirty="0" smtClean="0"/>
              <a:t>state</a:t>
            </a:r>
            <a:endParaRPr lang="en-US" dirty="0" smtClean="0"/>
          </a:p>
          <a:p>
            <a:pPr lvl="1"/>
            <a:r>
              <a:rPr lang="en-US" dirty="0" smtClean="0"/>
              <a:t>Not the other inputs</a:t>
            </a:r>
          </a:p>
          <a:p>
            <a:pPr lvl="1"/>
            <a:r>
              <a:rPr lang="en-US" dirty="0" smtClean="0"/>
              <a:t>“Moore Machine” </a:t>
            </a:r>
            <a:r>
              <a:rPr lang="en-US" dirty="0" err="1" smtClean="0"/>
              <a:t>vs</a:t>
            </a:r>
            <a:r>
              <a:rPr lang="en-US" dirty="0" smtClean="0"/>
              <a:t> “Mealy Machine”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Split Control Logic in to two separate LUTs</a:t>
            </a:r>
            <a:endParaRPr lang="en-US" dirty="0"/>
          </a:p>
          <a:p>
            <a:pPr lvl="1"/>
            <a:r>
              <a:rPr lang="en-US" dirty="0" smtClean="0"/>
              <a:t>Control Signals: Shallow &amp; Wide</a:t>
            </a:r>
            <a:endParaRPr lang="en-US" dirty="0"/>
          </a:p>
          <a:p>
            <a:pPr lvl="1"/>
            <a:r>
              <a:rPr lang="en-US" dirty="0" smtClean="0"/>
              <a:t>State Updates: Deep and Narrow</a:t>
            </a:r>
          </a:p>
          <a:p>
            <a:pPr lvl="1"/>
            <a:r>
              <a:rPr lang="en-US" dirty="0" smtClean="0"/>
              <a:t>Better use of space</a:t>
            </a:r>
          </a:p>
          <a:p>
            <a:pPr lvl="1"/>
            <a:r>
              <a:rPr lang="en-US" dirty="0" smtClean="0"/>
              <a:t>What parts can be shared?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An unbalanced design has some operations doing more “work” (time) than the others</a:t>
            </a:r>
          </a:p>
          <a:p>
            <a:pPr lvl="1"/>
            <a:r>
              <a:rPr lang="en-US" dirty="0" smtClean="0"/>
              <a:t>Wastes time in fast cycles</a:t>
            </a:r>
          </a:p>
          <a:p>
            <a:endParaRPr lang="en-US" dirty="0"/>
          </a:p>
          <a:p>
            <a:r>
              <a:rPr lang="en-US" dirty="0" smtClean="0"/>
              <a:t>Moving work between operations is Balancing</a:t>
            </a:r>
          </a:p>
          <a:p>
            <a:pPr lvl="1"/>
            <a:r>
              <a:rPr lang="en-US" dirty="0" smtClean="0"/>
              <a:t>Reduce the global clock period by leveling</a:t>
            </a:r>
          </a:p>
          <a:p>
            <a:pPr lvl="1"/>
            <a:endParaRPr lang="en-US" dirty="0"/>
          </a:p>
          <a:p>
            <a:r>
              <a:rPr lang="en-US" dirty="0" smtClean="0"/>
              <a:t>Balance adjacent ops by register positioning</a:t>
            </a:r>
          </a:p>
          <a:p>
            <a:pPr lvl="1"/>
            <a:r>
              <a:rPr lang="en-US" dirty="0" smtClean="0"/>
              <a:t>Some ops are hard to “slice”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b10000</a:t>
            </a:r>
            <a:br>
              <a:rPr lang="en-US" dirty="0" smtClean="0"/>
            </a:br>
            <a:r>
              <a:rPr lang="en-US" dirty="0" smtClean="0"/>
              <a:t>Timing and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has 5 components:</a:t>
            </a:r>
          </a:p>
          <a:p>
            <a:pPr lvl="1"/>
            <a:r>
              <a:rPr lang="en-US" dirty="0" smtClean="0"/>
              <a:t>1, 2, 3, 4, and 5 nanoseconds long</a:t>
            </a:r>
          </a:p>
          <a:p>
            <a:pPr lvl="1"/>
            <a:r>
              <a:rPr lang="en-US" dirty="0" smtClean="0"/>
              <a:t>In that order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Divide optimally in to 3 operations:</a:t>
            </a:r>
          </a:p>
          <a:p>
            <a:pPr lvl="1"/>
            <a:r>
              <a:rPr lang="en-US" dirty="0" smtClean="0"/>
              <a:t>Minimum Clock Period?</a:t>
            </a:r>
          </a:p>
          <a:p>
            <a:pPr lvl="1"/>
            <a:r>
              <a:rPr lang="en-US" dirty="0" smtClean="0"/>
              <a:t>How much time is wasted per instruction?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has 5 components:</a:t>
            </a:r>
          </a:p>
          <a:p>
            <a:pPr lvl="1"/>
            <a:r>
              <a:rPr lang="en-US" dirty="0" smtClean="0"/>
              <a:t>1, 2, 3, 4, and 5 nanoseconds long</a:t>
            </a:r>
          </a:p>
          <a:p>
            <a:pPr lvl="1"/>
            <a:r>
              <a:rPr lang="en-US" dirty="0" smtClean="0"/>
              <a:t>In that order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Divide optimally in to 3 cycles:</a:t>
            </a:r>
          </a:p>
          <a:p>
            <a:pPr lvl="1"/>
            <a:r>
              <a:rPr lang="en-US" dirty="0" smtClean="0"/>
              <a:t>Minimum Clock Period? 6ns</a:t>
            </a:r>
          </a:p>
          <a:p>
            <a:pPr lvl="1"/>
            <a:r>
              <a:rPr lang="en-US" dirty="0" smtClean="0"/>
              <a:t>How much time is wasted per instruction? 3ns </a:t>
            </a:r>
          </a:p>
          <a:p>
            <a:pPr lvl="1"/>
            <a:r>
              <a:rPr lang="en-US" dirty="0" smtClean="0"/>
              <a:t>{1,2,3}{4}{5}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resources are fungible</a:t>
            </a:r>
          </a:p>
          <a:p>
            <a:pPr lvl="1"/>
            <a:r>
              <a:rPr lang="en-US" dirty="0" smtClean="0"/>
              <a:t>Some micro-operations are hard to subdivide</a:t>
            </a:r>
          </a:p>
          <a:p>
            <a:pPr lvl="1"/>
            <a:r>
              <a:rPr lang="en-US" dirty="0" smtClean="0"/>
              <a:t>Order of operations matters </a:t>
            </a:r>
            <a:r>
              <a:rPr lang="en-US" i="1" dirty="0" smtClean="0"/>
              <a:t>sometimes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 slowest unit sets the pace for everything</a:t>
            </a:r>
          </a:p>
          <a:p>
            <a:endParaRPr lang="en-US" dirty="0"/>
          </a:p>
          <a:p>
            <a:r>
              <a:rPr lang="en-US" dirty="0" smtClean="0"/>
              <a:t>Compare “Optimal” time to Reality</a:t>
            </a:r>
          </a:p>
          <a:p>
            <a:pPr lvl="1"/>
            <a:r>
              <a:rPr lang="en-US" dirty="0" smtClean="0"/>
              <a:t>Measure of Balance</a:t>
            </a:r>
          </a:p>
        </p:txBody>
      </p:sp>
    </p:spTree>
    <p:extLst>
      <p:ext uri="{BB962C8B-B14F-4D97-AF65-F5344CB8AC3E}">
        <p14:creationId xmlns:p14="http://schemas.microsoft.com/office/powerpoint/2010/main" val="8153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/>
          <a:lstStyle/>
          <a:p>
            <a:r>
              <a:rPr lang="en-US" dirty="0" smtClean="0"/>
              <a:t>Example Timings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084151"/>
              </p:ext>
            </p:extLst>
          </p:nvPr>
        </p:nvGraphicFramePr>
        <p:xfrm>
          <a:off x="457200" y="1219200"/>
          <a:ext cx="82296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Instr</a:t>
                      </a:r>
                      <a:r>
                        <a:rPr lang="en-US" dirty="0" smtClean="0"/>
                        <a:t>/Cycle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 = </a:t>
                      </a:r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[PC]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tX1 + </a:t>
                      </a:r>
                      <a:r>
                        <a:rPr lang="en-US" dirty="0" err="1" smtClean="0"/>
                        <a:t>tMEM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PC=PC+4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tX1+tALU+tX2</a:t>
                      </a:r>
                    </a:p>
                    <a:p>
                      <a:r>
                        <a:rPr lang="en-US" dirty="0" smtClean="0"/>
                        <a:t>In Parallel</a:t>
                      </a:r>
                      <a:r>
                        <a:rPr lang="en-US" baseline="0" dirty="0" smtClean="0"/>
                        <a:t> with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tX2+tALU+tX2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 = </a:t>
                      </a:r>
                      <a:r>
                        <a:rPr lang="en-US" dirty="0" err="1" smtClean="0"/>
                        <a:t>RegFile</a:t>
                      </a:r>
                      <a:r>
                        <a:rPr lang="en-US" dirty="0" smtClean="0"/>
                        <a:t>[_]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 = A + SEI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 = </a:t>
                      </a:r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[Res]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tX1 + </a:t>
                      </a:r>
                      <a:r>
                        <a:rPr lang="en-US" dirty="0" err="1" smtClean="0"/>
                        <a:t>tMEM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LW:4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RegFile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rt</a:t>
                      </a:r>
                      <a:r>
                        <a:rPr lang="en-US" dirty="0" smtClean="0"/>
                        <a:t>]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= 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tRF+tX1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604524"/>
              </p:ext>
            </p:extLst>
          </p:nvPr>
        </p:nvGraphicFramePr>
        <p:xfrm>
          <a:off x="457200" y="44958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Instruction/Data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Muxes</a:t>
                      </a:r>
                      <a:r>
                        <a:rPr lang="en-US" dirty="0" smtClean="0"/>
                        <a:t> (Optional)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0ish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the HRT for your </a:t>
            </a:r>
            <a:r>
              <a:rPr lang="en-US" dirty="0" err="1" smtClean="0"/>
              <a:t>MultiCycleCPU</a:t>
            </a:r>
            <a:endParaRPr lang="en-US" dirty="0" smtClean="0"/>
          </a:p>
          <a:p>
            <a:pPr lvl="1"/>
            <a:r>
              <a:rPr lang="en-US" dirty="0" smtClean="0"/>
              <a:t>Or do it for the example on the next slide</a:t>
            </a:r>
          </a:p>
          <a:p>
            <a:pPr lvl="1"/>
            <a:endParaRPr lang="en-US" dirty="0"/>
          </a:p>
          <a:p>
            <a:r>
              <a:rPr lang="en-US" dirty="0" smtClean="0"/>
              <a:t>Show the FSM with state transitions</a:t>
            </a:r>
          </a:p>
          <a:p>
            <a:pPr lvl="1"/>
            <a:r>
              <a:rPr lang="en-US" dirty="0" smtClean="0"/>
              <a:t>White Board</a:t>
            </a:r>
          </a:p>
          <a:p>
            <a:pPr lvl="1"/>
            <a:endParaRPr lang="en-US" dirty="0"/>
          </a:p>
          <a:p>
            <a:r>
              <a:rPr lang="en-US" dirty="0" smtClean="0"/>
              <a:t>Create the </a:t>
            </a:r>
            <a:r>
              <a:rPr lang="en-US" b="1" dirty="0" smtClean="0"/>
              <a:t>two</a:t>
            </a:r>
            <a:r>
              <a:rPr lang="en-US" dirty="0" smtClean="0"/>
              <a:t> LUTs from the HRT+FSM</a:t>
            </a:r>
          </a:p>
          <a:p>
            <a:pPr lvl="1"/>
            <a:r>
              <a:rPr lang="en-US" dirty="0" smtClean="0"/>
              <a:t>Use a spreadsheet program for this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24B6-96BB-7449-933F-F2FDC9844F7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 Cycle w/ Controls</a:t>
            </a:r>
            <a:endParaRPr lang="en-US" dirty="0"/>
          </a:p>
        </p:txBody>
      </p:sp>
      <p:grpSp>
        <p:nvGrpSpPr>
          <p:cNvPr id="58373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75225" y="3149600"/>
            <a:ext cx="568325" cy="995363"/>
            <a:chOff x="1875" y="3066"/>
            <a:chExt cx="358" cy="627"/>
          </a:xfrm>
        </p:grpSpPr>
        <p:sp>
          <p:nvSpPr>
            <p:cNvPr id="58548" name="Rectangle 5"/>
            <p:cNvSpPr>
              <a:spLocks noChangeArrowheads="1"/>
            </p:cNvSpPr>
            <p:nvPr>
              <p:custDataLst>
                <p:tags r:id="rId183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58549" name="Line 6"/>
            <p:cNvSpPr>
              <a:spLocks noChangeShapeType="1"/>
            </p:cNvSpPr>
            <p:nvPr>
              <p:custDataLst>
                <p:tags r:id="rId184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50" name="Line 7"/>
            <p:cNvSpPr>
              <a:spLocks noChangeShapeType="1"/>
            </p:cNvSpPr>
            <p:nvPr>
              <p:custDataLst>
                <p:tags r:id="rId185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4" name="Group 8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150100" y="4452938"/>
            <a:ext cx="709613" cy="1330325"/>
            <a:chOff x="3040" y="2253"/>
            <a:chExt cx="447" cy="838"/>
          </a:xfrm>
        </p:grpSpPr>
        <p:sp>
          <p:nvSpPr>
            <p:cNvPr id="58540" name="AutoShape 9"/>
            <p:cNvSpPr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1" name="Line 10"/>
            <p:cNvSpPr>
              <a:spLocks noChangeShapeType="1"/>
            </p:cNvSpPr>
            <p:nvPr>
              <p:custDataLst>
                <p:tags r:id="rId176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2" name="Line 11"/>
            <p:cNvSpPr>
              <a:spLocks noChangeShapeType="1"/>
            </p:cNvSpPr>
            <p:nvPr>
              <p:custDataLst>
                <p:tags r:id="rId177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3" name="Line 12"/>
            <p:cNvSpPr>
              <a:spLocks noChangeShapeType="1"/>
            </p:cNvSpPr>
            <p:nvPr>
              <p:custDataLst>
                <p:tags r:id="rId178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4" name="Line 13"/>
            <p:cNvSpPr>
              <a:spLocks noChangeShapeType="1"/>
            </p:cNvSpPr>
            <p:nvPr>
              <p:custDataLst>
                <p:tags r:id="rId179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5" name="Line 14"/>
            <p:cNvSpPr>
              <a:spLocks noChangeShapeType="1"/>
            </p:cNvSpPr>
            <p:nvPr>
              <p:custDataLst>
                <p:tags r:id="rId180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6" name="Line 15"/>
            <p:cNvSpPr>
              <a:spLocks noChangeShapeType="1"/>
            </p:cNvSpPr>
            <p:nvPr>
              <p:custDataLst>
                <p:tags r:id="rId181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7" name="Line 16"/>
            <p:cNvSpPr>
              <a:spLocks noChangeShapeType="1"/>
            </p:cNvSpPr>
            <p:nvPr>
              <p:custDataLst>
                <p:tags r:id="rId182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5" name="Group 1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03213" y="2814638"/>
            <a:ext cx="568325" cy="995362"/>
            <a:chOff x="1875" y="3066"/>
            <a:chExt cx="358" cy="627"/>
          </a:xfrm>
        </p:grpSpPr>
        <p:sp>
          <p:nvSpPr>
            <p:cNvPr id="58537" name="Rectangle 18"/>
            <p:cNvSpPr>
              <a:spLocks noChangeArrowheads="1"/>
            </p:cNvSpPr>
            <p:nvPr>
              <p:custDataLst>
                <p:tags r:id="rId172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PC</a:t>
              </a:r>
            </a:p>
          </p:txBody>
        </p:sp>
        <p:sp>
          <p:nvSpPr>
            <p:cNvPr id="58538" name="Line 19"/>
            <p:cNvSpPr>
              <a:spLocks noChangeShapeType="1"/>
            </p:cNvSpPr>
            <p:nvPr>
              <p:custDataLst>
                <p:tags r:id="rId173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9" name="Line 20"/>
            <p:cNvSpPr>
              <a:spLocks noChangeShapeType="1"/>
            </p:cNvSpPr>
            <p:nvPr>
              <p:custDataLst>
                <p:tags r:id="rId174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6" name="Group 2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026150" y="3151188"/>
            <a:ext cx="568325" cy="995362"/>
            <a:chOff x="1875" y="3066"/>
            <a:chExt cx="358" cy="627"/>
          </a:xfrm>
        </p:grpSpPr>
        <p:sp>
          <p:nvSpPr>
            <p:cNvPr id="58534" name="Rectangle 22"/>
            <p:cNvSpPr>
              <a:spLocks noChangeArrowheads="1"/>
            </p:cNvSpPr>
            <p:nvPr>
              <p:custDataLst>
                <p:tags r:id="rId169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&lt;&lt;2</a:t>
              </a:r>
            </a:p>
          </p:txBody>
        </p:sp>
        <p:sp>
          <p:nvSpPr>
            <p:cNvPr id="58535" name="Line 23"/>
            <p:cNvSpPr>
              <a:spLocks noChangeShapeType="1"/>
            </p:cNvSpPr>
            <p:nvPr>
              <p:custDataLst>
                <p:tags r:id="rId170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6" name="Line 24"/>
            <p:cNvSpPr>
              <a:spLocks noChangeShapeType="1"/>
            </p:cNvSpPr>
            <p:nvPr>
              <p:custDataLst>
                <p:tags r:id="rId171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7" name="Group 2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857500" y="4714875"/>
            <a:ext cx="568325" cy="995363"/>
            <a:chOff x="1875" y="3066"/>
            <a:chExt cx="358" cy="627"/>
          </a:xfrm>
        </p:grpSpPr>
        <p:sp>
          <p:nvSpPr>
            <p:cNvPr id="58531" name="Rectangle 26"/>
            <p:cNvSpPr>
              <a:spLocks noChangeArrowheads="1"/>
            </p:cNvSpPr>
            <p:nvPr>
              <p:custDataLst>
                <p:tags r:id="rId166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Times New Roman" charset="0"/>
                </a:rPr>
                <a:t>MDR</a:t>
              </a:r>
            </a:p>
          </p:txBody>
        </p:sp>
        <p:sp>
          <p:nvSpPr>
            <p:cNvPr id="58532" name="Line 27"/>
            <p:cNvSpPr>
              <a:spLocks noChangeShapeType="1"/>
            </p:cNvSpPr>
            <p:nvPr>
              <p:custDataLst>
                <p:tags r:id="rId167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3" name="Line 28"/>
            <p:cNvSpPr>
              <a:spLocks noChangeShapeType="1"/>
            </p:cNvSpPr>
            <p:nvPr>
              <p:custDataLst>
                <p:tags r:id="rId168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8" name="Group 29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8101013" y="4624388"/>
            <a:ext cx="568325" cy="995362"/>
            <a:chOff x="1875" y="3066"/>
            <a:chExt cx="358" cy="627"/>
          </a:xfrm>
        </p:grpSpPr>
        <p:sp>
          <p:nvSpPr>
            <p:cNvPr id="58528" name="Rectangle 30"/>
            <p:cNvSpPr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Times New Roman" charset="0"/>
                </a:rPr>
                <a:t>ALU RES</a:t>
              </a:r>
              <a:endParaRPr lang="en-US" sz="1600" b="1" dirty="0">
                <a:latin typeface="Times New Roman" charset="0"/>
              </a:endParaRPr>
            </a:p>
          </p:txBody>
        </p:sp>
        <p:sp>
          <p:nvSpPr>
            <p:cNvPr id="58529" name="Line 31"/>
            <p:cNvSpPr>
              <a:spLocks noChangeShapeType="1"/>
            </p:cNvSpPr>
            <p:nvPr>
              <p:custDataLst>
                <p:tags r:id="rId164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0" name="Line 32"/>
            <p:cNvSpPr>
              <a:spLocks noChangeShapeType="1"/>
            </p:cNvSpPr>
            <p:nvPr>
              <p:custDataLst>
                <p:tags r:id="rId165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9" name="Group 33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368925" y="5346700"/>
            <a:ext cx="568325" cy="415925"/>
            <a:chOff x="1875" y="3066"/>
            <a:chExt cx="358" cy="627"/>
          </a:xfrm>
        </p:grpSpPr>
        <p:sp>
          <p:nvSpPr>
            <p:cNvPr id="58525" name="Rectangle 34"/>
            <p:cNvSpPr>
              <a:spLocks noChangeArrowheads="1"/>
            </p:cNvSpPr>
            <p:nvPr>
              <p:custDataLst>
                <p:tags r:id="rId160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B</a:t>
              </a:r>
            </a:p>
          </p:txBody>
        </p:sp>
        <p:sp>
          <p:nvSpPr>
            <p:cNvPr id="58526" name="Line 35"/>
            <p:cNvSpPr>
              <a:spLocks noChangeShapeType="1"/>
            </p:cNvSpPr>
            <p:nvPr>
              <p:custDataLst>
                <p:tags r:id="rId161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7" name="Line 36"/>
            <p:cNvSpPr>
              <a:spLocks noChangeShapeType="1"/>
            </p:cNvSpPr>
            <p:nvPr>
              <p:custDataLst>
                <p:tags r:id="rId162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80" name="Group 3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5373688" y="4806950"/>
            <a:ext cx="568325" cy="387350"/>
            <a:chOff x="1875" y="3066"/>
            <a:chExt cx="358" cy="627"/>
          </a:xfrm>
        </p:grpSpPr>
        <p:sp>
          <p:nvSpPr>
            <p:cNvPr id="58522" name="Rectangle 38"/>
            <p:cNvSpPr>
              <a:spLocks noChangeArrowheads="1"/>
            </p:cNvSpPr>
            <p:nvPr>
              <p:custDataLst>
                <p:tags r:id="rId157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A</a:t>
              </a:r>
            </a:p>
          </p:txBody>
        </p:sp>
        <p:sp>
          <p:nvSpPr>
            <p:cNvPr id="58523" name="Line 39"/>
            <p:cNvSpPr>
              <a:spLocks noChangeShapeType="1"/>
            </p:cNvSpPr>
            <p:nvPr>
              <p:custDataLst>
                <p:tags r:id="rId158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4" name="Line 40"/>
            <p:cNvSpPr>
              <a:spLocks noChangeShapeType="1"/>
            </p:cNvSpPr>
            <p:nvPr>
              <p:custDataLst>
                <p:tags r:id="rId159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81" name="Group 41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316038" y="2770188"/>
            <a:ext cx="1328737" cy="1217612"/>
            <a:chOff x="853" y="1349"/>
            <a:chExt cx="837" cy="767"/>
          </a:xfrm>
        </p:grpSpPr>
        <p:sp>
          <p:nvSpPr>
            <p:cNvPr id="58517" name="Rectangle 42"/>
            <p:cNvSpPr>
              <a:spLocks noChangeArrowheads="1"/>
            </p:cNvSpPr>
            <p:nvPr>
              <p:custDataLst>
                <p:tags r:id="rId152"/>
              </p:custDataLst>
            </p:nvPr>
          </p:nvSpPr>
          <p:spPr bwMode="auto">
            <a:xfrm>
              <a:off x="904" y="1400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Addr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        </a:t>
              </a:r>
              <a:endParaRPr lang="en-US" sz="1600" b="1">
                <a:latin typeface="Times New Roman" charset="0"/>
              </a:endParaRPr>
            </a:p>
          </p:txBody>
        </p:sp>
        <p:sp>
          <p:nvSpPr>
            <p:cNvPr id="58518" name="Line 43"/>
            <p:cNvSpPr>
              <a:spLocks noChangeShapeType="1"/>
            </p:cNvSpPr>
            <p:nvPr>
              <p:custDataLst>
                <p:tags r:id="rId153"/>
              </p:custDataLst>
            </p:nvPr>
          </p:nvSpPr>
          <p:spPr bwMode="auto">
            <a:xfrm>
              <a:off x="1639" y="168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19" name="Line 44"/>
            <p:cNvSpPr>
              <a:spLocks noChangeShapeType="1"/>
            </p:cNvSpPr>
            <p:nvPr>
              <p:custDataLst>
                <p:tags r:id="rId154"/>
              </p:custDataLst>
            </p:nvPr>
          </p:nvSpPr>
          <p:spPr bwMode="auto">
            <a:xfrm>
              <a:off x="853" y="168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0" name="Line 45"/>
            <p:cNvSpPr>
              <a:spLocks noChangeShapeType="1"/>
            </p:cNvSpPr>
            <p:nvPr>
              <p:custDataLst>
                <p:tags r:id="rId155"/>
              </p:custDataLst>
            </p:nvPr>
          </p:nvSpPr>
          <p:spPr bwMode="auto">
            <a:xfrm rot="-5400000">
              <a:off x="1251" y="13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1" name="Line 46"/>
            <p:cNvSpPr>
              <a:spLocks noChangeShapeType="1"/>
            </p:cNvSpPr>
            <p:nvPr>
              <p:custDataLst>
                <p:tags r:id="rId156"/>
              </p:custDataLst>
            </p:nvPr>
          </p:nvSpPr>
          <p:spPr bwMode="auto">
            <a:xfrm>
              <a:off x="853" y="20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382" name="Line 4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119813" y="4265613"/>
            <a:ext cx="14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3" name="Line 4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942975" y="331152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4" name="Line 4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939800" y="4267200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5" name="Line 5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8740775" y="51212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6" name="Line 5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8740775" y="60245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7" name="Line 52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471863" y="6024563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8" name="Line 5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1068388" y="6029325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9" name="Line 5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1065213" y="3484563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0" name="Line 55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671763" y="330993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1" name="Line 56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1320800" y="58705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2" name="Line 57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816600" y="58705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3" name="Line 58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787650" y="52117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394" name="AutoShape 59"/>
          <p:cNvCxnSpPr>
            <a:cxnSpLocks noChangeShapeType="1"/>
            <a:stCxn id="58539" idx="1"/>
            <a:endCxn id="58383" idx="0"/>
          </p:cNvCxnSpPr>
          <p:nvPr>
            <p:custDataLst>
              <p:tags r:id="rId23"/>
            </p:custDataLst>
          </p:nvPr>
        </p:nvCxnSpPr>
        <p:spPr bwMode="auto">
          <a:xfrm flipV="1">
            <a:off x="871538" y="3311525"/>
            <a:ext cx="71437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5" name="AutoShape 60"/>
          <p:cNvCxnSpPr>
            <a:cxnSpLocks noChangeShapeType="1"/>
            <a:stCxn id="58383" idx="0"/>
            <a:endCxn id="58384" idx="0"/>
          </p:cNvCxnSpPr>
          <p:nvPr>
            <p:custDataLst>
              <p:tags r:id="rId24"/>
            </p:custDataLst>
          </p:nvPr>
        </p:nvCxnSpPr>
        <p:spPr bwMode="auto">
          <a:xfrm flipH="1">
            <a:off x="939800" y="3311525"/>
            <a:ext cx="3175" cy="955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6" name="AutoShape 61"/>
          <p:cNvCxnSpPr>
            <a:cxnSpLocks noChangeShapeType="1"/>
            <a:stCxn id="58384" idx="1"/>
            <a:endCxn id="58382" idx="0"/>
          </p:cNvCxnSpPr>
          <p:nvPr>
            <p:custDataLst>
              <p:tags r:id="rId25"/>
            </p:custDataLst>
          </p:nvPr>
        </p:nvCxnSpPr>
        <p:spPr bwMode="auto">
          <a:xfrm flipV="1">
            <a:off x="1062038" y="4265613"/>
            <a:ext cx="50577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7" name="AutoShape 62"/>
          <p:cNvCxnSpPr>
            <a:cxnSpLocks noChangeShapeType="1"/>
            <a:stCxn id="58382" idx="1"/>
            <a:endCxn id="58469" idx="0"/>
          </p:cNvCxnSpPr>
          <p:nvPr>
            <p:custDataLst>
              <p:tags r:id="rId26"/>
            </p:custDataLst>
          </p:nvPr>
        </p:nvCxnSpPr>
        <p:spPr bwMode="auto">
          <a:xfrm>
            <a:off x="6262688" y="4265613"/>
            <a:ext cx="1587" cy="409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8" name="AutoShape 63"/>
          <p:cNvCxnSpPr>
            <a:cxnSpLocks noChangeShapeType="1"/>
            <a:stCxn id="58383" idx="1"/>
            <a:endCxn id="58519" idx="0"/>
          </p:cNvCxnSpPr>
          <p:nvPr>
            <p:custDataLst>
              <p:tags r:id="rId27"/>
            </p:custDataLst>
          </p:nvPr>
        </p:nvCxnSpPr>
        <p:spPr bwMode="auto">
          <a:xfrm flipV="1">
            <a:off x="1065213" y="3309938"/>
            <a:ext cx="25082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9" name="AutoShape 64"/>
          <p:cNvCxnSpPr>
            <a:cxnSpLocks noChangeShapeType="1"/>
            <a:stCxn id="58530" idx="1"/>
            <a:endCxn id="58385" idx="0"/>
          </p:cNvCxnSpPr>
          <p:nvPr>
            <p:custDataLst>
              <p:tags r:id="rId28"/>
            </p:custDataLst>
          </p:nvPr>
        </p:nvCxnSpPr>
        <p:spPr bwMode="auto">
          <a:xfrm flipV="1">
            <a:off x="8669338" y="5121275"/>
            <a:ext cx="71437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0" name="AutoShape 65"/>
          <p:cNvCxnSpPr>
            <a:cxnSpLocks noChangeShapeType="1"/>
            <a:stCxn id="58385" idx="1"/>
            <a:endCxn id="58386" idx="1"/>
          </p:cNvCxnSpPr>
          <p:nvPr>
            <p:custDataLst>
              <p:tags r:id="rId29"/>
            </p:custDataLst>
          </p:nvPr>
        </p:nvCxnSpPr>
        <p:spPr bwMode="auto">
          <a:xfrm>
            <a:off x="8863013" y="5121275"/>
            <a:ext cx="0" cy="903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1" name="AutoShape 66"/>
          <p:cNvCxnSpPr>
            <a:cxnSpLocks noChangeShapeType="1"/>
            <a:stCxn id="58386" idx="0"/>
            <a:endCxn id="58387" idx="1"/>
          </p:cNvCxnSpPr>
          <p:nvPr>
            <p:custDataLst>
              <p:tags r:id="rId30"/>
            </p:custDataLst>
          </p:nvPr>
        </p:nvCxnSpPr>
        <p:spPr bwMode="auto">
          <a:xfrm flipH="1">
            <a:off x="3594100" y="6024563"/>
            <a:ext cx="51466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2" name="AutoShape 67"/>
          <p:cNvCxnSpPr>
            <a:cxnSpLocks noChangeShapeType="1"/>
            <a:stCxn id="58387" idx="0"/>
            <a:endCxn id="58425" idx="0"/>
          </p:cNvCxnSpPr>
          <p:nvPr>
            <p:custDataLst>
              <p:tags r:id="rId31"/>
            </p:custDataLst>
          </p:nvPr>
        </p:nvCxnSpPr>
        <p:spPr bwMode="auto">
          <a:xfrm flipV="1">
            <a:off x="3471863" y="5719763"/>
            <a:ext cx="1587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03" name="AutoShape 68"/>
          <p:cNvCxnSpPr>
            <a:cxnSpLocks noChangeShapeType="1"/>
            <a:stCxn id="58387" idx="0"/>
            <a:endCxn id="58388" idx="1"/>
          </p:cNvCxnSpPr>
          <p:nvPr>
            <p:custDataLst>
              <p:tags r:id="rId32"/>
            </p:custDataLst>
          </p:nvPr>
        </p:nvCxnSpPr>
        <p:spPr bwMode="auto">
          <a:xfrm flipH="1">
            <a:off x="1190625" y="6024563"/>
            <a:ext cx="2281238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4" name="AutoShape 69"/>
          <p:cNvCxnSpPr>
            <a:cxnSpLocks noChangeShapeType="1"/>
            <a:stCxn id="58388" idx="0"/>
            <a:endCxn id="58389" idx="0"/>
          </p:cNvCxnSpPr>
          <p:nvPr>
            <p:custDataLst>
              <p:tags r:id="rId33"/>
            </p:custDataLst>
          </p:nvPr>
        </p:nvCxnSpPr>
        <p:spPr bwMode="auto">
          <a:xfrm flipH="1" flipV="1">
            <a:off x="1065213" y="3484563"/>
            <a:ext cx="3175" cy="254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05" name="Line 70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1177925" y="3140075"/>
            <a:ext cx="0" cy="496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06" name="AutoShape 71"/>
          <p:cNvCxnSpPr>
            <a:cxnSpLocks noChangeShapeType="1"/>
            <a:stCxn id="58527" idx="1"/>
            <a:endCxn id="58392" idx="1"/>
          </p:cNvCxnSpPr>
          <p:nvPr>
            <p:custDataLst>
              <p:tags r:id="rId35"/>
            </p:custDataLst>
          </p:nvPr>
        </p:nvCxnSpPr>
        <p:spPr bwMode="auto">
          <a:xfrm>
            <a:off x="5937250" y="5554663"/>
            <a:ext cx="1588" cy="315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7" name="AutoShape 72"/>
          <p:cNvCxnSpPr>
            <a:cxnSpLocks noChangeShapeType="1"/>
            <a:stCxn id="58392" idx="0"/>
            <a:endCxn id="58391" idx="1"/>
          </p:cNvCxnSpPr>
          <p:nvPr>
            <p:custDataLst>
              <p:tags r:id="rId36"/>
            </p:custDataLst>
          </p:nvPr>
        </p:nvCxnSpPr>
        <p:spPr bwMode="auto">
          <a:xfrm flipH="1">
            <a:off x="1443038" y="5870575"/>
            <a:ext cx="43735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8" name="AutoShape 73"/>
          <p:cNvCxnSpPr>
            <a:cxnSpLocks noChangeShapeType="1"/>
            <a:stCxn id="58391" idx="0"/>
            <a:endCxn id="58521" idx="0"/>
          </p:cNvCxnSpPr>
          <p:nvPr>
            <p:custDataLst>
              <p:tags r:id="rId37"/>
            </p:custDataLst>
          </p:nvPr>
        </p:nvCxnSpPr>
        <p:spPr bwMode="auto">
          <a:xfrm flipH="1" flipV="1">
            <a:off x="1316038" y="3827463"/>
            <a:ext cx="4762" cy="2043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09" name="Line 74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2790825" y="2954338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10" name="AutoShape 75"/>
          <p:cNvCxnSpPr>
            <a:cxnSpLocks noChangeShapeType="1"/>
            <a:stCxn id="58518" idx="1"/>
            <a:endCxn id="58390" idx="0"/>
          </p:cNvCxnSpPr>
          <p:nvPr>
            <p:custDataLst>
              <p:tags r:id="rId39"/>
            </p:custDataLst>
          </p:nvPr>
        </p:nvCxnSpPr>
        <p:spPr bwMode="auto">
          <a:xfrm>
            <a:off x="2644775" y="3309938"/>
            <a:ext cx="269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11" name="AutoShape 76"/>
          <p:cNvCxnSpPr>
            <a:cxnSpLocks noChangeShapeType="1"/>
            <a:stCxn id="58390" idx="1"/>
            <a:endCxn id="58393" idx="0"/>
          </p:cNvCxnSpPr>
          <p:nvPr>
            <p:custDataLst>
              <p:tags r:id="rId40"/>
            </p:custDataLst>
          </p:nvPr>
        </p:nvCxnSpPr>
        <p:spPr bwMode="auto">
          <a:xfrm flipH="1">
            <a:off x="2787650" y="3309938"/>
            <a:ext cx="6350" cy="1901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12" name="AutoShape 77"/>
          <p:cNvCxnSpPr>
            <a:cxnSpLocks noChangeShapeType="1"/>
            <a:stCxn id="58393" idx="1"/>
            <a:endCxn id="58532" idx="0"/>
          </p:cNvCxnSpPr>
          <p:nvPr>
            <p:custDataLst>
              <p:tags r:id="rId41"/>
            </p:custDataLst>
          </p:nvPr>
        </p:nvCxnSpPr>
        <p:spPr bwMode="auto">
          <a:xfrm flipH="1">
            <a:off x="2857500" y="5211763"/>
            <a:ext cx="523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13" name="AutoShape 78"/>
          <p:cNvCxnSpPr>
            <a:cxnSpLocks noChangeShapeType="1"/>
            <a:stCxn id="58390" idx="1"/>
            <a:endCxn id="58409" idx="0"/>
          </p:cNvCxnSpPr>
          <p:nvPr>
            <p:custDataLst>
              <p:tags r:id="rId42"/>
            </p:custDataLst>
          </p:nvPr>
        </p:nvCxnSpPr>
        <p:spPr bwMode="auto">
          <a:xfrm flipH="1" flipV="1">
            <a:off x="2790825" y="2954338"/>
            <a:ext cx="3175" cy="355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14" name="AutoShape 79"/>
          <p:cNvCxnSpPr>
            <a:cxnSpLocks noChangeShapeType="1"/>
            <a:stCxn id="58409" idx="1"/>
            <a:endCxn id="58510" idx="0"/>
          </p:cNvCxnSpPr>
          <p:nvPr>
            <p:custDataLst>
              <p:tags r:id="rId43"/>
            </p:custDataLst>
          </p:nvPr>
        </p:nvCxnSpPr>
        <p:spPr bwMode="auto">
          <a:xfrm flipV="1">
            <a:off x="2913063" y="2952750"/>
            <a:ext cx="474662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15" name="Line 80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304800" y="2286000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6" name="Line 81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7862888" y="2286000"/>
            <a:ext cx="238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7" name="Line 82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6997700" y="54403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8" name="Line 83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6997700" y="53260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9" name="Line 84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7864475" y="5119688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0" name="Line 85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3694113" y="3651250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1" name="Line 86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6997700" y="5670550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2" name="Line 87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6977063" y="467518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3" name="Line 88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>
            <a:off x="6997700" y="55546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4" name="Line 89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7029450" y="500221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5" name="Line 90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3473450" y="57197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6" name="Line 91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3425825" y="553402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7" name="Line 92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3563938" y="5326063"/>
            <a:ext cx="0" cy="496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28" name="AutoShape 93"/>
          <p:cNvCxnSpPr>
            <a:cxnSpLocks noChangeShapeType="1"/>
            <a:stCxn id="58533" idx="1"/>
            <a:endCxn id="58426" idx="0"/>
          </p:cNvCxnSpPr>
          <p:nvPr>
            <p:custDataLst>
              <p:tags r:id="rId57"/>
            </p:custDataLst>
          </p:nvPr>
        </p:nvCxnSpPr>
        <p:spPr bwMode="auto">
          <a:xfrm>
            <a:off x="3425825" y="5213350"/>
            <a:ext cx="0" cy="320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29" name="AutoShape 94"/>
          <p:cNvCxnSpPr>
            <a:cxnSpLocks noChangeShapeType="1"/>
            <a:stCxn id="58426" idx="1"/>
            <a:endCxn id="58506" idx="0"/>
          </p:cNvCxnSpPr>
          <p:nvPr>
            <p:custDataLst>
              <p:tags r:id="rId58"/>
            </p:custDataLst>
          </p:nvPr>
        </p:nvCxnSpPr>
        <p:spPr bwMode="auto">
          <a:xfrm>
            <a:off x="3548063" y="5534025"/>
            <a:ext cx="1698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8430" name="Group 95"/>
          <p:cNvGrpSpPr>
            <a:grpSpLocks/>
          </p:cNvGrpSpPr>
          <p:nvPr>
            <p:custDataLst>
              <p:tags r:id="rId59"/>
            </p:custDataLst>
          </p:nvPr>
        </p:nvGrpSpPr>
        <p:grpSpPr bwMode="auto">
          <a:xfrm>
            <a:off x="3387725" y="2455863"/>
            <a:ext cx="1155700" cy="1117600"/>
            <a:chOff x="2014" y="953"/>
            <a:chExt cx="728" cy="704"/>
          </a:xfrm>
        </p:grpSpPr>
        <p:sp>
          <p:nvSpPr>
            <p:cNvPr id="58509" name="Rectangle 96"/>
            <p:cNvSpPr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 flipV="1">
              <a:off x="2091" y="953"/>
              <a:ext cx="640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IR</a:t>
              </a: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</p:txBody>
        </p:sp>
        <p:sp>
          <p:nvSpPr>
            <p:cNvPr id="58510" name="Line 97"/>
            <p:cNvSpPr>
              <a:spLocks noChangeShapeType="1"/>
            </p:cNvSpPr>
            <p:nvPr>
              <p:custDataLst>
                <p:tags r:id="rId146"/>
              </p:custDataLst>
            </p:nvPr>
          </p:nvSpPr>
          <p:spPr bwMode="auto">
            <a:xfrm flipV="1">
              <a:off x="2014" y="1266"/>
              <a:ext cx="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11" name="Text Box 98"/>
            <p:cNvSpPr txBox="1"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 rot="10800000" flipV="1">
              <a:off x="2090" y="1197"/>
              <a:ext cx="652" cy="3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400">
                  <a:latin typeface="Times New Roman" charset="0"/>
                </a:rPr>
                <a:t>Rs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Rt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Rd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Imm16</a:t>
              </a:r>
            </a:p>
          </p:txBody>
        </p:sp>
        <p:grpSp>
          <p:nvGrpSpPr>
            <p:cNvPr id="58512" name="Group 99"/>
            <p:cNvGrpSpPr>
              <a:grpSpLocks/>
            </p:cNvGrpSpPr>
            <p:nvPr/>
          </p:nvGrpSpPr>
          <p:grpSpPr bwMode="auto">
            <a:xfrm rot="-5400000">
              <a:off x="2372" y="1414"/>
              <a:ext cx="77" cy="410"/>
              <a:chOff x="2731" y="1068"/>
              <a:chExt cx="77" cy="410"/>
            </a:xfrm>
          </p:grpSpPr>
          <p:sp>
            <p:nvSpPr>
              <p:cNvPr id="58513" name="Line 100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 flipV="1">
                <a:off x="2731" y="1478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14" name="Line 101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 flipV="1">
                <a:off x="2731" y="1068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15" name="Line 102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 flipV="1">
                <a:off x="2731" y="1342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16" name="Line 103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 flipV="1">
                <a:off x="2731" y="1205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58431" name="AutoShape 104"/>
          <p:cNvCxnSpPr>
            <a:cxnSpLocks noChangeShapeType="1"/>
            <a:stCxn id="58544" idx="1"/>
            <a:endCxn id="58419" idx="0"/>
          </p:cNvCxnSpPr>
          <p:nvPr>
            <p:custDataLst>
              <p:tags r:id="rId60"/>
            </p:custDataLst>
          </p:nvPr>
        </p:nvCxnSpPr>
        <p:spPr bwMode="auto">
          <a:xfrm>
            <a:off x="7807325" y="5118100"/>
            <a:ext cx="571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32" name="AutoShape 105"/>
          <p:cNvCxnSpPr>
            <a:cxnSpLocks noChangeShapeType="1"/>
          </p:cNvCxnSpPr>
          <p:nvPr>
            <p:custDataLst>
              <p:tags r:id="rId61"/>
            </p:custDataLst>
          </p:nvPr>
        </p:nvCxnSpPr>
        <p:spPr bwMode="auto">
          <a:xfrm flipH="1" flipV="1">
            <a:off x="8096235" y="2287588"/>
            <a:ext cx="1588" cy="2832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33" name="AutoShape 106"/>
          <p:cNvCxnSpPr>
            <a:cxnSpLocks noChangeShapeType="1"/>
            <a:stCxn id="58419" idx="1"/>
            <a:endCxn id="58529" idx="0"/>
          </p:cNvCxnSpPr>
          <p:nvPr>
            <p:custDataLst>
              <p:tags r:id="rId62"/>
            </p:custDataLst>
          </p:nvPr>
        </p:nvCxnSpPr>
        <p:spPr bwMode="auto">
          <a:xfrm>
            <a:off x="7986713" y="5119688"/>
            <a:ext cx="1143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34" name="AutoShape 107"/>
          <p:cNvCxnSpPr>
            <a:cxnSpLocks noChangeShapeType="1"/>
            <a:stCxn id="58416" idx="0"/>
            <a:endCxn id="58415" idx="1"/>
          </p:cNvCxnSpPr>
          <p:nvPr>
            <p:custDataLst>
              <p:tags r:id="rId63"/>
            </p:custDataLst>
          </p:nvPr>
        </p:nvCxnSpPr>
        <p:spPr bwMode="auto">
          <a:xfrm flipH="1">
            <a:off x="427038" y="2286000"/>
            <a:ext cx="7435850" cy="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35" name="AutoShape 108"/>
          <p:cNvCxnSpPr>
            <a:cxnSpLocks noChangeShapeType="1"/>
            <a:stCxn id="58415" idx="0"/>
            <a:endCxn id="58538" idx="0"/>
          </p:cNvCxnSpPr>
          <p:nvPr>
            <p:custDataLst>
              <p:tags r:id="rId64"/>
            </p:custDataLst>
          </p:nvPr>
        </p:nvCxnSpPr>
        <p:spPr bwMode="auto">
          <a:xfrm flipH="1">
            <a:off x="303213" y="2286000"/>
            <a:ext cx="1587" cy="1025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36" name="AutoShape 109"/>
          <p:cNvCxnSpPr>
            <a:cxnSpLocks noChangeShapeType="1"/>
            <a:stCxn id="58524" idx="1"/>
            <a:endCxn id="58424" idx="0"/>
          </p:cNvCxnSpPr>
          <p:nvPr>
            <p:custDataLst>
              <p:tags r:id="rId65"/>
            </p:custDataLst>
          </p:nvPr>
        </p:nvCxnSpPr>
        <p:spPr bwMode="auto">
          <a:xfrm>
            <a:off x="5942013" y="5000625"/>
            <a:ext cx="1087437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8437" name="Line 110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7129463" y="4592638"/>
            <a:ext cx="0" cy="496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38" name="Line 111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>
            <a:off x="7148513" y="5238750"/>
            <a:ext cx="0" cy="496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39" name="Line 112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5868988" y="364648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40" name="AutoShape 113"/>
          <p:cNvCxnSpPr>
            <a:cxnSpLocks noChangeShapeType="1"/>
            <a:stCxn id="58527" idx="1"/>
            <a:endCxn id="58423" idx="0"/>
          </p:cNvCxnSpPr>
          <p:nvPr>
            <p:custDataLst>
              <p:tags r:id="rId69"/>
            </p:custDataLst>
          </p:nvPr>
        </p:nvCxnSpPr>
        <p:spPr bwMode="auto">
          <a:xfrm>
            <a:off x="5937250" y="5554663"/>
            <a:ext cx="10604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41" name="AutoShape 114"/>
          <p:cNvCxnSpPr>
            <a:cxnSpLocks noChangeShapeType="1"/>
            <a:stCxn id="58505" idx="1"/>
            <a:endCxn id="58523" idx="0"/>
          </p:cNvCxnSpPr>
          <p:nvPr>
            <p:custDataLst>
              <p:tags r:id="rId70"/>
            </p:custDataLst>
          </p:nvPr>
        </p:nvCxnSpPr>
        <p:spPr bwMode="auto">
          <a:xfrm>
            <a:off x="5314950" y="5000625"/>
            <a:ext cx="587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42" name="AutoShape 115"/>
          <p:cNvCxnSpPr>
            <a:cxnSpLocks noChangeShapeType="1"/>
            <a:stCxn id="58503" idx="1"/>
            <a:endCxn id="58526" idx="0"/>
          </p:cNvCxnSpPr>
          <p:nvPr>
            <p:custDataLst>
              <p:tags r:id="rId71"/>
            </p:custDataLst>
          </p:nvPr>
        </p:nvCxnSpPr>
        <p:spPr bwMode="auto">
          <a:xfrm flipV="1">
            <a:off x="5314950" y="5554663"/>
            <a:ext cx="539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8443" name="Group 116"/>
          <p:cNvGrpSpPr>
            <a:grpSpLocks/>
          </p:cNvGrpSpPr>
          <p:nvPr>
            <p:custDataLst>
              <p:tags r:id="rId72"/>
            </p:custDataLst>
          </p:nvPr>
        </p:nvGrpSpPr>
        <p:grpSpPr bwMode="auto">
          <a:xfrm>
            <a:off x="3717925" y="4491038"/>
            <a:ext cx="1597025" cy="1293812"/>
            <a:chOff x="2432" y="2829"/>
            <a:chExt cx="1006" cy="815"/>
          </a:xfrm>
        </p:grpSpPr>
        <p:sp>
          <p:nvSpPr>
            <p:cNvPr id="58501" name="Rectangle 117"/>
            <p:cNvSpPr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>
              <a:off x="2483" y="2881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  Ab   Aa  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            Da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Registers</a:t>
              </a:r>
              <a:r>
                <a:rPr lang="en-US">
                  <a:latin typeface="Times New Roman" charset="0"/>
                </a:rPr>
                <a:t> </a:t>
              </a:r>
              <a:endParaRPr lang="en-US" b="1">
                <a:latin typeface="Times New Roman" charset="0"/>
              </a:endParaRPr>
            </a:p>
            <a:p>
              <a:pPr algn="ctr" eaLnBrk="0" hangingPunct="0"/>
              <a:r>
                <a:rPr lang="en-US">
                  <a:latin typeface="Times New Roman" charset="0"/>
                </a:rPr>
                <a:t>Dw  WrEn Db</a:t>
              </a:r>
            </a:p>
          </p:txBody>
        </p:sp>
        <p:sp>
          <p:nvSpPr>
            <p:cNvPr id="58502" name="Line 118"/>
            <p:cNvSpPr>
              <a:spLocks noChangeShapeType="1"/>
            </p:cNvSpPr>
            <p:nvPr>
              <p:custDataLst>
                <p:tags r:id="rId138"/>
              </p:custDataLst>
            </p:nvPr>
          </p:nvSpPr>
          <p:spPr bwMode="auto">
            <a:xfrm rot="-5400000">
              <a:off x="2604" y="28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3" name="Line 119"/>
            <p:cNvSpPr>
              <a:spLocks noChangeShapeType="1"/>
            </p:cNvSpPr>
            <p:nvPr>
              <p:custDataLst>
                <p:tags r:id="rId139"/>
              </p:custDataLst>
            </p:nvPr>
          </p:nvSpPr>
          <p:spPr bwMode="auto">
            <a:xfrm>
              <a:off x="3387" y="350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4" name="Line 120"/>
            <p:cNvSpPr>
              <a:spLocks noChangeShapeType="1"/>
            </p:cNvSpPr>
            <p:nvPr>
              <p:custDataLst>
                <p:tags r:id="rId140"/>
              </p:custDataLst>
            </p:nvPr>
          </p:nvSpPr>
          <p:spPr bwMode="auto">
            <a:xfrm rot="-5400000">
              <a:off x="2921" y="361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5" name="Line 121"/>
            <p:cNvSpPr>
              <a:spLocks noChangeShapeType="1"/>
            </p:cNvSpPr>
            <p:nvPr>
              <p:custDataLst>
                <p:tags r:id="rId141"/>
              </p:custDataLst>
            </p:nvPr>
          </p:nvSpPr>
          <p:spPr bwMode="auto">
            <a:xfrm>
              <a:off x="3387" y="315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6" name="Line 122"/>
            <p:cNvSpPr>
              <a:spLocks noChangeShapeType="1"/>
            </p:cNvSpPr>
            <p:nvPr>
              <p:custDataLst>
                <p:tags r:id="rId142"/>
              </p:custDataLst>
            </p:nvPr>
          </p:nvSpPr>
          <p:spPr bwMode="auto">
            <a:xfrm>
              <a:off x="2432" y="3488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7" name="Line 123"/>
            <p:cNvSpPr>
              <a:spLocks noChangeShapeType="1"/>
            </p:cNvSpPr>
            <p:nvPr>
              <p:custDataLst>
                <p:tags r:id="rId143"/>
              </p:custDataLst>
            </p:nvPr>
          </p:nvSpPr>
          <p:spPr bwMode="auto">
            <a:xfrm rot="-5400000">
              <a:off x="2895" y="28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8" name="Line 124"/>
            <p:cNvSpPr>
              <a:spLocks noChangeShapeType="1"/>
            </p:cNvSpPr>
            <p:nvPr>
              <p:custDataLst>
                <p:tags r:id="rId144"/>
              </p:custDataLst>
            </p:nvPr>
          </p:nvSpPr>
          <p:spPr bwMode="auto">
            <a:xfrm rot="-5400000">
              <a:off x="3187" y="28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8444" name="AutoShape 125"/>
          <p:cNvCxnSpPr>
            <a:cxnSpLocks noChangeShapeType="1"/>
            <a:stCxn id="58516" idx="0"/>
            <a:endCxn id="58499" idx="1"/>
          </p:cNvCxnSpPr>
          <p:nvPr>
            <p:custDataLst>
              <p:tags r:id="rId73"/>
            </p:custDataLst>
          </p:nvPr>
        </p:nvCxnSpPr>
        <p:spPr bwMode="auto">
          <a:xfrm flipH="1">
            <a:off x="3905250" y="3573463"/>
            <a:ext cx="3175" cy="774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8445" name="Group 126"/>
          <p:cNvGrpSpPr>
            <a:grpSpLocks/>
          </p:cNvGrpSpPr>
          <p:nvPr>
            <p:custDataLst>
              <p:tags r:id="rId74"/>
            </p:custDataLst>
          </p:nvPr>
        </p:nvGrpSpPr>
        <p:grpSpPr bwMode="auto">
          <a:xfrm>
            <a:off x="3797300" y="4346575"/>
            <a:ext cx="496888" cy="130175"/>
            <a:chOff x="2410" y="2738"/>
            <a:chExt cx="313" cy="82"/>
          </a:xfrm>
        </p:grpSpPr>
        <p:sp>
          <p:nvSpPr>
            <p:cNvPr id="58498" name="Line 127"/>
            <p:cNvSpPr>
              <a:spLocks noChangeShapeType="1"/>
            </p:cNvSpPr>
            <p:nvPr>
              <p:custDataLst>
                <p:tags r:id="rId134"/>
              </p:custDataLst>
            </p:nvPr>
          </p:nvSpPr>
          <p:spPr bwMode="auto">
            <a:xfrm rot="-5400000">
              <a:off x="2567" y="2663"/>
              <a:ext cx="0" cy="3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99" name="Line 128"/>
            <p:cNvSpPr>
              <a:spLocks noChangeShapeType="1"/>
            </p:cNvSpPr>
            <p:nvPr>
              <p:custDataLst>
                <p:tags r:id="rId135"/>
              </p:custDataLst>
            </p:nvPr>
          </p:nvSpPr>
          <p:spPr bwMode="auto">
            <a:xfrm rot="16200000" flipV="1">
              <a:off x="2439" y="2777"/>
              <a:ext cx="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0" name="Line 129"/>
            <p:cNvSpPr>
              <a:spLocks noChangeShapeType="1"/>
            </p:cNvSpPr>
            <p:nvPr>
              <p:custDataLst>
                <p:tags r:id="rId136"/>
              </p:custDataLst>
            </p:nvPr>
          </p:nvSpPr>
          <p:spPr bwMode="auto">
            <a:xfrm rot="16200000" flipV="1">
              <a:off x="2576" y="2777"/>
              <a:ext cx="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8446" name="AutoShape 130"/>
          <p:cNvCxnSpPr>
            <a:cxnSpLocks noChangeShapeType="1"/>
            <a:stCxn id="58418" idx="0"/>
            <a:endCxn id="58468" idx="1"/>
          </p:cNvCxnSpPr>
          <p:nvPr>
            <p:custDataLst>
              <p:tags r:id="rId75"/>
            </p:custDataLst>
          </p:nvPr>
        </p:nvCxnSpPr>
        <p:spPr bwMode="auto">
          <a:xfrm flipH="1">
            <a:off x="6711950" y="5326063"/>
            <a:ext cx="28575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8447" name="AutoShape 131"/>
          <p:cNvCxnSpPr>
            <a:cxnSpLocks noChangeShapeType="1"/>
            <a:stCxn id="58468" idx="0"/>
            <a:endCxn id="58536" idx="1"/>
          </p:cNvCxnSpPr>
          <p:nvPr>
            <p:custDataLst>
              <p:tags r:id="rId76"/>
            </p:custDataLst>
          </p:nvPr>
        </p:nvCxnSpPr>
        <p:spPr bwMode="auto">
          <a:xfrm flipV="1">
            <a:off x="6589713" y="3649663"/>
            <a:ext cx="4762" cy="1677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48" name="AutoShape 132"/>
          <p:cNvCxnSpPr>
            <a:cxnSpLocks noChangeShapeType="1"/>
            <a:stCxn id="58439" idx="1"/>
            <a:endCxn id="58535" idx="0"/>
          </p:cNvCxnSpPr>
          <p:nvPr>
            <p:custDataLst>
              <p:tags r:id="rId77"/>
            </p:custDataLst>
          </p:nvPr>
        </p:nvCxnSpPr>
        <p:spPr bwMode="auto">
          <a:xfrm>
            <a:off x="5991225" y="3646488"/>
            <a:ext cx="3492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49" name="AutoShape 133"/>
          <p:cNvCxnSpPr>
            <a:cxnSpLocks noChangeShapeType="1"/>
            <a:stCxn id="58439" idx="0"/>
            <a:endCxn id="58550" idx="1"/>
          </p:cNvCxnSpPr>
          <p:nvPr>
            <p:custDataLst>
              <p:tags r:id="rId78"/>
            </p:custDataLst>
          </p:nvPr>
        </p:nvCxnSpPr>
        <p:spPr bwMode="auto">
          <a:xfrm flipH="1">
            <a:off x="5543550" y="3646488"/>
            <a:ext cx="32543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50" name="AutoShape 134"/>
          <p:cNvCxnSpPr>
            <a:cxnSpLocks noChangeShapeType="1"/>
            <a:stCxn id="58549" idx="0"/>
            <a:endCxn id="58420" idx="1"/>
          </p:cNvCxnSpPr>
          <p:nvPr>
            <p:custDataLst>
              <p:tags r:id="rId79"/>
            </p:custDataLst>
          </p:nvPr>
        </p:nvCxnSpPr>
        <p:spPr bwMode="auto">
          <a:xfrm flipH="1">
            <a:off x="3816350" y="3646488"/>
            <a:ext cx="1158875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8451" name="AutoShape 135"/>
          <p:cNvCxnSpPr>
            <a:cxnSpLocks noChangeShapeType="1"/>
            <a:stCxn id="58420" idx="0"/>
            <a:endCxn id="58514" idx="0"/>
          </p:cNvCxnSpPr>
          <p:nvPr>
            <p:custDataLst>
              <p:tags r:id="rId80"/>
            </p:custDataLst>
          </p:nvPr>
        </p:nvCxnSpPr>
        <p:spPr bwMode="auto">
          <a:xfrm flipH="1" flipV="1">
            <a:off x="3690938" y="3573463"/>
            <a:ext cx="3175" cy="777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8452" name="Text Box 136"/>
          <p:cNvSpPr txBox="1"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6467475" y="5622925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4</a:t>
            </a:r>
          </a:p>
        </p:txBody>
      </p:sp>
      <p:cxnSp>
        <p:nvCxnSpPr>
          <p:cNvPr id="58453" name="AutoShape 137"/>
          <p:cNvCxnSpPr>
            <a:cxnSpLocks noChangeShapeType="1"/>
            <a:stCxn id="58452" idx="3"/>
            <a:endCxn id="58421" idx="0"/>
          </p:cNvCxnSpPr>
          <p:nvPr>
            <p:custDataLst>
              <p:tags r:id="rId82"/>
            </p:custDataLst>
          </p:nvPr>
        </p:nvCxnSpPr>
        <p:spPr bwMode="auto">
          <a:xfrm flipV="1">
            <a:off x="6765925" y="5670550"/>
            <a:ext cx="231775" cy="136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54" name="Line 138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4349750" y="3889375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55" name="Line 139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4953000" y="4033838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56" name="Line 140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4121150" y="4003675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57" name="Line 141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4495800" y="4148138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58" name="AutoShape 142"/>
          <p:cNvCxnSpPr>
            <a:cxnSpLocks noChangeShapeType="1"/>
            <a:stCxn id="58507" idx="1"/>
            <a:endCxn id="58457" idx="1"/>
          </p:cNvCxnSpPr>
          <p:nvPr>
            <p:custDataLst>
              <p:tags r:id="rId87"/>
            </p:custDataLst>
          </p:nvPr>
        </p:nvCxnSpPr>
        <p:spPr bwMode="auto">
          <a:xfrm flipV="1">
            <a:off x="4494213" y="4291013"/>
            <a:ext cx="1587" cy="2016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8459" name="AutoShape 143"/>
          <p:cNvCxnSpPr>
            <a:cxnSpLocks noChangeShapeType="1"/>
            <a:stCxn id="58457" idx="0"/>
            <a:endCxn id="58456" idx="1"/>
          </p:cNvCxnSpPr>
          <p:nvPr>
            <p:custDataLst>
              <p:tags r:id="rId88"/>
            </p:custDataLst>
          </p:nvPr>
        </p:nvCxnSpPr>
        <p:spPr bwMode="auto">
          <a:xfrm flipH="1" flipV="1">
            <a:off x="4121150" y="4146550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0" name="AutoShape 144"/>
          <p:cNvCxnSpPr>
            <a:cxnSpLocks noChangeShapeType="1"/>
            <a:stCxn id="58456" idx="1"/>
            <a:endCxn id="58500" idx="1"/>
          </p:cNvCxnSpPr>
          <p:nvPr>
            <p:custDataLst>
              <p:tags r:id="rId89"/>
            </p:custDataLst>
          </p:nvPr>
        </p:nvCxnSpPr>
        <p:spPr bwMode="auto">
          <a:xfrm>
            <a:off x="4121150" y="4146550"/>
            <a:ext cx="1588" cy="201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61" name="AutoShape 145"/>
          <p:cNvCxnSpPr>
            <a:cxnSpLocks noChangeShapeType="1"/>
            <a:stCxn id="58456" idx="0"/>
            <a:endCxn id="58515" idx="0"/>
          </p:cNvCxnSpPr>
          <p:nvPr>
            <p:custDataLst>
              <p:tags r:id="rId90"/>
            </p:custDataLst>
          </p:nvPr>
        </p:nvCxnSpPr>
        <p:spPr bwMode="auto">
          <a:xfrm flipV="1">
            <a:off x="4121150" y="3573463"/>
            <a:ext cx="4763" cy="430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2" name="AutoShape 146"/>
          <p:cNvCxnSpPr>
            <a:cxnSpLocks noChangeShapeType="1"/>
            <a:stCxn id="58513" idx="0"/>
            <a:endCxn id="58454" idx="0"/>
          </p:cNvCxnSpPr>
          <p:nvPr>
            <p:custDataLst>
              <p:tags r:id="rId91"/>
            </p:custDataLst>
          </p:nvPr>
        </p:nvCxnSpPr>
        <p:spPr bwMode="auto">
          <a:xfrm>
            <a:off x="4341813" y="3573463"/>
            <a:ext cx="7937" cy="315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3" name="AutoShape 147"/>
          <p:cNvCxnSpPr>
            <a:cxnSpLocks noChangeShapeType="1"/>
            <a:stCxn id="58454" idx="1"/>
            <a:endCxn id="58455" idx="0"/>
          </p:cNvCxnSpPr>
          <p:nvPr>
            <p:custDataLst>
              <p:tags r:id="rId92"/>
            </p:custDataLst>
          </p:nvPr>
        </p:nvCxnSpPr>
        <p:spPr bwMode="auto">
          <a:xfrm>
            <a:off x="4349750" y="4032250"/>
            <a:ext cx="6032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4" name="AutoShape 148"/>
          <p:cNvCxnSpPr>
            <a:cxnSpLocks noChangeShapeType="1"/>
            <a:stCxn id="58455" idx="1"/>
            <a:endCxn id="58508" idx="1"/>
          </p:cNvCxnSpPr>
          <p:nvPr>
            <p:custDataLst>
              <p:tags r:id="rId93"/>
            </p:custDataLst>
          </p:nvPr>
        </p:nvCxnSpPr>
        <p:spPr bwMode="auto">
          <a:xfrm>
            <a:off x="4953000" y="4176713"/>
            <a:ext cx="4763" cy="315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65" name="Line 149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>
            <a:off x="5994400" y="54387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66" name="AutoShape 150"/>
          <p:cNvCxnSpPr>
            <a:cxnSpLocks noChangeShapeType="1"/>
            <a:stCxn id="58439" idx="1"/>
            <a:endCxn id="58465" idx="0"/>
          </p:cNvCxnSpPr>
          <p:nvPr>
            <p:custDataLst>
              <p:tags r:id="rId95"/>
            </p:custDataLst>
          </p:nvPr>
        </p:nvCxnSpPr>
        <p:spPr bwMode="auto">
          <a:xfrm>
            <a:off x="5991225" y="3646488"/>
            <a:ext cx="3175" cy="1792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7" name="AutoShape 151"/>
          <p:cNvCxnSpPr>
            <a:cxnSpLocks noChangeShapeType="1"/>
            <a:stCxn id="58465" idx="1"/>
            <a:endCxn id="58417" idx="0"/>
          </p:cNvCxnSpPr>
          <p:nvPr>
            <p:custDataLst>
              <p:tags r:id="rId96"/>
            </p:custDataLst>
          </p:nvPr>
        </p:nvCxnSpPr>
        <p:spPr bwMode="auto">
          <a:xfrm>
            <a:off x="6116638" y="5438775"/>
            <a:ext cx="881062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68" name="Line 152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6589713" y="5327650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69" name="Line 153"/>
          <p:cNvSpPr>
            <a:spLocks noChangeShapeType="1"/>
          </p:cNvSpPr>
          <p:nvPr>
            <p:custDataLst>
              <p:tags r:id="rId98"/>
            </p:custDataLst>
          </p:nvPr>
        </p:nvSpPr>
        <p:spPr bwMode="auto">
          <a:xfrm>
            <a:off x="6264275" y="4675188"/>
            <a:ext cx="14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70" name="AutoShape 154"/>
          <p:cNvCxnSpPr>
            <a:cxnSpLocks noChangeShapeType="1"/>
            <a:stCxn id="58469" idx="1"/>
            <a:endCxn id="58422" idx="0"/>
          </p:cNvCxnSpPr>
          <p:nvPr>
            <p:custDataLst>
              <p:tags r:id="rId99"/>
            </p:custDataLst>
          </p:nvPr>
        </p:nvCxnSpPr>
        <p:spPr bwMode="auto">
          <a:xfrm>
            <a:off x="6407150" y="4675188"/>
            <a:ext cx="5699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71" name="Text Box 155"/>
          <p:cNvSpPr txBox="1"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749300" y="1304925"/>
            <a:ext cx="857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MemIn</a:t>
            </a:r>
          </a:p>
        </p:txBody>
      </p:sp>
      <p:sp>
        <p:nvSpPr>
          <p:cNvPr id="58472" name="Text Box 156"/>
          <p:cNvSpPr txBox="1"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1422400" y="1676400"/>
            <a:ext cx="1136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Mem_WE</a:t>
            </a:r>
          </a:p>
        </p:txBody>
      </p:sp>
      <p:sp>
        <p:nvSpPr>
          <p:cNvPr id="58473" name="Text Box 157"/>
          <p:cNvSpPr txBox="1"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3570288" y="1617663"/>
            <a:ext cx="882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IR_WE</a:t>
            </a:r>
          </a:p>
        </p:txBody>
      </p:sp>
      <p:sp>
        <p:nvSpPr>
          <p:cNvPr id="58474" name="Text Box 158"/>
          <p:cNvSpPr txBox="1"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123825" y="1617663"/>
            <a:ext cx="933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PC_WE</a:t>
            </a:r>
          </a:p>
        </p:txBody>
      </p:sp>
      <p:sp>
        <p:nvSpPr>
          <p:cNvPr id="58475" name="Text Box 159"/>
          <p:cNvSpPr txBox="1">
            <a:spLocks noChangeArrowheads="1"/>
          </p:cNvSpPr>
          <p:nvPr>
            <p:custDataLst>
              <p:tags r:id="rId104"/>
            </p:custDataLst>
          </p:nvPr>
        </p:nvSpPr>
        <p:spPr bwMode="auto">
          <a:xfrm>
            <a:off x="3197225" y="6338888"/>
            <a:ext cx="742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RegIn</a:t>
            </a:r>
          </a:p>
        </p:txBody>
      </p:sp>
      <p:sp>
        <p:nvSpPr>
          <p:cNvPr id="58476" name="Text Box 160"/>
          <p:cNvSpPr txBox="1">
            <a:spLocks noChangeArrowheads="1"/>
          </p:cNvSpPr>
          <p:nvPr>
            <p:custDataLst>
              <p:tags r:id="rId105"/>
            </p:custDataLst>
          </p:nvPr>
        </p:nvSpPr>
        <p:spPr bwMode="auto">
          <a:xfrm>
            <a:off x="1730375" y="6248400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Dst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8477" name="Text Box 161"/>
          <p:cNvSpPr txBox="1">
            <a:spLocks noChangeArrowheads="1"/>
          </p:cNvSpPr>
          <p:nvPr>
            <p:custDataLst>
              <p:tags r:id="rId106"/>
            </p:custDataLst>
          </p:nvPr>
        </p:nvSpPr>
        <p:spPr bwMode="auto">
          <a:xfrm>
            <a:off x="4029075" y="6327775"/>
            <a:ext cx="1022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Reg_WE</a:t>
            </a:r>
          </a:p>
        </p:txBody>
      </p:sp>
      <p:sp>
        <p:nvSpPr>
          <p:cNvPr id="58478" name="Text Box 162"/>
          <p:cNvSpPr txBox="1"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5808663" y="1597025"/>
            <a:ext cx="1123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ALUSrcA</a:t>
            </a:r>
          </a:p>
        </p:txBody>
      </p:sp>
      <p:sp>
        <p:nvSpPr>
          <p:cNvPr id="58479" name="Text Box 163"/>
          <p:cNvSpPr txBox="1">
            <a:spLocks noChangeArrowheads="1"/>
          </p:cNvSpPr>
          <p:nvPr>
            <p:custDataLst>
              <p:tags r:id="rId108"/>
            </p:custDataLst>
          </p:nvPr>
        </p:nvSpPr>
        <p:spPr bwMode="auto">
          <a:xfrm>
            <a:off x="6596063" y="6316663"/>
            <a:ext cx="1111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ALUSrcB</a:t>
            </a:r>
          </a:p>
        </p:txBody>
      </p:sp>
      <p:sp>
        <p:nvSpPr>
          <p:cNvPr id="58480" name="Text Box 164"/>
          <p:cNvSpPr txBox="1">
            <a:spLocks noChangeArrowheads="1"/>
          </p:cNvSpPr>
          <p:nvPr>
            <p:custDataLst>
              <p:tags r:id="rId109"/>
            </p:custDataLst>
          </p:nvPr>
        </p:nvSpPr>
        <p:spPr bwMode="auto">
          <a:xfrm>
            <a:off x="6854825" y="1595438"/>
            <a:ext cx="933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ALUOp</a:t>
            </a:r>
          </a:p>
        </p:txBody>
      </p:sp>
      <p:sp>
        <p:nvSpPr>
          <p:cNvPr id="58481" name="Text Box 165"/>
          <p:cNvSpPr txBox="1">
            <a:spLocks noChangeArrowheads="1"/>
          </p:cNvSpPr>
          <p:nvPr>
            <p:custDataLst>
              <p:tags r:id="rId110"/>
            </p:custDataLst>
          </p:nvPr>
        </p:nvSpPr>
        <p:spPr bwMode="auto">
          <a:xfrm>
            <a:off x="7486650" y="1277938"/>
            <a:ext cx="7683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PCSrc</a:t>
            </a:r>
          </a:p>
        </p:txBody>
      </p:sp>
      <p:cxnSp>
        <p:nvCxnSpPr>
          <p:cNvPr id="58482" name="AutoShape 166"/>
          <p:cNvCxnSpPr>
            <a:cxnSpLocks noChangeShapeType="1"/>
            <a:stCxn id="58474" idx="2"/>
            <a:endCxn id="58537" idx="0"/>
          </p:cNvCxnSpPr>
          <p:nvPr>
            <p:custDataLst>
              <p:tags r:id="rId111"/>
            </p:custDataLst>
          </p:nvPr>
        </p:nvCxnSpPr>
        <p:spPr bwMode="auto">
          <a:xfrm flipH="1">
            <a:off x="587375" y="1984375"/>
            <a:ext cx="3175" cy="830263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3" name="AutoShape 167"/>
          <p:cNvCxnSpPr>
            <a:cxnSpLocks noChangeShapeType="1"/>
            <a:stCxn id="58471" idx="2"/>
            <a:endCxn id="58405" idx="0"/>
          </p:cNvCxnSpPr>
          <p:nvPr>
            <p:custDataLst>
              <p:tags r:id="rId112"/>
            </p:custDataLst>
          </p:nvPr>
        </p:nvCxnSpPr>
        <p:spPr bwMode="auto">
          <a:xfrm>
            <a:off x="1177925" y="1671638"/>
            <a:ext cx="0" cy="1439862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4" name="AutoShape 168"/>
          <p:cNvCxnSpPr>
            <a:cxnSpLocks noChangeShapeType="1"/>
            <a:stCxn id="58472" idx="2"/>
            <a:endCxn id="58520" idx="1"/>
          </p:cNvCxnSpPr>
          <p:nvPr>
            <p:custDataLst>
              <p:tags r:id="rId113"/>
            </p:custDataLst>
          </p:nvPr>
        </p:nvCxnSpPr>
        <p:spPr bwMode="auto">
          <a:xfrm flipH="1">
            <a:off x="1989138" y="2043113"/>
            <a:ext cx="1587" cy="728662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5" name="AutoShape 169"/>
          <p:cNvCxnSpPr>
            <a:cxnSpLocks noChangeShapeType="1"/>
            <a:stCxn id="58475" idx="0"/>
            <a:endCxn id="58427" idx="1"/>
          </p:cNvCxnSpPr>
          <p:nvPr>
            <p:custDataLst>
              <p:tags r:id="rId114"/>
            </p:custDataLst>
          </p:nvPr>
        </p:nvCxnSpPr>
        <p:spPr bwMode="auto">
          <a:xfrm flipH="1" flipV="1">
            <a:off x="3563938" y="5851525"/>
            <a:ext cx="4762" cy="487363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6" name="AutoShape 170"/>
          <p:cNvCxnSpPr>
            <a:cxnSpLocks noChangeShapeType="1"/>
            <a:stCxn id="58473" idx="2"/>
            <a:endCxn id="58509" idx="2"/>
          </p:cNvCxnSpPr>
          <p:nvPr>
            <p:custDataLst>
              <p:tags r:id="rId115"/>
            </p:custDataLst>
          </p:nvPr>
        </p:nvCxnSpPr>
        <p:spPr bwMode="auto">
          <a:xfrm>
            <a:off x="4011613" y="1984375"/>
            <a:ext cx="4762" cy="4730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7" name="AutoShape 171"/>
          <p:cNvCxnSpPr>
            <a:cxnSpLocks noChangeShapeType="1"/>
            <a:stCxn id="58476" idx="0"/>
            <a:endCxn id="58498" idx="0"/>
          </p:cNvCxnSpPr>
          <p:nvPr>
            <p:custDataLst>
              <p:tags r:id="rId116"/>
            </p:custDataLst>
          </p:nvPr>
        </p:nvCxnSpPr>
        <p:spPr bwMode="auto">
          <a:xfrm flipV="1">
            <a:off x="1981200" y="4475956"/>
            <a:ext cx="1816894" cy="1772444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8" name="AutoShape 172"/>
          <p:cNvCxnSpPr>
            <a:cxnSpLocks noChangeShapeType="1"/>
            <a:stCxn id="58477" idx="0"/>
            <a:endCxn id="58504" idx="0"/>
          </p:cNvCxnSpPr>
          <p:nvPr>
            <p:custDataLst>
              <p:tags r:id="rId117"/>
            </p:custDataLst>
          </p:nvPr>
        </p:nvCxnSpPr>
        <p:spPr bwMode="auto">
          <a:xfrm flipH="1" flipV="1">
            <a:off x="4537075" y="5786438"/>
            <a:ext cx="3175" cy="541337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9" name="AutoShape 173"/>
          <p:cNvCxnSpPr>
            <a:cxnSpLocks noChangeShapeType="1"/>
            <a:stCxn id="58478" idx="2"/>
            <a:endCxn id="58437" idx="0"/>
          </p:cNvCxnSpPr>
          <p:nvPr>
            <p:custDataLst>
              <p:tags r:id="rId118"/>
            </p:custDataLst>
          </p:nvPr>
        </p:nvCxnSpPr>
        <p:spPr bwMode="auto">
          <a:xfrm>
            <a:off x="6370638" y="1963738"/>
            <a:ext cx="758825" cy="260032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90" name="AutoShape 174"/>
          <p:cNvCxnSpPr>
            <a:cxnSpLocks noChangeShapeType="1"/>
            <a:stCxn id="58479" idx="0"/>
            <a:endCxn id="58438" idx="1"/>
          </p:cNvCxnSpPr>
          <p:nvPr>
            <p:custDataLst>
              <p:tags r:id="rId119"/>
            </p:custDataLst>
          </p:nvPr>
        </p:nvCxnSpPr>
        <p:spPr bwMode="auto">
          <a:xfrm flipH="1" flipV="1">
            <a:off x="7148513" y="5764213"/>
            <a:ext cx="3175" cy="55245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91" name="AutoShape 175"/>
          <p:cNvCxnSpPr>
            <a:cxnSpLocks noChangeShapeType="1"/>
            <a:stCxn id="58480" idx="2"/>
            <a:endCxn id="58540" idx="0"/>
          </p:cNvCxnSpPr>
          <p:nvPr>
            <p:custDataLst>
              <p:tags r:id="rId120"/>
            </p:custDataLst>
          </p:nvPr>
        </p:nvCxnSpPr>
        <p:spPr bwMode="auto">
          <a:xfrm>
            <a:off x="7321550" y="1962150"/>
            <a:ext cx="157163" cy="26574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92" name="AutoShape 176"/>
          <p:cNvCxnSpPr>
            <a:cxnSpLocks noChangeShapeType="1"/>
            <a:stCxn id="58481" idx="2"/>
            <a:endCxn id="58493" idx="0"/>
          </p:cNvCxnSpPr>
          <p:nvPr>
            <p:custDataLst>
              <p:tags r:id="rId121"/>
            </p:custDataLst>
          </p:nvPr>
        </p:nvCxnSpPr>
        <p:spPr bwMode="auto">
          <a:xfrm flipH="1">
            <a:off x="7869238" y="1644650"/>
            <a:ext cx="1587" cy="3206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8493" name="Line 177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>
            <a:off x="7869238" y="1993900"/>
            <a:ext cx="0" cy="496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94" name="Line 178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>
            <a:off x="7888288" y="210343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95" name="Line 179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>
            <a:off x="8737600" y="210502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96" name="AutoShape 180"/>
          <p:cNvCxnSpPr>
            <a:cxnSpLocks noChangeShapeType="1"/>
            <a:stCxn id="58385" idx="1"/>
            <a:endCxn id="58495" idx="1"/>
          </p:cNvCxnSpPr>
          <p:nvPr>
            <p:custDataLst>
              <p:tags r:id="rId125"/>
            </p:custDataLst>
          </p:nvPr>
        </p:nvCxnSpPr>
        <p:spPr bwMode="auto">
          <a:xfrm flipH="1" flipV="1">
            <a:off x="8859838" y="2105025"/>
            <a:ext cx="3175" cy="301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97" name="AutoShape 181"/>
          <p:cNvCxnSpPr>
            <a:cxnSpLocks noChangeShapeType="1"/>
            <a:stCxn id="58495" idx="0"/>
            <a:endCxn id="58494" idx="1"/>
          </p:cNvCxnSpPr>
          <p:nvPr>
            <p:custDataLst>
              <p:tags r:id="rId126"/>
            </p:custDataLst>
          </p:nvPr>
        </p:nvCxnSpPr>
        <p:spPr bwMode="auto">
          <a:xfrm flipH="1" flipV="1">
            <a:off x="8010525" y="2103438"/>
            <a:ext cx="7270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6" name="Rectangle 18"/>
          <p:cNvSpPr>
            <a:spLocks noChangeArrowheads="1"/>
          </p:cNvSpPr>
          <p:nvPr>
            <p:custDataLst>
              <p:tags r:id="rId127"/>
            </p:custDataLst>
          </p:nvPr>
        </p:nvSpPr>
        <p:spPr bwMode="auto">
          <a:xfrm rot="16200000">
            <a:off x="5449889" y="2266003"/>
            <a:ext cx="406400" cy="9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err="1" smtClean="0">
                <a:latin typeface="Times New Roman" charset="0"/>
              </a:rPr>
              <a:t>Concat</a:t>
            </a:r>
            <a:endParaRPr lang="en-US" sz="1600" b="1" dirty="0">
              <a:latin typeface="Times New Roman" charset="0"/>
            </a:endParaRPr>
          </a:p>
        </p:txBody>
      </p:sp>
      <p:cxnSp>
        <p:nvCxnSpPr>
          <p:cNvPr id="200" name="AutoShape 134"/>
          <p:cNvCxnSpPr>
            <a:cxnSpLocks noChangeShapeType="1"/>
          </p:cNvCxnSpPr>
          <p:nvPr>
            <p:custDataLst>
              <p:tags r:id="rId128"/>
            </p:custDataLst>
          </p:nvPr>
        </p:nvCxnSpPr>
        <p:spPr bwMode="auto">
          <a:xfrm flipH="1">
            <a:off x="4515644" y="2667000"/>
            <a:ext cx="63976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03" name="AutoShape 134"/>
          <p:cNvCxnSpPr>
            <a:cxnSpLocks noChangeShapeType="1"/>
          </p:cNvCxnSpPr>
          <p:nvPr>
            <p:custDataLst>
              <p:tags r:id="rId129"/>
            </p:custDataLst>
          </p:nvPr>
        </p:nvCxnSpPr>
        <p:spPr bwMode="auto">
          <a:xfrm flipH="1">
            <a:off x="4789089" y="2830636"/>
            <a:ext cx="36632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06" name="AutoShape 150"/>
          <p:cNvCxnSpPr>
            <a:cxnSpLocks noChangeShapeType="1"/>
          </p:cNvCxnSpPr>
          <p:nvPr>
            <p:custDataLst>
              <p:tags r:id="rId130"/>
            </p:custDataLst>
          </p:nvPr>
        </p:nvCxnSpPr>
        <p:spPr bwMode="auto">
          <a:xfrm>
            <a:off x="4789089" y="2830636"/>
            <a:ext cx="3175" cy="14365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9" name="AutoShape 181"/>
          <p:cNvCxnSpPr>
            <a:cxnSpLocks noChangeShapeType="1"/>
          </p:cNvCxnSpPr>
          <p:nvPr>
            <p:custDataLst>
              <p:tags r:id="rId131"/>
            </p:custDataLst>
          </p:nvPr>
        </p:nvCxnSpPr>
        <p:spPr bwMode="auto">
          <a:xfrm flipH="1">
            <a:off x="7848600" y="2397919"/>
            <a:ext cx="146302" cy="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1" name="AutoShape 109"/>
          <p:cNvCxnSpPr>
            <a:cxnSpLocks noChangeShapeType="1"/>
          </p:cNvCxnSpPr>
          <p:nvPr>
            <p:custDataLst>
              <p:tags r:id="rId132"/>
            </p:custDataLst>
          </p:nvPr>
        </p:nvCxnSpPr>
        <p:spPr bwMode="auto">
          <a:xfrm>
            <a:off x="6148387" y="2765425"/>
            <a:ext cx="18621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3" name="AutoShape 109"/>
          <p:cNvCxnSpPr>
            <a:cxnSpLocks noChangeShapeType="1"/>
          </p:cNvCxnSpPr>
          <p:nvPr>
            <p:custDataLst>
              <p:tags r:id="rId133"/>
            </p:custDataLst>
          </p:nvPr>
        </p:nvCxnSpPr>
        <p:spPr bwMode="auto">
          <a:xfrm flipV="1">
            <a:off x="8010525" y="2391569"/>
            <a:ext cx="1" cy="38020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2013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2"/>
            <a:ext cx="8229600" cy="1143000"/>
          </a:xfrm>
        </p:spPr>
        <p:txBody>
          <a:bodyPr/>
          <a:lstStyle/>
          <a:p>
            <a:r>
              <a:rPr lang="en-US" dirty="0" smtClean="0"/>
              <a:t>Bonus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Time your </a:t>
            </a:r>
            <a:r>
              <a:rPr lang="en-US" dirty="0" err="1"/>
              <a:t>Multicycle</a:t>
            </a:r>
            <a:r>
              <a:rPr lang="en-US" dirty="0"/>
              <a:t> design from Monday</a:t>
            </a:r>
          </a:p>
          <a:p>
            <a:pPr lvl="1"/>
            <a:r>
              <a:rPr lang="en-US" dirty="0"/>
              <a:t>Do symbolically first, then substitute real numbers</a:t>
            </a:r>
          </a:p>
          <a:p>
            <a:pPr lvl="1"/>
            <a:r>
              <a:rPr lang="en-US" dirty="0"/>
              <a:t>Remember parallel paths!</a:t>
            </a:r>
          </a:p>
          <a:p>
            <a:endParaRPr lang="en-US" dirty="0" smtClean="0"/>
          </a:p>
          <a:p>
            <a:r>
              <a:rPr lang="en-US" dirty="0" smtClean="0"/>
              <a:t>Calculate Execution time of a program with</a:t>
            </a:r>
          </a:p>
          <a:p>
            <a:pPr lvl="1"/>
            <a:r>
              <a:rPr lang="en-US" dirty="0" smtClean="0"/>
              <a:t>10,000 Instructions</a:t>
            </a:r>
          </a:p>
          <a:p>
            <a:pPr lvl="1"/>
            <a:r>
              <a:rPr lang="en-US" dirty="0" smtClean="0"/>
              <a:t>50% Add-like instructions</a:t>
            </a:r>
          </a:p>
          <a:p>
            <a:pPr lvl="1"/>
            <a:r>
              <a:rPr lang="en-US" dirty="0" smtClean="0"/>
              <a:t>20% Load, 10% Store, 10% Branch, 10% Jump</a:t>
            </a:r>
          </a:p>
          <a:p>
            <a:pPr lvl="1"/>
            <a:r>
              <a:rPr lang="en-US" dirty="0" smtClean="0"/>
              <a:t>Find &amp; Measure one way to improve this</a:t>
            </a:r>
          </a:p>
          <a:p>
            <a:pPr lvl="2"/>
            <a:r>
              <a:rPr lang="en-US" dirty="0" smtClean="0"/>
              <a:t>Balancing? Combining Cycles?</a:t>
            </a:r>
          </a:p>
          <a:p>
            <a:pPr lvl="2"/>
            <a:endParaRPr lang="en-US" dirty="0"/>
          </a:p>
          <a:p>
            <a:r>
              <a:rPr lang="en-US" dirty="0" smtClean="0"/>
              <a:t>Compare to Single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Ultra Bonus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Implement Shift-Left-as-a-loop </a:t>
            </a:r>
            <a:r>
              <a:rPr lang="en-US" b="1" dirty="0" smtClean="0"/>
              <a:t>in the decoder</a:t>
            </a:r>
          </a:p>
          <a:p>
            <a:pPr lvl="1"/>
            <a:r>
              <a:rPr lang="en-US" dirty="0" smtClean="0"/>
              <a:t>Start Adding!</a:t>
            </a:r>
          </a:p>
          <a:p>
            <a:pPr lvl="1"/>
            <a:r>
              <a:rPr lang="en-US" dirty="0" smtClean="0"/>
              <a:t>Draw the FSM, don’t bother with the LUT</a:t>
            </a:r>
          </a:p>
          <a:p>
            <a:pPr lvl="1"/>
            <a:r>
              <a:rPr lang="en-US" dirty="0" smtClean="0"/>
              <a:t>How many cycles does it take? Cycle Time?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Shift-With-A-Barrel-Shifter </a:t>
            </a:r>
            <a:r>
              <a:rPr lang="en-US" b="1" dirty="0" smtClean="0"/>
              <a:t>in the ALU</a:t>
            </a:r>
            <a:endParaRPr lang="en-US" dirty="0" smtClean="0"/>
          </a:p>
          <a:p>
            <a:pPr lvl="1"/>
            <a:r>
              <a:rPr lang="en-US" dirty="0" smtClean="0"/>
              <a:t>Assume ALU is now 3x slower than before</a:t>
            </a:r>
          </a:p>
          <a:p>
            <a:pPr lvl="2"/>
            <a:r>
              <a:rPr lang="en-US" dirty="0" smtClean="0"/>
              <a:t>Just For Giggles</a:t>
            </a:r>
          </a:p>
          <a:p>
            <a:pPr lvl="1"/>
            <a:r>
              <a:rPr lang="en-US" dirty="0" smtClean="0"/>
              <a:t>How many cycles does the total instruction take?</a:t>
            </a:r>
          </a:p>
          <a:p>
            <a:pPr lvl="1"/>
            <a:r>
              <a:rPr lang="en-US" dirty="0" smtClean="0"/>
              <a:t>New Cycle Time?</a:t>
            </a:r>
          </a:p>
          <a:p>
            <a:pPr lvl="1"/>
            <a:endParaRPr lang="en-US" dirty="0"/>
          </a:p>
          <a:p>
            <a:r>
              <a:rPr lang="en-US" dirty="0" smtClean="0"/>
              <a:t>What percent of our ALU ops need to be SLL to justify using a hardware barrel shifter?</a:t>
            </a:r>
          </a:p>
        </p:txBody>
      </p:sp>
    </p:spTree>
    <p:extLst>
      <p:ext uri="{BB962C8B-B14F-4D97-AF65-F5344CB8AC3E}">
        <p14:creationId xmlns:p14="http://schemas.microsoft.com/office/powerpoint/2010/main" val="30829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10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086769" y="2237335"/>
            <a:ext cx="568325" cy="995362"/>
            <a:chOff x="1875" y="3066"/>
            <a:chExt cx="358" cy="627"/>
          </a:xfrm>
        </p:grpSpPr>
        <p:sp>
          <p:nvSpPr>
            <p:cNvPr id="212" name="Rectangle 11"/>
            <p:cNvSpPr>
              <a:spLocks noChangeArrowheads="1"/>
            </p:cNvSpPr>
            <p:nvPr>
              <p:custDataLst>
                <p:tags r:id="rId193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213" name="Line 12"/>
            <p:cNvSpPr>
              <a:spLocks noChangeShapeType="1"/>
            </p:cNvSpPr>
            <p:nvPr>
              <p:custDataLst>
                <p:tags r:id="rId194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13"/>
            <p:cNvSpPr>
              <a:spLocks noChangeShapeType="1"/>
            </p:cNvSpPr>
            <p:nvPr>
              <p:custDataLst>
                <p:tags r:id="rId195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5" name="Group 1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559594" y="1176885"/>
            <a:ext cx="568325" cy="995362"/>
            <a:chOff x="1875" y="3066"/>
            <a:chExt cx="358" cy="627"/>
          </a:xfrm>
        </p:grpSpPr>
        <p:sp>
          <p:nvSpPr>
            <p:cNvPr id="216" name="Rectangle 15"/>
            <p:cNvSpPr>
              <a:spLocks noChangeArrowheads="1"/>
            </p:cNvSpPr>
            <p:nvPr>
              <p:custDataLst>
                <p:tags r:id="rId190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PC</a:t>
              </a:r>
            </a:p>
          </p:txBody>
        </p:sp>
        <p:sp>
          <p:nvSpPr>
            <p:cNvPr id="217" name="Line 16"/>
            <p:cNvSpPr>
              <a:spLocks noChangeShapeType="1"/>
            </p:cNvSpPr>
            <p:nvPr>
              <p:custDataLst>
                <p:tags r:id="rId191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17"/>
            <p:cNvSpPr>
              <a:spLocks noChangeShapeType="1"/>
            </p:cNvSpPr>
            <p:nvPr>
              <p:custDataLst>
                <p:tags r:id="rId192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9" name="Group 18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415881" y="211685"/>
            <a:ext cx="1460500" cy="1392237"/>
            <a:chOff x="4566" y="1741"/>
            <a:chExt cx="920" cy="877"/>
          </a:xfrm>
        </p:grpSpPr>
        <p:sp>
          <p:nvSpPr>
            <p:cNvPr id="220" name="Rectangle 19"/>
            <p:cNvSpPr>
              <a:spLocks noChangeArrowheads="1"/>
            </p:cNvSpPr>
            <p:nvPr>
              <p:custDataLst>
                <p:tags r:id="rId186"/>
              </p:custDataLst>
            </p:nvPr>
          </p:nvSpPr>
          <p:spPr bwMode="auto">
            <a:xfrm>
              <a:off x="4616" y="1741"/>
              <a:ext cx="870" cy="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Addr[31:2]     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Addr[1:0]       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Instruction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</p:txBody>
        </p:sp>
        <p:sp>
          <p:nvSpPr>
            <p:cNvPr id="221" name="Line 20"/>
            <p:cNvSpPr>
              <a:spLocks noChangeShapeType="1"/>
            </p:cNvSpPr>
            <p:nvPr>
              <p:custDataLst>
                <p:tags r:id="rId187"/>
              </p:custDataLst>
            </p:nvPr>
          </p:nvSpPr>
          <p:spPr bwMode="auto">
            <a:xfrm rot="-5400000">
              <a:off x="5025" y="259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21"/>
            <p:cNvSpPr>
              <a:spLocks noChangeShapeType="1"/>
            </p:cNvSpPr>
            <p:nvPr>
              <p:custDataLst>
                <p:tags r:id="rId188"/>
              </p:custDataLst>
            </p:nvPr>
          </p:nvSpPr>
          <p:spPr bwMode="auto">
            <a:xfrm>
              <a:off x="4566" y="205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22"/>
            <p:cNvSpPr>
              <a:spLocks noChangeShapeType="1"/>
            </p:cNvSpPr>
            <p:nvPr>
              <p:custDataLst>
                <p:tags r:id="rId189"/>
              </p:custDataLst>
            </p:nvPr>
          </p:nvSpPr>
          <p:spPr bwMode="auto">
            <a:xfrm>
              <a:off x="4566" y="184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4" name="Group 2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474244" y="476797"/>
            <a:ext cx="568325" cy="995363"/>
            <a:chOff x="179" y="339"/>
            <a:chExt cx="358" cy="627"/>
          </a:xfrm>
        </p:grpSpPr>
        <p:sp>
          <p:nvSpPr>
            <p:cNvPr id="225" name="Rectangle 24"/>
            <p:cNvSpPr>
              <a:spLocks noChangeArrowheads="1"/>
            </p:cNvSpPr>
            <p:nvPr>
              <p:custDataLst>
                <p:tags r:id="rId182"/>
              </p:custDataLst>
            </p:nvPr>
          </p:nvSpPr>
          <p:spPr bwMode="auto">
            <a:xfrm>
              <a:off x="230" y="339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b="1">
                  <a:latin typeface="Times New Roman" charset="0"/>
                </a:rPr>
                <a:t>Concatenate</a:t>
              </a:r>
            </a:p>
          </p:txBody>
        </p:sp>
        <p:sp>
          <p:nvSpPr>
            <p:cNvPr id="226" name="Line 25"/>
            <p:cNvSpPr>
              <a:spLocks noChangeShapeType="1"/>
            </p:cNvSpPr>
            <p:nvPr>
              <p:custDataLst>
                <p:tags r:id="rId183"/>
              </p:custDataLst>
            </p:nvPr>
          </p:nvSpPr>
          <p:spPr bwMode="auto">
            <a:xfrm>
              <a:off x="179" y="49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26"/>
            <p:cNvSpPr>
              <a:spLocks noChangeShapeType="1"/>
            </p:cNvSpPr>
            <p:nvPr>
              <p:custDataLst>
                <p:tags r:id="rId184"/>
              </p:custDataLst>
            </p:nvPr>
          </p:nvSpPr>
          <p:spPr bwMode="auto">
            <a:xfrm>
              <a:off x="486" y="6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27"/>
            <p:cNvSpPr>
              <a:spLocks noChangeShapeType="1"/>
            </p:cNvSpPr>
            <p:nvPr>
              <p:custDataLst>
                <p:tags r:id="rId185"/>
              </p:custDataLst>
            </p:nvPr>
          </p:nvSpPr>
          <p:spPr bwMode="auto">
            <a:xfrm>
              <a:off x="179" y="80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9" name="Group 2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044156" y="1388022"/>
            <a:ext cx="657225" cy="1330325"/>
            <a:chOff x="1683" y="2535"/>
            <a:chExt cx="414" cy="838"/>
          </a:xfrm>
        </p:grpSpPr>
        <p:sp>
          <p:nvSpPr>
            <p:cNvPr id="230" name="AutoShape 29"/>
            <p:cNvSpPr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 rot="-5400000">
              <a:off x="1472" y="2797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Adder</a:t>
              </a:r>
            </a:p>
            <a:p>
              <a:pPr algn="ctr" eaLnBrk="0" hangingPunct="0"/>
              <a:endParaRPr lang="en-US">
                <a:latin typeface="Times New Roman" charset="0"/>
              </a:endParaRPr>
            </a:p>
          </p:txBody>
        </p:sp>
        <p:sp>
          <p:nvSpPr>
            <p:cNvPr id="231" name="Line 30"/>
            <p:cNvSpPr>
              <a:spLocks noChangeShapeType="1"/>
            </p:cNvSpPr>
            <p:nvPr>
              <p:custDataLst>
                <p:tags r:id="rId176"/>
              </p:custDataLst>
            </p:nvPr>
          </p:nvSpPr>
          <p:spPr bwMode="auto">
            <a:xfrm>
              <a:off x="1734" y="2888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Line 31"/>
            <p:cNvSpPr>
              <a:spLocks noChangeShapeType="1"/>
            </p:cNvSpPr>
            <p:nvPr>
              <p:custDataLst>
                <p:tags r:id="rId177"/>
              </p:custDataLst>
            </p:nvPr>
          </p:nvSpPr>
          <p:spPr bwMode="auto">
            <a:xfrm flipH="1">
              <a:off x="1734" y="295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Line 32"/>
            <p:cNvSpPr>
              <a:spLocks noChangeShapeType="1"/>
            </p:cNvSpPr>
            <p:nvPr>
              <p:custDataLst>
                <p:tags r:id="rId178"/>
              </p:custDataLst>
            </p:nvPr>
          </p:nvSpPr>
          <p:spPr bwMode="auto">
            <a:xfrm flipH="1" flipV="1">
              <a:off x="1734" y="2885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33"/>
            <p:cNvSpPr>
              <a:spLocks noChangeShapeType="1"/>
            </p:cNvSpPr>
            <p:nvPr>
              <p:custDataLst>
                <p:tags r:id="rId179"/>
              </p:custDataLst>
            </p:nvPr>
          </p:nvSpPr>
          <p:spPr bwMode="auto">
            <a:xfrm>
              <a:off x="2046" y="295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34"/>
            <p:cNvSpPr>
              <a:spLocks noChangeShapeType="1"/>
            </p:cNvSpPr>
            <p:nvPr>
              <p:custDataLst>
                <p:tags r:id="rId180"/>
              </p:custDataLst>
            </p:nvPr>
          </p:nvSpPr>
          <p:spPr bwMode="auto">
            <a:xfrm>
              <a:off x="1683" y="271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35"/>
            <p:cNvSpPr>
              <a:spLocks noChangeShapeType="1"/>
            </p:cNvSpPr>
            <p:nvPr>
              <p:custDataLst>
                <p:tags r:id="rId181"/>
              </p:custDataLst>
            </p:nvPr>
          </p:nvSpPr>
          <p:spPr bwMode="auto">
            <a:xfrm>
              <a:off x="1683" y="319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7" name="Rectangle 3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05706" y="686347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Line 3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591969" y="1262610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Rectangle 3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205706" y="1627735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Line 3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599452" y="21962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Line 4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86102" y="21168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Line 4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75444" y="1669010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Text Box 4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606381" y="1805534"/>
            <a:ext cx="1162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Instr[31:0]</a:t>
            </a:r>
          </a:p>
        </p:txBody>
      </p:sp>
      <p:sp>
        <p:nvSpPr>
          <p:cNvPr id="244" name="Text Box 4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796756" y="706484"/>
            <a:ext cx="615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“00”</a:t>
            </a:r>
          </a:p>
        </p:txBody>
      </p:sp>
      <p:sp>
        <p:nvSpPr>
          <p:cNvPr id="245" name="Text Box 4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859756" y="394247"/>
            <a:ext cx="1136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PC[31:28]</a:t>
            </a:r>
          </a:p>
        </p:txBody>
      </p:sp>
      <p:sp>
        <p:nvSpPr>
          <p:cNvPr id="246" name="Text Box 4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351756" y="1045122"/>
            <a:ext cx="18161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Target Instr[25:0]</a:t>
            </a:r>
          </a:p>
        </p:txBody>
      </p:sp>
      <p:sp>
        <p:nvSpPr>
          <p:cNvPr id="247" name="Text Box 4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31031" y="2551660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imm16</a:t>
            </a:r>
          </a:p>
        </p:txBody>
      </p:sp>
      <p:sp>
        <p:nvSpPr>
          <p:cNvPr id="248" name="Text Box 4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272756" y="995910"/>
            <a:ext cx="501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Times New Roman" charset="0"/>
              </a:rPr>
              <a:t>“1”</a:t>
            </a:r>
          </a:p>
        </p:txBody>
      </p:sp>
      <p:grpSp>
        <p:nvGrpSpPr>
          <p:cNvPr id="249" name="Group 55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 rot="10800000">
            <a:off x="4132784" y="2633547"/>
            <a:ext cx="901700" cy="457200"/>
            <a:chOff x="1024" y="1248"/>
            <a:chExt cx="568" cy="288"/>
          </a:xfrm>
        </p:grpSpPr>
        <p:sp>
          <p:nvSpPr>
            <p:cNvPr id="250" name="Arc 56"/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1393" y="1260"/>
              <a:ext cx="120" cy="142"/>
            </a:xfrm>
            <a:custGeom>
              <a:avLst/>
              <a:gdLst>
                <a:gd name="T0" fmla="*/ 0 w 21600"/>
                <a:gd name="T1" fmla="*/ 0 h 21600"/>
                <a:gd name="T2" fmla="*/ 120 w 21600"/>
                <a:gd name="T3" fmla="*/ 142 h 21600"/>
                <a:gd name="T4" fmla="*/ 0 w 21600"/>
                <a:gd name="T5" fmla="*/ 14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Arc 57"/>
            <p:cNvSpPr>
              <a:spLocks/>
            </p:cNvSpPr>
            <p:nvPr>
              <p:custDataLst>
                <p:tags r:id="rId170"/>
              </p:custDataLst>
            </p:nvPr>
          </p:nvSpPr>
          <p:spPr bwMode="auto">
            <a:xfrm>
              <a:off x="1393" y="1390"/>
              <a:ext cx="120" cy="141"/>
            </a:xfrm>
            <a:custGeom>
              <a:avLst/>
              <a:gdLst>
                <a:gd name="T0" fmla="*/ 120 w 21600"/>
                <a:gd name="T1" fmla="*/ 0 h 21600"/>
                <a:gd name="T2" fmla="*/ 0 w 21600"/>
                <a:gd name="T3" fmla="*/ 141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58"/>
            <p:cNvSpPr>
              <a:spLocks noChangeShapeType="1"/>
            </p:cNvSpPr>
            <p:nvPr>
              <p:custDataLst>
                <p:tags r:id="rId171"/>
              </p:custDataLst>
            </p:nvPr>
          </p:nvSpPr>
          <p:spPr bwMode="auto">
            <a:xfrm>
              <a:off x="1024" y="1449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59"/>
            <p:cNvSpPr>
              <a:spLocks noChangeShapeType="1"/>
            </p:cNvSpPr>
            <p:nvPr>
              <p:custDataLst>
                <p:tags r:id="rId172"/>
              </p:custDataLst>
            </p:nvPr>
          </p:nvSpPr>
          <p:spPr bwMode="auto">
            <a:xfrm>
              <a:off x="1516" y="1393"/>
              <a:ext cx="7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60"/>
            <p:cNvSpPr>
              <a:spLocks noChangeShapeType="1"/>
            </p:cNvSpPr>
            <p:nvPr>
              <p:custDataLst>
                <p:tags r:id="rId173"/>
              </p:custDataLst>
            </p:nvPr>
          </p:nvSpPr>
          <p:spPr bwMode="auto">
            <a:xfrm>
              <a:off x="1024" y="1331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AutoShape 61"/>
            <p:cNvSpPr>
              <a:spLocks noChangeArrowheads="1"/>
            </p:cNvSpPr>
            <p:nvPr>
              <p:custDataLst>
                <p:tags r:id="rId174"/>
              </p:custDataLst>
            </p:nvPr>
          </p:nvSpPr>
          <p:spPr bwMode="auto">
            <a:xfrm>
              <a:off x="1132" y="1248"/>
              <a:ext cx="384" cy="28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7" name="Text Box 6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053534" y="2514485"/>
            <a:ext cx="844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Branch</a:t>
            </a:r>
          </a:p>
        </p:txBody>
      </p:sp>
      <p:cxnSp>
        <p:nvCxnSpPr>
          <p:cNvPr id="258" name="AutoShape 64"/>
          <p:cNvCxnSpPr>
            <a:cxnSpLocks noChangeShapeType="1"/>
            <a:stCxn id="253" idx="1"/>
          </p:cNvCxnSpPr>
          <p:nvPr>
            <p:custDataLst>
              <p:tags r:id="rId20"/>
            </p:custDataLst>
          </p:nvPr>
        </p:nvCxnSpPr>
        <p:spPr bwMode="auto">
          <a:xfrm flipH="1">
            <a:off x="3167856" y="2858972"/>
            <a:ext cx="96492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9" name="AutoShape 66"/>
          <p:cNvCxnSpPr>
            <a:cxnSpLocks noChangeShapeType="1"/>
            <a:stCxn id="243" idx="0"/>
            <a:endCxn id="221" idx="0"/>
          </p:cNvCxnSpPr>
          <p:nvPr>
            <p:custDataLst>
              <p:tags r:id="rId21"/>
            </p:custDataLst>
          </p:nvPr>
        </p:nvCxnSpPr>
        <p:spPr bwMode="auto">
          <a:xfrm flipH="1" flipV="1">
            <a:off x="7185025" y="1604716"/>
            <a:ext cx="2381" cy="20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60" name="AutoShape 68"/>
          <p:cNvCxnSpPr>
            <a:cxnSpLocks noChangeShapeType="1"/>
            <a:stCxn id="238" idx="1"/>
            <a:endCxn id="240" idx="1"/>
          </p:cNvCxnSpPr>
          <p:nvPr>
            <p:custDataLst>
              <p:tags r:id="rId22"/>
            </p:custDataLst>
          </p:nvPr>
        </p:nvCxnSpPr>
        <p:spPr bwMode="auto">
          <a:xfrm flipV="1">
            <a:off x="5723731" y="219624"/>
            <a:ext cx="7483" cy="1042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1" name="AutoShape 69"/>
          <p:cNvCxnSpPr>
            <a:cxnSpLocks noChangeShapeType="1"/>
            <a:stCxn id="240" idx="0"/>
            <a:endCxn id="241" idx="1"/>
          </p:cNvCxnSpPr>
          <p:nvPr>
            <p:custDataLst>
              <p:tags r:id="rId23"/>
            </p:custDataLst>
          </p:nvPr>
        </p:nvCxnSpPr>
        <p:spPr bwMode="auto">
          <a:xfrm flipH="1" flipV="1">
            <a:off x="517864" y="211685"/>
            <a:ext cx="5081588" cy="79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2" name="AutoShape 70"/>
          <p:cNvCxnSpPr>
            <a:cxnSpLocks noChangeShapeType="1"/>
            <a:stCxn id="241" idx="0"/>
            <a:endCxn id="242" idx="0"/>
          </p:cNvCxnSpPr>
          <p:nvPr>
            <p:custDataLst>
              <p:tags r:id="rId24"/>
            </p:custDataLst>
          </p:nvPr>
        </p:nvCxnSpPr>
        <p:spPr bwMode="auto">
          <a:xfrm flipH="1">
            <a:off x="375444" y="211685"/>
            <a:ext cx="10658" cy="1457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3" name="AutoShape 71"/>
          <p:cNvCxnSpPr>
            <a:cxnSpLocks noChangeShapeType="1"/>
            <a:stCxn id="242" idx="1"/>
            <a:endCxn id="217" idx="0"/>
          </p:cNvCxnSpPr>
          <p:nvPr>
            <p:custDataLst>
              <p:tags r:id="rId25"/>
            </p:custDataLst>
          </p:nvPr>
        </p:nvCxnSpPr>
        <p:spPr bwMode="auto">
          <a:xfrm>
            <a:off x="507206" y="1669010"/>
            <a:ext cx="52388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4" name="AutoShape 72"/>
          <p:cNvCxnSpPr>
            <a:cxnSpLocks noChangeShapeType="1"/>
            <a:stCxn id="247" idx="3"/>
            <a:endCxn id="213" idx="0"/>
          </p:cNvCxnSpPr>
          <p:nvPr>
            <p:custDataLst>
              <p:tags r:id="rId26"/>
            </p:custDataLst>
          </p:nvPr>
        </p:nvCxnSpPr>
        <p:spPr bwMode="auto">
          <a:xfrm flipV="1">
            <a:off x="1462881" y="2734222"/>
            <a:ext cx="623888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5" name="AutoShape 74"/>
          <p:cNvCxnSpPr>
            <a:cxnSpLocks noChangeShapeType="1"/>
            <a:stCxn id="246" idx="3"/>
            <a:endCxn id="228" idx="0"/>
          </p:cNvCxnSpPr>
          <p:nvPr>
            <p:custDataLst>
              <p:tags r:id="rId27"/>
            </p:custDataLst>
          </p:nvPr>
        </p:nvCxnSpPr>
        <p:spPr bwMode="auto">
          <a:xfrm flipV="1">
            <a:off x="3167856" y="1222922"/>
            <a:ext cx="306388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" name="AutoShape 75"/>
          <p:cNvCxnSpPr>
            <a:cxnSpLocks noChangeShapeType="1"/>
            <a:stCxn id="237" idx="3"/>
            <a:endCxn id="226" idx="0"/>
          </p:cNvCxnSpPr>
          <p:nvPr>
            <p:custDataLst>
              <p:tags r:id="rId28"/>
            </p:custDataLst>
          </p:nvPr>
        </p:nvCxnSpPr>
        <p:spPr bwMode="auto">
          <a:xfrm flipV="1">
            <a:off x="1294606" y="724447"/>
            <a:ext cx="2179638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7" name="Line 76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1251744" y="373610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8" name="AutoShape 77"/>
          <p:cNvCxnSpPr>
            <a:cxnSpLocks noChangeShapeType="1"/>
            <a:stCxn id="218" idx="1"/>
            <a:endCxn id="239" idx="1"/>
          </p:cNvCxnSpPr>
          <p:nvPr>
            <p:custDataLst>
              <p:tags r:id="rId30"/>
            </p:custDataLst>
          </p:nvPr>
        </p:nvCxnSpPr>
        <p:spPr bwMode="auto">
          <a:xfrm flipV="1">
            <a:off x="1127919" y="1672185"/>
            <a:ext cx="77787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9" name="AutoShape 78"/>
          <p:cNvCxnSpPr>
            <a:cxnSpLocks noChangeShapeType="1"/>
            <a:stCxn id="239" idx="0"/>
            <a:endCxn id="237" idx="2"/>
          </p:cNvCxnSpPr>
          <p:nvPr>
            <p:custDataLst>
              <p:tags r:id="rId31"/>
            </p:custDataLst>
          </p:nvPr>
        </p:nvCxnSpPr>
        <p:spPr bwMode="auto">
          <a:xfrm flipV="1">
            <a:off x="1250156" y="775247"/>
            <a:ext cx="0" cy="852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0" name="AutoShape 79"/>
          <p:cNvCxnSpPr>
            <a:cxnSpLocks noChangeShapeType="1"/>
            <a:stCxn id="237" idx="0"/>
            <a:endCxn id="267" idx="0"/>
          </p:cNvCxnSpPr>
          <p:nvPr>
            <p:custDataLst>
              <p:tags r:id="rId32"/>
            </p:custDataLst>
          </p:nvPr>
        </p:nvCxnSpPr>
        <p:spPr bwMode="auto">
          <a:xfrm flipV="1">
            <a:off x="1250156" y="373610"/>
            <a:ext cx="1588" cy="3127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1" name="AutoShape 80"/>
          <p:cNvCxnSpPr>
            <a:cxnSpLocks noChangeShapeType="1"/>
            <a:stCxn id="267" idx="1"/>
            <a:endCxn id="223" idx="0"/>
          </p:cNvCxnSpPr>
          <p:nvPr>
            <p:custDataLst>
              <p:tags r:id="rId33"/>
            </p:custDataLst>
          </p:nvPr>
        </p:nvCxnSpPr>
        <p:spPr bwMode="auto">
          <a:xfrm>
            <a:off x="1383506" y="373610"/>
            <a:ext cx="50323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2" name="AutoShape 81"/>
          <p:cNvCxnSpPr>
            <a:cxnSpLocks noChangeShapeType="1"/>
            <a:stCxn id="222" idx="0"/>
            <a:endCxn id="244" idx="0"/>
          </p:cNvCxnSpPr>
          <p:nvPr>
            <p:custDataLst>
              <p:tags r:id="rId34"/>
            </p:custDataLst>
          </p:nvPr>
        </p:nvCxnSpPr>
        <p:spPr bwMode="auto">
          <a:xfrm flipH="1" flipV="1">
            <a:off x="6104731" y="706484"/>
            <a:ext cx="311150" cy="20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73" name="Text Box 82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 rot="5400000">
            <a:off x="4045743" y="1486448"/>
            <a:ext cx="441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Cin</a:t>
            </a:r>
          </a:p>
        </p:txBody>
      </p:sp>
      <p:cxnSp>
        <p:nvCxnSpPr>
          <p:cNvPr id="274" name="AutoShape 83"/>
          <p:cNvCxnSpPr>
            <a:cxnSpLocks noChangeShapeType="1"/>
            <a:stCxn id="248" idx="1"/>
            <a:endCxn id="273" idx="1"/>
          </p:cNvCxnSpPr>
          <p:nvPr>
            <p:custDataLst>
              <p:tags r:id="rId36"/>
            </p:custDataLst>
          </p:nvPr>
        </p:nvCxnSpPr>
        <p:spPr bwMode="auto">
          <a:xfrm flipH="1">
            <a:off x="4264819" y="1180060"/>
            <a:ext cx="7937" cy="236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5" name="AutoShape 84"/>
          <p:cNvCxnSpPr>
            <a:cxnSpLocks noChangeShapeType="1"/>
            <a:stCxn id="214" idx="1"/>
          </p:cNvCxnSpPr>
          <p:nvPr>
            <p:custDataLst>
              <p:tags r:id="rId37"/>
            </p:custDataLst>
          </p:nvPr>
        </p:nvCxnSpPr>
        <p:spPr bwMode="auto">
          <a:xfrm>
            <a:off x="2655094" y="2735810"/>
            <a:ext cx="2921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" name="AutoShape 85"/>
          <p:cNvCxnSpPr>
            <a:cxnSpLocks noChangeShapeType="1"/>
            <a:endCxn id="236" idx="0"/>
          </p:cNvCxnSpPr>
          <p:nvPr>
            <p:custDataLst>
              <p:tags r:id="rId38"/>
            </p:custDataLst>
          </p:nvPr>
        </p:nvCxnSpPr>
        <p:spPr bwMode="auto">
          <a:xfrm>
            <a:off x="3391694" y="2438947"/>
            <a:ext cx="6524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7" name="AutoShape 87"/>
          <p:cNvCxnSpPr>
            <a:cxnSpLocks noChangeShapeType="1"/>
            <a:stCxn id="235" idx="0"/>
            <a:endCxn id="239" idx="3"/>
          </p:cNvCxnSpPr>
          <p:nvPr>
            <p:custDataLst>
              <p:tags r:id="rId39"/>
            </p:custDataLst>
          </p:nvPr>
        </p:nvCxnSpPr>
        <p:spPr bwMode="auto">
          <a:xfrm flipH="1">
            <a:off x="1294606" y="1667422"/>
            <a:ext cx="2749550" cy="47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78" name="Text Box 88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1713706" y="1956347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“0”</a:t>
            </a:r>
          </a:p>
        </p:txBody>
      </p:sp>
      <p:cxnSp>
        <p:nvCxnSpPr>
          <p:cNvPr id="279" name="AutoShape 89"/>
          <p:cNvCxnSpPr>
            <a:cxnSpLocks noChangeShapeType="1"/>
            <a:stCxn id="278" idx="3"/>
          </p:cNvCxnSpPr>
          <p:nvPr>
            <p:custDataLst>
              <p:tags r:id="rId41"/>
            </p:custDataLst>
          </p:nvPr>
        </p:nvCxnSpPr>
        <p:spPr bwMode="auto">
          <a:xfrm flipV="1">
            <a:off x="2215356" y="2138910"/>
            <a:ext cx="73183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80" name="Group 90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 flipV="1">
            <a:off x="2944019" y="1857922"/>
            <a:ext cx="444500" cy="1177925"/>
            <a:chOff x="4832" y="2440"/>
            <a:chExt cx="280" cy="742"/>
          </a:xfrm>
        </p:grpSpPr>
        <p:sp>
          <p:nvSpPr>
            <p:cNvPr id="281" name="AutoShape 91"/>
            <p:cNvSpPr>
              <a:spLocks noChangeArrowheads="1"/>
            </p:cNvSpPr>
            <p:nvPr>
              <p:custDataLst>
                <p:tags r:id="rId164"/>
              </p:custDataLst>
            </p:nvPr>
          </p:nvSpPr>
          <p:spPr bwMode="auto">
            <a:xfrm rot="5400000" flipV="1">
              <a:off x="4602" y="2721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0       1</a:t>
              </a:r>
            </a:p>
          </p:txBody>
        </p:sp>
        <p:sp>
          <p:nvSpPr>
            <p:cNvPr id="282" name="Line 92"/>
            <p:cNvSpPr>
              <a:spLocks noChangeShapeType="1"/>
            </p:cNvSpPr>
            <p:nvPr>
              <p:custDataLst>
                <p:tags r:id="rId165"/>
              </p:custDataLst>
            </p:nvPr>
          </p:nvSpPr>
          <p:spPr bwMode="auto">
            <a:xfrm flipV="1">
              <a:off x="5061" y="281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Line 93"/>
            <p:cNvSpPr>
              <a:spLocks noChangeShapeType="1"/>
            </p:cNvSpPr>
            <p:nvPr>
              <p:custDataLst>
                <p:tags r:id="rId166"/>
              </p:custDataLst>
            </p:nvPr>
          </p:nvSpPr>
          <p:spPr bwMode="auto">
            <a:xfrm flipV="1">
              <a:off x="4832" y="300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94"/>
            <p:cNvSpPr>
              <a:spLocks noChangeShapeType="1"/>
            </p:cNvSpPr>
            <p:nvPr>
              <p:custDataLst>
                <p:tags r:id="rId167"/>
              </p:custDataLst>
            </p:nvPr>
          </p:nvSpPr>
          <p:spPr bwMode="auto">
            <a:xfrm flipV="1">
              <a:off x="4832" y="262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95"/>
            <p:cNvSpPr>
              <a:spLocks noChangeShapeType="1"/>
            </p:cNvSpPr>
            <p:nvPr>
              <p:custDataLst>
                <p:tags r:id="rId168"/>
              </p:custDataLst>
            </p:nvPr>
          </p:nvSpPr>
          <p:spPr bwMode="auto">
            <a:xfrm rot="5400000" flipV="1">
              <a:off x="4947" y="2508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9" name="Group 90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 flipV="1">
            <a:off x="5147469" y="656932"/>
            <a:ext cx="444500" cy="1177925"/>
            <a:chOff x="4832" y="2440"/>
            <a:chExt cx="280" cy="742"/>
          </a:xfrm>
        </p:grpSpPr>
        <p:sp>
          <p:nvSpPr>
            <p:cNvPr id="290" name="AutoShape 91"/>
            <p:cNvSpPr>
              <a:spLocks noChangeArrowheads="1"/>
            </p:cNvSpPr>
            <p:nvPr>
              <p:custDataLst>
                <p:tags r:id="rId159"/>
              </p:custDataLst>
            </p:nvPr>
          </p:nvSpPr>
          <p:spPr bwMode="auto">
            <a:xfrm rot="5400000" flipV="1">
              <a:off x="4602" y="2721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0       1</a:t>
              </a:r>
            </a:p>
          </p:txBody>
        </p:sp>
        <p:sp>
          <p:nvSpPr>
            <p:cNvPr id="291" name="Line 92"/>
            <p:cNvSpPr>
              <a:spLocks noChangeShapeType="1"/>
            </p:cNvSpPr>
            <p:nvPr>
              <p:custDataLst>
                <p:tags r:id="rId160"/>
              </p:custDataLst>
            </p:nvPr>
          </p:nvSpPr>
          <p:spPr bwMode="auto">
            <a:xfrm flipV="1">
              <a:off x="5061" y="281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93"/>
            <p:cNvSpPr>
              <a:spLocks noChangeShapeType="1"/>
            </p:cNvSpPr>
            <p:nvPr>
              <p:custDataLst>
                <p:tags r:id="rId161"/>
              </p:custDataLst>
            </p:nvPr>
          </p:nvSpPr>
          <p:spPr bwMode="auto">
            <a:xfrm flipV="1">
              <a:off x="4832" y="300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94"/>
            <p:cNvSpPr>
              <a:spLocks noChangeShapeType="1"/>
            </p:cNvSpPr>
            <p:nvPr>
              <p:custDataLst>
                <p:tags r:id="rId162"/>
              </p:custDataLst>
            </p:nvPr>
          </p:nvSpPr>
          <p:spPr bwMode="auto">
            <a:xfrm flipV="1">
              <a:off x="4832" y="262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95"/>
            <p:cNvSpPr>
              <a:spLocks noChangeShapeType="1"/>
            </p:cNvSpPr>
            <p:nvPr>
              <p:custDataLst>
                <p:tags r:id="rId163"/>
              </p:custDataLst>
            </p:nvPr>
          </p:nvSpPr>
          <p:spPr bwMode="auto">
            <a:xfrm rot="5400000" flipV="1">
              <a:off x="4947" y="2508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97" name="AutoShape 85"/>
          <p:cNvCxnSpPr>
            <a:cxnSpLocks noChangeShapeType="1"/>
          </p:cNvCxnSpPr>
          <p:nvPr>
            <p:custDataLst>
              <p:tags r:id="rId44"/>
            </p:custDataLst>
          </p:nvPr>
        </p:nvCxnSpPr>
        <p:spPr bwMode="auto">
          <a:xfrm flipV="1">
            <a:off x="4701382" y="1544345"/>
            <a:ext cx="446087" cy="4974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9" name="AutoShape 85"/>
          <p:cNvCxnSpPr>
            <a:cxnSpLocks noChangeShapeType="1"/>
            <a:endCxn id="292" idx="0"/>
          </p:cNvCxnSpPr>
          <p:nvPr>
            <p:custDataLst>
              <p:tags r:id="rId45"/>
            </p:custDataLst>
          </p:nvPr>
        </p:nvCxnSpPr>
        <p:spPr bwMode="auto">
          <a:xfrm flipV="1">
            <a:off x="4045743" y="945857"/>
            <a:ext cx="1101726" cy="3366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393" name="Group 3"/>
          <p:cNvGrpSpPr>
            <a:grpSpLocks/>
          </p:cNvGrpSpPr>
          <p:nvPr>
            <p:custDataLst>
              <p:tags r:id="rId46"/>
            </p:custDataLst>
          </p:nvPr>
        </p:nvGrpSpPr>
        <p:grpSpPr bwMode="auto">
          <a:xfrm>
            <a:off x="4894262" y="4251323"/>
            <a:ext cx="709613" cy="1330325"/>
            <a:chOff x="3040" y="2253"/>
            <a:chExt cx="447" cy="838"/>
          </a:xfrm>
        </p:grpSpPr>
        <p:sp>
          <p:nvSpPr>
            <p:cNvPr id="394" name="AutoShape 4"/>
            <p:cNvSpPr>
              <a:spLocks noChangeArrowheads="1"/>
            </p:cNvSpPr>
            <p:nvPr>
              <p:custDataLst>
                <p:tags r:id="rId151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Line 5"/>
            <p:cNvSpPr>
              <a:spLocks noChangeShapeType="1"/>
            </p:cNvSpPr>
            <p:nvPr>
              <p:custDataLst>
                <p:tags r:id="rId152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Line 6"/>
            <p:cNvSpPr>
              <a:spLocks noChangeShapeType="1"/>
            </p:cNvSpPr>
            <p:nvPr>
              <p:custDataLst>
                <p:tags r:id="rId153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Line 7"/>
            <p:cNvSpPr>
              <a:spLocks noChangeShapeType="1"/>
            </p:cNvSpPr>
            <p:nvPr>
              <p:custDataLst>
                <p:tags r:id="rId154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Line 8"/>
            <p:cNvSpPr>
              <a:spLocks noChangeShapeType="1"/>
            </p:cNvSpPr>
            <p:nvPr>
              <p:custDataLst>
                <p:tags r:id="rId155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Line 9"/>
            <p:cNvSpPr>
              <a:spLocks noChangeShapeType="1"/>
            </p:cNvSpPr>
            <p:nvPr>
              <p:custDataLst>
                <p:tags r:id="rId156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Line 10"/>
            <p:cNvSpPr>
              <a:spLocks noChangeShapeType="1"/>
            </p:cNvSpPr>
            <p:nvPr>
              <p:custDataLst>
                <p:tags r:id="rId157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Line 11"/>
            <p:cNvSpPr>
              <a:spLocks noChangeShapeType="1"/>
            </p:cNvSpPr>
            <p:nvPr>
              <p:custDataLst>
                <p:tags r:id="rId158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2" name="Group 13"/>
          <p:cNvGrpSpPr>
            <a:grpSpLocks/>
          </p:cNvGrpSpPr>
          <p:nvPr>
            <p:custDataLst>
              <p:tags r:id="rId47"/>
            </p:custDataLst>
          </p:nvPr>
        </p:nvGrpSpPr>
        <p:grpSpPr bwMode="auto">
          <a:xfrm>
            <a:off x="4090987" y="4713285"/>
            <a:ext cx="444500" cy="1177925"/>
            <a:chOff x="2534" y="2682"/>
            <a:chExt cx="280" cy="742"/>
          </a:xfrm>
        </p:grpSpPr>
        <p:sp>
          <p:nvSpPr>
            <p:cNvPr id="403" name="AutoShape 14"/>
            <p:cNvSpPr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Line 15"/>
            <p:cNvSpPr>
              <a:spLocks noChangeShapeType="1"/>
            </p:cNvSpPr>
            <p:nvPr>
              <p:custDataLst>
                <p:tags r:id="rId147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Line 16"/>
            <p:cNvSpPr>
              <a:spLocks noChangeShapeType="1"/>
            </p:cNvSpPr>
            <p:nvPr>
              <p:custDataLst>
                <p:tags r:id="rId148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Line 17"/>
            <p:cNvSpPr>
              <a:spLocks noChangeShapeType="1"/>
            </p:cNvSpPr>
            <p:nvPr>
              <p:custDataLst>
                <p:tags r:id="rId149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Line 18"/>
            <p:cNvSpPr>
              <a:spLocks noChangeShapeType="1"/>
            </p:cNvSpPr>
            <p:nvPr>
              <p:custDataLst>
                <p:tags r:id="rId150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8" name="Group 19"/>
          <p:cNvGrpSpPr>
            <a:grpSpLocks/>
          </p:cNvGrpSpPr>
          <p:nvPr>
            <p:custDataLst>
              <p:tags r:id="rId48"/>
            </p:custDataLst>
          </p:nvPr>
        </p:nvGrpSpPr>
        <p:grpSpPr bwMode="auto">
          <a:xfrm flipV="1">
            <a:off x="7739062" y="4624385"/>
            <a:ext cx="444500" cy="1177925"/>
            <a:chOff x="2534" y="2682"/>
            <a:chExt cx="280" cy="742"/>
          </a:xfrm>
        </p:grpSpPr>
        <p:sp>
          <p:nvSpPr>
            <p:cNvPr id="409" name="AutoShape 20"/>
            <p:cNvSpPr>
              <a:spLocks noChangeArrowheads="1"/>
            </p:cNvSpPr>
            <p:nvPr>
              <p:custDataLst>
                <p:tags r:id="rId141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Line 21"/>
            <p:cNvSpPr>
              <a:spLocks noChangeShapeType="1"/>
            </p:cNvSpPr>
            <p:nvPr>
              <p:custDataLst>
                <p:tags r:id="rId142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Line 22"/>
            <p:cNvSpPr>
              <a:spLocks noChangeShapeType="1"/>
            </p:cNvSpPr>
            <p:nvPr>
              <p:custDataLst>
                <p:tags r:id="rId143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Line 23"/>
            <p:cNvSpPr>
              <a:spLocks noChangeShapeType="1"/>
            </p:cNvSpPr>
            <p:nvPr>
              <p:custDataLst>
                <p:tags r:id="rId144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Line 24"/>
            <p:cNvSpPr>
              <a:spLocks noChangeShapeType="1"/>
            </p:cNvSpPr>
            <p:nvPr>
              <p:custDataLst>
                <p:tags r:id="rId145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4" name="Group 25"/>
          <p:cNvGrpSpPr>
            <a:grpSpLocks/>
          </p:cNvGrpSpPr>
          <p:nvPr>
            <p:custDataLst>
              <p:tags r:id="rId49"/>
            </p:custDataLst>
          </p:nvPr>
        </p:nvGrpSpPr>
        <p:grpSpPr bwMode="auto">
          <a:xfrm rot="5400000">
            <a:off x="1430337" y="3402011"/>
            <a:ext cx="444500" cy="1177925"/>
            <a:chOff x="2534" y="2682"/>
            <a:chExt cx="280" cy="742"/>
          </a:xfrm>
        </p:grpSpPr>
        <p:sp>
          <p:nvSpPr>
            <p:cNvPr id="415" name="AutoShape 26"/>
            <p:cNvSpPr>
              <a:spLocks noChangeArrowheads="1"/>
            </p:cNvSpPr>
            <p:nvPr>
              <p:custDataLst>
                <p:tags r:id="rId136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Line 27"/>
            <p:cNvSpPr>
              <a:spLocks noChangeShapeType="1"/>
            </p:cNvSpPr>
            <p:nvPr>
              <p:custDataLst>
                <p:tags r:id="rId137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Line 28"/>
            <p:cNvSpPr>
              <a:spLocks noChangeShapeType="1"/>
            </p:cNvSpPr>
            <p:nvPr>
              <p:custDataLst>
                <p:tags r:id="rId138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Line 29"/>
            <p:cNvSpPr>
              <a:spLocks noChangeShapeType="1"/>
            </p:cNvSpPr>
            <p:nvPr>
              <p:custDataLst>
                <p:tags r:id="rId139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Line 30"/>
            <p:cNvSpPr>
              <a:spLocks noChangeShapeType="1"/>
            </p:cNvSpPr>
            <p:nvPr>
              <p:custDataLst>
                <p:tags r:id="rId140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0" name="Group 31"/>
          <p:cNvGrpSpPr>
            <a:grpSpLocks/>
          </p:cNvGrpSpPr>
          <p:nvPr>
            <p:custDataLst>
              <p:tags r:id="rId50"/>
            </p:custDataLst>
          </p:nvPr>
        </p:nvGrpSpPr>
        <p:grpSpPr bwMode="auto">
          <a:xfrm>
            <a:off x="3044825" y="5618160"/>
            <a:ext cx="568325" cy="995363"/>
            <a:chOff x="1875" y="3066"/>
            <a:chExt cx="358" cy="627"/>
          </a:xfrm>
        </p:grpSpPr>
        <p:sp>
          <p:nvSpPr>
            <p:cNvPr id="421" name="Rectangle 32"/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422" name="Line 33"/>
            <p:cNvSpPr>
              <a:spLocks noChangeShapeType="1"/>
            </p:cNvSpPr>
            <p:nvPr>
              <p:custDataLst>
                <p:tags r:id="rId134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Line 34"/>
            <p:cNvSpPr>
              <a:spLocks noChangeShapeType="1"/>
            </p:cNvSpPr>
            <p:nvPr>
              <p:custDataLst>
                <p:tags r:id="rId135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4" name="Group 35"/>
          <p:cNvGrpSpPr>
            <a:grpSpLocks/>
          </p:cNvGrpSpPr>
          <p:nvPr>
            <p:custDataLst>
              <p:tags r:id="rId51"/>
            </p:custDataLst>
          </p:nvPr>
        </p:nvGrpSpPr>
        <p:grpSpPr bwMode="auto">
          <a:xfrm>
            <a:off x="6035675" y="4975223"/>
            <a:ext cx="1328737" cy="1217612"/>
            <a:chOff x="3687" y="3015"/>
            <a:chExt cx="837" cy="767"/>
          </a:xfrm>
        </p:grpSpPr>
        <p:sp>
          <p:nvSpPr>
            <p:cNvPr id="425" name="Rectangle 36"/>
            <p:cNvSpPr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  Addr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</p:txBody>
        </p:sp>
        <p:sp>
          <p:nvSpPr>
            <p:cNvPr id="426" name="Line 37"/>
            <p:cNvSpPr>
              <a:spLocks noChangeShapeType="1"/>
            </p:cNvSpPr>
            <p:nvPr>
              <p:custDataLst>
                <p:tags r:id="rId129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Line 38"/>
            <p:cNvSpPr>
              <a:spLocks noChangeShapeType="1"/>
            </p:cNvSpPr>
            <p:nvPr>
              <p:custDataLst>
                <p:tags r:id="rId130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Line 39"/>
            <p:cNvSpPr>
              <a:spLocks noChangeShapeType="1"/>
            </p:cNvSpPr>
            <p:nvPr>
              <p:custDataLst>
                <p:tags r:id="rId131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Line 40"/>
            <p:cNvSpPr>
              <a:spLocks noChangeShapeType="1"/>
            </p:cNvSpPr>
            <p:nvPr>
              <p:custDataLst>
                <p:tags r:id="rId132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30" name="AutoShape 47"/>
          <p:cNvCxnSpPr>
            <a:cxnSpLocks noChangeShapeType="1"/>
            <a:stCxn id="423" idx="1"/>
            <a:endCxn id="406" idx="0"/>
          </p:cNvCxnSpPr>
          <p:nvPr>
            <p:custDataLst>
              <p:tags r:id="rId52"/>
            </p:custDataLst>
          </p:nvPr>
        </p:nvCxnSpPr>
        <p:spPr bwMode="auto">
          <a:xfrm flipV="1">
            <a:off x="3613150" y="5600698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31" name="AutoShape 48"/>
          <p:cNvCxnSpPr>
            <a:cxnSpLocks noChangeShapeType="1"/>
            <a:stCxn id="404" idx="1"/>
            <a:endCxn id="400" idx="0"/>
          </p:cNvCxnSpPr>
          <p:nvPr>
            <p:custDataLst>
              <p:tags r:id="rId53"/>
            </p:custDataLst>
          </p:nvPr>
        </p:nvCxnSpPr>
        <p:spPr bwMode="auto">
          <a:xfrm>
            <a:off x="4535487" y="5302248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2" name="Text Box 49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2100262" y="3824285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Rs</a:t>
            </a:r>
          </a:p>
        </p:txBody>
      </p:sp>
      <p:sp>
        <p:nvSpPr>
          <p:cNvPr id="433" name="Text Box 50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2487612" y="3821110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sp>
        <p:nvSpPr>
          <p:cNvPr id="434" name="Line 67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8410575" y="5213348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Line 68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8408987" y="6705599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6" name="Line 69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674687" y="6705599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7" name="Line 70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673100" y="4837110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38" name="AutoShape 71"/>
          <p:cNvCxnSpPr>
            <a:cxnSpLocks noChangeShapeType="1"/>
            <a:stCxn id="410" idx="1"/>
            <a:endCxn id="434" idx="0"/>
          </p:cNvCxnSpPr>
          <p:nvPr>
            <p:custDataLst>
              <p:tags r:id="rId60"/>
            </p:custDataLst>
          </p:nvPr>
        </p:nvCxnSpPr>
        <p:spPr bwMode="auto">
          <a:xfrm>
            <a:off x="8181975" y="5213348"/>
            <a:ext cx="228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9" name="AutoShape 72"/>
          <p:cNvCxnSpPr>
            <a:cxnSpLocks noChangeShapeType="1"/>
            <a:stCxn id="434" idx="1"/>
            <a:endCxn id="435" idx="1"/>
          </p:cNvCxnSpPr>
          <p:nvPr>
            <p:custDataLst>
              <p:tags r:id="rId61"/>
            </p:custDataLst>
          </p:nvPr>
        </p:nvCxnSpPr>
        <p:spPr bwMode="auto">
          <a:xfrm flipH="1">
            <a:off x="8540750" y="5213349"/>
            <a:ext cx="1587" cy="149225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" name="AutoShape 73"/>
          <p:cNvCxnSpPr>
            <a:cxnSpLocks noChangeShapeType="1"/>
            <a:stCxn id="435" idx="0"/>
            <a:endCxn id="436" idx="1"/>
          </p:cNvCxnSpPr>
          <p:nvPr>
            <p:custDataLst>
              <p:tags r:id="rId62"/>
            </p:custDataLst>
          </p:nvPr>
        </p:nvCxnSpPr>
        <p:spPr bwMode="auto">
          <a:xfrm flipH="1">
            <a:off x="806450" y="6705599"/>
            <a:ext cx="7602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1" name="AutoShape 74"/>
          <p:cNvCxnSpPr>
            <a:cxnSpLocks noChangeShapeType="1"/>
            <a:stCxn id="436" idx="0"/>
            <a:endCxn id="437" idx="0"/>
          </p:cNvCxnSpPr>
          <p:nvPr>
            <p:custDataLst>
              <p:tags r:id="rId63"/>
            </p:custDataLst>
          </p:nvPr>
        </p:nvCxnSpPr>
        <p:spPr bwMode="auto">
          <a:xfrm flipH="1" flipV="1">
            <a:off x="673100" y="4837110"/>
            <a:ext cx="1587" cy="186848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2" name="AutoShape 75"/>
          <p:cNvCxnSpPr>
            <a:cxnSpLocks noChangeShapeType="1"/>
            <a:stCxn id="437" idx="1"/>
            <a:endCxn id="473" idx="0"/>
          </p:cNvCxnSpPr>
          <p:nvPr>
            <p:custDataLst>
              <p:tags r:id="rId64"/>
            </p:custDataLst>
          </p:nvPr>
        </p:nvCxnSpPr>
        <p:spPr bwMode="auto">
          <a:xfrm>
            <a:off x="804862" y="4837110"/>
            <a:ext cx="868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3" name="Text Box 76"/>
          <p:cNvSpPr txBox="1"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1125537" y="5934073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imm16</a:t>
            </a:r>
          </a:p>
        </p:txBody>
      </p:sp>
      <p:cxnSp>
        <p:nvCxnSpPr>
          <p:cNvPr id="444" name="AutoShape 77"/>
          <p:cNvCxnSpPr>
            <a:cxnSpLocks noChangeShapeType="1"/>
            <a:stCxn id="422" idx="0"/>
            <a:endCxn id="443" idx="3"/>
          </p:cNvCxnSpPr>
          <p:nvPr>
            <p:custDataLst>
              <p:tags r:id="rId66"/>
            </p:custDataLst>
          </p:nvPr>
        </p:nvCxnSpPr>
        <p:spPr bwMode="auto">
          <a:xfrm flipH="1">
            <a:off x="1957387" y="6115048"/>
            <a:ext cx="108743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445" name="Rectangle 78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3756025" y="4954585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46" name="AutoShape 79"/>
          <p:cNvCxnSpPr>
            <a:cxnSpLocks noChangeShapeType="1"/>
            <a:stCxn id="475" idx="1"/>
            <a:endCxn id="445" idx="1"/>
          </p:cNvCxnSpPr>
          <p:nvPr>
            <p:custDataLst>
              <p:tags r:id="rId68"/>
            </p:custDataLst>
          </p:nvPr>
        </p:nvCxnSpPr>
        <p:spPr bwMode="auto">
          <a:xfrm>
            <a:off x="3270250" y="4838698"/>
            <a:ext cx="485775" cy="1603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7" name="AutoShape 80"/>
          <p:cNvCxnSpPr>
            <a:cxnSpLocks noChangeShapeType="1"/>
            <a:stCxn id="445" idx="3"/>
            <a:endCxn id="405" idx="0"/>
          </p:cNvCxnSpPr>
          <p:nvPr>
            <p:custDataLst>
              <p:tags r:id="rId69"/>
            </p:custDataLst>
          </p:nvPr>
        </p:nvCxnSpPr>
        <p:spPr bwMode="auto">
          <a:xfrm>
            <a:off x="3844925" y="4999035"/>
            <a:ext cx="2460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8" name="Line 81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>
            <a:off x="3797300" y="5524498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49" name="AutoShape 82"/>
          <p:cNvCxnSpPr>
            <a:cxnSpLocks noChangeShapeType="1"/>
            <a:stCxn id="445" idx="2"/>
            <a:endCxn id="448" idx="0"/>
          </p:cNvCxnSpPr>
          <p:nvPr>
            <p:custDataLst>
              <p:tags r:id="rId71"/>
            </p:custDataLst>
          </p:nvPr>
        </p:nvCxnSpPr>
        <p:spPr bwMode="auto">
          <a:xfrm flipH="1">
            <a:off x="3797300" y="5043485"/>
            <a:ext cx="3175" cy="4810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0" name="AutoShape 83"/>
          <p:cNvCxnSpPr>
            <a:cxnSpLocks noChangeShapeType="1"/>
            <a:stCxn id="448" idx="1"/>
            <a:endCxn id="428" idx="0"/>
          </p:cNvCxnSpPr>
          <p:nvPr>
            <p:custDataLst>
              <p:tags r:id="rId72"/>
            </p:custDataLst>
          </p:nvPr>
        </p:nvCxnSpPr>
        <p:spPr bwMode="auto">
          <a:xfrm flipV="1">
            <a:off x="3929062" y="5514973"/>
            <a:ext cx="2106613" cy="9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" name="Rectangle 84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6950075" y="4872035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52" name="AutoShape 85"/>
          <p:cNvCxnSpPr>
            <a:cxnSpLocks noChangeShapeType="1"/>
            <a:stCxn id="398" idx="1"/>
            <a:endCxn id="451" idx="1"/>
          </p:cNvCxnSpPr>
          <p:nvPr>
            <p:custDataLst>
              <p:tags r:id="rId74"/>
            </p:custDataLst>
          </p:nvPr>
        </p:nvCxnSpPr>
        <p:spPr bwMode="auto">
          <a:xfrm>
            <a:off x="5551487" y="4916485"/>
            <a:ext cx="13985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3" name="AutoShape 86"/>
          <p:cNvCxnSpPr>
            <a:cxnSpLocks noChangeShapeType="1"/>
            <a:stCxn id="451" idx="3"/>
            <a:endCxn id="412" idx="0"/>
          </p:cNvCxnSpPr>
          <p:nvPr>
            <p:custDataLst>
              <p:tags r:id="rId75"/>
            </p:custDataLst>
          </p:nvPr>
        </p:nvCxnSpPr>
        <p:spPr bwMode="auto">
          <a:xfrm flipV="1">
            <a:off x="7038975" y="4914898"/>
            <a:ext cx="7000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4" name="AutoShape 87"/>
          <p:cNvCxnSpPr>
            <a:cxnSpLocks noChangeShapeType="1"/>
            <a:stCxn id="451" idx="2"/>
            <a:endCxn id="429" idx="1"/>
          </p:cNvCxnSpPr>
          <p:nvPr>
            <p:custDataLst>
              <p:tags r:id="rId76"/>
            </p:custDataLst>
          </p:nvPr>
        </p:nvCxnSpPr>
        <p:spPr bwMode="auto">
          <a:xfrm flipH="1">
            <a:off x="6992937" y="4960935"/>
            <a:ext cx="1588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5" name="AutoShape 88"/>
          <p:cNvCxnSpPr>
            <a:cxnSpLocks noChangeShapeType="1"/>
            <a:stCxn id="416" idx="1"/>
            <a:endCxn id="474" idx="1"/>
          </p:cNvCxnSpPr>
          <p:nvPr>
            <p:custDataLst>
              <p:tags r:id="rId77"/>
            </p:custDataLst>
          </p:nvPr>
        </p:nvCxnSpPr>
        <p:spPr bwMode="auto">
          <a:xfrm>
            <a:off x="1652587" y="4213224"/>
            <a:ext cx="280195" cy="1055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6" name="AutoShape 89"/>
          <p:cNvCxnSpPr>
            <a:cxnSpLocks noChangeShapeType="1"/>
            <a:stCxn id="476" idx="1"/>
            <a:endCxn id="432" idx="2"/>
          </p:cNvCxnSpPr>
          <p:nvPr>
            <p:custDataLst>
              <p:tags r:id="rId78"/>
            </p:custDataLst>
          </p:nvPr>
        </p:nvCxnSpPr>
        <p:spPr bwMode="auto">
          <a:xfrm flipV="1">
            <a:off x="2309812" y="4190998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457" name="AutoShape 90"/>
          <p:cNvCxnSpPr>
            <a:cxnSpLocks noChangeShapeType="1"/>
            <a:stCxn id="477" idx="1"/>
            <a:endCxn id="433" idx="2"/>
          </p:cNvCxnSpPr>
          <p:nvPr>
            <p:custDataLst>
              <p:tags r:id="rId79"/>
            </p:custDataLst>
          </p:nvPr>
        </p:nvCxnSpPr>
        <p:spPr bwMode="auto">
          <a:xfrm flipV="1">
            <a:off x="2686050" y="4187823"/>
            <a:ext cx="1587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458" name="AutoShape 91"/>
          <p:cNvCxnSpPr>
            <a:cxnSpLocks noChangeShapeType="1"/>
            <a:stCxn id="478" idx="1"/>
            <a:endCxn id="399" idx="0"/>
          </p:cNvCxnSpPr>
          <p:nvPr>
            <p:custDataLst>
              <p:tags r:id="rId80"/>
            </p:custDataLst>
          </p:nvPr>
        </p:nvCxnSpPr>
        <p:spPr bwMode="auto">
          <a:xfrm>
            <a:off x="3270250" y="4530723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9" name="AutoShape 92"/>
          <p:cNvCxnSpPr>
            <a:cxnSpLocks noChangeShapeType="1"/>
            <a:stCxn id="426" idx="1"/>
            <a:endCxn id="411" idx="0"/>
          </p:cNvCxnSpPr>
          <p:nvPr>
            <p:custDataLst>
              <p:tags r:id="rId81"/>
            </p:custDataLst>
          </p:nvPr>
        </p:nvCxnSpPr>
        <p:spPr bwMode="auto">
          <a:xfrm flipV="1">
            <a:off x="7364412" y="5513385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0" name="Text Box 100"/>
          <p:cNvSpPr txBox="1"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4235449" y="6157909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</a:t>
            </a:r>
          </a:p>
        </p:txBody>
      </p:sp>
      <p:cxnSp>
        <p:nvCxnSpPr>
          <p:cNvPr id="461" name="AutoShape 101"/>
          <p:cNvCxnSpPr>
            <a:cxnSpLocks noChangeShapeType="1"/>
            <a:stCxn id="460" idx="0"/>
            <a:endCxn id="407" idx="0"/>
          </p:cNvCxnSpPr>
          <p:nvPr>
            <p:custDataLst>
              <p:tags r:id="rId83"/>
            </p:custDataLst>
          </p:nvPr>
        </p:nvCxnSpPr>
        <p:spPr bwMode="auto">
          <a:xfrm flipH="1" flipV="1">
            <a:off x="4314032" y="5825330"/>
            <a:ext cx="400842" cy="332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2" name="Text Box 104"/>
          <p:cNvSpPr txBox="1">
            <a:spLocks noChangeArrowheads="1"/>
          </p:cNvSpPr>
          <p:nvPr>
            <p:custDataLst>
              <p:tags r:id="rId84"/>
            </p:custDataLst>
          </p:nvPr>
        </p:nvSpPr>
        <p:spPr bwMode="auto">
          <a:xfrm>
            <a:off x="63499" y="3805236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RegDst</a:t>
            </a:r>
          </a:p>
        </p:txBody>
      </p:sp>
      <p:cxnSp>
        <p:nvCxnSpPr>
          <p:cNvPr id="463" name="AutoShape 105"/>
          <p:cNvCxnSpPr>
            <a:cxnSpLocks noChangeShapeType="1"/>
            <a:stCxn id="462" idx="3"/>
            <a:endCxn id="419" idx="0"/>
          </p:cNvCxnSpPr>
          <p:nvPr>
            <p:custDataLst>
              <p:tags r:id="rId85"/>
            </p:custDataLst>
          </p:nvPr>
        </p:nvCxnSpPr>
        <p:spPr bwMode="auto">
          <a:xfrm>
            <a:off x="933449" y="3989386"/>
            <a:ext cx="1936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4" name="Text Box 106"/>
          <p:cNvSpPr txBox="1"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1122362" y="329088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Times New Roman" charset="0"/>
              </a:rPr>
              <a:t>Rd</a:t>
            </a:r>
          </a:p>
        </p:txBody>
      </p:sp>
      <p:sp>
        <p:nvSpPr>
          <p:cNvPr id="465" name="Text Box 107"/>
          <p:cNvSpPr txBox="1">
            <a:spLocks noChangeArrowheads="1"/>
          </p:cNvSpPr>
          <p:nvPr>
            <p:custDataLst>
              <p:tags r:id="rId87"/>
            </p:custDataLst>
          </p:nvPr>
        </p:nvSpPr>
        <p:spPr bwMode="auto">
          <a:xfrm>
            <a:off x="1751012" y="329088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cxnSp>
        <p:nvCxnSpPr>
          <p:cNvPr id="466" name="AutoShape 108"/>
          <p:cNvCxnSpPr>
            <a:cxnSpLocks noChangeShapeType="1"/>
            <a:endCxn id="418" idx="0"/>
          </p:cNvCxnSpPr>
          <p:nvPr>
            <p:custDataLst>
              <p:tags r:id="rId88"/>
            </p:custDataLst>
          </p:nvPr>
        </p:nvCxnSpPr>
        <p:spPr bwMode="auto">
          <a:xfrm>
            <a:off x="1347787" y="3643311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7" name="AutoShape 109"/>
          <p:cNvCxnSpPr>
            <a:cxnSpLocks noChangeShapeType="1"/>
            <a:endCxn id="417" idx="0"/>
          </p:cNvCxnSpPr>
          <p:nvPr>
            <p:custDataLst>
              <p:tags r:id="rId89"/>
            </p:custDataLst>
          </p:nvPr>
        </p:nvCxnSpPr>
        <p:spPr bwMode="auto">
          <a:xfrm>
            <a:off x="1951037" y="3643311"/>
            <a:ext cx="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8" name="Text Box 110"/>
          <p:cNvSpPr txBox="1">
            <a:spLocks noChangeArrowheads="1"/>
          </p:cNvSpPr>
          <p:nvPr>
            <p:custDataLst>
              <p:tags r:id="rId90"/>
            </p:custDataLst>
          </p:nvPr>
        </p:nvSpPr>
        <p:spPr bwMode="auto">
          <a:xfrm>
            <a:off x="3940175" y="3846510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469" name="AutoShape 111"/>
          <p:cNvCxnSpPr>
            <a:cxnSpLocks noChangeShapeType="1"/>
            <a:stCxn id="468" idx="3"/>
            <a:endCxn id="394" idx="0"/>
          </p:cNvCxnSpPr>
          <p:nvPr>
            <p:custDataLst>
              <p:tags r:id="rId91"/>
            </p:custDataLst>
          </p:nvPr>
        </p:nvCxnSpPr>
        <p:spPr bwMode="auto">
          <a:xfrm>
            <a:off x="5013325" y="4030660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70" name="AutoShape 112"/>
          <p:cNvCxnSpPr>
            <a:cxnSpLocks noChangeShapeType="1"/>
            <a:stCxn id="401" idx="1"/>
          </p:cNvCxnSpPr>
          <p:nvPr>
            <p:custDataLst>
              <p:tags r:id="rId92"/>
            </p:custDataLst>
          </p:nvPr>
        </p:nvCxnSpPr>
        <p:spPr bwMode="auto">
          <a:xfrm flipH="1" flipV="1">
            <a:off x="5061744" y="2968379"/>
            <a:ext cx="542131" cy="17496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71" name="Group 113"/>
          <p:cNvGrpSpPr>
            <a:grpSpLocks/>
          </p:cNvGrpSpPr>
          <p:nvPr>
            <p:custDataLst>
              <p:tags r:id="rId93"/>
            </p:custDataLst>
          </p:nvPr>
        </p:nvGrpSpPr>
        <p:grpSpPr bwMode="auto">
          <a:xfrm>
            <a:off x="1620837" y="4317998"/>
            <a:ext cx="1649413" cy="1217612"/>
            <a:chOff x="978" y="2247"/>
            <a:chExt cx="1039" cy="767"/>
          </a:xfrm>
        </p:grpSpPr>
        <p:sp>
          <p:nvSpPr>
            <p:cNvPr id="472" name="Rectangle 114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473" name="Line 115"/>
            <p:cNvSpPr>
              <a:spLocks noChangeShapeType="1"/>
            </p:cNvSpPr>
            <p:nvPr>
              <p:custDataLst>
                <p:tags r:id="rId121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Line 116"/>
            <p:cNvSpPr>
              <a:spLocks noChangeShapeType="1"/>
            </p:cNvSpPr>
            <p:nvPr>
              <p:custDataLst>
                <p:tags r:id="rId122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Line 117"/>
            <p:cNvSpPr>
              <a:spLocks noChangeShapeType="1"/>
            </p:cNvSpPr>
            <p:nvPr>
              <p:custDataLst>
                <p:tags r:id="rId123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Line 118"/>
            <p:cNvSpPr>
              <a:spLocks noChangeShapeType="1"/>
            </p:cNvSpPr>
            <p:nvPr>
              <p:custDataLst>
                <p:tags r:id="rId124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Line 119"/>
            <p:cNvSpPr>
              <a:spLocks noChangeShapeType="1"/>
            </p:cNvSpPr>
            <p:nvPr>
              <p:custDataLst>
                <p:tags r:id="rId125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Line 120"/>
            <p:cNvSpPr>
              <a:spLocks noChangeShapeType="1"/>
            </p:cNvSpPr>
            <p:nvPr>
              <p:custDataLst>
                <p:tags r:id="rId126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Line 121"/>
            <p:cNvSpPr>
              <a:spLocks noChangeShapeType="1"/>
            </p:cNvSpPr>
            <p:nvPr>
              <p:custDataLst>
                <p:tags r:id="rId127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0" name="Text Box 122"/>
          <p:cNvSpPr txBox="1">
            <a:spLocks noChangeArrowheads="1"/>
          </p:cNvSpPr>
          <p:nvPr>
            <p:custDataLst>
              <p:tags r:id="rId94"/>
            </p:custDataLst>
          </p:nvPr>
        </p:nvSpPr>
        <p:spPr bwMode="auto">
          <a:xfrm>
            <a:off x="706437" y="5192710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481" name="AutoShape 123"/>
          <p:cNvCxnSpPr>
            <a:cxnSpLocks noChangeShapeType="1"/>
            <a:stCxn id="480" idx="3"/>
            <a:endCxn id="479" idx="0"/>
          </p:cNvCxnSpPr>
          <p:nvPr>
            <p:custDataLst>
              <p:tags r:id="rId95"/>
            </p:custDataLst>
          </p:nvPr>
        </p:nvCxnSpPr>
        <p:spPr bwMode="auto">
          <a:xfrm>
            <a:off x="1550987" y="5376860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82" name="Text Box 124"/>
          <p:cNvSpPr txBox="1">
            <a:spLocks noChangeArrowheads="1"/>
          </p:cNvSpPr>
          <p:nvPr>
            <p:custDataLst>
              <p:tags r:id="rId96"/>
            </p:custDataLst>
          </p:nvPr>
        </p:nvSpPr>
        <p:spPr bwMode="auto">
          <a:xfrm>
            <a:off x="5953125" y="4162423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MemWr</a:t>
            </a:r>
          </a:p>
        </p:txBody>
      </p:sp>
      <p:sp>
        <p:nvSpPr>
          <p:cNvPr id="483" name="Text Box 125"/>
          <p:cNvSpPr txBox="1">
            <a:spLocks noChangeArrowheads="1"/>
          </p:cNvSpPr>
          <p:nvPr>
            <p:custDataLst>
              <p:tags r:id="rId97"/>
            </p:custDataLst>
          </p:nvPr>
        </p:nvSpPr>
        <p:spPr bwMode="auto">
          <a:xfrm>
            <a:off x="7321550" y="4060823"/>
            <a:ext cx="1289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MemToReg</a:t>
            </a:r>
          </a:p>
        </p:txBody>
      </p:sp>
      <p:cxnSp>
        <p:nvCxnSpPr>
          <p:cNvPr id="484" name="AutoShape 126"/>
          <p:cNvCxnSpPr>
            <a:cxnSpLocks noChangeShapeType="1"/>
            <a:stCxn id="482" idx="2"/>
            <a:endCxn id="427" idx="1"/>
          </p:cNvCxnSpPr>
          <p:nvPr>
            <p:custDataLst>
              <p:tags r:id="rId98"/>
            </p:custDataLst>
          </p:nvPr>
        </p:nvCxnSpPr>
        <p:spPr bwMode="auto">
          <a:xfrm flipH="1">
            <a:off x="6424612" y="4529135"/>
            <a:ext cx="7938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5" name="AutoShape 127"/>
          <p:cNvCxnSpPr>
            <a:cxnSpLocks noChangeShapeType="1"/>
            <a:stCxn id="483" idx="2"/>
            <a:endCxn id="413" idx="0"/>
          </p:cNvCxnSpPr>
          <p:nvPr>
            <p:custDataLst>
              <p:tags r:id="rId99"/>
            </p:custDataLst>
          </p:nvPr>
        </p:nvCxnSpPr>
        <p:spPr bwMode="auto">
          <a:xfrm flipH="1">
            <a:off x="7964487" y="4427535"/>
            <a:ext cx="1588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86" name="Text Box 128"/>
          <p:cNvSpPr txBox="1">
            <a:spLocks noChangeArrowheads="1"/>
          </p:cNvSpPr>
          <p:nvPr>
            <p:custDataLst>
              <p:tags r:id="rId100"/>
            </p:custDataLst>
          </p:nvPr>
        </p:nvSpPr>
        <p:spPr bwMode="auto">
          <a:xfrm rot="5400000">
            <a:off x="5452269" y="4167978"/>
            <a:ext cx="61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Zero</a:t>
            </a:r>
          </a:p>
        </p:txBody>
      </p:sp>
      <p:sp>
        <p:nvSpPr>
          <p:cNvPr id="492" name="Text Box 51"/>
          <p:cNvSpPr txBox="1"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6104731" y="3071813"/>
            <a:ext cx="425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Rs</a:t>
            </a:r>
          </a:p>
        </p:txBody>
      </p:sp>
      <p:sp>
        <p:nvSpPr>
          <p:cNvPr id="493" name="Text Box 52"/>
          <p:cNvSpPr txBox="1"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6649243" y="3071813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sp>
        <p:nvSpPr>
          <p:cNvPr id="494" name="Text Box 53"/>
          <p:cNvSpPr txBox="1"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7152481" y="3071813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Times New Roman" charset="0"/>
              </a:rPr>
              <a:t>Rd</a:t>
            </a:r>
          </a:p>
        </p:txBody>
      </p:sp>
      <p:sp>
        <p:nvSpPr>
          <p:cNvPr id="495" name="Text Box 54"/>
          <p:cNvSpPr txBox="1">
            <a:spLocks noChangeArrowheads="1"/>
          </p:cNvSpPr>
          <p:nvPr>
            <p:custDataLst>
              <p:tags r:id="rId104"/>
            </p:custDataLst>
          </p:nvPr>
        </p:nvSpPr>
        <p:spPr bwMode="auto">
          <a:xfrm>
            <a:off x="7636668" y="3071813"/>
            <a:ext cx="844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Times New Roman" charset="0"/>
              </a:rPr>
              <a:t>Imm16</a:t>
            </a:r>
          </a:p>
        </p:txBody>
      </p:sp>
      <p:sp>
        <p:nvSpPr>
          <p:cNvPr id="496" name="Rectangle 55"/>
          <p:cNvSpPr>
            <a:spLocks noChangeArrowheads="1"/>
          </p:cNvSpPr>
          <p:nvPr>
            <p:custDataLst>
              <p:tags r:id="rId105"/>
            </p:custDataLst>
          </p:nvPr>
        </p:nvSpPr>
        <p:spPr bwMode="auto">
          <a:xfrm>
            <a:off x="6273006" y="220980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7" name="Rectangle 56"/>
          <p:cNvSpPr>
            <a:spLocks noChangeArrowheads="1"/>
          </p:cNvSpPr>
          <p:nvPr>
            <p:custDataLst>
              <p:tags r:id="rId106"/>
            </p:custDataLst>
          </p:nvPr>
        </p:nvSpPr>
        <p:spPr bwMode="auto">
          <a:xfrm>
            <a:off x="6804818" y="220980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8" name="Rectangle 57"/>
          <p:cNvSpPr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7336631" y="220980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99" name="AutoShape 59"/>
          <p:cNvCxnSpPr>
            <a:cxnSpLocks noChangeShapeType="1"/>
            <a:stCxn id="496" idx="3"/>
            <a:endCxn id="497" idx="1"/>
          </p:cNvCxnSpPr>
          <p:nvPr>
            <p:custDataLst>
              <p:tags r:id="rId108"/>
            </p:custDataLst>
          </p:nvPr>
        </p:nvCxnSpPr>
        <p:spPr bwMode="auto">
          <a:xfrm>
            <a:off x="6361906" y="2254250"/>
            <a:ext cx="442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0" name="AutoShape 60"/>
          <p:cNvCxnSpPr>
            <a:cxnSpLocks noChangeShapeType="1"/>
            <a:stCxn id="497" idx="3"/>
            <a:endCxn id="498" idx="1"/>
          </p:cNvCxnSpPr>
          <p:nvPr>
            <p:custDataLst>
              <p:tags r:id="rId109"/>
            </p:custDataLst>
          </p:nvPr>
        </p:nvCxnSpPr>
        <p:spPr bwMode="auto">
          <a:xfrm>
            <a:off x="6893718" y="2254250"/>
            <a:ext cx="4429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1" name="AutoShape 61"/>
          <p:cNvCxnSpPr>
            <a:cxnSpLocks noChangeShapeType="1"/>
            <a:stCxn id="498" idx="2"/>
            <a:endCxn id="494" idx="0"/>
          </p:cNvCxnSpPr>
          <p:nvPr>
            <p:custDataLst>
              <p:tags r:id="rId110"/>
            </p:custDataLst>
          </p:nvPr>
        </p:nvCxnSpPr>
        <p:spPr bwMode="auto">
          <a:xfrm flipH="1">
            <a:off x="7377906" y="2298700"/>
            <a:ext cx="3175" cy="773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2" name="AutoShape 62"/>
          <p:cNvCxnSpPr>
            <a:cxnSpLocks noChangeShapeType="1"/>
            <a:stCxn id="497" idx="2"/>
            <a:endCxn id="493" idx="0"/>
          </p:cNvCxnSpPr>
          <p:nvPr>
            <p:custDataLst>
              <p:tags r:id="rId111"/>
            </p:custDataLst>
          </p:nvPr>
        </p:nvCxnSpPr>
        <p:spPr bwMode="auto">
          <a:xfrm>
            <a:off x="6849268" y="2298700"/>
            <a:ext cx="0" cy="773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3" name="AutoShape 63"/>
          <p:cNvCxnSpPr>
            <a:cxnSpLocks noChangeShapeType="1"/>
            <a:stCxn id="496" idx="2"/>
            <a:endCxn id="492" idx="0"/>
          </p:cNvCxnSpPr>
          <p:nvPr>
            <p:custDataLst>
              <p:tags r:id="rId112"/>
            </p:custDataLst>
          </p:nvPr>
        </p:nvCxnSpPr>
        <p:spPr bwMode="auto">
          <a:xfrm>
            <a:off x="6317456" y="2298700"/>
            <a:ext cx="0" cy="773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04" name="Line 64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>
            <a:off x="7930356" y="22574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05" name="AutoShape 65"/>
          <p:cNvCxnSpPr>
            <a:cxnSpLocks noChangeShapeType="1"/>
            <a:stCxn id="498" idx="3"/>
            <a:endCxn id="504" idx="0"/>
          </p:cNvCxnSpPr>
          <p:nvPr>
            <p:custDataLst>
              <p:tags r:id="rId114"/>
            </p:custDataLst>
          </p:nvPr>
        </p:nvCxnSpPr>
        <p:spPr bwMode="auto">
          <a:xfrm>
            <a:off x="7425531" y="2254250"/>
            <a:ext cx="504825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6" name="AutoShape 66"/>
          <p:cNvCxnSpPr>
            <a:cxnSpLocks noChangeShapeType="1"/>
            <a:stCxn id="504" idx="1"/>
            <a:endCxn id="495" idx="0"/>
          </p:cNvCxnSpPr>
          <p:nvPr>
            <p:custDataLst>
              <p:tags r:id="rId115"/>
            </p:custDataLst>
          </p:nvPr>
        </p:nvCxnSpPr>
        <p:spPr bwMode="auto">
          <a:xfrm flipH="1">
            <a:off x="8058943" y="2257425"/>
            <a:ext cx="3175" cy="8143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07" name="Text Box 94"/>
          <p:cNvSpPr txBox="1">
            <a:spLocks noChangeArrowheads="1"/>
          </p:cNvSpPr>
          <p:nvPr>
            <p:custDataLst>
              <p:tags r:id="rId116"/>
            </p:custDataLst>
          </p:nvPr>
        </p:nvSpPr>
        <p:spPr bwMode="auto">
          <a:xfrm rot="5400000">
            <a:off x="6118225" y="2469356"/>
            <a:ext cx="857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[25:21]</a:t>
            </a:r>
          </a:p>
        </p:txBody>
      </p:sp>
      <p:sp>
        <p:nvSpPr>
          <p:cNvPr id="508" name="Text Box 95"/>
          <p:cNvSpPr txBox="1">
            <a:spLocks noChangeArrowheads="1"/>
          </p:cNvSpPr>
          <p:nvPr>
            <p:custDataLst>
              <p:tags r:id="rId117"/>
            </p:custDataLst>
          </p:nvPr>
        </p:nvSpPr>
        <p:spPr bwMode="auto">
          <a:xfrm rot="5400000">
            <a:off x="6665912" y="2469357"/>
            <a:ext cx="857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[20:16]</a:t>
            </a:r>
          </a:p>
        </p:txBody>
      </p:sp>
      <p:sp>
        <p:nvSpPr>
          <p:cNvPr id="509" name="Text Box 96"/>
          <p:cNvSpPr txBox="1">
            <a:spLocks noChangeArrowheads="1"/>
          </p:cNvSpPr>
          <p:nvPr>
            <p:custDataLst>
              <p:tags r:id="rId118"/>
            </p:custDataLst>
          </p:nvPr>
        </p:nvSpPr>
        <p:spPr bwMode="auto">
          <a:xfrm rot="5400000">
            <a:off x="7175500" y="2469356"/>
            <a:ext cx="857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[15:11]</a:t>
            </a:r>
          </a:p>
        </p:txBody>
      </p:sp>
      <p:sp>
        <p:nvSpPr>
          <p:cNvPr id="510" name="Text Box 97"/>
          <p:cNvSpPr txBox="1">
            <a:spLocks noChangeArrowheads="1"/>
          </p:cNvSpPr>
          <p:nvPr>
            <p:custDataLst>
              <p:tags r:id="rId119"/>
            </p:custDataLst>
          </p:nvPr>
        </p:nvSpPr>
        <p:spPr bwMode="auto">
          <a:xfrm rot="5400000">
            <a:off x="7900987" y="2431257"/>
            <a:ext cx="742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[15:0]</a:t>
            </a:r>
          </a:p>
        </p:txBody>
      </p:sp>
    </p:spTree>
    <p:extLst>
      <p:ext uri="{BB962C8B-B14F-4D97-AF65-F5344CB8AC3E}">
        <p14:creationId xmlns:p14="http://schemas.microsoft.com/office/powerpoint/2010/main" val="20543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was the original balancing penalty?</a:t>
            </a:r>
          </a:p>
          <a:p>
            <a:pPr lvl="1"/>
            <a:r>
              <a:rPr lang="en-US" dirty="0" smtClean="0"/>
              <a:t>After Improvement?</a:t>
            </a:r>
          </a:p>
          <a:p>
            <a:endParaRPr lang="en-US" dirty="0"/>
          </a:p>
          <a:p>
            <a:r>
              <a:rPr lang="en-US" dirty="0" smtClean="0"/>
              <a:t>How did it compare to Single Cycle?</a:t>
            </a:r>
          </a:p>
          <a:p>
            <a:pPr lvl="1"/>
            <a:r>
              <a:rPr lang="en-US" dirty="0" smtClean="0"/>
              <a:t>Where were the gains?  Losses?</a:t>
            </a:r>
          </a:p>
          <a:p>
            <a:pPr lvl="1"/>
            <a:endParaRPr lang="en-US" dirty="0"/>
          </a:p>
          <a:p>
            <a:r>
              <a:rPr lang="en-US" dirty="0" smtClean="0"/>
              <a:t>Decoders decode </a:t>
            </a:r>
            <a:r>
              <a:rPr lang="en-US" b="1" dirty="0" smtClean="0"/>
              <a:t>Operations</a:t>
            </a:r>
            <a:r>
              <a:rPr lang="en-US" dirty="0" smtClean="0"/>
              <a:t> into </a:t>
            </a:r>
            <a:r>
              <a:rPr lang="en-US" b="1" dirty="0" err="1" smtClean="0"/>
              <a:t>MicroOps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Review: Controlling a Single Cycle CPU</a:t>
            </a:r>
          </a:p>
          <a:p>
            <a:endParaRPr lang="en-US" dirty="0"/>
          </a:p>
          <a:p>
            <a:r>
              <a:rPr lang="en-US" dirty="0" smtClean="0"/>
              <a:t>Controlling a Multi Cycle CPU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Balancing Cycles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More Multi Cycle Board Work</a:t>
            </a:r>
          </a:p>
          <a:p>
            <a:pPr lvl="1"/>
            <a:r>
              <a:rPr lang="en-US" dirty="0" smtClean="0"/>
              <a:t>With Hints of </a:t>
            </a:r>
            <a:r>
              <a:rPr lang="en-US" dirty="0" err="1" smtClean="0"/>
              <a:t>MicroOps</a:t>
            </a:r>
            <a:r>
              <a:rPr lang="en-US" dirty="0" smtClean="0"/>
              <a:t>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Decoder for Single Cycle CPU: Look Up Table</a:t>
            </a:r>
          </a:p>
          <a:p>
            <a:pPr lvl="1"/>
            <a:r>
              <a:rPr lang="en-US" dirty="0" smtClean="0"/>
              <a:t>Depth = Number of </a:t>
            </a:r>
            <a:r>
              <a:rPr lang="en-US" dirty="0" err="1" smtClean="0"/>
              <a:t>OpCodes</a:t>
            </a:r>
            <a:endParaRPr lang="en-US" dirty="0" smtClean="0"/>
          </a:p>
          <a:p>
            <a:pPr lvl="1"/>
            <a:r>
              <a:rPr lang="en-US" dirty="0" smtClean="0"/>
              <a:t>Width = Number of Control Signal Bits</a:t>
            </a:r>
          </a:p>
          <a:p>
            <a:endParaRPr lang="en-US" dirty="0" smtClean="0"/>
          </a:p>
          <a:p>
            <a:r>
              <a:rPr lang="en-US" dirty="0" smtClean="0"/>
              <a:t>Process:</a:t>
            </a:r>
          </a:p>
          <a:p>
            <a:pPr lvl="1"/>
            <a:r>
              <a:rPr lang="en-US" dirty="0" smtClean="0"/>
              <a:t>Translate all the RTL into single schematic</a:t>
            </a:r>
          </a:p>
          <a:p>
            <a:pPr lvl="1"/>
            <a:r>
              <a:rPr lang="en-US" dirty="0" smtClean="0"/>
              <a:t>Add enables and </a:t>
            </a:r>
            <a:r>
              <a:rPr lang="en-US" dirty="0" err="1" smtClean="0"/>
              <a:t>muxes</a:t>
            </a:r>
            <a:r>
              <a:rPr lang="en-US" dirty="0" smtClean="0"/>
              <a:t> to support conflicts</a:t>
            </a:r>
          </a:p>
          <a:p>
            <a:pPr lvl="1"/>
            <a:r>
              <a:rPr lang="en-US" dirty="0" smtClean="0"/>
              <a:t>List states of these for each op</a:t>
            </a:r>
          </a:p>
          <a:p>
            <a:pPr lvl="1"/>
            <a:r>
              <a:rPr lang="en-US" dirty="0" smtClean="0"/>
              <a:t>Record in human readable table</a:t>
            </a:r>
          </a:p>
          <a:p>
            <a:pPr lvl="1"/>
            <a:r>
              <a:rPr lang="en-US" dirty="0" smtClean="0"/>
              <a:t>Translate Human Table to Lookup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247650" y="5410200"/>
            <a:ext cx="4419600" cy="761999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buFontTx/>
              <a:buNone/>
            </a:pPr>
            <a:r>
              <a:rPr lang="en-US" dirty="0" err="1">
                <a:latin typeface="Courier New" charset="0"/>
              </a:rPr>
              <a:t>Addr</a:t>
            </a:r>
            <a:r>
              <a:rPr lang="en-US" dirty="0">
                <a:latin typeface="Courier New" charset="0"/>
              </a:rPr>
              <a:t> 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rs</a:t>
            </a:r>
            <a:r>
              <a:rPr lang="en-US" dirty="0">
                <a:latin typeface="Courier New" charset="0"/>
              </a:rPr>
              <a:t>] + </a:t>
            </a:r>
            <a:r>
              <a:rPr lang="en-US" dirty="0" err="1">
                <a:latin typeface="Courier New" charset="0"/>
              </a:rPr>
              <a:t>SignExtend</a:t>
            </a:r>
            <a:r>
              <a:rPr lang="en-US" dirty="0">
                <a:latin typeface="Courier New" charset="0"/>
              </a:rPr>
              <a:t>(</a:t>
            </a:r>
            <a:r>
              <a:rPr lang="en-US" dirty="0" err="1">
                <a:latin typeface="Courier New" charset="0"/>
              </a:rPr>
              <a:t>imm</a:t>
            </a:r>
            <a:r>
              <a:rPr lang="en-US" dirty="0">
                <a:latin typeface="Courier New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dirty="0" err="1">
                <a:latin typeface="Courier New" charset="0"/>
              </a:rPr>
              <a:t>Mem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Addr</a:t>
            </a:r>
            <a:r>
              <a:rPr lang="en-US" dirty="0">
                <a:latin typeface="Courier New" charset="0"/>
              </a:rPr>
              <a:t>] 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rt</a:t>
            </a:r>
            <a:r>
              <a:rPr lang="en-US" dirty="0">
                <a:latin typeface="Courier New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dirty="0"/>
              <a:t>Note: State of </a:t>
            </a:r>
            <a:r>
              <a:rPr lang="en-US" dirty="0" err="1"/>
              <a:t>RegWr</a:t>
            </a:r>
            <a:r>
              <a:rPr lang="en-US" dirty="0"/>
              <a:t>, </a:t>
            </a:r>
            <a:r>
              <a:rPr lang="en-US" dirty="0" err="1"/>
              <a:t>MemToReg</a:t>
            </a:r>
            <a:r>
              <a:rPr lang="en-US" dirty="0"/>
              <a:t>? </a:t>
            </a:r>
          </a:p>
        </p:txBody>
      </p:sp>
      <p:grpSp>
        <p:nvGrpSpPr>
          <p:cNvPr id="2" name="Group 15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826000" y="2451100"/>
            <a:ext cx="657225" cy="1330325"/>
            <a:chOff x="3040" y="2205"/>
            <a:chExt cx="414" cy="838"/>
          </a:xfrm>
        </p:grpSpPr>
        <p:sp>
          <p:nvSpPr>
            <p:cNvPr id="44140" name="AutoShape 4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 rot="-5400000">
              <a:off x="2829" y="2467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1" name="Line 5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>
              <a:off x="3091" y="2558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2" name="Line 6"/>
            <p:cNvSpPr>
              <a:spLocks noChangeShapeType="1"/>
            </p:cNvSpPr>
            <p:nvPr>
              <p:custDataLst>
                <p:tags r:id="rId86"/>
              </p:custDataLst>
            </p:nvPr>
          </p:nvSpPr>
          <p:spPr bwMode="auto">
            <a:xfrm flipH="1">
              <a:off x="3091" y="262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3" name="Line 7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 flipH="1" flipV="1">
              <a:off x="3091" y="2555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4" name="Line 8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>
              <a:off x="3403" y="262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5" name="Line 9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>
              <a:off x="3040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6" name="Line 10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3040" y="286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37" name="Rectangle 1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Single Cycle Encode: Store Word</a:t>
            </a:r>
            <a:endParaRPr lang="en-US" dirty="0"/>
          </a:p>
        </p:txBody>
      </p:sp>
      <p:grpSp>
        <p:nvGrpSpPr>
          <p:cNvPr id="3" name="Group 1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022725" y="2913062"/>
            <a:ext cx="444500" cy="1177925"/>
            <a:chOff x="2534" y="2682"/>
            <a:chExt cx="280" cy="742"/>
          </a:xfrm>
        </p:grpSpPr>
        <p:sp>
          <p:nvSpPr>
            <p:cNvPr id="44135" name="AutoShape 14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" name="Line 15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7" name="Line 16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8" name="Line 17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9" name="Line 18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flipV="1">
            <a:off x="7670800" y="2824162"/>
            <a:ext cx="444500" cy="1177925"/>
            <a:chOff x="2534" y="2682"/>
            <a:chExt cx="280" cy="742"/>
          </a:xfrm>
        </p:grpSpPr>
        <p:sp>
          <p:nvSpPr>
            <p:cNvPr id="44130" name="AutoShape 20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1" name="Line 21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2" name="Line 22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3" name="Line 23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4" name="Line 24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 rot="5400000">
            <a:off x="1652588" y="1268412"/>
            <a:ext cx="444500" cy="1177925"/>
            <a:chOff x="2534" y="2682"/>
            <a:chExt cx="280" cy="742"/>
          </a:xfrm>
        </p:grpSpPr>
        <p:sp>
          <p:nvSpPr>
            <p:cNvPr id="44125" name="AutoShape 26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6" name="Line 27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7" name="Line 28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8" name="Line 29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9" name="Line 3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976563" y="3817937"/>
            <a:ext cx="568325" cy="995363"/>
            <a:chOff x="1875" y="3066"/>
            <a:chExt cx="358" cy="627"/>
          </a:xfrm>
        </p:grpSpPr>
        <p:sp>
          <p:nvSpPr>
            <p:cNvPr id="44122" name="Rectangle 32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44123" name="Line 33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4" name="Line 34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967413" y="3175000"/>
            <a:ext cx="1328737" cy="1217612"/>
            <a:chOff x="3687" y="3015"/>
            <a:chExt cx="837" cy="767"/>
          </a:xfrm>
        </p:grpSpPr>
        <p:sp>
          <p:nvSpPr>
            <p:cNvPr id="44117" name="Rectangle 36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  Addr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</p:txBody>
        </p:sp>
        <p:sp>
          <p:nvSpPr>
            <p:cNvPr id="44118" name="Line 37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9" name="Line 38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0" name="Line 39"/>
            <p:cNvSpPr>
              <a:spLocks noChangeShapeType="1"/>
            </p:cNvSpPr>
            <p:nvPr>
              <p:custDataLst>
                <p:tags r:id="rId64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1" name="Line 40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4043" name="AutoShape 47"/>
          <p:cNvCxnSpPr>
            <a:cxnSpLocks noChangeShapeType="1"/>
            <a:stCxn id="44124" idx="1"/>
            <a:endCxn id="44138" idx="0"/>
          </p:cNvCxnSpPr>
          <p:nvPr>
            <p:custDataLst>
              <p:tags r:id="rId9"/>
            </p:custDataLst>
          </p:nvPr>
        </p:nvCxnSpPr>
        <p:spPr bwMode="auto">
          <a:xfrm flipV="1">
            <a:off x="3544888" y="3800475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44" name="AutoShape 48"/>
          <p:cNvCxnSpPr>
            <a:cxnSpLocks noChangeShapeType="1"/>
            <a:stCxn id="44136" idx="1"/>
            <a:endCxn id="44146" idx="0"/>
          </p:cNvCxnSpPr>
          <p:nvPr>
            <p:custDataLst>
              <p:tags r:id="rId10"/>
            </p:custDataLst>
          </p:nvPr>
        </p:nvCxnSpPr>
        <p:spPr bwMode="auto">
          <a:xfrm>
            <a:off x="4467225" y="3502025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45" name="Text Box 4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032000" y="2024062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Rs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44046" name="Text Box 5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419350" y="2020887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44047" name="Line 67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8342313" y="34131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8" name="Line 6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8340725" y="5032375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9" name="Line 6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606425" y="5032375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0" name="Line 70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604838" y="3036887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4051" name="AutoShape 71"/>
          <p:cNvCxnSpPr>
            <a:cxnSpLocks noChangeShapeType="1"/>
            <a:stCxn id="44131" idx="1"/>
            <a:endCxn id="44047" idx="0"/>
          </p:cNvCxnSpPr>
          <p:nvPr>
            <p:custDataLst>
              <p:tags r:id="rId17"/>
            </p:custDataLst>
          </p:nvPr>
        </p:nvCxnSpPr>
        <p:spPr bwMode="auto">
          <a:xfrm>
            <a:off x="8113713" y="3413125"/>
            <a:ext cx="228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2" name="AutoShape 72"/>
          <p:cNvCxnSpPr>
            <a:cxnSpLocks noChangeShapeType="1"/>
            <a:stCxn id="44047" idx="1"/>
            <a:endCxn id="44048" idx="1"/>
          </p:cNvCxnSpPr>
          <p:nvPr>
            <p:custDataLst>
              <p:tags r:id="rId18"/>
            </p:custDataLst>
          </p:nvPr>
        </p:nvCxnSpPr>
        <p:spPr bwMode="auto">
          <a:xfrm flipH="1">
            <a:off x="8472488" y="3413125"/>
            <a:ext cx="1587" cy="1619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3" name="AutoShape 73"/>
          <p:cNvCxnSpPr>
            <a:cxnSpLocks noChangeShapeType="1"/>
            <a:stCxn id="44048" idx="0"/>
            <a:endCxn id="44049" idx="1"/>
          </p:cNvCxnSpPr>
          <p:nvPr>
            <p:custDataLst>
              <p:tags r:id="rId19"/>
            </p:custDataLst>
          </p:nvPr>
        </p:nvCxnSpPr>
        <p:spPr bwMode="auto">
          <a:xfrm flipH="1">
            <a:off x="738188" y="5032375"/>
            <a:ext cx="7602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4" name="AutoShape 74"/>
          <p:cNvCxnSpPr>
            <a:cxnSpLocks noChangeShapeType="1"/>
            <a:stCxn id="44049" idx="0"/>
            <a:endCxn id="44050" idx="0"/>
          </p:cNvCxnSpPr>
          <p:nvPr>
            <p:custDataLst>
              <p:tags r:id="rId20"/>
            </p:custDataLst>
          </p:nvPr>
        </p:nvCxnSpPr>
        <p:spPr bwMode="auto">
          <a:xfrm flipH="1" flipV="1">
            <a:off x="604838" y="3036887"/>
            <a:ext cx="1587" cy="1995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5" name="AutoShape 75"/>
          <p:cNvCxnSpPr>
            <a:cxnSpLocks noChangeShapeType="1"/>
            <a:stCxn id="44050" idx="1"/>
            <a:endCxn id="44110" idx="0"/>
          </p:cNvCxnSpPr>
          <p:nvPr>
            <p:custDataLst>
              <p:tags r:id="rId21"/>
            </p:custDataLst>
          </p:nvPr>
        </p:nvCxnSpPr>
        <p:spPr bwMode="auto">
          <a:xfrm>
            <a:off x="736600" y="3036887"/>
            <a:ext cx="868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56" name="Text Box 7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57275" y="4133850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imm16</a:t>
            </a:r>
          </a:p>
        </p:txBody>
      </p:sp>
      <p:cxnSp>
        <p:nvCxnSpPr>
          <p:cNvPr id="44057" name="AutoShape 77"/>
          <p:cNvCxnSpPr>
            <a:cxnSpLocks noChangeShapeType="1"/>
            <a:stCxn id="44123" idx="0"/>
            <a:endCxn id="44056" idx="3"/>
          </p:cNvCxnSpPr>
          <p:nvPr>
            <p:custDataLst>
              <p:tags r:id="rId23"/>
            </p:custDataLst>
          </p:nvPr>
        </p:nvCxnSpPr>
        <p:spPr bwMode="auto">
          <a:xfrm flipH="1">
            <a:off x="1889125" y="4314825"/>
            <a:ext cx="108743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44058" name="AutoShape 79"/>
          <p:cNvCxnSpPr>
            <a:cxnSpLocks noChangeShapeType="1"/>
            <a:stCxn id="44112" idx="1"/>
            <a:endCxn id="44137" idx="0"/>
          </p:cNvCxnSpPr>
          <p:nvPr>
            <p:custDataLst>
              <p:tags r:id="rId24"/>
            </p:custDataLst>
          </p:nvPr>
        </p:nvCxnSpPr>
        <p:spPr bwMode="auto">
          <a:xfrm>
            <a:off x="3201988" y="3038475"/>
            <a:ext cx="820737" cy="163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59" name="Rectangle 84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881813" y="3071812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4060" name="AutoShape 85"/>
          <p:cNvCxnSpPr>
            <a:cxnSpLocks noChangeShapeType="1"/>
            <a:stCxn id="44144" idx="1"/>
            <a:endCxn id="44059" idx="1"/>
          </p:cNvCxnSpPr>
          <p:nvPr>
            <p:custDataLst>
              <p:tags r:id="rId26"/>
            </p:custDataLst>
          </p:nvPr>
        </p:nvCxnSpPr>
        <p:spPr bwMode="auto">
          <a:xfrm>
            <a:off x="5483225" y="3116262"/>
            <a:ext cx="13985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61" name="AutoShape 86"/>
          <p:cNvCxnSpPr>
            <a:cxnSpLocks noChangeShapeType="1"/>
            <a:stCxn id="44059" idx="3"/>
            <a:endCxn id="44133" idx="0"/>
          </p:cNvCxnSpPr>
          <p:nvPr>
            <p:custDataLst>
              <p:tags r:id="rId27"/>
            </p:custDataLst>
          </p:nvPr>
        </p:nvCxnSpPr>
        <p:spPr bwMode="auto">
          <a:xfrm flipV="1">
            <a:off x="6970713" y="3114675"/>
            <a:ext cx="7000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62" name="AutoShape 87"/>
          <p:cNvCxnSpPr>
            <a:cxnSpLocks noChangeShapeType="1"/>
            <a:stCxn id="44059" idx="2"/>
            <a:endCxn id="44121" idx="1"/>
          </p:cNvCxnSpPr>
          <p:nvPr>
            <p:custDataLst>
              <p:tags r:id="rId28"/>
            </p:custDataLst>
          </p:nvPr>
        </p:nvCxnSpPr>
        <p:spPr bwMode="auto">
          <a:xfrm flipH="1">
            <a:off x="6924675" y="3160712"/>
            <a:ext cx="1588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63" name="AutoShape 88"/>
          <p:cNvCxnSpPr>
            <a:cxnSpLocks noChangeShapeType="1"/>
            <a:stCxn id="44126" idx="1"/>
            <a:endCxn id="44111" idx="1"/>
          </p:cNvCxnSpPr>
          <p:nvPr>
            <p:custDataLst>
              <p:tags r:id="rId29"/>
            </p:custDataLst>
          </p:nvPr>
        </p:nvCxnSpPr>
        <p:spPr bwMode="auto">
          <a:xfrm flipH="1">
            <a:off x="1865313" y="2076450"/>
            <a:ext cx="7937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64" name="AutoShape 89"/>
          <p:cNvCxnSpPr>
            <a:cxnSpLocks noChangeShapeType="1"/>
            <a:stCxn id="44113" idx="1"/>
            <a:endCxn id="44045" idx="2"/>
          </p:cNvCxnSpPr>
          <p:nvPr>
            <p:custDataLst>
              <p:tags r:id="rId30"/>
            </p:custDataLst>
          </p:nvPr>
        </p:nvCxnSpPr>
        <p:spPr bwMode="auto">
          <a:xfrm flipV="1">
            <a:off x="2241550" y="2390775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44065" name="AutoShape 90"/>
          <p:cNvCxnSpPr>
            <a:cxnSpLocks noChangeShapeType="1"/>
            <a:stCxn id="44114" idx="1"/>
            <a:endCxn id="44046" idx="2"/>
          </p:cNvCxnSpPr>
          <p:nvPr>
            <p:custDataLst>
              <p:tags r:id="rId31"/>
            </p:custDataLst>
          </p:nvPr>
        </p:nvCxnSpPr>
        <p:spPr bwMode="auto">
          <a:xfrm flipV="1">
            <a:off x="2617788" y="2387600"/>
            <a:ext cx="1587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44066" name="AutoShape 91"/>
          <p:cNvCxnSpPr>
            <a:cxnSpLocks noChangeShapeType="1"/>
            <a:stCxn id="44115" idx="1"/>
            <a:endCxn id="44145" idx="0"/>
          </p:cNvCxnSpPr>
          <p:nvPr>
            <p:custDataLst>
              <p:tags r:id="rId32"/>
            </p:custDataLst>
          </p:nvPr>
        </p:nvCxnSpPr>
        <p:spPr bwMode="auto">
          <a:xfrm>
            <a:off x="3201988" y="2730500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67" name="AutoShape 92"/>
          <p:cNvCxnSpPr>
            <a:cxnSpLocks noChangeShapeType="1"/>
            <a:stCxn id="44118" idx="1"/>
            <a:endCxn id="44132" idx="0"/>
          </p:cNvCxnSpPr>
          <p:nvPr>
            <p:custDataLst>
              <p:tags r:id="rId33"/>
            </p:custDataLst>
          </p:nvPr>
        </p:nvCxnSpPr>
        <p:spPr bwMode="auto">
          <a:xfrm flipV="1">
            <a:off x="7296150" y="3713162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68" name="Text Box 100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770313" y="4678362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</a:t>
            </a:r>
          </a:p>
        </p:txBody>
      </p:sp>
      <p:cxnSp>
        <p:nvCxnSpPr>
          <p:cNvPr id="44069" name="AutoShape 101"/>
          <p:cNvCxnSpPr>
            <a:cxnSpLocks noChangeShapeType="1"/>
            <a:stCxn id="44068" idx="0"/>
            <a:endCxn id="44139" idx="0"/>
          </p:cNvCxnSpPr>
          <p:nvPr>
            <p:custDataLst>
              <p:tags r:id="rId35"/>
            </p:custDataLst>
          </p:nvPr>
        </p:nvCxnSpPr>
        <p:spPr bwMode="auto">
          <a:xfrm flipH="1" flipV="1">
            <a:off x="4248150" y="4025900"/>
            <a:ext cx="1588" cy="652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70" name="Text Box 104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85750" y="1671637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RegDst</a:t>
            </a:r>
          </a:p>
        </p:txBody>
      </p:sp>
      <p:cxnSp>
        <p:nvCxnSpPr>
          <p:cNvPr id="44071" name="AutoShape 105"/>
          <p:cNvCxnSpPr>
            <a:cxnSpLocks noChangeShapeType="1"/>
            <a:stCxn id="44070" idx="3"/>
            <a:endCxn id="44129" idx="0"/>
          </p:cNvCxnSpPr>
          <p:nvPr>
            <p:custDataLst>
              <p:tags r:id="rId37"/>
            </p:custDataLst>
          </p:nvPr>
        </p:nvCxnSpPr>
        <p:spPr bwMode="auto">
          <a:xfrm>
            <a:off x="1155700" y="1855787"/>
            <a:ext cx="1936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72" name="Text Box 106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344613" y="1143000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Rd</a:t>
            </a:r>
          </a:p>
        </p:txBody>
      </p:sp>
      <p:sp>
        <p:nvSpPr>
          <p:cNvPr id="44073" name="Text Box 107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973263" y="1143000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44074" name="AutoShape 108"/>
          <p:cNvCxnSpPr>
            <a:cxnSpLocks noChangeShapeType="1"/>
            <a:stCxn id="44072" idx="2"/>
            <a:endCxn id="44128" idx="0"/>
          </p:cNvCxnSpPr>
          <p:nvPr>
            <p:custDataLst>
              <p:tags r:id="rId40"/>
            </p:custDataLst>
          </p:nvPr>
        </p:nvCxnSpPr>
        <p:spPr bwMode="auto">
          <a:xfrm>
            <a:off x="1570038" y="1509712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75" name="AutoShape 109"/>
          <p:cNvCxnSpPr>
            <a:cxnSpLocks noChangeShapeType="1"/>
            <a:stCxn id="44073" idx="2"/>
            <a:endCxn id="44127" idx="0"/>
          </p:cNvCxnSpPr>
          <p:nvPr>
            <p:custDataLst>
              <p:tags r:id="rId41"/>
            </p:custDataLst>
          </p:nvPr>
        </p:nvCxnSpPr>
        <p:spPr bwMode="auto">
          <a:xfrm>
            <a:off x="2173288" y="1509712"/>
            <a:ext cx="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76" name="Text Box 110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871913" y="2046287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44077" name="AutoShape 111"/>
          <p:cNvCxnSpPr>
            <a:cxnSpLocks noChangeShapeType="1"/>
            <a:stCxn id="44076" idx="3"/>
            <a:endCxn id="44140" idx="0"/>
          </p:cNvCxnSpPr>
          <p:nvPr>
            <p:custDataLst>
              <p:tags r:id="rId43"/>
            </p:custDataLst>
          </p:nvPr>
        </p:nvCxnSpPr>
        <p:spPr bwMode="auto">
          <a:xfrm>
            <a:off x="4945063" y="2230437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8" name="Group 113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1552575" y="2517775"/>
            <a:ext cx="1649413" cy="1217612"/>
            <a:chOff x="978" y="2247"/>
            <a:chExt cx="1039" cy="767"/>
          </a:xfrm>
        </p:grpSpPr>
        <p:sp>
          <p:nvSpPr>
            <p:cNvPr id="44109" name="Rectangle 114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44110" name="Line 115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1" name="Line 116"/>
            <p:cNvSpPr>
              <a:spLocks noChangeShapeType="1"/>
            </p:cNvSpPr>
            <p:nvPr>
              <p:custDataLst>
                <p:tags r:id="rId55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2" name="Line 117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3" name="Line 118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4" name="Line 119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5" name="Line 120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6" name="Line 121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79" name="Text Box 122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38175" y="3392487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44080" name="AutoShape 123"/>
          <p:cNvCxnSpPr>
            <a:cxnSpLocks noChangeShapeType="1"/>
            <a:stCxn id="44079" idx="3"/>
            <a:endCxn id="44116" idx="0"/>
          </p:cNvCxnSpPr>
          <p:nvPr>
            <p:custDataLst>
              <p:tags r:id="rId46"/>
            </p:custDataLst>
          </p:nvPr>
        </p:nvCxnSpPr>
        <p:spPr bwMode="auto">
          <a:xfrm>
            <a:off x="1482725" y="3576637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81" name="Text Box 124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884863" y="2362200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MemWr</a:t>
            </a:r>
          </a:p>
        </p:txBody>
      </p:sp>
      <p:sp>
        <p:nvSpPr>
          <p:cNvPr id="44082" name="Text Box 125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53288" y="2260600"/>
            <a:ext cx="1289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MemToReg</a:t>
            </a:r>
          </a:p>
        </p:txBody>
      </p:sp>
      <p:cxnSp>
        <p:nvCxnSpPr>
          <p:cNvPr id="44083" name="AutoShape 126"/>
          <p:cNvCxnSpPr>
            <a:cxnSpLocks noChangeShapeType="1"/>
            <a:stCxn id="44081" idx="2"/>
            <a:endCxn id="44119" idx="1"/>
          </p:cNvCxnSpPr>
          <p:nvPr>
            <p:custDataLst>
              <p:tags r:id="rId49"/>
            </p:custDataLst>
          </p:nvPr>
        </p:nvCxnSpPr>
        <p:spPr bwMode="auto">
          <a:xfrm flipH="1">
            <a:off x="6356350" y="2728912"/>
            <a:ext cx="7938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84" name="AutoShape 127"/>
          <p:cNvCxnSpPr>
            <a:cxnSpLocks noChangeShapeType="1"/>
            <a:stCxn id="44082" idx="2"/>
            <a:endCxn id="44134" idx="0"/>
          </p:cNvCxnSpPr>
          <p:nvPr>
            <p:custDataLst>
              <p:tags r:id="rId50"/>
            </p:custDataLst>
          </p:nvPr>
        </p:nvCxnSpPr>
        <p:spPr bwMode="auto">
          <a:xfrm flipH="1">
            <a:off x="7896225" y="2627312"/>
            <a:ext cx="1588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32358"/>
              </p:ext>
            </p:extLst>
          </p:nvPr>
        </p:nvGraphicFramePr>
        <p:xfrm>
          <a:off x="4810126" y="5105400"/>
          <a:ext cx="2942430" cy="17526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610009"/>
                <a:gridCol w="1332421"/>
              </a:tblGrid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err="1">
                          <a:effectLst/>
                        </a:rPr>
                        <a:t>RegDst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err="1">
                          <a:effectLst/>
                        </a:rPr>
                        <a:t>RegWr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err="1">
                          <a:effectLst/>
                        </a:rPr>
                        <a:t>ALUcntrl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ADD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err="1">
                          <a:effectLst/>
                        </a:rPr>
                        <a:t>ALUsrc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IMM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effectLst/>
                        </a:rPr>
                        <a:t>MemWr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effectLst/>
                        </a:rPr>
                        <a:t>MemToReg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112" name="AutoShape 82"/>
          <p:cNvCxnSpPr>
            <a:cxnSpLocks noChangeShapeType="1"/>
          </p:cNvCxnSpPr>
          <p:nvPr>
            <p:custDataLst>
              <p:tags r:id="rId51"/>
            </p:custDataLst>
          </p:nvPr>
        </p:nvCxnSpPr>
        <p:spPr bwMode="auto">
          <a:xfrm>
            <a:off x="3732214" y="3120231"/>
            <a:ext cx="139699" cy="63896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3" name="AutoShape 83"/>
          <p:cNvCxnSpPr>
            <a:cxnSpLocks noChangeShapeType="1"/>
          </p:cNvCxnSpPr>
          <p:nvPr>
            <p:custDataLst>
              <p:tags r:id="rId52"/>
            </p:custDataLst>
          </p:nvPr>
        </p:nvCxnSpPr>
        <p:spPr bwMode="auto">
          <a:xfrm flipV="1">
            <a:off x="3860800" y="3725862"/>
            <a:ext cx="2106613" cy="9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281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Cycle Decode LUT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Human Readable Table</a:t>
            </a:r>
          </a:p>
          <a:p>
            <a:pPr lvl="1"/>
            <a:r>
              <a:rPr lang="en-US" dirty="0" smtClean="0"/>
              <a:t>HRT</a:t>
            </a:r>
          </a:p>
          <a:p>
            <a:pPr lvl="1"/>
            <a:endParaRPr lang="en-US" dirty="0"/>
          </a:p>
          <a:p>
            <a:r>
              <a:rPr lang="en-US" dirty="0" smtClean="0"/>
              <a:t>Assign </a:t>
            </a:r>
            <a:r>
              <a:rPr lang="en-US" dirty="0" err="1" smtClean="0"/>
              <a:t>Numerics</a:t>
            </a:r>
            <a:endParaRPr lang="en-US" dirty="0"/>
          </a:p>
          <a:p>
            <a:pPr lvl="1"/>
            <a:r>
              <a:rPr lang="en-US" dirty="0" err="1" smtClean="0"/>
              <a:t>ALUsrc</a:t>
            </a:r>
            <a:endParaRPr lang="en-US" dirty="0" smtClean="0"/>
          </a:p>
          <a:p>
            <a:pPr lvl="2"/>
            <a:r>
              <a:rPr lang="en-US" dirty="0" smtClean="0"/>
              <a:t>IMM -&gt; 0</a:t>
            </a:r>
          </a:p>
          <a:p>
            <a:pPr lvl="2"/>
            <a:r>
              <a:rPr lang="en-US" dirty="0" smtClean="0"/>
              <a:t>REG -&gt; 1</a:t>
            </a:r>
          </a:p>
          <a:p>
            <a:endParaRPr lang="en-US" dirty="0" smtClean="0"/>
          </a:p>
          <a:p>
            <a:r>
              <a:rPr lang="en-US" dirty="0" smtClean="0"/>
              <a:t>Whatever works, works</a:t>
            </a:r>
          </a:p>
        </p:txBody>
      </p:sp>
      <p:graphicFrame>
        <p:nvGraphicFramePr>
          <p:cNvPr id="2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1226375"/>
              </p:ext>
            </p:extLst>
          </p:nvPr>
        </p:nvGraphicFramePr>
        <p:xfrm>
          <a:off x="4648200" y="1600200"/>
          <a:ext cx="4114801" cy="3291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/>
                <a:gridCol w="895224"/>
                <a:gridCol w="817510"/>
                <a:gridCol w="649466"/>
                <a:gridCol w="685801"/>
              </a:tblGrid>
              <a:tr h="425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op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sw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lw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sub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5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RegDst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rt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rd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rd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5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RegWr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5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 smtClean="0">
                          <a:effectLst/>
                        </a:rPr>
                        <a:t>ALUctrl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ADD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SUB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5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ALUsrc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IMM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IMM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REG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REG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5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MemWr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5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MemToReg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MEM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ALU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ALU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7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Cycle Decode LUT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Human Readable Table</a:t>
            </a:r>
          </a:p>
          <a:p>
            <a:pPr lvl="1"/>
            <a:r>
              <a:rPr lang="en-US" dirty="0" smtClean="0"/>
              <a:t>HRT</a:t>
            </a:r>
          </a:p>
          <a:p>
            <a:pPr lvl="1"/>
            <a:endParaRPr lang="en-US" dirty="0"/>
          </a:p>
          <a:p>
            <a:r>
              <a:rPr lang="en-US" dirty="0" smtClean="0"/>
              <a:t>Assign </a:t>
            </a:r>
            <a:r>
              <a:rPr lang="en-US" dirty="0" err="1" smtClean="0"/>
              <a:t>Numerics</a:t>
            </a:r>
            <a:endParaRPr lang="en-US" dirty="0"/>
          </a:p>
          <a:p>
            <a:pPr lvl="1"/>
            <a:r>
              <a:rPr lang="en-US" dirty="0" err="1" smtClean="0"/>
              <a:t>ALUsrc</a:t>
            </a:r>
            <a:endParaRPr lang="en-US" dirty="0" smtClean="0"/>
          </a:p>
          <a:p>
            <a:pPr lvl="2"/>
            <a:r>
              <a:rPr lang="en-US" dirty="0" smtClean="0"/>
              <a:t>IMM -&gt; 0</a:t>
            </a:r>
          </a:p>
          <a:p>
            <a:pPr lvl="2"/>
            <a:r>
              <a:rPr lang="en-US" dirty="0" smtClean="0"/>
              <a:t>REG -&gt; 1</a:t>
            </a:r>
          </a:p>
          <a:p>
            <a:endParaRPr lang="en-US" dirty="0" smtClean="0"/>
          </a:p>
          <a:p>
            <a:r>
              <a:rPr lang="en-US" dirty="0" smtClean="0"/>
              <a:t>Whatever works, works</a:t>
            </a:r>
          </a:p>
        </p:txBody>
      </p:sp>
      <p:graphicFrame>
        <p:nvGraphicFramePr>
          <p:cNvPr id="2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104060"/>
              </p:ext>
            </p:extLst>
          </p:nvPr>
        </p:nvGraphicFramePr>
        <p:xfrm>
          <a:off x="4648200" y="1600200"/>
          <a:ext cx="4114801" cy="3291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/>
                <a:gridCol w="895224"/>
                <a:gridCol w="817510"/>
                <a:gridCol w="649466"/>
                <a:gridCol w="685801"/>
              </a:tblGrid>
              <a:tr h="425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op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sw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lw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sub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5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RegDst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5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RegWr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5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 smtClean="0">
                          <a:effectLst/>
                        </a:rPr>
                        <a:t>ALUctrl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5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ALUsrc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5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MemWr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5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MemToReg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6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Cycle Decode LUT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Human Readable Table</a:t>
            </a:r>
          </a:p>
          <a:p>
            <a:pPr lvl="1"/>
            <a:r>
              <a:rPr lang="en-US" dirty="0" smtClean="0"/>
              <a:t>HRT</a:t>
            </a:r>
          </a:p>
          <a:p>
            <a:pPr lvl="1"/>
            <a:endParaRPr lang="en-US" dirty="0"/>
          </a:p>
          <a:p>
            <a:r>
              <a:rPr lang="en-US" dirty="0" smtClean="0"/>
              <a:t>Op line becomes select</a:t>
            </a:r>
          </a:p>
        </p:txBody>
      </p:sp>
      <p:graphicFrame>
        <p:nvGraphicFramePr>
          <p:cNvPr id="2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10557138"/>
              </p:ext>
            </p:extLst>
          </p:nvPr>
        </p:nvGraphicFramePr>
        <p:xfrm>
          <a:off x="4648200" y="1600200"/>
          <a:ext cx="4114801" cy="3291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/>
                <a:gridCol w="895224"/>
                <a:gridCol w="817510"/>
                <a:gridCol w="649466"/>
                <a:gridCol w="685801"/>
              </a:tblGrid>
              <a:tr h="425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op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5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RegDst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5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RegWr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5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 smtClean="0">
                          <a:effectLst/>
                        </a:rPr>
                        <a:t>ALUctrl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5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ALUsrc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5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MemWr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5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MemToReg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2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Cycle Decode LUT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Human Readable Table</a:t>
            </a:r>
          </a:p>
          <a:p>
            <a:pPr lvl="1"/>
            <a:r>
              <a:rPr lang="en-US" dirty="0" smtClean="0"/>
              <a:t>HRT</a:t>
            </a:r>
          </a:p>
          <a:p>
            <a:pPr lvl="1"/>
            <a:endParaRPr lang="en-US" dirty="0"/>
          </a:p>
          <a:p>
            <a:r>
              <a:rPr lang="en-US" dirty="0" smtClean="0"/>
              <a:t>Op line becomes select</a:t>
            </a:r>
          </a:p>
          <a:p>
            <a:endParaRPr lang="en-US" dirty="0"/>
          </a:p>
          <a:p>
            <a:r>
              <a:rPr lang="en-US" dirty="0" smtClean="0"/>
              <a:t>Tada!  LUT!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24400" y="1981200"/>
            <a:ext cx="4121150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 rot="16915304">
            <a:off x="4710930" y="4953002"/>
            <a:ext cx="12933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486400" y="1676399"/>
            <a:ext cx="0" cy="31242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4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1365</Words>
  <Application>Microsoft Office PowerPoint</Application>
  <PresentationFormat>On-screen Show (4:3)</PresentationFormat>
  <Paragraphs>593</Paragraphs>
  <Slides>29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b0000 Timing and Control</vt:lpstr>
      <vt:lpstr>b10000 Timing and Control</vt:lpstr>
      <vt:lpstr>Today</vt:lpstr>
      <vt:lpstr>Decoding Instructions</vt:lpstr>
      <vt:lpstr>Single Cycle Encode: Store Word</vt:lpstr>
      <vt:lpstr>Single Cycle Decode LUT</vt:lpstr>
      <vt:lpstr>Single Cycle Decode LUT</vt:lpstr>
      <vt:lpstr>Single Cycle Decode LUT</vt:lpstr>
      <vt:lpstr>Single Cycle Decode LUT</vt:lpstr>
      <vt:lpstr>Multi Cycle</vt:lpstr>
      <vt:lpstr>Finite State Machines</vt:lpstr>
      <vt:lpstr>Flying Spaghetti Monsters</vt:lpstr>
      <vt:lpstr>FSM Implementation</vt:lpstr>
      <vt:lpstr>All Hail Our Partial FSM</vt:lpstr>
      <vt:lpstr>Process</vt:lpstr>
      <vt:lpstr>Process</vt:lpstr>
      <vt:lpstr>Process</vt:lpstr>
      <vt:lpstr>2 LUTs 1 State Machine</vt:lpstr>
      <vt:lpstr>Balance</vt:lpstr>
      <vt:lpstr>Example</vt:lpstr>
      <vt:lpstr>Example</vt:lpstr>
      <vt:lpstr>Balancing</vt:lpstr>
      <vt:lpstr>Example Timings</vt:lpstr>
      <vt:lpstr>Bored Work</vt:lpstr>
      <vt:lpstr>Multi Cycle w/ Controls</vt:lpstr>
      <vt:lpstr>Bonus Work</vt:lpstr>
      <vt:lpstr>Ultra Bonus Work</vt:lpstr>
      <vt:lpstr>PowerPoint Presentation</vt:lpstr>
      <vt:lpstr>Conclusions?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b1111 Timing and Control</dc:title>
  <dc:creator>Eric</dc:creator>
  <cp:lastModifiedBy>Eric</cp:lastModifiedBy>
  <cp:revision>41</cp:revision>
  <dcterms:created xsi:type="dcterms:W3CDTF">2012-10-23T20:19:10Z</dcterms:created>
  <dcterms:modified xsi:type="dcterms:W3CDTF">2013-11-15T00:25:45Z</dcterms:modified>
</cp:coreProperties>
</file>