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1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4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7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8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0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1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4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310" r:id="rId3"/>
    <p:sldId id="258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1" r:id="rId15"/>
    <p:sldId id="270" r:id="rId16"/>
    <p:sldId id="261" r:id="rId17"/>
    <p:sldId id="260" r:id="rId18"/>
    <p:sldId id="262" r:id="rId19"/>
    <p:sldId id="263" r:id="rId20"/>
    <p:sldId id="271" r:id="rId21"/>
    <p:sldId id="266" r:id="rId22"/>
    <p:sldId id="267" r:id="rId23"/>
    <p:sldId id="272" r:id="rId24"/>
    <p:sldId id="268" r:id="rId25"/>
    <p:sldId id="275" r:id="rId26"/>
    <p:sldId id="277" r:id="rId27"/>
    <p:sldId id="273" r:id="rId28"/>
    <p:sldId id="274" r:id="rId29"/>
    <p:sldId id="281" r:id="rId30"/>
    <p:sldId id="287" r:id="rId31"/>
    <p:sldId id="288" r:id="rId32"/>
    <p:sldId id="289" r:id="rId33"/>
    <p:sldId id="290" r:id="rId34"/>
    <p:sldId id="291" r:id="rId35"/>
    <p:sldId id="265" r:id="rId36"/>
    <p:sldId id="292" r:id="rId37"/>
    <p:sldId id="311" r:id="rId38"/>
    <p:sldId id="293" r:id="rId39"/>
    <p:sldId id="296" r:id="rId40"/>
    <p:sldId id="297" r:id="rId41"/>
    <p:sldId id="295" r:id="rId42"/>
    <p:sldId id="299" r:id="rId43"/>
    <p:sldId id="302" r:id="rId44"/>
    <p:sldId id="304" r:id="rId45"/>
    <p:sldId id="305" r:id="rId46"/>
    <p:sldId id="307" r:id="rId47"/>
    <p:sldId id="308" r:id="rId48"/>
    <p:sldId id="309" r:id="rId49"/>
    <p:sldId id="284" r:id="rId50"/>
    <p:sldId id="285" r:id="rId51"/>
    <p:sldId id="29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85" autoAdjust="0"/>
  </p:normalViewPr>
  <p:slideViewPr>
    <p:cSldViewPr>
      <p:cViewPr varScale="1">
        <p:scale>
          <a:sx n="93" d="100"/>
          <a:sy n="93" d="100"/>
        </p:scale>
        <p:origin x="-21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79C2-0731-47F1-A703-EE3DDBAA05D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4C938-593C-4A73-A12B-3B93367E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only information lost in Assembly -&gt; Machine Code -&gt; Assembly are the human-readable</a:t>
            </a:r>
            <a:r>
              <a:rPr lang="en-US" baseline="0" dirty="0" smtClean="0"/>
              <a:t> location labels and comments.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4C938-593C-4A73-A12B-3B93367E83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Wikipedia has a pretty clea</a:t>
            </a:r>
            <a:r>
              <a:rPr lang="en-US" baseline="0" dirty="0" smtClean="0"/>
              <a:t>r reference for MIPS: </a:t>
            </a:r>
            <a:r>
              <a:rPr lang="en-US" dirty="0" smtClean="0"/>
              <a:t>http://en.wikipedia.org/w/index.php?title=MIPS_architecture&amp;oldid=521742082#MIPS_assembly_language</a:t>
            </a:r>
          </a:p>
          <a:p>
            <a:r>
              <a:rPr lang="en-US" dirty="0" smtClean="0"/>
              <a:t>Also http://www.mrc.uidaho.edu/mrc/people/jff/digital/MIPSir.html is very good.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Shift </a:t>
            </a:r>
            <a:r>
              <a:rPr lang="en-US" dirty="0" smtClean="0"/>
              <a:t>Right</a:t>
            </a:r>
            <a:r>
              <a:rPr lang="en-US" baseline="0" dirty="0" smtClean="0"/>
              <a:t> Logical – </a:t>
            </a:r>
            <a:r>
              <a:rPr lang="en-US" baseline="0" dirty="0" err="1" smtClean="0"/>
              <a:t>srl</a:t>
            </a:r>
            <a:endParaRPr lang="en-US" baseline="0" dirty="0" smtClean="0"/>
          </a:p>
          <a:p>
            <a:r>
              <a:rPr lang="en-US" baseline="0" dirty="0" smtClean="0"/>
              <a:t>Shift Right </a:t>
            </a:r>
            <a:r>
              <a:rPr lang="en-US" baseline="0" dirty="0" err="1" smtClean="0"/>
              <a:t>Arithmatic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sra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Answer:</a:t>
            </a:r>
            <a:r>
              <a:rPr lang="en-US" baseline="0" dirty="0" smtClean="0"/>
              <a:t> We’re assuming that the inputs are integers, and that they’re all small enough that summing them won’t cause an overflow.  Also, the choice of shift indicates signed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unsigned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4C938-593C-4A73-A12B-3B93367E83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445" y="4344030"/>
            <a:ext cx="5027110" cy="4112913"/>
          </a:xfrm>
          <a:noFill/>
          <a:ln w="9525"/>
        </p:spPr>
        <p:txBody>
          <a:bodyPr lIns="90435" tIns="44425" rIns="90435" bIns="44425"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2950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last two bits of a 32-bit word aligned address will</a:t>
            </a:r>
            <a:r>
              <a:rPr lang="en-US" baseline="0" dirty="0" smtClean="0"/>
              <a:t> always be zero.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FCF3-4AF7-4A6A-BC5B-40DA21DA853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tags" Target="../tags/tag183.xml"/><Relationship Id="rId2" Type="http://schemas.openxmlformats.org/officeDocument/2006/relationships/tags" Target="../tags/tag168.xml"/><Relationship Id="rId16" Type="http://schemas.openxmlformats.org/officeDocument/2006/relationships/tags" Target="../tags/tag182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4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OsZ8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10" Type="http://schemas.openxmlformats.org/officeDocument/2006/relationships/tags" Target="../tags/tag243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2" Type="http://schemas.openxmlformats.org/officeDocument/2006/relationships/tags" Target="../tags/tag252.xml"/><Relationship Id="rId16" Type="http://schemas.openxmlformats.org/officeDocument/2006/relationships/notesSlide" Target="../notesSlides/notesSlide9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29" Type="http://schemas.openxmlformats.org/officeDocument/2006/relationships/tags" Target="../tags/tag293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31" Type="http://schemas.openxmlformats.org/officeDocument/2006/relationships/notesSlide" Target="../notesSlides/notesSlide10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30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4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4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4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4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3" Type="http://schemas.openxmlformats.org/officeDocument/2006/relationships/tags" Target="../tags/tag43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tags" Target="../tags/tag69.xml"/><Relationship Id="rId41" Type="http://schemas.openxmlformats.org/officeDocument/2006/relationships/tags" Target="../tags/tag81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tags" Target="../tags/tag121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tags" Target="../tags/tag124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41" Type="http://schemas.openxmlformats.org/officeDocument/2006/relationships/tags" Target="../tags/tag123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tags" Target="../tags/tag122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9" Type="http://schemas.openxmlformats.org/officeDocument/2006/relationships/tags" Target="../tags/tag163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34" Type="http://schemas.openxmlformats.org/officeDocument/2006/relationships/tags" Target="../tags/tag158.xml"/><Relationship Id="rId42" Type="http://schemas.openxmlformats.org/officeDocument/2006/relationships/tags" Target="../tags/tag166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tags" Target="../tags/tag153.xml"/><Relationship Id="rId41" Type="http://schemas.openxmlformats.org/officeDocument/2006/relationships/tags" Target="../tags/tag165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40" Type="http://schemas.openxmlformats.org/officeDocument/2006/relationships/tags" Target="../tags/tag164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36" Type="http://schemas.openxmlformats.org/officeDocument/2006/relationships/tags" Target="../tags/tag160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31" Type="http://schemas.openxmlformats.org/officeDocument/2006/relationships/tags" Target="../tags/tag155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4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b1010</a:t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w/ Immediate is now 4 operations</a:t>
            </a:r>
          </a:p>
          <a:p>
            <a:pPr lvl="1"/>
            <a:r>
              <a:rPr lang="en-US" dirty="0" smtClean="0"/>
              <a:t>Load first 12 bits of immediate to </a:t>
            </a:r>
            <a:r>
              <a:rPr lang="en-US" dirty="0" err="1" smtClean="0"/>
              <a:t>Reg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Load next 12</a:t>
            </a:r>
          </a:p>
          <a:p>
            <a:pPr lvl="1"/>
            <a:r>
              <a:rPr lang="en-US" dirty="0" smtClean="0"/>
              <a:t>Load final 8</a:t>
            </a:r>
          </a:p>
          <a:p>
            <a:pPr lvl="1"/>
            <a:r>
              <a:rPr lang="en-US" dirty="0" smtClean="0"/>
              <a:t>Add</a:t>
            </a:r>
          </a:p>
          <a:p>
            <a:r>
              <a:rPr lang="en-US" dirty="0" smtClean="0"/>
              <a:t>Might need additional moves</a:t>
            </a:r>
          </a:p>
          <a:p>
            <a:pPr lvl="1"/>
            <a:r>
              <a:rPr lang="en-US" dirty="0" smtClean="0"/>
              <a:t>Where was data before?</a:t>
            </a:r>
          </a:p>
          <a:p>
            <a:pPr lvl="1"/>
            <a:r>
              <a:rPr lang="en-US" dirty="0" smtClean="0"/>
              <a:t>Where should it end up?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is really “loose”</a:t>
            </a:r>
          </a:p>
          <a:p>
            <a:pPr lvl="1"/>
            <a:r>
              <a:rPr lang="en-US" dirty="0" smtClean="0"/>
              <a:t>Maybe I cut too many things?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 could be 1 bit:</a:t>
            </a:r>
          </a:p>
          <a:p>
            <a:pPr lvl="1"/>
            <a:r>
              <a:rPr lang="en-US" dirty="0" smtClean="0"/>
              <a:t>Is this load immediate?</a:t>
            </a:r>
          </a:p>
          <a:p>
            <a:endParaRPr lang="en-US" dirty="0" smtClean="0"/>
          </a:p>
          <a:p>
            <a:r>
              <a:rPr lang="en-US" dirty="0" smtClean="0"/>
              <a:t>FUNCT has 64 options, plenty of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8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Instructions, but more of them</a:t>
            </a:r>
          </a:p>
          <a:p>
            <a:endParaRPr lang="en-US" dirty="0"/>
          </a:p>
          <a:p>
            <a:r>
              <a:rPr lang="en-US" dirty="0" smtClean="0"/>
              <a:t>What is important?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Transistor count</a:t>
            </a:r>
          </a:p>
          <a:p>
            <a:pPr lvl="1"/>
            <a:r>
              <a:rPr lang="en-US" dirty="0" smtClean="0"/>
              <a:t>Memory size</a:t>
            </a:r>
          </a:p>
          <a:p>
            <a:pPr lvl="1"/>
            <a:r>
              <a:rPr lang="en-US" dirty="0" smtClean="0"/>
              <a:t>Package pin count</a:t>
            </a:r>
          </a:p>
        </p:txBody>
      </p:sp>
    </p:spTree>
    <p:extLst>
      <p:ext uri="{BB962C8B-B14F-4D97-AF65-F5344CB8AC3E}">
        <p14:creationId xmlns:p14="http://schemas.microsoft.com/office/powerpoint/2010/main" val="140004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Thumb (1) 16 bit Encoding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95" y="944563"/>
            <a:ext cx="559281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1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is the lowest level language that humans routinely deal with</a:t>
            </a:r>
          </a:p>
          <a:p>
            <a:endParaRPr lang="en-US" dirty="0"/>
          </a:p>
          <a:p>
            <a:r>
              <a:rPr lang="en-US" dirty="0" smtClean="0">
                <a:ea typeface="ＭＳ Ｐゴシック" pitchFamily="-110" charset="-128"/>
              </a:rPr>
              <a:t>Simple, regular instructions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building blocks of C &amp; other languages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One-to-one mapping to machine language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… Usually</a:t>
            </a:r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It is how we feed steps 1 &amp; 2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Shouldn’t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in Assembly is usually slower than writing in other languages</a:t>
            </a:r>
          </a:p>
          <a:p>
            <a:pPr lvl="1"/>
            <a:r>
              <a:rPr lang="en-US" dirty="0" smtClean="0"/>
              <a:t>Time to Market!</a:t>
            </a:r>
          </a:p>
          <a:p>
            <a:pPr lvl="1"/>
            <a:endParaRPr lang="en-US" dirty="0"/>
          </a:p>
          <a:p>
            <a:r>
              <a:rPr lang="en-US" dirty="0" smtClean="0"/>
              <a:t>Assembly is not portable</a:t>
            </a:r>
          </a:p>
          <a:p>
            <a:pPr lvl="1"/>
            <a:r>
              <a:rPr lang="en-US" dirty="0" smtClean="0"/>
              <a:t>Specific to a processor (family)</a:t>
            </a:r>
          </a:p>
          <a:p>
            <a:pPr lvl="1"/>
            <a:endParaRPr lang="en-US" dirty="0"/>
          </a:p>
          <a:p>
            <a:r>
              <a:rPr lang="en-US" dirty="0" smtClean="0"/>
              <a:t>Modern Compilers are pretty darn good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Someone has to write those compilers…</a:t>
            </a:r>
          </a:p>
          <a:p>
            <a:endParaRPr lang="en-US" dirty="0"/>
          </a:p>
          <a:p>
            <a:r>
              <a:rPr lang="en-US" dirty="0" smtClean="0"/>
              <a:t>Hand Optimized Assembly can be wicked fast</a:t>
            </a:r>
          </a:p>
          <a:p>
            <a:endParaRPr lang="en-US" dirty="0"/>
          </a:p>
          <a:p>
            <a:r>
              <a:rPr lang="en-US" dirty="0" smtClean="0"/>
              <a:t>Reading Assembly &gt;&gt;&gt; Writing Assembly</a:t>
            </a:r>
          </a:p>
          <a:p>
            <a:endParaRPr lang="en-US" dirty="0" smtClean="0"/>
          </a:p>
          <a:p>
            <a:r>
              <a:rPr lang="en-US" dirty="0" smtClean="0"/>
              <a:t>Good practice for designing VMs/protocols</a:t>
            </a:r>
          </a:p>
          <a:p>
            <a:endParaRPr lang="en-US" dirty="0"/>
          </a:p>
          <a:p>
            <a:r>
              <a:rPr lang="en-US" dirty="0" smtClean="0"/>
              <a:t>Initializing an embedded system</a:t>
            </a:r>
          </a:p>
          <a:p>
            <a:pPr lvl="1"/>
            <a:r>
              <a:rPr lang="en-US" dirty="0" smtClean="0"/>
              <a:t>Setting up Memory, Transitioning execution…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will make you a better software architect</a:t>
            </a:r>
          </a:p>
          <a:p>
            <a:endParaRPr lang="en-US" b="1" dirty="0"/>
          </a:p>
          <a:p>
            <a:r>
              <a:rPr lang="en-US" dirty="0" smtClean="0"/>
              <a:t>Optimize from the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Generically!</a:t>
            </a:r>
          </a:p>
          <a:p>
            <a:endParaRPr lang="en-US" dirty="0"/>
          </a:p>
          <a:p>
            <a:r>
              <a:rPr lang="en-US" dirty="0" smtClean="0"/>
              <a:t>With a cheat sheet in hand</a:t>
            </a:r>
          </a:p>
          <a:p>
            <a:endParaRPr lang="en-US" dirty="0"/>
          </a:p>
          <a:p>
            <a:r>
              <a:rPr lang="en-US" dirty="0" smtClean="0"/>
              <a:t>Do Not Memorize Specifics</a:t>
            </a:r>
          </a:p>
        </p:txBody>
      </p:sp>
    </p:spTree>
    <p:extLst>
      <p:ext uri="{BB962C8B-B14F-4D97-AF65-F5344CB8AC3E}">
        <p14:creationId xmlns:p14="http://schemas.microsoft.com/office/powerpoint/2010/main" val="2105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Redfern</a:t>
            </a:r>
            <a:endParaRPr lang="en-US" dirty="0" smtClean="0"/>
          </a:p>
          <a:p>
            <a:r>
              <a:rPr lang="en-US" dirty="0" err="1" smtClean="0"/>
              <a:t>Alethea</a:t>
            </a:r>
            <a:r>
              <a:rPr lang="en-US" dirty="0" smtClean="0"/>
              <a:t> Butler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 is Built On Assembly”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WRONG</a:t>
            </a:r>
          </a:p>
          <a:p>
            <a:endParaRPr lang="en-US" dirty="0"/>
          </a:p>
          <a:p>
            <a:r>
              <a:rPr lang="en-US" dirty="0" smtClean="0"/>
              <a:t>C is built on Machine Code</a:t>
            </a:r>
          </a:p>
          <a:p>
            <a:endParaRPr lang="en-US" dirty="0"/>
          </a:p>
          <a:p>
            <a:r>
              <a:rPr lang="en-US" dirty="0" smtClean="0"/>
              <a:t>Machine Code can be decompiled to Assembly</a:t>
            </a:r>
          </a:p>
          <a:p>
            <a:endParaRPr lang="en-US" dirty="0"/>
          </a:p>
          <a:p>
            <a:r>
              <a:rPr lang="en-US" dirty="0" smtClean="0"/>
              <a:t>Assembly -&gt; Machine Code -&gt; Assembly loses relatively little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basic instructions have four components: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Operator name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Destination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1</a:t>
            </a:r>
            <a:r>
              <a:rPr lang="en-US" baseline="30000" dirty="0" smtClean="0">
                <a:ea typeface="ＭＳ Ｐゴシック" pitchFamily="-110" charset="-128"/>
              </a:rPr>
              <a:t>st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2</a:t>
            </a:r>
            <a:r>
              <a:rPr lang="en-US" baseline="30000" dirty="0" smtClean="0">
                <a:ea typeface="ＭＳ Ｐゴシック" pitchFamily="-110" charset="-128"/>
              </a:rPr>
              <a:t>nd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100" dirty="0" smtClean="0">
                <a:latin typeface="Courier New" charset="0"/>
              </a:rPr>
              <a:t>	add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+ &lt;src2&gt;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latin typeface="Courier New" charset="0"/>
              </a:rPr>
              <a:t>sub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- &lt;src2&gt;</a:t>
            </a:r>
            <a:endParaRPr lang="en-US" sz="21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Simple format: easy to implement in hardware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More complex:  </a:t>
            </a:r>
            <a:r>
              <a:rPr lang="en-US" dirty="0" smtClean="0">
                <a:latin typeface="Courier New" charset="0"/>
              </a:rPr>
              <a:t>A = B + C + D –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0386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6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sp>
        <p:nvSpPr>
          <p:cNvPr id="27652" name="Rectangle 118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62200" y="5867400"/>
            <a:ext cx="42672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STOP MEMORIZING THIS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400529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Allocation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 is $zero is 0x00000000</a:t>
            </a:r>
          </a:p>
          <a:p>
            <a:pPr lvl="1"/>
            <a:r>
              <a:rPr lang="en-US" dirty="0" smtClean="0"/>
              <a:t>The only physically special address</a:t>
            </a:r>
          </a:p>
          <a:p>
            <a:pPr lvl="1"/>
            <a:r>
              <a:rPr lang="en-US" dirty="0" smtClean="0"/>
              <a:t>Specific to MIPS!</a:t>
            </a:r>
          </a:p>
          <a:p>
            <a:pPr lvl="1"/>
            <a:endParaRPr lang="en-US" dirty="0"/>
          </a:p>
          <a:p>
            <a:r>
              <a:rPr lang="en-US" dirty="0" smtClean="0"/>
              <a:t>The other 31 are all interchangeable</a:t>
            </a:r>
          </a:p>
          <a:p>
            <a:endParaRPr lang="en-US" dirty="0"/>
          </a:p>
          <a:p>
            <a:r>
              <a:rPr lang="en-US" dirty="0" smtClean="0"/>
              <a:t>But we treat them differently for convenience</a:t>
            </a:r>
          </a:p>
          <a:p>
            <a:endParaRPr lang="en-US" dirty="0"/>
          </a:p>
          <a:p>
            <a:r>
              <a:rPr lang="en-US" dirty="0" smtClean="0"/>
              <a:t>For today, we’ll use $t0 through $t9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, 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lang="en-US" sz="1400" kern="0" dirty="0">
              <a:solidFill>
                <a:srgbClr val="000000"/>
              </a:solidFill>
              <a:latin typeface="Courier New" charset="0"/>
              <a:ea typeface="ＭＳ Ｐゴシック" pitchFamily="-110" charset="-128"/>
            </a:endParaRPr>
          </a:p>
          <a:p>
            <a:pPr lvl="0" algn="ctr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Use A Cheat Sheet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 For These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Body)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0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Four Numbers</a:t>
            </a:r>
          </a:p>
          <a:p>
            <a:endParaRPr lang="en-US" dirty="0"/>
          </a:p>
          <a:p>
            <a:r>
              <a:rPr lang="en-US" dirty="0" smtClean="0"/>
              <a:t>$t5 = ($t0 + $t1 + $t2 + $t3)/4</a:t>
            </a:r>
          </a:p>
          <a:p>
            <a:endParaRPr lang="en-US" dirty="0"/>
          </a:p>
          <a:p>
            <a:r>
              <a:rPr lang="en-US" dirty="0" smtClean="0"/>
              <a:t>How do we write this in MIPS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$t5 = ($t0 + $t1 + $t2 + $t3)/4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	$t5, $t0, $t1	# $t5 = $t0 + $t1</a:t>
            </a:r>
          </a:p>
          <a:p>
            <a:pPr marL="0" indent="0">
              <a:buNone/>
            </a:pPr>
            <a:r>
              <a:rPr lang="en-US" dirty="0" smtClean="0"/>
              <a:t>add	$t5, $t5, $t2	# $t5 += $t2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	$t5, $t5, $t3	# $t5 += $t3</a:t>
            </a:r>
          </a:p>
          <a:p>
            <a:pPr marL="0" indent="0">
              <a:buNone/>
            </a:pPr>
            <a:r>
              <a:rPr lang="en-US" dirty="0" smtClean="0"/>
              <a:t>???</a:t>
            </a:r>
            <a:r>
              <a:rPr lang="en-US" dirty="0"/>
              <a:t>	</a:t>
            </a:r>
            <a:r>
              <a:rPr lang="en-US" dirty="0" smtClean="0"/>
              <a:t>$t5, $t5, 2		# $t5 /=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Shift do we use?</a:t>
            </a:r>
          </a:p>
          <a:p>
            <a:pPr marL="0" indent="0">
              <a:buNone/>
            </a:pPr>
            <a:r>
              <a:rPr lang="en-US" dirty="0" smtClean="0"/>
              <a:t>What assumptions are we making for the inputs?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Jumps change the Program Counter, period.</a:t>
            </a:r>
          </a:p>
          <a:p>
            <a:pPr lvl="1"/>
            <a:r>
              <a:rPr lang="en-US" dirty="0" smtClean="0"/>
              <a:t>Branches check a condition and optionally jump.</a:t>
            </a:r>
          </a:p>
          <a:p>
            <a:pPr lvl="1"/>
            <a:r>
              <a:rPr lang="en-US" dirty="0" smtClean="0"/>
              <a:t>Needs a target location or offset to go to/by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Calculating jump locations by hand is boring</a:t>
            </a:r>
          </a:p>
          <a:p>
            <a:pPr lvl="1"/>
            <a:r>
              <a:rPr lang="en-US" dirty="0" smtClean="0"/>
              <a:t>Let the Assembler do it for us!</a:t>
            </a:r>
          </a:p>
          <a:p>
            <a:pPr lvl="1"/>
            <a:r>
              <a:rPr lang="en-US" dirty="0" smtClean="0"/>
              <a:t>Use Labels</a:t>
            </a:r>
          </a:p>
        </p:txBody>
      </p:sp>
    </p:spTree>
    <p:extLst>
      <p:ext uri="{BB962C8B-B14F-4D97-AF65-F5344CB8AC3E}">
        <p14:creationId xmlns:p14="http://schemas.microsoft.com/office/powerpoint/2010/main" val="2212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Encodings</a:t>
            </a:r>
          </a:p>
          <a:p>
            <a:endParaRPr lang="en-US" dirty="0"/>
          </a:p>
          <a:p>
            <a:r>
              <a:rPr lang="en-US" dirty="0" smtClean="0"/>
              <a:t>Context </a:t>
            </a:r>
            <a:r>
              <a:rPr lang="en-US" dirty="0" smtClean="0"/>
              <a:t>of Assembly</a:t>
            </a:r>
          </a:p>
          <a:p>
            <a:endParaRPr lang="en-US" dirty="0"/>
          </a:p>
          <a:p>
            <a:r>
              <a:rPr lang="en-US" dirty="0" smtClean="0"/>
              <a:t>Your First Assembly Programs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simple example to show case jumping and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(a==b)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a+=3;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b+=7;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 labels to indicate our branch / jump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!=b)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ELSEIF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Rewrite our if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(x) do y becomes</a:t>
            </a:r>
          </a:p>
          <a:p>
            <a:pPr marL="0" indent="0">
              <a:buNone/>
            </a:pPr>
            <a:r>
              <a:rPr lang="en-US" dirty="0" smtClean="0"/>
              <a:t>If (~x) skip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ELSEIF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ENDIF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specific jump and branch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ELSEIF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a, a,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ENDIF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b, b, 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c, a,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 remaining code</a:t>
            </a:r>
          </a:p>
          <a:p>
            <a:endParaRPr lang="en-US" dirty="0"/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 registers to </a:t>
            </a:r>
            <a:r>
              <a:rPr lang="en-US" dirty="0" err="1" smtClean="0"/>
              <a:t>a,b,c</a:t>
            </a:r>
            <a:endParaRPr lang="en-US" dirty="0" smtClean="0"/>
          </a:p>
          <a:p>
            <a:pPr lvl="2"/>
            <a:r>
              <a:rPr lang="en-US" dirty="0" smtClean="0"/>
              <a:t>Human Job</a:t>
            </a:r>
          </a:p>
          <a:p>
            <a:pPr lvl="1"/>
            <a:r>
              <a:rPr lang="en-US" dirty="0" smtClean="0"/>
              <a:t>Calculate offsets</a:t>
            </a:r>
          </a:p>
          <a:p>
            <a:pPr lvl="2"/>
            <a:r>
              <a:rPr lang="en-US" dirty="0" smtClean="0"/>
              <a:t>Assembler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MARS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http://courses.missouristate.edu/kenvollmar/mars/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http://goo.gl/mOsZ8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environment, start writing assembly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Work through the process methodically</a:t>
            </a:r>
          </a:p>
        </p:txBody>
      </p:sp>
    </p:spTree>
    <p:extLst>
      <p:ext uri="{BB962C8B-B14F-4D97-AF65-F5344CB8AC3E}">
        <p14:creationId xmlns:p14="http://schemas.microsoft.com/office/powerpoint/2010/main" val="26395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the Sum of integers [0,N]</a:t>
            </a:r>
          </a:p>
          <a:p>
            <a:r>
              <a:rPr lang="en-US" dirty="0" smtClean="0"/>
              <a:t>Calculate Nth Fibonacci Number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Hints:</a:t>
            </a:r>
            <a:endParaRPr lang="en-US" dirty="0"/>
          </a:p>
          <a:p>
            <a:pPr lvl="1"/>
            <a:r>
              <a:rPr lang="en-US" dirty="0" smtClean="0"/>
              <a:t>N starts in $a0, put answer in $v0</a:t>
            </a:r>
          </a:p>
          <a:p>
            <a:pPr lvl="1"/>
            <a:r>
              <a:rPr lang="en-US" dirty="0" smtClean="0"/>
              <a:t>Use $t0-$t9 as temporary storage</a:t>
            </a:r>
          </a:p>
          <a:p>
            <a:pPr lvl="1"/>
            <a:r>
              <a:rPr lang="en-US" dirty="0" smtClean="0"/>
              <a:t>Set initial conditions with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add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&gt;, $zero, value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Comment with #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Bonus: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Multiply without using </a:t>
            </a:r>
            <a:r>
              <a:rPr lang="en-US" dirty="0" err="1" smtClean="0">
                <a:solidFill>
                  <a:prstClr val="black"/>
                </a:solidFill>
              </a:rPr>
              <a:t>mul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mult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etc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Find Square Root (with a Nope Loop? binary search?)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Find Nth Prime</a:t>
            </a:r>
          </a:p>
        </p:txBody>
      </p:sp>
    </p:spTree>
    <p:extLst>
      <p:ext uri="{BB962C8B-B14F-4D97-AF65-F5344CB8AC3E}">
        <p14:creationId xmlns:p14="http://schemas.microsoft.com/office/powerpoint/2010/main" val="10744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Solution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assume N&gt;=2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$t0, $zero, 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$t1, $zero, 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F_(n-2)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$t2, $zero, 2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$t3,$t0,$t1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=F_(n-1)+F_(n-2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$t2,$a0,breakloop 	#if (n==N)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breakloop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$t2,$t2,1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n++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$t1,$zero,$t0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F_(n-2)=F_(n-1)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$t0,$zero,$t3 		#F_(n-1)=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restart loop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$v0,$zero,$t3 		#return the answer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talk to Data Memory!</a:t>
            </a:r>
          </a:p>
          <a:p>
            <a:endParaRPr lang="en-US" dirty="0"/>
          </a:p>
          <a:p>
            <a:r>
              <a:rPr lang="en-US" dirty="0" smtClean="0"/>
              <a:t>Viewed as an 1-dimension array</a:t>
            </a:r>
          </a:p>
          <a:p>
            <a:endParaRPr lang="en-US" dirty="0"/>
          </a:p>
          <a:p>
            <a:r>
              <a:rPr lang="en-US" dirty="0" smtClean="0"/>
              <a:t>Memory address indexes into array</a:t>
            </a:r>
          </a:p>
          <a:p>
            <a:endParaRPr lang="en-US" dirty="0"/>
          </a:p>
          <a:p>
            <a:r>
              <a:rPr lang="en-US" dirty="0" smtClean="0"/>
              <a:t>Byte Addressable: </a:t>
            </a:r>
          </a:p>
          <a:p>
            <a:pPr lvl="1"/>
            <a:r>
              <a:rPr lang="en-US" dirty="0" smtClean="0"/>
              <a:t>8 bits of data per address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08837" y="2562726"/>
            <a:ext cx="1127125" cy="23701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210425" y="2894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210425" y="3234239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210425" y="3572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210425" y="3910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0425" y="4248651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10425" y="4588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210425" y="4926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77062" y="2569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0</a:t>
            </a:r>
          </a:p>
        </p:txBody>
      </p:sp>
      <p:sp>
        <p:nvSpPr>
          <p:cNvPr id="13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77062" y="2907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77062" y="3246939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77062" y="3585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3</a:t>
            </a:r>
          </a:p>
        </p:txBody>
      </p:sp>
      <p:sp>
        <p:nvSpPr>
          <p:cNvPr id="16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77062" y="3923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4</a:t>
            </a:r>
          </a:p>
        </p:txBody>
      </p:sp>
      <p:sp>
        <p:nvSpPr>
          <p:cNvPr id="17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77062" y="4261351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5</a:t>
            </a:r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77062" y="4601076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6</a:t>
            </a:r>
          </a:p>
        </p:txBody>
      </p:sp>
      <p:sp>
        <p:nvSpPr>
          <p:cNvPr id="19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77062" y="4939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...</a:t>
            </a:r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15200" y="2594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1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15200" y="2932614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2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5200" y="3270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15200" y="3610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4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315200" y="3948614"/>
            <a:ext cx="1277937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5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15200" y="4286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6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15200" y="4624889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</p:spTree>
    <p:extLst>
      <p:ext uri="{BB962C8B-B14F-4D97-AF65-F5344CB8AC3E}">
        <p14:creationId xmlns:p14="http://schemas.microsoft.com/office/powerpoint/2010/main" val="7460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Memory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88" tIns="44450" rIns="90488" bIns="44450">
            <a:normAutofit fontScale="85000" lnSpcReduction="20000"/>
          </a:bodyPr>
          <a:lstStyle/>
          <a:p>
            <a:pPr eaLnBrk="1" hangingPunct="1"/>
            <a:r>
              <a:rPr lang="en-US" dirty="0"/>
              <a:t>Bytes are nice, but </a:t>
            </a:r>
            <a:r>
              <a:rPr lang="en-US" dirty="0" smtClean="0"/>
              <a:t>our registers are "</a:t>
            </a:r>
            <a:r>
              <a:rPr lang="en-US" dirty="0"/>
              <a:t>words"</a:t>
            </a:r>
          </a:p>
          <a:p>
            <a:pPr eaLnBrk="1" hangingPunct="1"/>
            <a:r>
              <a:rPr lang="en-US" dirty="0"/>
              <a:t>For MIPS, a word is 32 bits or 4 bytes.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bytes with byte addresses from 0 to 2</a:t>
            </a:r>
            <a:r>
              <a:rPr lang="en-US" baseline="30000" dirty="0"/>
              <a:t>32</a:t>
            </a:r>
            <a:r>
              <a:rPr lang="en-US" dirty="0"/>
              <a:t>-1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/>
              <a:t>words with byte addresses 0, 4, 8, ... </a:t>
            </a:r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-4</a:t>
            </a:r>
          </a:p>
        </p:txBody>
      </p:sp>
      <p:sp>
        <p:nvSpPr>
          <p:cNvPr id="33797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7063" y="4030662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...</a:t>
            </a:r>
          </a:p>
        </p:txBody>
      </p:sp>
      <p:grpSp>
        <p:nvGrpSpPr>
          <p:cNvPr id="33798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803400" y="2769071"/>
            <a:ext cx="1947862" cy="1409700"/>
            <a:chOff x="923" y="1252"/>
            <a:chExt cx="1089" cy="888"/>
          </a:xfrm>
        </p:grpSpPr>
        <p:sp>
          <p:nvSpPr>
            <p:cNvPr id="33800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0" y="1252"/>
              <a:ext cx="710" cy="8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" name="Line 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141" y="146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2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141" y="1674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3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41" y="188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41" y="210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5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4" y="125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0</a:t>
              </a:r>
            </a:p>
          </p:txBody>
        </p:sp>
        <p:sp>
          <p:nvSpPr>
            <p:cNvPr id="33806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94" y="1469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4</a:t>
              </a:r>
            </a:p>
          </p:txBody>
        </p:sp>
        <p:sp>
          <p:nvSpPr>
            <p:cNvPr id="33807" name="Rectangl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4" y="1682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8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3" y="189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12</a:t>
              </a:r>
            </a:p>
          </p:txBody>
        </p:sp>
        <p:sp>
          <p:nvSpPr>
            <p:cNvPr id="33809" name="Rectangl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07" y="127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7" y="1485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1" name="Rectangl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07" y="1698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2" name="Rectangle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07" y="191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</p:grpSp>
      <p:sp>
        <p:nvSpPr>
          <p:cNvPr id="33799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60800" y="3042438"/>
            <a:ext cx="360680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rebuchet MS" charset="0"/>
              </a:rPr>
              <a:t>Our registers hold 32 bits of data</a:t>
            </a:r>
          </a:p>
        </p:txBody>
      </p:sp>
    </p:spTree>
    <p:extLst>
      <p:ext uri="{BB962C8B-B14F-4D97-AF65-F5344CB8AC3E}">
        <p14:creationId xmlns:p14="http://schemas.microsoft.com/office/powerpoint/2010/main" val="271821766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Encoding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16 / 24 bit encoding</a:t>
            </a:r>
          </a:p>
          <a:p>
            <a:r>
              <a:rPr lang="en-US" dirty="0" smtClean="0"/>
              <a:t>Needs to be able to:</a:t>
            </a:r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Branch if Zero</a:t>
            </a:r>
          </a:p>
          <a:p>
            <a:pPr lvl="1"/>
            <a:r>
              <a:rPr lang="en-US" dirty="0" smtClean="0"/>
              <a:t>Jump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Load Immediate</a:t>
            </a:r>
          </a:p>
          <a:p>
            <a:r>
              <a:rPr lang="en-US" dirty="0" smtClean="0"/>
              <a:t>What to trim?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39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Loads &amp; Stores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Loads &amp; Stores move </a:t>
            </a:r>
            <a:r>
              <a:rPr lang="en-US" dirty="0" smtClean="0"/>
              <a:t>words between </a:t>
            </a:r>
            <a:r>
              <a:rPr lang="en-US" dirty="0"/>
              <a:t>memory and registers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All operations on registers, but too small to hold all data</a:t>
            </a:r>
          </a:p>
          <a:p>
            <a:pPr eaLnBrk="1" hangingPunct="1"/>
            <a:endParaRPr lang="en-US" dirty="0"/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lw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$t0,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$t1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$t0 =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t1]</a:t>
            </a: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sw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$t2,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$t3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t3] 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= $t2</a:t>
            </a: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r>
              <a:rPr lang="en-US" dirty="0"/>
              <a:t>Note: </a:t>
            </a:r>
            <a:r>
              <a:rPr lang="en-US" dirty="0" err="1"/>
              <a:t>lbu</a:t>
            </a:r>
            <a:r>
              <a:rPr lang="en-US" dirty="0"/>
              <a:t> &amp; </a:t>
            </a:r>
            <a:r>
              <a:rPr lang="en-US" dirty="0" err="1"/>
              <a:t>sb</a:t>
            </a:r>
            <a:r>
              <a:rPr lang="en-US" dirty="0"/>
              <a:t> load &amp; store bytes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46085" name="Group 5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22463" y="3581400"/>
            <a:ext cx="4868862" cy="2222500"/>
            <a:chOff x="1109" y="2205"/>
            <a:chExt cx="3067" cy="1400"/>
          </a:xfrm>
        </p:grpSpPr>
        <p:grpSp>
          <p:nvGrpSpPr>
            <p:cNvPr id="46086" name="Group 49"/>
            <p:cNvGrpSpPr>
              <a:grpSpLocks/>
            </p:cNvGrpSpPr>
            <p:nvPr/>
          </p:nvGrpSpPr>
          <p:grpSpPr bwMode="auto">
            <a:xfrm>
              <a:off x="2283" y="2323"/>
              <a:ext cx="621" cy="1164"/>
              <a:chOff x="2501" y="2284"/>
              <a:chExt cx="621" cy="1164"/>
            </a:xfrm>
          </p:grpSpPr>
          <p:sp>
            <p:nvSpPr>
              <p:cNvPr id="46102" name="AutoShape 26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01" y="2936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Store</a:t>
                </a:r>
              </a:p>
            </p:txBody>
          </p:sp>
          <p:sp>
            <p:nvSpPr>
              <p:cNvPr id="46103" name="AutoShape 27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flipH="1">
                <a:off x="2501" y="2284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Load</a:t>
                </a:r>
              </a:p>
            </p:txBody>
          </p:sp>
        </p:grpSp>
        <p:grpSp>
          <p:nvGrpSpPr>
            <p:cNvPr id="46087" name="Group 47"/>
            <p:cNvGrpSpPr>
              <a:grpSpLocks/>
            </p:cNvGrpSpPr>
            <p:nvPr/>
          </p:nvGrpSpPr>
          <p:grpSpPr bwMode="auto">
            <a:xfrm>
              <a:off x="1109" y="2217"/>
              <a:ext cx="840" cy="1375"/>
              <a:chOff x="1109" y="2043"/>
              <a:chExt cx="840" cy="1375"/>
            </a:xfrm>
          </p:grpSpPr>
          <p:grpSp>
            <p:nvGrpSpPr>
              <p:cNvPr id="46094" name="Group 31"/>
              <p:cNvGrpSpPr>
                <a:grpSpLocks/>
              </p:cNvGrpSpPr>
              <p:nvPr/>
            </p:nvGrpSpPr>
            <p:grpSpPr bwMode="auto">
              <a:xfrm>
                <a:off x="1109" y="2043"/>
                <a:ext cx="840" cy="1375"/>
                <a:chOff x="1601" y="2766"/>
                <a:chExt cx="840" cy="1375"/>
              </a:xfrm>
            </p:grpSpPr>
            <p:sp>
              <p:nvSpPr>
                <p:cNvPr id="205848" name="Rectangle 24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01" y="2766"/>
                  <a:ext cx="840" cy="13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01" name="Rectangle 25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3" y="2819"/>
                  <a:ext cx="736" cy="4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3500" tIns="25400" rIns="63500" bIns="2540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General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Purpose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Registers</a:t>
                  </a:r>
                </a:p>
              </p:txBody>
            </p:sp>
          </p:grpSp>
          <p:sp>
            <p:nvSpPr>
              <p:cNvPr id="46095" name="Text Box 3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53" y="2609"/>
                <a:ext cx="268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t0: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t1: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t2: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t3:</a:t>
                </a:r>
              </a:p>
            </p:txBody>
          </p:sp>
          <p:sp>
            <p:nvSpPr>
              <p:cNvPr id="46096" name="Rectangle 33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69" y="2644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7" name="Rectangle 37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69" y="2813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124</a:t>
                </a:r>
              </a:p>
            </p:txBody>
          </p:sp>
          <p:sp>
            <p:nvSpPr>
              <p:cNvPr id="46098" name="Rectangle 3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369" y="2982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723</a:t>
                </a:r>
              </a:p>
            </p:txBody>
          </p:sp>
          <p:sp>
            <p:nvSpPr>
              <p:cNvPr id="46099" name="Rectangle 3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369" y="3150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46088" name="Group 48"/>
            <p:cNvGrpSpPr>
              <a:grpSpLocks/>
            </p:cNvGrpSpPr>
            <p:nvPr/>
          </p:nvGrpSpPr>
          <p:grpSpPr bwMode="auto">
            <a:xfrm>
              <a:off x="3239" y="2205"/>
              <a:ext cx="937" cy="1400"/>
              <a:chOff x="3239" y="2366"/>
              <a:chExt cx="937" cy="1400"/>
            </a:xfrm>
          </p:grpSpPr>
          <p:sp>
            <p:nvSpPr>
              <p:cNvPr id="205832" name="Rectangle 8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91" y="2366"/>
                <a:ext cx="885" cy="1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0" name="Rectangle 1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343" y="2490"/>
                <a:ext cx="63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Memory</a:t>
                </a:r>
              </a:p>
            </p:txBody>
          </p:sp>
          <p:sp>
            <p:nvSpPr>
              <p:cNvPr id="46091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9" y="2750"/>
                <a:ext cx="404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Times New Roman" charset="0"/>
                  </a:rPr>
                  <a:t>12:</a:t>
                </a: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r>
                  <a:rPr lang="en-US" dirty="0">
                    <a:latin typeface="Times New Roman" charset="0"/>
                  </a:rPr>
                  <a:t>140:</a:t>
                </a:r>
              </a:p>
            </p:txBody>
          </p:sp>
          <p:sp>
            <p:nvSpPr>
              <p:cNvPr id="46092" name="Rectangle 43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603" y="2785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3" name="Rectangle 4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03" y="3291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66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Word Alignment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Require </a:t>
            </a:r>
            <a:r>
              <a:rPr lang="en-US" dirty="0"/>
              <a:t>that objects fall on an address that is a multiple of their </a:t>
            </a:r>
            <a:r>
              <a:rPr lang="en-US" dirty="0" smtClean="0"/>
              <a:t>size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What are the last two bits of a 32-bit word aligned address?</a:t>
            </a:r>
            <a:endParaRPr lang="en-US" dirty="0"/>
          </a:p>
        </p:txBody>
      </p:sp>
      <p:grpSp>
        <p:nvGrpSpPr>
          <p:cNvPr id="41989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90800" y="2574925"/>
            <a:ext cx="3206750" cy="2149475"/>
            <a:chOff x="3304" y="2626"/>
            <a:chExt cx="2020" cy="1354"/>
          </a:xfrm>
        </p:grpSpPr>
        <p:sp>
          <p:nvSpPr>
            <p:cNvPr id="41990" name="Rectangle 1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36" y="2836"/>
              <a:ext cx="128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1" name="Rectangle 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6" y="2932"/>
              <a:ext cx="1288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2" name="Rectangle 1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08" y="3460"/>
              <a:ext cx="616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36" y="3604"/>
              <a:ext cx="66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4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23" y="2626"/>
              <a:ext cx="11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/>
                <a:t>0      1      2      3</a:t>
              </a:r>
            </a:p>
          </p:txBody>
        </p:sp>
        <p:sp>
          <p:nvSpPr>
            <p:cNvPr id="41995" name="Rectangl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44" y="3700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6" name="Rectangl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6" y="3844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24" y="3172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Rectangle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36" y="3316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9" name="Rectangle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04" y="2914"/>
              <a:ext cx="6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rgbClr val="51DC00"/>
                  </a:solidFill>
                </a:rPr>
                <a:t>Aligned</a:t>
              </a:r>
            </a:p>
          </p:txBody>
        </p:sp>
        <p:sp>
          <p:nvSpPr>
            <p:cNvPr id="42000" name="Rectangle 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04" y="3490"/>
              <a:ext cx="64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Not</a:t>
              </a:r>
            </a:p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Aligned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3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temp = v[k];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v[k] = v[k+1];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v[k+1]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grpSp>
        <p:nvGrpSpPr>
          <p:cNvPr id="32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97575" y="2700815"/>
            <a:ext cx="985837" cy="1847850"/>
            <a:chOff x="2501" y="2284"/>
            <a:chExt cx="621" cy="1164"/>
          </a:xfrm>
        </p:grpSpPr>
        <p:sp>
          <p:nvSpPr>
            <p:cNvPr id="33" name="AutoShape 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501" y="2936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Store</a:t>
              </a:r>
            </a:p>
          </p:txBody>
        </p:sp>
        <p:sp>
          <p:nvSpPr>
            <p:cNvPr id="34" name="AutoShape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2501" y="2284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Load</a:t>
              </a:r>
            </a:p>
          </p:txBody>
        </p:sp>
      </p:grpSp>
      <p:grpSp>
        <p:nvGrpSpPr>
          <p:cNvPr id="35" name="Group 7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90887" y="2416653"/>
            <a:ext cx="2520950" cy="2416175"/>
            <a:chOff x="1942" y="809"/>
            <a:chExt cx="1588" cy="1522"/>
          </a:xfrm>
        </p:grpSpPr>
        <p:sp>
          <p:nvSpPr>
            <p:cNvPr id="36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42" y="809"/>
              <a:ext cx="1588" cy="15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40" y="862"/>
              <a:ext cx="1421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General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Purpose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Registers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120" y="1374"/>
              <a:ext cx="320" cy="9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a0: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a1: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t2: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34" y="1410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964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34" y="1579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10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34" y="1747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34" y="1916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34" y="2084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</p:grpSp>
      <p:grpSp>
        <p:nvGrpSpPr>
          <p:cNvPr id="44" name="Group 10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140575" y="2530953"/>
            <a:ext cx="1851025" cy="2149475"/>
            <a:chOff x="777" y="1194"/>
            <a:chExt cx="1166" cy="1354"/>
          </a:xfrm>
        </p:grpSpPr>
        <p:sp>
          <p:nvSpPr>
            <p:cNvPr id="45" name="Rectangle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77" y="1194"/>
              <a:ext cx="1166" cy="1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03" y="1222"/>
              <a:ext cx="61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Memory</a:t>
              </a:r>
            </a:p>
          </p:txBody>
        </p:sp>
        <p:sp>
          <p:nvSpPr>
            <p:cNvPr id="47" name="Rectangle 9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98" y="144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0A12170D</a:t>
              </a:r>
            </a:p>
          </p:txBody>
        </p:sp>
        <p:sp>
          <p:nvSpPr>
            <p:cNvPr id="48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99" y="1427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1000</a:t>
              </a:r>
            </a:p>
          </p:txBody>
        </p:sp>
        <p:sp>
          <p:nvSpPr>
            <p:cNvPr id="49" name="Rectangle 9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98" y="1606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11111111</a:t>
              </a:r>
            </a:p>
          </p:txBody>
        </p:sp>
        <p:sp>
          <p:nvSpPr>
            <p:cNvPr id="50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9" y="1593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1004</a:t>
              </a:r>
            </a:p>
          </p:txBody>
        </p:sp>
        <p:sp>
          <p:nvSpPr>
            <p:cNvPr id="51" name="Rectangle 10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98" y="1771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00000000</a:t>
              </a:r>
            </a:p>
          </p:txBody>
        </p:sp>
        <p:sp>
          <p:nvSpPr>
            <p:cNvPr id="52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99" y="1758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1008</a:t>
              </a:r>
            </a:p>
          </p:txBody>
        </p:sp>
        <p:sp>
          <p:nvSpPr>
            <p:cNvPr id="53" name="Rectangle 10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98" y="2102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4" name="Text Box 10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" y="2089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1016</a:t>
              </a:r>
            </a:p>
          </p:txBody>
        </p:sp>
        <p:sp>
          <p:nvSpPr>
            <p:cNvPr id="55" name="Rectangle 10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98" y="193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0F0F0F0F</a:t>
              </a:r>
            </a:p>
          </p:txBody>
        </p:sp>
        <p:sp>
          <p:nvSpPr>
            <p:cNvPr id="56" name="Text Box 10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99" y="192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1012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98" y="226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8" name="Text Box 10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9" y="225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v[k]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v[k+1]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v[k+1]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v[k]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array operations in to load / store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we need temp1?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wasn’t it in the C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</a:t>
            </a:r>
            <a:r>
              <a:rPr lang="en-US" sz="1600" dirty="0" err="1" smtClean="0">
                <a:latin typeface="Courier New" charset="0"/>
              </a:rPr>
              <a:t>v+k</a:t>
            </a:r>
            <a:r>
              <a:rPr lang="en-US" sz="1600" dirty="0" smtClean="0">
                <a:latin typeface="Courier New" charset="0"/>
              </a:rPr>
              <a:t>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Calculate memory address of v[k] 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k*4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address0+=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Expand math for calculating address0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Replace with actual instructions</a:t>
            </a:r>
          </a:p>
          <a:p>
            <a:pPr marL="0" indent="0">
              <a:buNone/>
            </a:pPr>
            <a:r>
              <a:rPr lang="en-US" dirty="0" err="1" smtClean="0"/>
              <a:t>sll</a:t>
            </a:r>
            <a:r>
              <a:rPr lang="en-US" dirty="0" smtClean="0"/>
              <a:t> – shift left 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 – load word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– store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Assign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/* Swap the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kth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and (k+1)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element of an array */		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swap(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v[],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k) 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temp = v[k];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v[k] = v[k+1];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v[k+1] = temp;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}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# Assume v in $a0,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 k in $a1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Write one final exam question</a:t>
            </a:r>
          </a:p>
          <a:p>
            <a:endParaRPr lang="en-US" dirty="0"/>
          </a:p>
          <a:p>
            <a:r>
              <a:rPr lang="en-US" dirty="0" smtClean="0"/>
              <a:t>Practice Assembly</a:t>
            </a:r>
          </a:p>
          <a:p>
            <a:pPr lvl="1"/>
            <a:r>
              <a:rPr lang="en-US" dirty="0" smtClean="0"/>
              <a:t>Can you reverse an array?</a:t>
            </a:r>
          </a:p>
          <a:p>
            <a:pPr lvl="1"/>
            <a:r>
              <a:rPr lang="en-US" dirty="0" smtClean="0"/>
              <a:t>Can you sort an array?</a:t>
            </a:r>
          </a:p>
          <a:p>
            <a:pPr lvl="1"/>
            <a:r>
              <a:rPr lang="en-US" dirty="0" smtClean="0"/>
              <a:t>How do you multiply in IQ?</a:t>
            </a:r>
          </a:p>
          <a:p>
            <a:pPr lvl="2"/>
            <a:r>
              <a:rPr lang="en-US" dirty="0" smtClean="0"/>
              <a:t>Signed?  Unsigned?</a:t>
            </a:r>
          </a:p>
          <a:p>
            <a:pPr lvl="1"/>
            <a:r>
              <a:rPr lang="en-US" dirty="0" smtClean="0"/>
              <a:t>Calculate a Polynomial?</a:t>
            </a:r>
          </a:p>
          <a:p>
            <a:endParaRPr lang="en-US" dirty="0" smtClean="0"/>
          </a:p>
          <a:p>
            <a:r>
              <a:rPr lang="en-US" dirty="0" smtClean="0"/>
              <a:t>Work on Lab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Hint: Prepopulating Arrays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code </a:t>
            </a:r>
            <a:r>
              <a:rPr lang="en-US" dirty="0" err="1" smtClean="0"/>
              <a:t>code</a:t>
            </a:r>
            <a:r>
              <a:rPr lang="en-US" dirty="0" smtClean="0"/>
              <a:t> </a:t>
            </a:r>
            <a:r>
              <a:rPr lang="en-US" dirty="0" err="1" smtClean="0"/>
              <a:t>code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$t0, array1($t1)</a:t>
            </a:r>
          </a:p>
          <a:p>
            <a:pPr marL="0" indent="0">
              <a:buNone/>
            </a:pPr>
            <a:r>
              <a:rPr lang="en-US" dirty="0" smtClean="0"/>
              <a:t>…snip </a:t>
            </a:r>
            <a:r>
              <a:rPr lang="en-US" dirty="0" err="1" smtClean="0"/>
              <a:t>moar</a:t>
            </a:r>
            <a:r>
              <a:rPr lang="en-US" dirty="0" smtClean="0"/>
              <a:t> code…</a:t>
            </a:r>
          </a:p>
          <a:p>
            <a:pPr marL="0" indent="0">
              <a:buNone/>
            </a:pPr>
            <a:r>
              <a:rPr lang="en-US" dirty="0" smtClean="0"/>
              <a:t>.data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rray1</a:t>
            </a:r>
          </a:p>
          <a:p>
            <a:pPr marL="0" indent="0">
              <a:buNone/>
            </a:pPr>
            <a:r>
              <a:rPr lang="en-US" dirty="0" smtClean="0"/>
              <a:t>0x12345678	      #element0</a:t>
            </a:r>
          </a:p>
          <a:p>
            <a:pPr marL="0" indent="0">
              <a:buNone/>
            </a:pPr>
            <a:r>
              <a:rPr lang="en-US" dirty="0" smtClean="0"/>
              <a:t>0x23456789	      #element1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number of bits is usually:</a:t>
            </a:r>
          </a:p>
          <a:p>
            <a:pPr lvl="1"/>
            <a:r>
              <a:rPr lang="en-US" dirty="0" smtClean="0"/>
              <a:t>Full Word (I+Q=32)</a:t>
            </a:r>
          </a:p>
          <a:p>
            <a:pPr lvl="1"/>
            <a:r>
              <a:rPr lang="en-US" dirty="0" smtClean="0"/>
              <a:t>Half Word (I+Q=16)</a:t>
            </a:r>
          </a:p>
          <a:p>
            <a:endParaRPr lang="en-US" dirty="0" smtClean="0"/>
          </a:p>
          <a:p>
            <a:r>
              <a:rPr lang="en-US" dirty="0" smtClean="0"/>
              <a:t>Add/Sub are very easy</a:t>
            </a:r>
          </a:p>
          <a:p>
            <a:pPr lvl="1"/>
            <a:r>
              <a:rPr lang="en-US" dirty="0" smtClean="0"/>
              <a:t>Use Integer operations unchanged</a:t>
            </a:r>
          </a:p>
          <a:p>
            <a:endParaRPr lang="en-US" dirty="0"/>
          </a:p>
          <a:p>
            <a:r>
              <a:rPr lang="en-US" dirty="0" smtClean="0"/>
              <a:t>Multiplication is mildly tricky</a:t>
            </a:r>
          </a:p>
          <a:p>
            <a:pPr lvl="1"/>
            <a:r>
              <a:rPr lang="en-US" dirty="0" smtClean="0"/>
              <a:t>May require additional </a:t>
            </a:r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endParaRPr lang="en-US" dirty="0"/>
          </a:p>
          <a:p>
            <a:r>
              <a:rPr lang="en-US" dirty="0" smtClean="0"/>
              <a:t>Division is a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all immediate compound instructions</a:t>
            </a:r>
          </a:p>
          <a:p>
            <a:pPr lvl="1"/>
            <a:r>
              <a:rPr lang="en-US" dirty="0" smtClean="0"/>
              <a:t>ADD w/ </a:t>
            </a:r>
            <a:r>
              <a:rPr lang="en-US" dirty="0" smtClean="0"/>
              <a:t>Immediate becomes 2 ops:</a:t>
            </a:r>
            <a:endParaRPr lang="en-US" dirty="0" smtClean="0"/>
          </a:p>
          <a:p>
            <a:pPr lvl="2"/>
            <a:r>
              <a:rPr lang="en-US" dirty="0" smtClean="0"/>
              <a:t>Load Immediate</a:t>
            </a:r>
          </a:p>
          <a:p>
            <a:pPr lvl="2"/>
            <a:r>
              <a:rPr lang="en-US" dirty="0" smtClean="0"/>
              <a:t>Add w/ 2 Registers</a:t>
            </a:r>
          </a:p>
          <a:p>
            <a:r>
              <a:rPr lang="en-US" dirty="0" smtClean="0"/>
              <a:t>Reduce to 16 registers</a:t>
            </a:r>
          </a:p>
          <a:p>
            <a:endParaRPr lang="en-US" dirty="0" smtClean="0"/>
          </a:p>
          <a:p>
            <a:r>
              <a:rPr lang="en-US" dirty="0" smtClean="0"/>
              <a:t>Combine Target and Source Register Address</a:t>
            </a:r>
          </a:p>
          <a:p>
            <a:pPr lvl="1"/>
            <a:r>
              <a:rPr lang="en-US" dirty="0" smtClean="0"/>
              <a:t>A=A+B instead of A=B+C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8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Multiply?</a:t>
            </a:r>
          </a:p>
          <a:p>
            <a:pPr lvl="1"/>
            <a:r>
              <a:rPr lang="en-US" dirty="0" smtClean="0"/>
              <a:t>Integer Multiplication</a:t>
            </a:r>
          </a:p>
          <a:p>
            <a:pPr lvl="1"/>
            <a:r>
              <a:rPr lang="en-US" dirty="0" smtClean="0"/>
              <a:t>Shift it back in place</a:t>
            </a:r>
          </a:p>
          <a:p>
            <a:pPr lvl="1"/>
            <a:r>
              <a:rPr lang="en-US" dirty="0" smtClean="0"/>
              <a:t>Overflow?</a:t>
            </a:r>
          </a:p>
          <a:p>
            <a:pPr lvl="1"/>
            <a:endParaRPr lang="en-US" dirty="0"/>
          </a:p>
          <a:p>
            <a:r>
              <a:rPr lang="en-US" dirty="0" smtClean="0"/>
              <a:t>For now, use I8Q8 sign extended</a:t>
            </a:r>
          </a:p>
          <a:p>
            <a:pPr lvl="1"/>
            <a:r>
              <a:rPr lang="en-US" dirty="0" smtClean="0"/>
              <a:t>Top 16 bits are all zero or all one</a:t>
            </a:r>
          </a:p>
        </p:txBody>
      </p:sp>
    </p:spTree>
    <p:extLst>
      <p:ext uri="{BB962C8B-B14F-4D97-AF65-F5344CB8AC3E}">
        <p14:creationId xmlns:p14="http://schemas.microsoft.com/office/powerpoint/2010/main" val="6003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U8Q8 x U8Q8</a:t>
            </a:r>
          </a:p>
          <a:p>
            <a:pPr lvl="1"/>
            <a:r>
              <a:rPr lang="en-US" dirty="0" smtClean="0"/>
              <a:t>Becomes U16Q16</a:t>
            </a:r>
          </a:p>
          <a:p>
            <a:endParaRPr lang="en-US" dirty="0" smtClean="0"/>
          </a:p>
          <a:p>
            <a:r>
              <a:rPr lang="en-US" dirty="0" smtClean="0"/>
              <a:t>Shift by 8</a:t>
            </a:r>
          </a:p>
          <a:p>
            <a:pPr lvl="1"/>
            <a:r>
              <a:rPr lang="en-US" dirty="0" smtClean="0"/>
              <a:t>Becomes U16Q8 with 16 leading zero bits</a:t>
            </a:r>
          </a:p>
          <a:p>
            <a:pPr lvl="1"/>
            <a:endParaRPr lang="en-US" dirty="0"/>
          </a:p>
          <a:p>
            <a:r>
              <a:rPr lang="en-US" dirty="0" smtClean="0"/>
              <a:t>And 0x0000FFFF</a:t>
            </a:r>
          </a:p>
          <a:p>
            <a:pPr lvl="1"/>
            <a:r>
              <a:rPr lang="en-US" dirty="0" smtClean="0"/>
              <a:t>Becomes U8Q8 with 16 leading zero bits</a:t>
            </a:r>
          </a:p>
        </p:txBody>
      </p:sp>
    </p:spTree>
    <p:extLst>
      <p:ext uri="{BB962C8B-B14F-4D97-AF65-F5344CB8AC3E}">
        <p14:creationId xmlns:p14="http://schemas.microsoft.com/office/powerpoint/2010/main" val="849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 is 00</a:t>
            </a:r>
          </a:p>
          <a:p>
            <a:r>
              <a:rPr lang="en-US" dirty="0" smtClean="0"/>
              <a:t>POS indicates where IMM is placed</a:t>
            </a:r>
          </a:p>
          <a:p>
            <a:pPr lvl="1"/>
            <a:r>
              <a:rPr lang="en-US" dirty="0" smtClean="0"/>
              <a:t>00 </a:t>
            </a:r>
            <a:r>
              <a:rPr lang="en-US" dirty="0" smtClean="0">
                <a:sym typeface="Wingdings" panose="05000000000000000000" pitchFamily="2" charset="2"/>
              </a:rPr>
              <a:t> Bottom 12 bits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01  Next 12 Bits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10  Top 8 bits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11  Bottom 12 bits, preserve other 20</a:t>
            </a:r>
          </a:p>
          <a:p>
            <a:r>
              <a:rPr lang="en-US" dirty="0" smtClean="0"/>
              <a:t>Always placed in register 0</a:t>
            </a:r>
            <a:endParaRPr lang="en-US" dirty="0"/>
          </a:p>
        </p:txBody>
      </p: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4821348" y="1606549"/>
            <a:ext cx="3186113" cy="427038"/>
            <a:chOff x="2873" y="1211"/>
            <a:chExt cx="2007" cy="269"/>
          </a:xfrm>
        </p:grpSpPr>
        <p:grpSp>
          <p:nvGrpSpPr>
            <p:cNvPr id="5" name="Group 352"/>
            <p:cNvGrpSpPr>
              <a:grpSpLocks/>
            </p:cNvGrpSpPr>
            <p:nvPr/>
          </p:nvGrpSpPr>
          <p:grpSpPr bwMode="auto">
            <a:xfrm>
              <a:off x="2873" y="1211"/>
              <a:ext cx="2007" cy="268"/>
              <a:chOff x="2873" y="1211"/>
              <a:chExt cx="2007" cy="268"/>
            </a:xfrm>
          </p:grpSpPr>
          <p:sp>
            <p:nvSpPr>
              <p:cNvPr id="9" name="Rectangle 2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73" y="1211"/>
                <a:ext cx="2007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3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3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3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37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38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44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45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8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50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5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5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5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5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5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68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876" y="1211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124" y="1211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9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61023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15</a:t>
            </a:r>
          </a:p>
        </p:txBody>
      </p:sp>
      <p:sp>
        <p:nvSpPr>
          <p:cNvPr id="28" name="Text Box 9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61048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14</a:t>
            </a:r>
          </a:p>
        </p:txBody>
      </p:sp>
      <p:sp>
        <p:nvSpPr>
          <p:cNvPr id="29" name="Text Box 9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9485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13</a:t>
            </a:r>
          </a:p>
        </p:txBody>
      </p:sp>
      <p:sp>
        <p:nvSpPr>
          <p:cNvPr id="30" name="Text Box 9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59510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12</a:t>
            </a:r>
          </a:p>
        </p:txBody>
      </p:sp>
      <p:sp>
        <p:nvSpPr>
          <p:cNvPr id="31" name="Text Box 9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7948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11</a:t>
            </a:r>
          </a:p>
        </p:txBody>
      </p:sp>
      <p:sp>
        <p:nvSpPr>
          <p:cNvPr id="32" name="Text Box 9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57973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10</a:t>
            </a:r>
          </a:p>
        </p:txBody>
      </p:sp>
      <p:sp>
        <p:nvSpPr>
          <p:cNvPr id="33" name="Text Box 9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57998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09</a:t>
            </a:r>
          </a:p>
        </p:txBody>
      </p:sp>
      <p:sp>
        <p:nvSpPr>
          <p:cNvPr id="34" name="Text Box 9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56435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08</a:t>
            </a:r>
          </a:p>
        </p:txBody>
      </p:sp>
      <p:sp>
        <p:nvSpPr>
          <p:cNvPr id="35" name="Text Box 9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56460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07</a:t>
            </a:r>
          </a:p>
        </p:txBody>
      </p:sp>
      <p:sp>
        <p:nvSpPr>
          <p:cNvPr id="36" name="Text Box 9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4898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06</a:t>
            </a:r>
          </a:p>
        </p:txBody>
      </p:sp>
      <p:sp>
        <p:nvSpPr>
          <p:cNvPr id="37" name="Text Box 10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54923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05</a:t>
            </a:r>
          </a:p>
        </p:txBody>
      </p:sp>
      <p:sp>
        <p:nvSpPr>
          <p:cNvPr id="38" name="Text Box 10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53360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04</a:t>
            </a:r>
          </a:p>
        </p:txBody>
      </p:sp>
      <p:sp>
        <p:nvSpPr>
          <p:cNvPr id="39" name="Text Box 10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53385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03</a:t>
            </a:r>
          </a:p>
        </p:txBody>
      </p:sp>
      <p:sp>
        <p:nvSpPr>
          <p:cNvPr id="40" name="Text Box 10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51823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02</a:t>
            </a:r>
          </a:p>
        </p:txBody>
      </p:sp>
      <p:sp>
        <p:nvSpPr>
          <p:cNvPr id="41" name="Text Box 10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551848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01</a:t>
            </a:r>
          </a:p>
        </p:txBody>
      </p:sp>
      <p:sp>
        <p:nvSpPr>
          <p:cNvPr id="42" name="Text Box 10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50285" y="1344611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00</a:t>
            </a:r>
          </a:p>
        </p:txBody>
      </p:sp>
      <p:sp>
        <p:nvSpPr>
          <p:cNvPr id="43" name="Text Box 11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26112" y="1649411"/>
            <a:ext cx="3937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 smtClean="0">
                <a:latin typeface="Trebuchet MS" charset="0"/>
              </a:rPr>
              <a:t>0 0</a:t>
            </a:r>
            <a:endParaRPr lang="en-US" sz="1200" dirty="0">
              <a:latin typeface="Trebuchet MS" charset="0"/>
            </a:endParaRPr>
          </a:p>
        </p:txBody>
      </p:sp>
      <p:sp>
        <p:nvSpPr>
          <p:cNvPr id="45" name="Text Box 11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42148" y="1650998"/>
            <a:ext cx="1209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latin typeface="Trebuchet MS" charset="0"/>
              </a:rPr>
              <a:t>IMM12</a:t>
            </a:r>
            <a:endParaRPr lang="en-US" dirty="0">
              <a:latin typeface="Trebuchet MS" charset="0"/>
            </a:endParaRPr>
          </a:p>
        </p:txBody>
      </p:sp>
      <p:sp>
        <p:nvSpPr>
          <p:cNvPr id="46" name="Line 7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18273" y="1620836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11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33292" y="1650997"/>
            <a:ext cx="5969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 smtClean="0">
                <a:latin typeface="Trebuchet MS" charset="0"/>
              </a:rPr>
              <a:t>POS</a:t>
            </a:r>
            <a:endParaRPr lang="en-US" sz="16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8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 is 01</a:t>
            </a:r>
          </a:p>
          <a:p>
            <a:r>
              <a:rPr lang="en-US" dirty="0" smtClean="0"/>
              <a:t>RSD is target and first operand</a:t>
            </a:r>
          </a:p>
          <a:p>
            <a:r>
              <a:rPr lang="en-US" dirty="0" smtClean="0"/>
              <a:t>RT is second operand</a:t>
            </a:r>
          </a:p>
          <a:p>
            <a:r>
              <a:rPr lang="en-US" dirty="0" smtClean="0"/>
              <a:t>FUNCT enumerates specific op</a:t>
            </a:r>
          </a:p>
          <a:p>
            <a:pPr lvl="1"/>
            <a:r>
              <a:rPr lang="en-US" dirty="0" smtClean="0"/>
              <a:t>Add, Sub, And, Or,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Up to 64 ops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5392556" y="1497399"/>
            <a:ext cx="3333750" cy="688976"/>
            <a:chOff x="5203819" y="2667000"/>
            <a:chExt cx="3333750" cy="688976"/>
          </a:xfrm>
        </p:grpSpPr>
        <p:grpSp>
          <p:nvGrpSpPr>
            <p:cNvPr id="12" name="Group 353"/>
            <p:cNvGrpSpPr>
              <a:grpSpLocks/>
            </p:cNvGrpSpPr>
            <p:nvPr/>
          </p:nvGrpSpPr>
          <p:grpSpPr bwMode="auto">
            <a:xfrm>
              <a:off x="5264144" y="2928938"/>
              <a:ext cx="3186113" cy="427038"/>
              <a:chOff x="2873" y="1211"/>
              <a:chExt cx="2007" cy="269"/>
            </a:xfrm>
          </p:grpSpPr>
          <p:grpSp>
            <p:nvGrpSpPr>
              <p:cNvPr id="45" name="Group 352"/>
              <p:cNvGrpSpPr>
                <a:grpSpLocks/>
              </p:cNvGrpSpPr>
              <p:nvPr/>
            </p:nvGrpSpPr>
            <p:grpSpPr bwMode="auto">
              <a:xfrm>
                <a:off x="2873" y="1211"/>
                <a:ext cx="2007" cy="268"/>
                <a:chOff x="2873" y="1211"/>
                <a:chExt cx="2007" cy="268"/>
              </a:xfrm>
            </p:grpSpPr>
            <p:sp>
              <p:nvSpPr>
                <p:cNvPr id="51" name="Rectangle 26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873" y="1211"/>
                  <a:ext cx="2007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35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36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37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38"/>
                <p:cNvSpPr>
                  <a:spLocks noChangeShapeType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44"/>
                <p:cNvSpPr>
                  <a:spLocks noChangeShapeType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45"/>
                <p:cNvSpPr>
                  <a:spLocks noChangeShapeType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46"/>
                <p:cNvSpPr>
                  <a:spLocks noChangeShapeType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47"/>
                <p:cNvSpPr>
                  <a:spLocks noChangeShapeType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48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49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Line 50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Line 55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Line 56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5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5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5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Line 6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6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7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90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2038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30" name="Text Box 9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4038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31" name="Text Box 9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022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2" name="Text Box 9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230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0007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0076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4007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9923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7992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976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977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3961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5961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7946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3" name="Text Box 10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46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4" name="Text Box 10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1930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9" name="Text Box 11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268908" y="2971800"/>
              <a:ext cx="3937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 smtClean="0">
                  <a:latin typeface="Trebuchet MS" charset="0"/>
                </a:rPr>
                <a:t>0 1</a:t>
              </a:r>
              <a:endParaRPr lang="en-US" sz="1200" dirty="0">
                <a:latin typeface="Trebuchet MS" charset="0"/>
              </a:endParaRPr>
            </a:p>
          </p:txBody>
        </p:sp>
        <p:sp>
          <p:nvSpPr>
            <p:cNvPr id="10" name="Text Box 11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697531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RSD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54869" y="2979738"/>
              <a:ext cx="120967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FUNCT</a:t>
              </a:r>
            </a:p>
          </p:txBody>
        </p:sp>
        <p:sp>
          <p:nvSpPr>
            <p:cNvPr id="85" name="Line 7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6457944" y="2908687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Text Box 11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92069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RT</a:t>
              </a:r>
              <a:endParaRPr lang="en-US" dirty="0">
                <a:latin typeface="Trebuchet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1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encoding as Math</a:t>
            </a:r>
          </a:p>
          <a:p>
            <a:r>
              <a:rPr lang="en-US" dirty="0" smtClean="0"/>
              <a:t>RSD is test register</a:t>
            </a:r>
          </a:p>
          <a:p>
            <a:pPr lvl="1"/>
            <a:r>
              <a:rPr lang="en-US" dirty="0" smtClean="0"/>
              <a:t>If equal to zero, branch</a:t>
            </a:r>
          </a:p>
          <a:p>
            <a:r>
              <a:rPr lang="en-US" dirty="0" smtClean="0"/>
              <a:t>RT stores the destination</a:t>
            </a:r>
          </a:p>
          <a:p>
            <a:r>
              <a:rPr lang="en-US" dirty="0" smtClean="0"/>
              <a:t>FUNCT:</a:t>
            </a:r>
          </a:p>
          <a:p>
            <a:pPr lvl="1"/>
            <a:r>
              <a:rPr lang="en-US" dirty="0" smtClean="0"/>
              <a:t>Branch, Absolute</a:t>
            </a:r>
          </a:p>
          <a:p>
            <a:pPr lvl="1"/>
            <a:r>
              <a:rPr lang="en-US" dirty="0" smtClean="0"/>
              <a:t>Branch, Relative</a:t>
            </a:r>
          </a:p>
          <a:p>
            <a:pPr lvl="1"/>
            <a:r>
              <a:rPr lang="en-US" dirty="0" smtClean="0"/>
              <a:t>Jump, Absolute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0" y="1497399"/>
            <a:ext cx="3392306" cy="688976"/>
            <a:chOff x="5145263" y="2667000"/>
            <a:chExt cx="3392306" cy="688976"/>
          </a:xfrm>
        </p:grpSpPr>
        <p:grpSp>
          <p:nvGrpSpPr>
            <p:cNvPr id="5" name="Group 353"/>
            <p:cNvGrpSpPr>
              <a:grpSpLocks/>
            </p:cNvGrpSpPr>
            <p:nvPr/>
          </p:nvGrpSpPr>
          <p:grpSpPr bwMode="auto">
            <a:xfrm>
              <a:off x="5264144" y="2928938"/>
              <a:ext cx="3186113" cy="427038"/>
              <a:chOff x="2873" y="1211"/>
              <a:chExt cx="2007" cy="269"/>
            </a:xfrm>
          </p:grpSpPr>
          <p:grpSp>
            <p:nvGrpSpPr>
              <p:cNvPr id="27" name="Group 352"/>
              <p:cNvGrpSpPr>
                <a:grpSpLocks/>
              </p:cNvGrpSpPr>
              <p:nvPr/>
            </p:nvGrpSpPr>
            <p:grpSpPr bwMode="auto">
              <a:xfrm>
                <a:off x="2873" y="1211"/>
                <a:ext cx="2007" cy="268"/>
                <a:chOff x="2873" y="1211"/>
                <a:chExt cx="2007" cy="268"/>
              </a:xfrm>
            </p:grpSpPr>
            <p:sp>
              <p:nvSpPr>
                <p:cNvPr id="31" name="Rectangle 26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873" y="1211"/>
                  <a:ext cx="2007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35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36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8"/>
                <p:cNvSpPr>
                  <a:spLocks noChangeShapeType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44"/>
                <p:cNvSpPr>
                  <a:spLocks noChangeShapeType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49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50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55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56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5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5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5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Line 6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90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2038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4038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8" name="Text Box 9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022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9" name="Text Box 9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230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" name="Text Box 9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0007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1" name="Text Box 9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0076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2" name="Text Box 9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4007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3" name="Text Box 9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9923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4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7992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5" name="Text Box 9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976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6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977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7" name="Text Box 10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3961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8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5961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9" name="Text Box 10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7946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0" name="Text Box 10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46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1" name="Text Box 10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1930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2" name="Text Box 11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45263" y="2971800"/>
              <a:ext cx="62926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1 0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3" name="Text Box 11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697531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RSD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54869" y="2979738"/>
              <a:ext cx="120967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FUNCT</a:t>
              </a:r>
            </a:p>
          </p:txBody>
        </p:sp>
        <p:sp>
          <p:nvSpPr>
            <p:cNvPr id="25" name="Line 7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6457944" y="2908687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1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92069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RT</a:t>
              </a:r>
              <a:endParaRPr lang="en-US" dirty="0">
                <a:latin typeface="Trebuchet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1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 is 11</a:t>
            </a:r>
          </a:p>
          <a:p>
            <a:r>
              <a:rPr lang="en-US" dirty="0" smtClean="0"/>
              <a:t>RSD stores address of register with data memory address</a:t>
            </a:r>
          </a:p>
          <a:p>
            <a:r>
              <a:rPr lang="en-US" dirty="0" smtClean="0"/>
              <a:t>RT stores address to be read from / written to</a:t>
            </a:r>
          </a:p>
          <a:p>
            <a:r>
              <a:rPr lang="en-US" dirty="0" smtClean="0"/>
              <a:t>FUNCT</a:t>
            </a:r>
          </a:p>
          <a:p>
            <a:pPr lvl="1"/>
            <a:r>
              <a:rPr lang="en-US" dirty="0" smtClean="0"/>
              <a:t>Load, Store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0" y="1497399"/>
            <a:ext cx="3392306" cy="688976"/>
            <a:chOff x="5145263" y="2667000"/>
            <a:chExt cx="3392306" cy="688976"/>
          </a:xfrm>
        </p:grpSpPr>
        <p:grpSp>
          <p:nvGrpSpPr>
            <p:cNvPr id="5" name="Group 353"/>
            <p:cNvGrpSpPr>
              <a:grpSpLocks/>
            </p:cNvGrpSpPr>
            <p:nvPr/>
          </p:nvGrpSpPr>
          <p:grpSpPr bwMode="auto">
            <a:xfrm>
              <a:off x="5264144" y="2928938"/>
              <a:ext cx="3186113" cy="427038"/>
              <a:chOff x="2873" y="1211"/>
              <a:chExt cx="2007" cy="269"/>
            </a:xfrm>
          </p:grpSpPr>
          <p:grpSp>
            <p:nvGrpSpPr>
              <p:cNvPr id="27" name="Group 352"/>
              <p:cNvGrpSpPr>
                <a:grpSpLocks/>
              </p:cNvGrpSpPr>
              <p:nvPr/>
            </p:nvGrpSpPr>
            <p:grpSpPr bwMode="auto">
              <a:xfrm>
                <a:off x="2873" y="1211"/>
                <a:ext cx="2007" cy="268"/>
                <a:chOff x="2873" y="1211"/>
                <a:chExt cx="2007" cy="268"/>
              </a:xfrm>
            </p:grpSpPr>
            <p:sp>
              <p:nvSpPr>
                <p:cNvPr id="31" name="Rectangle 26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873" y="1211"/>
                  <a:ext cx="2007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35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36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8"/>
                <p:cNvSpPr>
                  <a:spLocks noChangeShapeType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44"/>
                <p:cNvSpPr>
                  <a:spLocks noChangeShapeType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49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50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55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56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5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5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5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Line 6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124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90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2038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4038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8" name="Text Box 9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022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9" name="Text Box 9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230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" name="Text Box 9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0007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1" name="Text Box 9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0076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2" name="Text Box 9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4007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3" name="Text Box 9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9923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4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7992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5" name="Text Box 9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9769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6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977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7" name="Text Box 10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396156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8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5961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9" name="Text Box 10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794619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0" name="Text Box 10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4644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1" name="Text Box 10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193081" y="2667000"/>
              <a:ext cx="3444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2" name="Text Box 11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45263" y="2971800"/>
              <a:ext cx="62926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1 1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3" name="Text Box 11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697531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RSD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54869" y="2979738"/>
              <a:ext cx="120967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FUNCT</a:t>
              </a:r>
            </a:p>
          </p:txBody>
        </p:sp>
        <p:sp>
          <p:nvSpPr>
            <p:cNvPr id="25" name="Line 7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6457944" y="2908687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1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92069" y="2971800"/>
              <a:ext cx="703263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RT</a:t>
              </a:r>
              <a:endParaRPr lang="en-US" dirty="0">
                <a:latin typeface="Trebuchet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77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1896</Words>
  <Application>Microsoft Office PowerPoint</Application>
  <PresentationFormat>On-screen Show (4:3)</PresentationFormat>
  <Paragraphs>770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b1010 Assembly</vt:lpstr>
      <vt:lpstr>Acknowledgements</vt:lpstr>
      <vt:lpstr>Today</vt:lpstr>
      <vt:lpstr>Limited Encoding Example</vt:lpstr>
      <vt:lpstr>My Choices</vt:lpstr>
      <vt:lpstr>Load Immediate</vt:lpstr>
      <vt:lpstr>Math</vt:lpstr>
      <vt:lpstr>Branch and Jump</vt:lpstr>
      <vt:lpstr>Load and Store</vt:lpstr>
      <vt:lpstr>How did I do?</vt:lpstr>
      <vt:lpstr>How did I do?</vt:lpstr>
      <vt:lpstr>TL;DR;</vt:lpstr>
      <vt:lpstr>Thumb (1) 16 bit Encoding</vt:lpstr>
      <vt:lpstr>What is Assembly?</vt:lpstr>
      <vt:lpstr>What is Assembly?</vt:lpstr>
      <vt:lpstr>Why Shouldn’t I learn Assembly?</vt:lpstr>
      <vt:lpstr>Why Should I Learn Assembly?</vt:lpstr>
      <vt:lpstr>Why Should I Learn Assembly?</vt:lpstr>
      <vt:lpstr>How should I learn Assembly?</vt:lpstr>
      <vt:lpstr>“C is Built On Assembly”</vt:lpstr>
      <vt:lpstr>MIPS Assembly Language</vt:lpstr>
      <vt:lpstr>Register File Allocation</vt:lpstr>
      <vt:lpstr>Register File Allocation</vt:lpstr>
      <vt:lpstr>Register File Allocation Redux</vt:lpstr>
      <vt:lpstr>Basic Operations</vt:lpstr>
      <vt:lpstr>Basic Operations</vt:lpstr>
      <vt:lpstr>Our First Assembly Program</vt:lpstr>
      <vt:lpstr>Our First Assembly Program</vt:lpstr>
      <vt:lpstr>Jumping and Branching</vt:lpstr>
      <vt:lpstr>Jumping / Branching Example</vt:lpstr>
      <vt:lpstr>Jumping / Branching Example</vt:lpstr>
      <vt:lpstr>Jumping / Branching Example</vt:lpstr>
      <vt:lpstr>Jumping / Branching Example</vt:lpstr>
      <vt:lpstr>Jumping / Branching Example</vt:lpstr>
      <vt:lpstr>Desk/Board Work</vt:lpstr>
      <vt:lpstr>Desk/Board Work</vt:lpstr>
      <vt:lpstr>Fibonacci Solution with Loops</vt:lpstr>
      <vt:lpstr>Memory Organization</vt:lpstr>
      <vt:lpstr>Memory Organization</vt:lpstr>
      <vt:lpstr>Loads &amp; Stores</vt:lpstr>
      <vt:lpstr>Word Alignment</vt:lpstr>
      <vt:lpstr>Array Example</vt:lpstr>
      <vt:lpstr>Array Example</vt:lpstr>
      <vt:lpstr>Array Example</vt:lpstr>
      <vt:lpstr>Array Example</vt:lpstr>
      <vt:lpstr>Array Example</vt:lpstr>
      <vt:lpstr>Array Example</vt:lpstr>
      <vt:lpstr>Remainder of Class</vt:lpstr>
      <vt:lpstr>IQ in Assembly</vt:lpstr>
      <vt:lpstr>IQ in Assembly</vt:lpstr>
      <vt:lpstr>IQ in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b1010 Assembly</dc:title>
  <dc:creator>Eric</dc:creator>
  <cp:lastModifiedBy>Eric</cp:lastModifiedBy>
  <cp:revision>51</cp:revision>
  <dcterms:created xsi:type="dcterms:W3CDTF">2012-09-28T22:49:27Z</dcterms:created>
  <dcterms:modified xsi:type="dcterms:W3CDTF">2014-10-09T03:11:04Z</dcterms:modified>
</cp:coreProperties>
</file>