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9" r:id="rId2"/>
    <p:sldId id="257" r:id="rId3"/>
    <p:sldId id="280" r:id="rId4"/>
    <p:sldId id="263" r:id="rId5"/>
    <p:sldId id="270" r:id="rId6"/>
    <p:sldId id="271" r:id="rId7"/>
    <p:sldId id="272" r:id="rId8"/>
    <p:sldId id="273" r:id="rId9"/>
    <p:sldId id="274" r:id="rId10"/>
    <p:sldId id="275" r:id="rId11"/>
    <p:sldId id="281" r:id="rId12"/>
    <p:sldId id="282" r:id="rId13"/>
    <p:sldId id="276" r:id="rId14"/>
    <p:sldId id="279" r:id="rId15"/>
    <p:sldId id="278" r:id="rId16"/>
    <p:sldId id="277" r:id="rId17"/>
    <p:sldId id="291" r:id="rId18"/>
    <p:sldId id="301" r:id="rId19"/>
    <p:sldId id="300" r:id="rId20"/>
    <p:sldId id="303" r:id="rId21"/>
    <p:sldId id="305" r:id="rId22"/>
    <p:sldId id="304" r:id="rId23"/>
    <p:sldId id="283" r:id="rId24"/>
    <p:sldId id="284" r:id="rId25"/>
    <p:sldId id="285" r:id="rId26"/>
    <p:sldId id="286" r:id="rId27"/>
    <p:sldId id="289" r:id="rId28"/>
    <p:sldId id="288" r:id="rId29"/>
    <p:sldId id="287" r:id="rId30"/>
    <p:sldId id="290" r:id="rId31"/>
    <p:sldId id="292" r:id="rId32"/>
    <p:sldId id="293" r:id="rId33"/>
    <p:sldId id="295" r:id="rId34"/>
    <p:sldId id="296" r:id="rId35"/>
    <p:sldId id="297" r:id="rId36"/>
    <p:sldId id="298" r:id="rId37"/>
    <p:sldId id="299" r:id="rId38"/>
    <p:sldId id="262" r:id="rId39"/>
    <p:sldId id="260" r:id="rId40"/>
    <p:sldId id="308" r:id="rId41"/>
    <p:sldId id="306" r:id="rId42"/>
    <p:sldId id="307" r:id="rId43"/>
    <p:sldId id="312" r:id="rId44"/>
    <p:sldId id="310" r:id="rId45"/>
    <p:sldId id="311" r:id="rId46"/>
    <p:sldId id="302" r:id="rId47"/>
    <p:sldId id="266" r:id="rId48"/>
    <p:sldId id="269" r:id="rId49"/>
    <p:sldId id="268" r:id="rId50"/>
    <p:sldId id="267" r:id="rId51"/>
    <p:sldId id="26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9" autoAdjust="0"/>
  </p:normalViewPr>
  <p:slideViewPr>
    <p:cSldViewPr>
      <p:cViewPr>
        <p:scale>
          <a:sx n="75" d="100"/>
          <a:sy n="75" d="100"/>
        </p:scale>
        <p:origin x="-166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7B21C-FCB5-45C5-B51B-2125F1AB1F9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52D67-DEE4-413E-A216-49754035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{signal: [</a:t>
            </a:r>
          </a:p>
          <a:p>
            <a:r>
              <a:rPr lang="en-US" dirty="0" smtClean="0"/>
              <a:t>  {name: '</a:t>
            </a:r>
            <a:r>
              <a:rPr lang="en-US" dirty="0" err="1" smtClean="0"/>
              <a:t>DataIn</a:t>
            </a:r>
            <a:r>
              <a:rPr lang="en-US" dirty="0" smtClean="0"/>
              <a:t>', wave: 'x2.2.2.2..x', data: 'Data[7:0] Data[7:0] Data[7:0] Data[7:0] '},</a:t>
            </a:r>
          </a:p>
          <a:p>
            <a:r>
              <a:rPr lang="en-US" dirty="0" smtClean="0"/>
              <a:t>  {name: 'Latched[7:0]', wave: 'x.2........', data: 'Valid'},</a:t>
            </a:r>
          </a:p>
          <a:p>
            <a:r>
              <a:rPr lang="en-US" dirty="0" smtClean="0"/>
              <a:t>  {name: 'Latch0', wave:'0.10.......'},</a:t>
            </a:r>
          </a:p>
          <a:p>
            <a:r>
              <a:rPr lang="en-US" dirty="0" smtClean="0"/>
              <a:t>  {name: 'Latched[15:8]', wave: 'x...2......', data: 'Valid'},</a:t>
            </a:r>
          </a:p>
          <a:p>
            <a:r>
              <a:rPr lang="en-US" dirty="0" smtClean="0"/>
              <a:t>  {name: 'Latch1', wave:'0...10.....'},</a:t>
            </a:r>
          </a:p>
          <a:p>
            <a:r>
              <a:rPr lang="en-US" dirty="0" smtClean="0"/>
              <a:t>  {name: 'Latched[23:16]', wave: 'x.....2....', data: 'Valid'}, </a:t>
            </a:r>
          </a:p>
          <a:p>
            <a:r>
              <a:rPr lang="en-US" dirty="0" smtClean="0"/>
              <a:t>  {name: 'Latch2', wave:'0.....10...'},</a:t>
            </a:r>
          </a:p>
          <a:p>
            <a:r>
              <a:rPr lang="en-US" dirty="0" smtClean="0"/>
              <a:t>  {name: 'Latched[31:24]', wave: 'xxxcxxxxx2.', data: 'Valid'},</a:t>
            </a:r>
          </a:p>
          <a:p>
            <a:r>
              <a:rPr lang="en-US" dirty="0" smtClean="0"/>
              <a:t>  {name: 'Latch3', wave:'0........10'},</a:t>
            </a:r>
          </a:p>
          <a:p>
            <a:r>
              <a:rPr lang="en-US" dirty="0" smtClean="0"/>
              <a:t>  {},</a:t>
            </a:r>
          </a:p>
          <a:p>
            <a:r>
              <a:rPr lang="en-US" dirty="0" smtClean="0"/>
              <a:t>]}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2D67-DEE4-413E-A216-497540351B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3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http://www.ee.nthu.edu.tw/jcliao/mic97/chap12R/showCh12R.htm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2D67-DEE4-413E-A216-497540351B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TMS320DM646x GPIO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2D67-DEE4-413E-A216-497540351B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FA3-B978-4785-AF11-17F033168D2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C32A-04C5-4F45-B67A-5B9EC82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FA3-B978-4785-AF11-17F033168D2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C32A-04C5-4F45-B67A-5B9EC82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FA3-B978-4785-AF11-17F033168D2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C32A-04C5-4F45-B67A-5B9EC82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FA3-B978-4785-AF11-17F033168D2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C32A-04C5-4F45-B67A-5B9EC82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FA3-B978-4785-AF11-17F033168D2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C32A-04C5-4F45-B67A-5B9EC82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2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FA3-B978-4785-AF11-17F033168D2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C32A-04C5-4F45-B67A-5B9EC82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FA3-B978-4785-AF11-17F033168D2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C32A-04C5-4F45-B67A-5B9EC82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FA3-B978-4785-AF11-17F033168D2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C32A-04C5-4F45-B67A-5B9EC82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FA3-B978-4785-AF11-17F033168D2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C32A-04C5-4F45-B67A-5B9EC82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4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FA3-B978-4785-AF11-17F033168D2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C32A-04C5-4F45-B67A-5B9EC82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FA3-B978-4785-AF11-17F033168D2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C32A-04C5-4F45-B67A-5B9EC82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2FA3-B978-4785-AF11-17F033168D2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C32A-04C5-4F45-B67A-5B9EC82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3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b1011</a:t>
            </a:r>
            <a:br>
              <a:rPr lang="en-US" dirty="0" smtClean="0"/>
            </a:br>
            <a:r>
              <a:rPr lang="en-US" dirty="0"/>
              <a:t>Processor to 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" y="915680"/>
            <a:ext cx="8229600" cy="31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4196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Invalid Data</a:t>
            </a:r>
          </a:p>
          <a:p>
            <a:pPr lvl="1"/>
            <a:r>
              <a:rPr lang="en-US" dirty="0" smtClean="0"/>
              <a:t>Recall lecture 2: Timing and Latches</a:t>
            </a:r>
          </a:p>
          <a:p>
            <a:r>
              <a:rPr lang="en-US" dirty="0" smtClean="0"/>
              <a:t>Hi-Z</a:t>
            </a:r>
          </a:p>
          <a:p>
            <a:pPr lvl="1"/>
            <a:r>
              <a:rPr lang="en-US" dirty="0" smtClean="0"/>
              <a:t>Nothing asserted, line floats.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95600" y="38100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971800" y="3810000"/>
            <a:ext cx="1828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6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Parallel Access (Fast)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Master Requests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Slave responds with data within </a:t>
            </a:r>
            <a:r>
              <a:rPr lang="en-US" b="1" dirty="0" smtClean="0"/>
              <a:t>Access Time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Master reads Data, finishes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Slave ready for next request</a:t>
            </a:r>
            <a:endParaRPr 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24" y="3789629"/>
            <a:ext cx="3432413" cy="177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24" y="1447800"/>
            <a:ext cx="34324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8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Parallel Access (Slow)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Master Requests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Slave is too slow to respond within </a:t>
            </a:r>
            <a:r>
              <a:rPr lang="en-US" b="1" dirty="0" smtClean="0"/>
              <a:t>Access Time</a:t>
            </a:r>
            <a:r>
              <a:rPr lang="en-US" dirty="0" smtClean="0"/>
              <a:t>, Asserts WAIT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Slave </a:t>
            </a:r>
            <a:r>
              <a:rPr lang="en-US" dirty="0" err="1" smtClean="0"/>
              <a:t>deasserts</a:t>
            </a:r>
            <a:r>
              <a:rPr lang="en-US" dirty="0" smtClean="0"/>
              <a:t> wait after providing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Master receives, stops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Slave ready for next request</a:t>
            </a:r>
            <a:endParaRPr 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24" y="1447800"/>
            <a:ext cx="34324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24" y="3642206"/>
            <a:ext cx="3432413" cy="176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1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Data Pins</a:t>
            </a:r>
          </a:p>
          <a:p>
            <a:r>
              <a:rPr lang="en-US" dirty="0" smtClean="0"/>
              <a:t>Control Pins:</a:t>
            </a:r>
          </a:p>
          <a:p>
            <a:pPr lvl="1"/>
            <a:r>
              <a:rPr lang="en-US" dirty="0" smtClean="0"/>
              <a:t>Request Behaviors</a:t>
            </a:r>
          </a:p>
          <a:p>
            <a:pPr lvl="1"/>
            <a:r>
              <a:rPr lang="en-US" dirty="0" smtClean="0"/>
              <a:t>Indicate Readiness</a:t>
            </a:r>
          </a:p>
          <a:p>
            <a:pPr lvl="1"/>
            <a:endParaRPr lang="en-US" dirty="0"/>
          </a:p>
          <a:p>
            <a:r>
              <a:rPr lang="en-US" dirty="0" smtClean="0"/>
              <a:t>What if we need more Data?</a:t>
            </a:r>
          </a:p>
          <a:p>
            <a:pPr lvl="1"/>
            <a:r>
              <a:rPr lang="en-US" dirty="0" smtClean="0"/>
              <a:t>Add More Pins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6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Parallel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 Flip Flops to re-use existing Data Pins</a:t>
            </a:r>
          </a:p>
          <a:p>
            <a:endParaRPr lang="en-US" dirty="0"/>
          </a:p>
          <a:p>
            <a:r>
              <a:rPr lang="en-US" dirty="0" smtClean="0"/>
              <a:t>Total Controlled Bits:</a:t>
            </a:r>
          </a:p>
          <a:p>
            <a:pPr lvl="1"/>
            <a:r>
              <a:rPr lang="en-US" dirty="0" smtClean="0"/>
              <a:t>D Data Pins</a:t>
            </a:r>
          </a:p>
          <a:p>
            <a:pPr lvl="1"/>
            <a:r>
              <a:rPr lang="en-US" dirty="0" smtClean="0"/>
              <a:t>L Latch Pins</a:t>
            </a:r>
          </a:p>
          <a:p>
            <a:pPr lvl="1"/>
            <a:r>
              <a:rPr lang="en-US" dirty="0" smtClean="0"/>
              <a:t>DL Total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1141"/>
            <a:ext cx="4953000" cy="484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4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Parallel Port</a:t>
            </a:r>
            <a:endParaRPr lang="en-US" dirty="0"/>
          </a:p>
        </p:txBody>
      </p:sp>
      <p:pic>
        <p:nvPicPr>
          <p:cNvPr id="15" name="Picture 2" descr="C:\Users\Eric\Downloads\wavedrom (2)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57" y="1782762"/>
            <a:ext cx="8044286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2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Peripheral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One data pin per direction</a:t>
            </a:r>
          </a:p>
          <a:p>
            <a:pPr lvl="1"/>
            <a:r>
              <a:rPr lang="en-US" dirty="0" smtClean="0"/>
              <a:t>MOSI – Master Out Slave In</a:t>
            </a:r>
          </a:p>
          <a:p>
            <a:pPr lvl="1"/>
            <a:r>
              <a:rPr lang="en-US" dirty="0" smtClean="0"/>
              <a:t>MISO – Master In Slave Out</a:t>
            </a:r>
          </a:p>
          <a:p>
            <a:r>
              <a:rPr lang="en-US" dirty="0" smtClean="0"/>
              <a:t>One Clock Pin</a:t>
            </a:r>
          </a:p>
          <a:p>
            <a:pPr lvl="1"/>
            <a:r>
              <a:rPr lang="en-US" dirty="0" smtClean="0"/>
              <a:t>Replaces all of the Latch Pins</a:t>
            </a:r>
          </a:p>
          <a:p>
            <a:r>
              <a:rPr lang="en-US" dirty="0" smtClean="0"/>
              <a:t>Chip Select</a:t>
            </a:r>
          </a:p>
          <a:p>
            <a:pPr lvl="1"/>
            <a:r>
              <a:rPr lang="en-US" dirty="0" smtClean="0"/>
              <a:t>Tells a peripheral we’re talking to it</a:t>
            </a:r>
          </a:p>
          <a:p>
            <a:pPr lvl="1"/>
            <a:endParaRPr lang="en-US" dirty="0"/>
          </a:p>
          <a:p>
            <a:r>
              <a:rPr lang="en-US" dirty="0" smtClean="0"/>
              <a:t>One bit of data per clock strobe</a:t>
            </a:r>
            <a:endParaRPr lang="en-US" dirty="0"/>
          </a:p>
        </p:txBody>
      </p:sp>
      <p:pic>
        <p:nvPicPr>
          <p:cNvPr id="10242" name="Picture 2" descr="http://e2e.ti.com/cfs-file.ashx/__key/communityserver-discussions-components-files/387/4353.DLPC200_5F00_S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" y="3865760"/>
            <a:ext cx="9128760" cy="297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32437"/>
            <a:ext cx="8534400" cy="71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Multiple Peripherals require individual Chip Select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Data\picbook\chapter11\pic_to_spieepro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2600" y="469900"/>
            <a:ext cx="4865146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6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4953000"/>
            <a:ext cx="8229600" cy="1706563"/>
          </a:xfrm>
        </p:spPr>
        <p:txBody>
          <a:bodyPr/>
          <a:lstStyle/>
          <a:p>
            <a:r>
              <a:rPr lang="en-US" dirty="0" smtClean="0"/>
              <a:t>Basically, Shift Registers</a:t>
            </a:r>
            <a:endParaRPr lang="en-US" dirty="0"/>
          </a:p>
        </p:txBody>
      </p:sp>
      <p:pic>
        <p:nvPicPr>
          <p:cNvPr id="20484" name="Picture 4" descr="http://nptel.iitk.ac.in/courses/Webcourse-contents/IIT-KANPUR/microcontrollers/micro/lecture45/images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9067800" cy="28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8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Asynchronous Receiver </a:t>
            </a:r>
            <a:r>
              <a:rPr lang="en-US" dirty="0" smtClean="0"/>
              <a:t>Transmitter</a:t>
            </a:r>
          </a:p>
          <a:p>
            <a:endParaRPr lang="en-US" dirty="0"/>
          </a:p>
          <a:p>
            <a:r>
              <a:rPr lang="en-US" dirty="0" smtClean="0"/>
              <a:t>One Data Pin per Direction</a:t>
            </a:r>
          </a:p>
          <a:p>
            <a:pPr lvl="1"/>
            <a:r>
              <a:rPr lang="en-US" dirty="0" smtClean="0"/>
              <a:t>Inconsistently Named</a:t>
            </a:r>
          </a:p>
          <a:p>
            <a:pPr lvl="1"/>
            <a:r>
              <a:rPr lang="en-US" dirty="0" smtClean="0"/>
              <a:t>Rx? </a:t>
            </a:r>
            <a:r>
              <a:rPr lang="en-US" dirty="0" err="1" smtClean="0"/>
              <a:t>Tx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No Clock Pin!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our Processors out into the wild!</a:t>
            </a:r>
          </a:p>
          <a:p>
            <a:endParaRPr lang="en-US" dirty="0"/>
          </a:p>
          <a:p>
            <a:r>
              <a:rPr lang="en-US" dirty="0" smtClean="0"/>
              <a:t>This is an experimental lecture</a:t>
            </a:r>
          </a:p>
          <a:p>
            <a:endParaRPr lang="en-US" dirty="0"/>
          </a:p>
          <a:p>
            <a:r>
              <a:rPr lang="en-US" dirty="0" smtClean="0"/>
              <a:t>Time for HW4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Clocking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Explicit Clock</a:t>
            </a:r>
          </a:p>
          <a:p>
            <a:endParaRPr lang="en-US" dirty="0"/>
          </a:p>
          <a:p>
            <a:r>
              <a:rPr lang="en-US" dirty="0" smtClean="0"/>
              <a:t>Instead, agree on speed and hope for the best</a:t>
            </a:r>
          </a:p>
          <a:p>
            <a:pPr lvl="1"/>
            <a:endParaRPr lang="en-US" dirty="0"/>
          </a:p>
        </p:txBody>
      </p:sp>
      <p:pic>
        <p:nvPicPr>
          <p:cNvPr id="21506" name="Picture 2" descr="http://www.ee.nthu.edu.tw/jcliao/mic97/chap12R/F12_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98812"/>
            <a:ext cx="60960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9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Clocking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Starts High</a:t>
            </a:r>
          </a:p>
          <a:p>
            <a:endParaRPr lang="en-US" dirty="0"/>
          </a:p>
          <a:p>
            <a:r>
              <a:rPr lang="en-US" dirty="0" smtClean="0"/>
              <a:t>Drops low to start</a:t>
            </a:r>
          </a:p>
          <a:p>
            <a:pPr lvl="1"/>
            <a:r>
              <a:rPr lang="en-US" dirty="0" smtClean="0"/>
              <a:t>Start Bit</a:t>
            </a:r>
          </a:p>
          <a:p>
            <a:pPr lvl="1"/>
            <a:endParaRPr lang="en-US" dirty="0"/>
          </a:p>
          <a:p>
            <a:r>
              <a:rPr lang="en-US" dirty="0" smtClean="0"/>
              <a:t>Data Bits are sent</a:t>
            </a:r>
          </a:p>
          <a:p>
            <a:endParaRPr lang="en-US" dirty="0"/>
          </a:p>
          <a:p>
            <a:r>
              <a:rPr lang="en-US" dirty="0" smtClean="0"/>
              <a:t>Remains High to recover</a:t>
            </a:r>
          </a:p>
          <a:p>
            <a:pPr lvl="1"/>
            <a:r>
              <a:rPr lang="en-US" dirty="0" smtClean="0"/>
              <a:t>Stop Bit(s)</a:t>
            </a:r>
          </a:p>
          <a:p>
            <a:pPr lvl="1"/>
            <a:endParaRPr lang="en-US" dirty="0"/>
          </a:p>
          <a:p>
            <a:r>
              <a:rPr lang="en-US" dirty="0" smtClean="0"/>
              <a:t>Receiver measures data </a:t>
            </a:r>
            <a:r>
              <a:rPr lang="en-US" dirty="0" smtClean="0"/>
              <a:t>halfway </a:t>
            </a:r>
            <a:r>
              <a:rPr lang="en-US" dirty="0" smtClean="0"/>
              <a:t>through each bit</a:t>
            </a:r>
          </a:p>
          <a:p>
            <a:pPr lvl="1"/>
            <a:r>
              <a:rPr lang="en-US" dirty="0" smtClean="0"/>
              <a:t>In case of clock error</a:t>
            </a:r>
            <a:endParaRPr lang="en-US" dirty="0"/>
          </a:p>
        </p:txBody>
      </p:sp>
      <p:pic>
        <p:nvPicPr>
          <p:cNvPr id="22530" name="Picture 2" descr="http://www.societyofrobots.com/images/microcontroller_uart_async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379" y="1554162"/>
            <a:ext cx="4860242" cy="46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2800" y="583513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Bit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Clock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many bits can be sent reliably before resynchronization?</a:t>
                </a:r>
              </a:p>
              <a:p>
                <a:pPr lvl="1"/>
                <a:r>
                  <a:rPr lang="en-US" dirty="0" smtClean="0"/>
                  <a:t>Clock Speed Tolerance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Failure once we drift half a bit width</a:t>
                </a:r>
              </a:p>
              <a:p>
                <a:pPr lvl="1"/>
                <a:r>
                  <a:rPr lang="en-US" dirty="0" smtClean="0"/>
                  <a:t>Each bit drifts by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Ε</m:t>
                    </m:r>
                    <m:r>
                      <a:rPr lang="en-US" b="0" i="0" smtClean="0">
                        <a:latin typeface="Cambria Math"/>
                      </a:rPr>
                      <m:t>%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524000" y="4884417"/>
            <a:ext cx="5143050" cy="1463041"/>
            <a:chOff x="2514600" y="5105399"/>
            <a:chExt cx="5143050" cy="1463041"/>
          </a:xfrm>
        </p:grpSpPr>
        <p:pic>
          <p:nvPicPr>
            <p:cNvPr id="4" name="Picture 2" descr="http://www.societyofrobots.com/images/microcontroller_uart_async.gi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92" t="47413" r="22950" b="20906"/>
            <a:stretch/>
          </p:blipFill>
          <p:spPr bwMode="auto">
            <a:xfrm>
              <a:off x="2514600" y="5105399"/>
              <a:ext cx="2549563" cy="1463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societyofrobots.com/images/microcontroller_uart_async.gi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92" t="47413" r="22950" b="20906"/>
            <a:stretch/>
          </p:blipFill>
          <p:spPr bwMode="auto">
            <a:xfrm>
              <a:off x="4731572" y="5105399"/>
              <a:ext cx="969980" cy="1463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societyofrobots.com/images/microcontroller_uart_async.gi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92" t="47413" r="22950" b="20906"/>
            <a:stretch/>
          </p:blipFill>
          <p:spPr bwMode="auto">
            <a:xfrm>
              <a:off x="5368962" y="5105399"/>
              <a:ext cx="969980" cy="1463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societyofrobots.com/images/microcontroller_uart_async.gi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92" t="47413" r="22950" b="20906"/>
            <a:stretch/>
          </p:blipFill>
          <p:spPr bwMode="auto">
            <a:xfrm>
              <a:off x="6019800" y="5105399"/>
              <a:ext cx="969980" cy="1463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5064163" y="5303519"/>
              <a:ext cx="0" cy="1066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43400" y="5303519"/>
              <a:ext cx="0" cy="1066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91200" y="5303519"/>
              <a:ext cx="0" cy="1066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511963" y="5303519"/>
              <a:ext cx="0" cy="1066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5" name="Picture 2" descr="http://www.societyofrobots.com/images/microcontroller_uart_async.gi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92" t="47413" r="22950" b="20906"/>
            <a:stretch/>
          </p:blipFill>
          <p:spPr bwMode="auto">
            <a:xfrm>
              <a:off x="6687670" y="5105399"/>
              <a:ext cx="969980" cy="1463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7315200" y="5303519"/>
              <a:ext cx="0" cy="1066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43625" y="6299229"/>
                <a:ext cx="2755626" cy="492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Failure after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Ε</m:t>
                        </m:r>
                        <m:r>
                          <a:rPr lang="en-US" b="0" i="0" smtClean="0">
                            <a:latin typeface="Cambria Math"/>
                          </a:rPr>
                          <m:t>%</m:t>
                        </m:r>
                      </m:den>
                    </m:f>
                  </m:oMath>
                </a14:m>
                <a:r>
                  <a:rPr lang="en-US" dirty="0" smtClean="0"/>
                  <a:t> Bit Widths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625" y="6299229"/>
                <a:ext cx="2755626" cy="492699"/>
              </a:xfrm>
              <a:prstGeom prst="rect">
                <a:avLst/>
              </a:prstGeom>
              <a:blipFill rotWithShape="1">
                <a:blip r:embed="rId4"/>
                <a:stretch>
                  <a:fillRect l="-1991" r="-1327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6553200" y="5292771"/>
            <a:ext cx="2507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“Correct” Sampling 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Drifted Sampling 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Vs Parallel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8637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One Word at a time</a:t>
            </a:r>
          </a:p>
          <a:p>
            <a:r>
              <a:rPr lang="en-US" dirty="0" smtClean="0"/>
              <a:t>Cheaper Logic</a:t>
            </a:r>
          </a:p>
          <a:p>
            <a:endParaRPr lang="en-US" dirty="0"/>
          </a:p>
          <a:p>
            <a:r>
              <a:rPr lang="en-US" dirty="0" smtClean="0"/>
              <a:t>Fast for short distances</a:t>
            </a:r>
          </a:p>
          <a:p>
            <a:pPr lvl="1"/>
            <a:r>
              <a:rPr lang="en-US" dirty="0" smtClean="0"/>
              <a:t>Many bits per clock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9399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One Bit at a time</a:t>
            </a:r>
          </a:p>
          <a:p>
            <a:r>
              <a:rPr lang="en-US" dirty="0" smtClean="0"/>
              <a:t>Cheaper Wiring</a:t>
            </a:r>
          </a:p>
          <a:p>
            <a:endParaRPr lang="en-US" smtClean="0"/>
          </a:p>
          <a:p>
            <a:r>
              <a:rPr lang="en-US" smtClean="0"/>
              <a:t>Fast </a:t>
            </a:r>
            <a:r>
              <a:rPr lang="en-US" dirty="0" smtClean="0"/>
              <a:t>for long distances</a:t>
            </a:r>
          </a:p>
          <a:p>
            <a:pPr lvl="1"/>
            <a:r>
              <a:rPr lang="en-US" dirty="0" smtClean="0"/>
              <a:t>Faster Clock possible</a:t>
            </a:r>
            <a:endParaRPr lang="en-US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1066800" y="4114800"/>
            <a:ext cx="7315200" cy="2514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Distance affects maximum clock rate:</a:t>
            </a:r>
          </a:p>
          <a:p>
            <a:pPr lvl="1"/>
            <a:r>
              <a:rPr lang="en-US" dirty="0" smtClean="0"/>
              <a:t>Capacitance affects slew time</a:t>
            </a:r>
          </a:p>
          <a:p>
            <a:pPr lvl="2"/>
            <a:r>
              <a:rPr lang="en-US" dirty="0" smtClean="0"/>
              <a:t>Slowly charge wire, delays stability</a:t>
            </a:r>
          </a:p>
          <a:p>
            <a:pPr lvl="1"/>
            <a:r>
              <a:rPr lang="en-US" dirty="0" smtClean="0"/>
              <a:t>Wire length mismatch creates </a:t>
            </a:r>
            <a:r>
              <a:rPr lang="en-US" b="1" dirty="0" smtClean="0"/>
              <a:t>skew</a:t>
            </a:r>
            <a:r>
              <a:rPr lang="en-US" dirty="0" smtClean="0"/>
              <a:t> time</a:t>
            </a:r>
          </a:p>
          <a:p>
            <a:pPr lvl="2"/>
            <a:r>
              <a:rPr lang="en-US" dirty="0" smtClean="0"/>
              <a:t>Some signals arrive sooner than others</a:t>
            </a:r>
          </a:p>
          <a:p>
            <a:pPr lvl="1"/>
            <a:r>
              <a:rPr lang="en-US" dirty="0" smtClean="0"/>
              <a:t>Parallel wires create extra capacitance</a:t>
            </a:r>
          </a:p>
          <a:p>
            <a:pPr lvl="2"/>
            <a:r>
              <a:rPr lang="en-US" dirty="0" smtClean="0"/>
              <a:t>Parallel is more affected than Serial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8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Bi-Directionality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every pin has a defined direction</a:t>
            </a:r>
          </a:p>
          <a:p>
            <a:pPr lvl="1"/>
            <a:r>
              <a:rPr lang="en-US" dirty="0" smtClean="0"/>
              <a:t>This can be done with normal gates!</a:t>
            </a:r>
          </a:p>
          <a:p>
            <a:pPr lvl="1"/>
            <a:endParaRPr lang="en-US" dirty="0"/>
          </a:p>
          <a:p>
            <a:r>
              <a:rPr lang="en-US" dirty="0" smtClean="0"/>
              <a:t>To do bidirectional, we need new equipment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</a:t>
            </a:r>
            <a:r>
              <a:rPr lang="en-US" dirty="0" err="1" smtClean="0"/>
              <a:t>PHYsical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PHY</a:t>
            </a:r>
            <a:r>
              <a:rPr lang="en-US" dirty="0" smtClean="0"/>
              <a:t> interfaces logic with the physical world</a:t>
            </a:r>
          </a:p>
          <a:p>
            <a:endParaRPr lang="en-US" dirty="0" smtClean="0"/>
          </a:p>
          <a:p>
            <a:r>
              <a:rPr lang="en-US" dirty="0" smtClean="0"/>
              <a:t>Needed whenever we go “off chip”</a:t>
            </a:r>
          </a:p>
          <a:p>
            <a:endParaRPr lang="en-US" dirty="0"/>
          </a:p>
          <a:p>
            <a:r>
              <a:rPr lang="en-US" dirty="0" smtClean="0"/>
              <a:t>Simplest PHY is an inverter.</a:t>
            </a:r>
          </a:p>
          <a:p>
            <a:pPr lvl="1"/>
            <a:r>
              <a:rPr lang="en-US" dirty="0" smtClean="0"/>
              <a:t>Orientation determines input vs 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 is a Buffer</a:t>
            </a:r>
          </a:p>
          <a:p>
            <a:pPr lvl="1"/>
            <a:r>
              <a:rPr lang="en-US" dirty="0" smtClean="0"/>
              <a:t>Cleans signal for internal logic</a:t>
            </a:r>
          </a:p>
          <a:p>
            <a:pPr lvl="1"/>
            <a:endParaRPr lang="en-US" dirty="0"/>
          </a:p>
          <a:p>
            <a:r>
              <a:rPr lang="en-US" dirty="0" smtClean="0"/>
              <a:t>Output </a:t>
            </a:r>
            <a:r>
              <a:rPr lang="en-US" b="1" dirty="0" smtClean="0"/>
              <a:t>Tri-State Buffer</a:t>
            </a:r>
          </a:p>
          <a:p>
            <a:pPr lvl="1"/>
            <a:r>
              <a:rPr lang="en-US" dirty="0" smtClean="0"/>
              <a:t>Can “release” the line</a:t>
            </a:r>
          </a:p>
          <a:p>
            <a:pPr lvl="1"/>
            <a:r>
              <a:rPr lang="en-US" dirty="0" smtClean="0"/>
              <a:t>Only asserts when enabled 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92" y="1891777"/>
            <a:ext cx="46672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3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TriState</a:t>
            </a:r>
            <a:r>
              <a:rPr lang="en-US" dirty="0" smtClean="0"/>
              <a:t> Buffer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http://www-mdp.eng.cam.ac.uk/web/library/enginfo/mdp_micro/lecture1/lecture1-5-4.html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Enable is true, acts like a normal buffer</a:t>
            </a:r>
          </a:p>
          <a:p>
            <a:pPr lvl="1"/>
            <a:r>
              <a:rPr lang="en-US" dirty="0" smtClean="0"/>
              <a:t>PFET on for Input = 1</a:t>
            </a:r>
          </a:p>
          <a:p>
            <a:pPr lvl="1"/>
            <a:r>
              <a:rPr lang="en-US" dirty="0" smtClean="0"/>
              <a:t>NFET on for Input = 0</a:t>
            </a:r>
          </a:p>
          <a:p>
            <a:pPr lvl="1"/>
            <a:endParaRPr lang="en-US" dirty="0"/>
          </a:p>
          <a:p>
            <a:r>
              <a:rPr lang="en-US" dirty="0" smtClean="0"/>
              <a:t>When Enable is false, doesn’t assert a state</a:t>
            </a:r>
          </a:p>
          <a:p>
            <a:pPr lvl="1"/>
            <a:r>
              <a:rPr lang="en-US" dirty="0" smtClean="0"/>
              <a:t>Neither FET is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Output “Floats”</a:t>
            </a:r>
          </a:p>
          <a:p>
            <a:pPr lvl="1"/>
            <a:r>
              <a:rPr lang="en-US" dirty="0" smtClean="0"/>
              <a:t>Output = </a:t>
            </a:r>
            <a:r>
              <a:rPr lang="en-US" b="1" dirty="0" smtClean="0"/>
              <a:t>Z </a:t>
            </a:r>
            <a:r>
              <a:rPr lang="en-US" dirty="0" smtClean="0"/>
              <a:t>or </a:t>
            </a:r>
            <a:r>
              <a:rPr lang="en-US" b="1" dirty="0" smtClean="0"/>
              <a:t>Hi-Z</a:t>
            </a:r>
            <a:endParaRPr lang="en-US" b="1" dirty="0" smtClean="0"/>
          </a:p>
        </p:txBody>
      </p:sp>
      <p:pic>
        <p:nvPicPr>
          <p:cNvPr id="8" name="Picture 2" descr="Tri-state buffer circui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9187" y="2582069"/>
            <a:ext cx="34766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 smtClean="0"/>
              <a:t>PSOC GPIO Structure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762000"/>
            <a:ext cx="7620000" cy="578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6488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://www.cypress.com/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2599" y="76200"/>
            <a:ext cx="5638802" cy="644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687" y="64008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http://www.ti.com/lit/ug/sprueq8a/sprueq8a.pdf</a:t>
            </a:r>
          </a:p>
        </p:txBody>
      </p:sp>
    </p:spTree>
    <p:extLst>
      <p:ext uri="{BB962C8B-B14F-4D97-AF65-F5344CB8AC3E}">
        <p14:creationId xmlns:p14="http://schemas.microsoft.com/office/powerpoint/2010/main" val="28224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but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 smtClean="0"/>
              <a:t>EMAIL ALL OF US</a:t>
            </a:r>
            <a:endParaRPr lang="en-US" sz="6600" b="1" dirty="0"/>
          </a:p>
          <a:p>
            <a:pPr marL="0" indent="0" algn="ctr">
              <a:buNone/>
            </a:pPr>
            <a:r>
              <a:rPr lang="en-US" sz="6600" b="1" dirty="0" smtClean="0"/>
              <a:t>NOT JUST LYRA</a:t>
            </a:r>
            <a:endParaRPr lang="en-US" sz="6600" b="1" dirty="0"/>
          </a:p>
          <a:p>
            <a:pPr marL="0" indent="0" algn="ctr">
              <a:buNone/>
            </a:pPr>
            <a:r>
              <a:rPr lang="en-US" sz="6600" b="1" dirty="0" smtClean="0"/>
              <a:t>IT MAKES LYRA SAD</a:t>
            </a:r>
            <a:endParaRPr lang="en-US" sz="6600" b="1" dirty="0"/>
          </a:p>
          <a:p>
            <a:pPr marL="0" indent="0" algn="ctr">
              <a:buNone/>
            </a:pPr>
            <a:r>
              <a:rPr lang="en-US" sz="6600" b="1" dirty="0" smtClean="0"/>
              <a:t>IT MAKES YOU SLOW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9378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= Inter-Integrated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Wire Serial Protocol</a:t>
            </a:r>
          </a:p>
          <a:p>
            <a:pPr lvl="1"/>
            <a:r>
              <a:rPr lang="en-US" dirty="0" smtClean="0"/>
              <a:t>SDA = </a:t>
            </a:r>
            <a:r>
              <a:rPr lang="en-US" b="1" dirty="0" smtClean="0"/>
              <a:t>S</a:t>
            </a:r>
            <a:r>
              <a:rPr lang="en-US" dirty="0" smtClean="0"/>
              <a:t>erial </a:t>
            </a:r>
            <a:r>
              <a:rPr lang="en-US" b="1" dirty="0" err="1" smtClean="0"/>
              <a:t>DA</a:t>
            </a:r>
            <a:r>
              <a:rPr lang="en-US" dirty="0" err="1" smtClean="0"/>
              <a:t>ta</a:t>
            </a:r>
            <a:endParaRPr lang="en-US" dirty="0" smtClean="0"/>
          </a:p>
          <a:p>
            <a:pPr lvl="1"/>
            <a:r>
              <a:rPr lang="en-US" dirty="0" smtClean="0"/>
              <a:t>SCL = </a:t>
            </a:r>
            <a:r>
              <a:rPr lang="en-US" b="1" dirty="0" smtClean="0"/>
              <a:t>S</a:t>
            </a:r>
            <a:r>
              <a:rPr lang="en-US" dirty="0" smtClean="0"/>
              <a:t>erial </a:t>
            </a:r>
            <a:r>
              <a:rPr lang="en-US" b="1" dirty="0" smtClean="0"/>
              <a:t>Cl</a:t>
            </a:r>
            <a:r>
              <a:rPr lang="en-US" dirty="0" smtClean="0"/>
              <a:t>ock</a:t>
            </a:r>
          </a:p>
          <a:p>
            <a:r>
              <a:rPr lang="en-US" dirty="0" smtClean="0"/>
              <a:t>7 bit addressing: Up to 127 devices per bus</a:t>
            </a:r>
          </a:p>
          <a:p>
            <a:pPr lvl="1"/>
            <a:r>
              <a:rPr lang="en-US" dirty="0" smtClean="0"/>
              <a:t>… unless capacitance kills </a:t>
            </a:r>
            <a:r>
              <a:rPr lang="en-US" dirty="0" smtClean="0"/>
              <a:t>you (400pF nom max)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Whose Line is it,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9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 Chip Select Lines</a:t>
            </a:r>
            <a:endParaRPr lang="en-US" dirty="0"/>
          </a:p>
          <a:p>
            <a:r>
              <a:rPr lang="en-US" dirty="0" smtClean="0"/>
              <a:t>Each message has an address preamble</a:t>
            </a:r>
          </a:p>
          <a:p>
            <a:pPr lvl="1"/>
            <a:r>
              <a:rPr lang="en-US" dirty="0" smtClean="0"/>
              <a:t>If it isn’t for you, ignore it.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C:\Data\picbook\chapter11\i2c_busd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543959"/>
            <a:ext cx="86106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3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Bidirectionality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Lines have </a:t>
            </a:r>
            <a:r>
              <a:rPr lang="en-US" dirty="0" err="1" smtClean="0"/>
              <a:t>Pullup</a:t>
            </a:r>
            <a:r>
              <a:rPr lang="en-US" dirty="0" smtClean="0"/>
              <a:t> Resistors</a:t>
            </a:r>
          </a:p>
          <a:p>
            <a:pPr lvl="1"/>
            <a:r>
              <a:rPr lang="en-US" dirty="0" smtClean="0"/>
              <a:t>Gently pulls it to </a:t>
            </a:r>
            <a:r>
              <a:rPr lang="en-US" dirty="0" smtClean="0"/>
              <a:t>VDD</a:t>
            </a:r>
          </a:p>
          <a:p>
            <a:pPr lvl="1"/>
            <a:r>
              <a:rPr lang="en-US" dirty="0" smtClean="0"/>
              <a:t>Default state is </a:t>
            </a:r>
            <a:r>
              <a:rPr lang="en-US" b="1" dirty="0" smtClean="0"/>
              <a:t>1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Devices yank to ground to assert a zero</a:t>
            </a:r>
          </a:p>
          <a:p>
            <a:pPr lvl="1"/>
            <a:r>
              <a:rPr lang="en-US" dirty="0" smtClean="0"/>
              <a:t>If no one asserts </a:t>
            </a:r>
            <a:r>
              <a:rPr lang="en-US" b="1" dirty="0" smtClean="0"/>
              <a:t>0</a:t>
            </a:r>
            <a:r>
              <a:rPr lang="en-US" dirty="0" smtClean="0"/>
              <a:t>, it is a </a:t>
            </a:r>
            <a:r>
              <a:rPr lang="en-US" b="1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This is called “Open Drain”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V 0.3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3E82-89CD-4837-B278-0A91F065C35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I2C Bus Transfer</a:t>
            </a:r>
          </a:p>
        </p:txBody>
      </p:sp>
      <p:pic>
        <p:nvPicPr>
          <p:cNvPr id="154627" name="Picture 3" descr="C:\Data\picbook\chapter11\i2c_busx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10600" cy="33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533400" y="4876800"/>
            <a:ext cx="678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Multiple bytes sent in a transaction; every 8 bits has a 9</a:t>
            </a:r>
            <a:r>
              <a:rPr lang="en-US" altLang="en-US" baseline="30000"/>
              <a:t>th</a:t>
            </a:r>
            <a:r>
              <a:rPr lang="en-US" altLang="en-US"/>
              <a:t> bit that is an acknowledge.</a:t>
            </a:r>
          </a:p>
        </p:txBody>
      </p:sp>
    </p:spTree>
    <p:extLst>
      <p:ext uri="{BB962C8B-B14F-4D97-AF65-F5344CB8AC3E}">
        <p14:creationId xmlns:p14="http://schemas.microsoft.com/office/powerpoint/2010/main" val="39758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2C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Pull-Ups </a:t>
            </a:r>
            <a:r>
              <a:rPr lang="en-US" dirty="0" smtClean="0"/>
              <a:t>limit max clock frequency</a:t>
            </a:r>
          </a:p>
          <a:p>
            <a:pPr lvl="1"/>
            <a:r>
              <a:rPr lang="en-US" dirty="0" smtClean="0"/>
              <a:t>VERY sensitive to total capacitance </a:t>
            </a:r>
          </a:p>
          <a:p>
            <a:pPr lvl="2"/>
            <a:r>
              <a:rPr lang="en-US" dirty="0" smtClean="0"/>
              <a:t>400pF </a:t>
            </a:r>
            <a:r>
              <a:rPr lang="en-US" dirty="0" smtClean="0"/>
              <a:t>max</a:t>
            </a:r>
            <a:endParaRPr lang="en-US" dirty="0" smtClean="0"/>
          </a:p>
          <a:p>
            <a:pPr lvl="1"/>
            <a:r>
              <a:rPr lang="en-US" dirty="0" smtClean="0"/>
              <a:t>Slower than other serial protocols </a:t>
            </a:r>
          </a:p>
          <a:p>
            <a:pPr lvl="2"/>
            <a:r>
              <a:rPr lang="en-US" dirty="0" smtClean="0"/>
              <a:t>100kHz Normal, 400kHz Enhanced</a:t>
            </a:r>
          </a:p>
          <a:p>
            <a:pPr lvl="1"/>
            <a:r>
              <a:rPr lang="en-US" dirty="0" smtClean="0"/>
              <a:t>Higher R, Slower max frequency</a:t>
            </a:r>
          </a:p>
          <a:p>
            <a:pPr lvl="1"/>
            <a:r>
              <a:rPr lang="en-US" dirty="0" smtClean="0"/>
              <a:t>Lower R, Higher power dissipation</a:t>
            </a:r>
          </a:p>
          <a:p>
            <a:pPr lvl="1"/>
            <a:endParaRPr lang="en-US" dirty="0"/>
          </a:p>
          <a:p>
            <a:r>
              <a:rPr lang="en-US" dirty="0" smtClean="0"/>
              <a:t>Addresses can be a pain!</a:t>
            </a:r>
          </a:p>
          <a:p>
            <a:pPr lvl="1"/>
            <a:r>
              <a:rPr lang="en-US" dirty="0" smtClean="0"/>
              <a:t>Not all bits are definable</a:t>
            </a:r>
          </a:p>
          <a:p>
            <a:pPr lvl="1"/>
            <a:r>
              <a:rPr lang="en-US" dirty="0" smtClean="0"/>
              <a:t>Overlap happens more often than you’d expect!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– Controller Area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found in Vehicles, Robots</a:t>
            </a:r>
          </a:p>
          <a:p>
            <a:endParaRPr lang="en-US" dirty="0" smtClean="0"/>
          </a:p>
          <a:p>
            <a:r>
              <a:rPr lang="en-US" dirty="0" smtClean="0"/>
              <a:t>1 Megabit per Second, 11 bit addressing</a:t>
            </a:r>
          </a:p>
          <a:p>
            <a:endParaRPr lang="en-US" dirty="0" smtClean="0"/>
          </a:p>
          <a:p>
            <a:r>
              <a:rPr lang="en-US" dirty="0" smtClean="0"/>
              <a:t>Dominant / Recessive </a:t>
            </a:r>
            <a:r>
              <a:rPr lang="en-US" dirty="0" err="1" smtClean="0"/>
              <a:t>Signalling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Separate Clock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- Dominance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I2C, Dominant vs Recessive</a:t>
            </a:r>
          </a:p>
          <a:p>
            <a:pPr lvl="1"/>
            <a:r>
              <a:rPr lang="en-US" dirty="0" smtClean="0"/>
              <a:t>Requires a separate PHY chip</a:t>
            </a:r>
          </a:p>
          <a:p>
            <a:endParaRPr lang="en-US" dirty="0" smtClean="0"/>
          </a:p>
          <a:p>
            <a:r>
              <a:rPr lang="en-US" dirty="0" smtClean="0"/>
              <a:t>To Assert:</a:t>
            </a:r>
          </a:p>
          <a:p>
            <a:pPr lvl="1"/>
            <a:r>
              <a:rPr lang="en-US" dirty="0" smtClean="0"/>
              <a:t>Pull CAN HI up </a:t>
            </a:r>
          </a:p>
          <a:p>
            <a:pPr lvl="1"/>
            <a:r>
              <a:rPr lang="en-US" dirty="0" smtClean="0"/>
              <a:t>Pull CAN LO down</a:t>
            </a:r>
          </a:p>
          <a:p>
            <a:pPr lvl="1"/>
            <a:r>
              <a:rPr lang="en-US" dirty="0" smtClean="0"/>
              <a:t>Otherwise, resistor pulls two wires back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-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514600"/>
          </a:xfrm>
        </p:spPr>
        <p:txBody>
          <a:bodyPr/>
          <a:lstStyle/>
          <a:p>
            <a:r>
              <a:rPr lang="en-US" dirty="0" smtClean="0"/>
              <a:t>Green – Address</a:t>
            </a:r>
          </a:p>
          <a:p>
            <a:r>
              <a:rPr lang="en-US" dirty="0" smtClean="0"/>
              <a:t>Yellow – Data Length in Bytes</a:t>
            </a:r>
          </a:p>
          <a:p>
            <a:r>
              <a:rPr lang="en-US" dirty="0" smtClean="0"/>
              <a:t>Red – Actual Data</a:t>
            </a:r>
            <a:endParaRPr lang="en-US" dirty="0"/>
          </a:p>
        </p:txBody>
      </p:sp>
      <p:pic>
        <p:nvPicPr>
          <p:cNvPr id="19458" name="Picture 2" descr="http://upload.wikimedia.org/wikipedia/commons/thumb/5/5e/CAN-Bus-frame_in_base_format_without_stuffbits.svg/709px-CAN-Bus-frame_in_base_format_without_stuffbit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9"/>
            <a:ext cx="9144000" cy="230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0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TL;DR;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Data Width</a:t>
            </a:r>
          </a:p>
          <a:p>
            <a:pPr lvl="1"/>
            <a:r>
              <a:rPr lang="en-US" dirty="0"/>
              <a:t>Parallel</a:t>
            </a:r>
          </a:p>
          <a:p>
            <a:pPr lvl="1"/>
            <a:r>
              <a:rPr lang="en-US" dirty="0"/>
              <a:t>Serial</a:t>
            </a:r>
          </a:p>
          <a:p>
            <a:r>
              <a:rPr lang="en-US" dirty="0" smtClean="0"/>
              <a:t>Timing:</a:t>
            </a:r>
          </a:p>
          <a:p>
            <a:pPr lvl="1"/>
            <a:r>
              <a:rPr lang="en-US" dirty="0" smtClean="0"/>
              <a:t>Explicit / Shared Clock</a:t>
            </a:r>
          </a:p>
          <a:p>
            <a:pPr lvl="1"/>
            <a:r>
              <a:rPr lang="en-US" dirty="0" smtClean="0"/>
              <a:t>Assumed Clock</a:t>
            </a:r>
          </a:p>
          <a:p>
            <a:pPr lvl="1"/>
            <a:r>
              <a:rPr lang="en-US" dirty="0" smtClean="0"/>
              <a:t>Clock Recovery</a:t>
            </a:r>
          </a:p>
          <a:p>
            <a:pPr lvl="1"/>
            <a:r>
              <a:rPr lang="en-US" dirty="0" smtClean="0"/>
              <a:t>Asynchronous (Ick)</a:t>
            </a:r>
          </a:p>
          <a:p>
            <a:r>
              <a:rPr lang="en-US" dirty="0" smtClean="0"/>
              <a:t>Targets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Broadcast with Address</a:t>
            </a:r>
          </a:p>
          <a:p>
            <a:pPr lvl="1"/>
            <a:r>
              <a:rPr lang="en-US" dirty="0" smtClean="0"/>
              <a:t>Broadcast with Select</a:t>
            </a:r>
          </a:p>
          <a:p>
            <a:r>
              <a:rPr lang="en-US" dirty="0" smtClean="0"/>
              <a:t>PHY</a:t>
            </a:r>
          </a:p>
          <a:p>
            <a:pPr lvl="1"/>
            <a:r>
              <a:rPr lang="en-US" dirty="0" smtClean="0"/>
              <a:t>GPIO?</a:t>
            </a:r>
          </a:p>
          <a:p>
            <a:pPr lvl="1"/>
            <a:r>
              <a:rPr lang="en-US" dirty="0" smtClean="0"/>
              <a:t>Explicit 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Pretend that Peripherals are weird Memory</a:t>
            </a:r>
          </a:p>
          <a:p>
            <a:endParaRPr lang="en-US" dirty="0"/>
          </a:p>
          <a:p>
            <a:r>
              <a:rPr lang="en-US" dirty="0" smtClean="0"/>
              <a:t>Registers that control peripherals are write-only memory addresses</a:t>
            </a:r>
          </a:p>
          <a:p>
            <a:endParaRPr lang="en-US" dirty="0"/>
          </a:p>
          <a:p>
            <a:r>
              <a:rPr lang="en-US" dirty="0" smtClean="0"/>
              <a:t>Registers that receive data are read-only</a:t>
            </a:r>
          </a:p>
          <a:p>
            <a:endParaRPr lang="en-US" dirty="0"/>
          </a:p>
          <a:p>
            <a:r>
              <a:rPr lang="en-US" dirty="0" smtClean="0"/>
              <a:t>Following Slides </a:t>
            </a:r>
            <a:r>
              <a:rPr lang="en-US" dirty="0"/>
              <a:t>are </a:t>
            </a:r>
            <a:r>
              <a:rPr lang="en-US" dirty="0" smtClean="0"/>
              <a:t>derived from </a:t>
            </a:r>
            <a:r>
              <a:rPr lang="en-US" dirty="0"/>
              <a:t>http://www.ti.com/lit/ug/sprugp2a/sprugp2a.pdf</a:t>
            </a:r>
          </a:p>
        </p:txBody>
      </p:sp>
    </p:spTree>
    <p:extLst>
      <p:ext uri="{BB962C8B-B14F-4D97-AF65-F5344CB8AC3E}">
        <p14:creationId xmlns:p14="http://schemas.microsoft.com/office/powerpoint/2010/main" val="8156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glanced at the full stack</a:t>
            </a:r>
          </a:p>
          <a:p>
            <a:pPr lvl="1"/>
            <a:r>
              <a:rPr lang="en-US" dirty="0" smtClean="0"/>
              <a:t>Gates -&gt; Sub-systems -&gt; Processor -&gt; Code</a:t>
            </a:r>
          </a:p>
          <a:p>
            <a:pPr lvl="1"/>
            <a:endParaRPr lang="en-US" dirty="0"/>
          </a:p>
          <a:p>
            <a:r>
              <a:rPr lang="en-US" dirty="0" smtClean="0"/>
              <a:t>How do we talk to the rest of the world?</a:t>
            </a:r>
          </a:p>
          <a:p>
            <a:endParaRPr lang="en-US" dirty="0"/>
          </a:p>
          <a:p>
            <a:r>
              <a:rPr lang="en-US" dirty="0" smtClean="0"/>
              <a:t>Example: Analog to Digital 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" y="2059344"/>
            <a:ext cx="8229600" cy="360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4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" y="381000"/>
            <a:ext cx="8229600" cy="609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47800" y="1"/>
            <a:ext cx="5867400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0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</a:t>
            </a:r>
            <a:r>
              <a:rPr lang="en-US" dirty="0" err="1" smtClean="0"/>
              <a:t>Behavioral</a:t>
            </a:r>
            <a:r>
              <a:rPr lang="en-US" dirty="0" smtClean="0"/>
              <a:t> </a:t>
            </a:r>
            <a:r>
              <a:rPr lang="en-US" dirty="0" err="1" smtClean="0"/>
              <a:t>Behavioral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First 6 Deliverables should take &lt;2 Hour Total</a:t>
            </a:r>
          </a:p>
          <a:p>
            <a:pPr lvl="1"/>
            <a:r>
              <a:rPr lang="en-US" dirty="0" smtClean="0"/>
              <a:t>Unless you are doing them wrong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Deliverable 1</a:t>
            </a:r>
          </a:p>
          <a:p>
            <a:pPr lvl="1"/>
            <a:r>
              <a:rPr lang="en-US" dirty="0" smtClean="0"/>
              <a:t>Use DFF as a component</a:t>
            </a:r>
          </a:p>
          <a:p>
            <a:pPr lvl="1"/>
            <a:r>
              <a:rPr lang="en-US" dirty="0" smtClean="0"/>
              <a:t>Don’t draw its implementation</a:t>
            </a:r>
          </a:p>
          <a:p>
            <a:pPr lvl="1"/>
            <a:endParaRPr lang="en-US" dirty="0"/>
          </a:p>
          <a:p>
            <a:r>
              <a:rPr lang="en-US" dirty="0" smtClean="0"/>
              <a:t>Deliverable 2</a:t>
            </a:r>
          </a:p>
          <a:p>
            <a:pPr lvl="1"/>
            <a:r>
              <a:rPr lang="en-US" dirty="0" smtClean="0"/>
              <a:t>Copy paste, add 14 characters</a:t>
            </a:r>
          </a:p>
          <a:p>
            <a:pPr lvl="1"/>
            <a:endParaRPr lang="en-US" dirty="0"/>
          </a:p>
          <a:p>
            <a:r>
              <a:rPr lang="en-US" dirty="0" smtClean="0"/>
              <a:t>Deliverable 3</a:t>
            </a:r>
          </a:p>
          <a:p>
            <a:pPr lvl="1"/>
            <a:r>
              <a:rPr lang="en-US" dirty="0" smtClean="0"/>
              <a:t>Copy paste, “Assign _____ = 0”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Xxxx</a:t>
            </a:r>
            <a:r>
              <a:rPr lang="en-US" dirty="0" smtClean="0"/>
              <a:t> = 42?</a:t>
            </a:r>
          </a:p>
          <a:p>
            <a:endParaRPr lang="en-US" dirty="0"/>
          </a:p>
          <a:p>
            <a:r>
              <a:rPr lang="en-US" dirty="0" smtClean="0"/>
              <a:t>YUP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HW4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ADC0803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2949" y="1371600"/>
            <a:ext cx="7745176" cy="318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43400"/>
            <a:ext cx="8229600" cy="178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 Bit Differential ADC</a:t>
            </a:r>
          </a:p>
          <a:p>
            <a:r>
              <a:rPr lang="en-US" dirty="0" smtClean="0"/>
              <a:t>135ns Sample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4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MAX114/MAX118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3779" y="1600200"/>
            <a:ext cx="69964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26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DB[7:0] – Data Bits</a:t>
            </a:r>
          </a:p>
          <a:p>
            <a:r>
              <a:rPr lang="en-US" dirty="0" smtClean="0"/>
              <a:t>RD – Pull low to begin reading</a:t>
            </a:r>
          </a:p>
          <a:p>
            <a:r>
              <a:rPr lang="en-US" dirty="0" smtClean="0"/>
              <a:t>INT – Pulled low to indicate conversion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2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LTC1605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0726" y="1020762"/>
            <a:ext cx="8162548" cy="583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" y="1959517"/>
            <a:ext cx="8229600" cy="380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548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Mapped Peripheral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9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LTC1605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0726" y="1020762"/>
            <a:ext cx="8162548" cy="583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21292860">
            <a:off x="5867400" y="2438400"/>
            <a:ext cx="32004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1292860">
            <a:off x="5502720" y="4100756"/>
            <a:ext cx="3200400" cy="22169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" y="1371600"/>
            <a:ext cx="8229600" cy="35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0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" y="915680"/>
            <a:ext cx="8229600" cy="31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4196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Conversion begins when R/C goes low</a:t>
            </a:r>
          </a:p>
          <a:p>
            <a:pPr lvl="1"/>
            <a:r>
              <a:rPr lang="en-US" dirty="0" smtClean="0"/>
              <a:t>Busy is asserted</a:t>
            </a:r>
          </a:p>
          <a:p>
            <a:pPr lvl="1"/>
            <a:r>
              <a:rPr lang="en-US" dirty="0" smtClean="0"/>
              <a:t>Data becomes INVALID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" y="915680"/>
            <a:ext cx="8229600" cy="31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4196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Conversion Finishes</a:t>
            </a:r>
          </a:p>
          <a:p>
            <a:pPr lvl="1"/>
            <a:r>
              <a:rPr lang="en-US" dirty="0" smtClean="0"/>
              <a:t>Data becomes valid</a:t>
            </a:r>
          </a:p>
          <a:p>
            <a:pPr lvl="1"/>
            <a:r>
              <a:rPr lang="en-US" dirty="0" smtClean="0"/>
              <a:t>Wait a moment</a:t>
            </a:r>
          </a:p>
          <a:p>
            <a:pPr lvl="1"/>
            <a:r>
              <a:rPr lang="en-US" dirty="0" smtClean="0"/>
              <a:t>Busy is de-asserted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1192</Words>
  <Application>Microsoft Office PowerPoint</Application>
  <PresentationFormat>On-screen Show (4:3)</PresentationFormat>
  <Paragraphs>291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b1011 Processor to Processor</vt:lpstr>
      <vt:lpstr>Today</vt:lpstr>
      <vt:lpstr>… but first</vt:lpstr>
      <vt:lpstr>Check In</vt:lpstr>
      <vt:lpstr>LTC1605</vt:lpstr>
      <vt:lpstr>LTC1605</vt:lpstr>
      <vt:lpstr>Timing Diagram</vt:lpstr>
      <vt:lpstr>Timing Diagram</vt:lpstr>
      <vt:lpstr>Timing Diagram</vt:lpstr>
      <vt:lpstr>Timing Diagram</vt:lpstr>
      <vt:lpstr>Generic Parallel Access (Fast)</vt:lpstr>
      <vt:lpstr>Generic Parallel Access (Slow)</vt:lpstr>
      <vt:lpstr>Parallel Port</vt:lpstr>
      <vt:lpstr>Pseudo Parallel Port</vt:lpstr>
      <vt:lpstr>Pseudo Parallel Port</vt:lpstr>
      <vt:lpstr>Serial Peripheral Interface</vt:lpstr>
      <vt:lpstr>PowerPoint Presentation</vt:lpstr>
      <vt:lpstr>Implementation</vt:lpstr>
      <vt:lpstr>UART</vt:lpstr>
      <vt:lpstr>UART Clocking</vt:lpstr>
      <vt:lpstr>UART Clocking</vt:lpstr>
      <vt:lpstr>UART Clock Error</vt:lpstr>
      <vt:lpstr>Serial Vs Parallel</vt:lpstr>
      <vt:lpstr>Bi-Directionality</vt:lpstr>
      <vt:lpstr>Lets get PHYsical</vt:lpstr>
      <vt:lpstr>GPIO</vt:lpstr>
      <vt:lpstr>TriState Buffer</vt:lpstr>
      <vt:lpstr>PSOC GPIO Structure</vt:lpstr>
      <vt:lpstr>PowerPoint Presentation</vt:lpstr>
      <vt:lpstr>I2C = Inter-Integrated Circuit</vt:lpstr>
      <vt:lpstr>Whose Line is it, Anyway?</vt:lpstr>
      <vt:lpstr>Bidirectionality</vt:lpstr>
      <vt:lpstr>I2C Bus Transfer</vt:lpstr>
      <vt:lpstr>I2C</vt:lpstr>
      <vt:lpstr>CAN – Controller Area Network</vt:lpstr>
      <vt:lpstr>CAN - Dominance</vt:lpstr>
      <vt:lpstr>CAN - Frame</vt:lpstr>
      <vt:lpstr>TL;DR;</vt:lpstr>
      <vt:lpstr>Memory Mapped Peripherals</vt:lpstr>
      <vt:lpstr>PowerPoint Presentation</vt:lpstr>
      <vt:lpstr>PowerPoint Presentation</vt:lpstr>
      <vt:lpstr>PowerPoint Presentation</vt:lpstr>
      <vt:lpstr>HW4</vt:lpstr>
      <vt:lpstr>Registers</vt:lpstr>
      <vt:lpstr>Test Bench</vt:lpstr>
      <vt:lpstr>With Remaining Time</vt:lpstr>
      <vt:lpstr>ADC0803</vt:lpstr>
      <vt:lpstr>MAX114/MAX118</vt:lpstr>
      <vt:lpstr>PowerPoint Presentation</vt:lpstr>
      <vt:lpstr>Timing Diagram</vt:lpstr>
      <vt:lpstr>Instruction Mapped Peripheral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to Processor</dc:title>
  <dc:creator>Eric</dc:creator>
  <cp:lastModifiedBy>Eric VanWyk</cp:lastModifiedBy>
  <cp:revision>31</cp:revision>
  <dcterms:created xsi:type="dcterms:W3CDTF">2014-10-11T15:45:58Z</dcterms:created>
  <dcterms:modified xsi:type="dcterms:W3CDTF">2014-10-16T16:11:55Z</dcterms:modified>
</cp:coreProperties>
</file>