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9" r:id="rId3"/>
    <p:sldId id="266" r:id="rId4"/>
    <p:sldId id="257" r:id="rId5"/>
    <p:sldId id="258" r:id="rId6"/>
    <p:sldId id="259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8" r:id="rId15"/>
    <p:sldId id="260" r:id="rId16"/>
    <p:sldId id="275" r:id="rId17"/>
    <p:sldId id="283" r:id="rId18"/>
    <p:sldId id="286" r:id="rId19"/>
    <p:sldId id="290" r:id="rId20"/>
    <p:sldId id="287" r:id="rId21"/>
    <p:sldId id="288" r:id="rId22"/>
    <p:sldId id="280" r:id="rId23"/>
    <p:sldId id="281" r:id="rId24"/>
    <p:sldId id="282" r:id="rId25"/>
    <p:sldId id="284" r:id="rId26"/>
    <p:sldId id="285" r:id="rId27"/>
    <p:sldId id="261" r:id="rId28"/>
    <p:sldId id="291" r:id="rId29"/>
    <p:sldId id="292" r:id="rId30"/>
    <p:sldId id="293" r:id="rId31"/>
    <p:sldId id="294" r:id="rId32"/>
    <p:sldId id="272" r:id="rId33"/>
    <p:sldId id="276" r:id="rId34"/>
    <p:sldId id="277" r:id="rId35"/>
    <p:sldId id="296" r:id="rId36"/>
    <p:sldId id="295" r:id="rId37"/>
    <p:sldId id="273" r:id="rId38"/>
    <p:sldId id="27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8ADB-E2B2-453C-9DFB-DC8FDBD9DF3E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D398-305D-4EA3-82D6-D5B15C59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positive edge of the clock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95F61-1CCC-4845-AECB-D3ED131479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&lt;= swaps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95F61-1CCC-4845-AECB-D3ED131479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7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Yell about</a:t>
            </a:r>
            <a:r>
              <a:rPr lang="en-US" baseline="0" dirty="0" smtClean="0"/>
              <a:t> buffers for a bit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95F61-1CCC-4845-AECB-D3ED131479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1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C62A5-CC4E-4DB0-B076-4E820F09B39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0F75-38B1-4609-8F60-E884BD98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-scf.usc.edu/~ee577/tutorial/verilog/verilog_lec.pdf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ece.utexas.edu/~patt/04s.382N/tutorial/verilog_manual.html" TargetMode="External"/><Relationship Id="rId2" Type="http://schemas.openxmlformats.org/officeDocument/2006/relationships/hyperlink" Target="http://ece224web.groups.et.byu.net/lectures/A3%20VERILO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-scf.usc.edu/~ee577/tutorial/verilog/verilog_lec.pdf" TargetMode="External"/><Relationship Id="rId4" Type="http://schemas.openxmlformats.org/officeDocument/2006/relationships/hyperlink" Target="http://www.asic-world.com/verilog/vbehave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b1100</a:t>
            </a:r>
            <a:br>
              <a:rPr lang="en-US" dirty="0" smtClean="0"/>
            </a:br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FSM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Output only depends on state</a:t>
            </a:r>
          </a:p>
          <a:p>
            <a:endParaRPr lang="en-US" dirty="0"/>
          </a:p>
          <a:p>
            <a:r>
              <a:rPr lang="en-US" dirty="0" smtClean="0"/>
              <a:t>More States</a:t>
            </a:r>
          </a:p>
          <a:p>
            <a:endParaRPr lang="en-US" dirty="0"/>
          </a:p>
          <a:p>
            <a:r>
              <a:rPr lang="en-US" dirty="0" smtClean="0"/>
              <a:t>“Pure” LUT Solution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Mealy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Output depends on state AND inputs</a:t>
            </a:r>
          </a:p>
          <a:p>
            <a:endParaRPr lang="en-US" dirty="0"/>
          </a:p>
          <a:p>
            <a:r>
              <a:rPr lang="en-US" dirty="0" smtClean="0"/>
              <a:t>Fewer States</a:t>
            </a:r>
          </a:p>
          <a:p>
            <a:endParaRPr lang="en-US" dirty="0"/>
          </a:p>
          <a:p>
            <a:r>
              <a:rPr lang="en-US" dirty="0" smtClean="0"/>
              <a:t>Additional Logic?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Binary Encoding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States are stored as binary numbers</a:t>
                </a:r>
              </a:p>
              <a:p>
                <a:endParaRPr lang="en-US" dirty="0"/>
              </a:p>
              <a:p>
                <a:r>
                  <a:rPr lang="en-US" dirty="0" smtClean="0"/>
                  <a:t>Requires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registers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states</a:t>
                </a:r>
              </a:p>
              <a:p>
                <a:endParaRPr lang="en-US" dirty="0"/>
              </a:p>
              <a:p>
                <a:r>
                  <a:rPr lang="en-US" dirty="0" smtClean="0"/>
                  <a:t>LUT requires a decoder (per usual)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5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States are stored as one bit being “hot”</a:t>
            </a:r>
          </a:p>
          <a:p>
            <a:endParaRPr lang="en-US" dirty="0"/>
          </a:p>
          <a:p>
            <a:r>
              <a:rPr lang="en-US" dirty="0" smtClean="0"/>
              <a:t>Requires N registers for N states</a:t>
            </a:r>
          </a:p>
          <a:p>
            <a:endParaRPr lang="en-US" dirty="0"/>
          </a:p>
          <a:p>
            <a:r>
              <a:rPr lang="en-US" dirty="0" smtClean="0"/>
              <a:t>LUT doesn’t require a decoder</a:t>
            </a:r>
          </a:p>
          <a:p>
            <a:pPr lvl="1"/>
            <a:r>
              <a:rPr lang="en-US" dirty="0" smtClean="0"/>
              <a:t>The encoding is like a decoder!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0949147"/>
              </p:ext>
            </p:extLst>
          </p:nvPr>
        </p:nvGraphicFramePr>
        <p:xfrm>
          <a:off x="5410200" y="24384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Hot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4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Comparison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Fewer Flip Flops</a:t>
            </a:r>
          </a:p>
          <a:p>
            <a:endParaRPr lang="en-US" dirty="0"/>
          </a:p>
          <a:p>
            <a:r>
              <a:rPr lang="en-US" dirty="0" smtClean="0"/>
              <a:t>Slower</a:t>
            </a:r>
          </a:p>
          <a:p>
            <a:endParaRPr lang="en-US" dirty="0"/>
          </a:p>
          <a:p>
            <a:r>
              <a:rPr lang="en-US" dirty="0" smtClean="0"/>
              <a:t>Wider LUTs	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One Hot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More Flip Flops</a:t>
            </a:r>
          </a:p>
          <a:p>
            <a:endParaRPr lang="en-US" dirty="0" smtClean="0"/>
          </a:p>
          <a:p>
            <a:r>
              <a:rPr lang="en-US" dirty="0" smtClean="0"/>
              <a:t>Faster Clock Speeds</a:t>
            </a:r>
          </a:p>
          <a:p>
            <a:endParaRPr lang="en-US" dirty="0" smtClean="0"/>
          </a:p>
          <a:p>
            <a:r>
              <a:rPr lang="en-US" dirty="0" smtClean="0"/>
              <a:t>Simpler Logic</a:t>
            </a:r>
          </a:p>
          <a:p>
            <a:endParaRPr lang="en-US" dirty="0"/>
          </a:p>
          <a:p>
            <a:r>
              <a:rPr lang="en-US" dirty="0" smtClean="0"/>
              <a:t>Many Illegal States</a:t>
            </a:r>
          </a:p>
          <a:p>
            <a:pPr lvl="1"/>
            <a:r>
              <a:rPr lang="en-US" dirty="0" smtClean="0"/>
              <a:t>What if 2 bits are hot?</a:t>
            </a:r>
          </a:p>
          <a:p>
            <a:pPr lvl="1"/>
            <a:r>
              <a:rPr lang="en-US" dirty="0" smtClean="0"/>
              <a:t>LOTS of “Don’t Cares” in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Data Flow:</a:t>
            </a:r>
          </a:p>
          <a:p>
            <a:pPr lvl="1"/>
            <a:r>
              <a:rPr lang="en-US" dirty="0" smtClean="0"/>
              <a:t>FSM creates control signals for a clocked element</a:t>
            </a:r>
          </a:p>
          <a:p>
            <a:pPr lvl="1"/>
            <a:r>
              <a:rPr lang="en-US" dirty="0" smtClean="0"/>
              <a:t>Other element takes N cycles to finish</a:t>
            </a:r>
          </a:p>
          <a:p>
            <a:pPr lvl="1"/>
            <a:r>
              <a:rPr lang="en-US" dirty="0" smtClean="0"/>
              <a:t>FSM proceeds to next task</a:t>
            </a:r>
          </a:p>
          <a:p>
            <a:r>
              <a:rPr lang="en-US" dirty="0" smtClean="0"/>
              <a:t>Wait States delay the FSM</a:t>
            </a:r>
          </a:p>
          <a:p>
            <a:pPr lvl="1"/>
            <a:r>
              <a:rPr lang="en-US" dirty="0" smtClean="0"/>
              <a:t>Very Simple </a:t>
            </a:r>
            <a:r>
              <a:rPr lang="en-US" dirty="0" smtClean="0">
                <a:sym typeface="Wingdings" panose="05000000000000000000" pitchFamily="2" charset="2"/>
              </a:rPr>
              <a:t> Single Transition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One Hot  Just a D Flip Flop, no logic!</a:t>
            </a:r>
            <a:endParaRPr lang="en-US" dirty="0"/>
          </a:p>
        </p:txBody>
      </p:sp>
      <p:pic>
        <p:nvPicPr>
          <p:cNvPr id="6146" name="Picture 2" descr="C:\temp\download (4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0" t="37667" r="38500" b="48167"/>
          <a:stretch/>
        </p:blipFill>
        <p:spPr bwMode="auto">
          <a:xfrm>
            <a:off x="1981200" y="5715000"/>
            <a:ext cx="29146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2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FSMs for: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Output True if the number of 1s is a multiple of 4</a:t>
            </a:r>
          </a:p>
          <a:p>
            <a:pPr lvl="1"/>
            <a:r>
              <a:rPr lang="en-US" dirty="0" smtClean="0"/>
              <a:t>Every clock cycle, increment if input = 1</a:t>
            </a:r>
          </a:p>
          <a:p>
            <a:r>
              <a:rPr lang="en-US" dirty="0" smtClean="0"/>
              <a:t>Output True if the number of pulses is a multiple of 3</a:t>
            </a:r>
          </a:p>
          <a:p>
            <a:pPr lvl="1"/>
            <a:r>
              <a:rPr lang="en-US" dirty="0" smtClean="0"/>
              <a:t>Only increment if there was a 0 between 1s.</a:t>
            </a:r>
            <a:endParaRPr lang="en-US" dirty="0"/>
          </a:p>
          <a:p>
            <a:r>
              <a:rPr lang="en-US" dirty="0" smtClean="0"/>
              <a:t>A Soda Machine</a:t>
            </a:r>
          </a:p>
          <a:p>
            <a:pPr lvl="1"/>
            <a:r>
              <a:rPr lang="en-US" dirty="0" smtClean="0"/>
              <a:t>Inputs: Nickle Detected, Dime Detected</a:t>
            </a:r>
          </a:p>
          <a:p>
            <a:pPr lvl="1"/>
            <a:r>
              <a:rPr lang="en-US" dirty="0" smtClean="0"/>
              <a:t>Outputs: Every 25 cents, it gives you sugar water</a:t>
            </a:r>
          </a:p>
          <a:p>
            <a:r>
              <a:rPr lang="en-US" dirty="0" smtClean="0"/>
              <a:t>Sequential Adder</a:t>
            </a:r>
          </a:p>
          <a:p>
            <a:pPr lvl="1"/>
            <a:r>
              <a:rPr lang="en-US" dirty="0" smtClean="0"/>
              <a:t>Inputs: 2 streams of bits, LSB first</a:t>
            </a:r>
          </a:p>
          <a:p>
            <a:pPr lvl="1"/>
            <a:r>
              <a:rPr lang="en-US" dirty="0" smtClean="0"/>
              <a:t>Output: 1 stream of bits, LSB first equal to the sum of the inputs</a:t>
            </a:r>
          </a:p>
          <a:p>
            <a:pPr lvl="1"/>
            <a:endParaRPr lang="en-US" dirty="0"/>
          </a:p>
          <a:p>
            <a:r>
              <a:rPr lang="en-US" dirty="0" smtClean="0"/>
              <a:t>For Each: </a:t>
            </a:r>
          </a:p>
          <a:p>
            <a:pPr lvl="1"/>
            <a:r>
              <a:rPr lang="en-US" dirty="0" smtClean="0"/>
              <a:t>Flow Diagram</a:t>
            </a:r>
          </a:p>
          <a:p>
            <a:pPr lvl="1"/>
            <a:r>
              <a:rPr lang="en-US" dirty="0" smtClean="0"/>
              <a:t>One Hot Schematic</a:t>
            </a:r>
          </a:p>
          <a:p>
            <a:pPr lvl="1"/>
            <a:r>
              <a:rPr lang="en-US" dirty="0" smtClean="0"/>
              <a:t>Binary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for Board Work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Output True if the number of 1s is a multiple of 4</a:t>
            </a:r>
          </a:p>
          <a:p>
            <a:pPr lvl="1"/>
            <a:r>
              <a:rPr lang="en-US" dirty="0" smtClean="0"/>
              <a:t>Use 4 states connected in a ring.  Advance on 1.</a:t>
            </a:r>
          </a:p>
          <a:p>
            <a:pPr lvl="1"/>
            <a:r>
              <a:rPr lang="en-US" dirty="0" smtClean="0"/>
              <a:t>State0 outputs 1, all others output 0</a:t>
            </a:r>
          </a:p>
          <a:p>
            <a:r>
              <a:rPr lang="en-US" dirty="0" smtClean="0"/>
              <a:t>Output True if the number of pulses is a multiple of 3</a:t>
            </a:r>
          </a:p>
          <a:p>
            <a:pPr lvl="1"/>
            <a:r>
              <a:rPr lang="en-US" dirty="0" smtClean="0"/>
              <a:t>Use 6 states (3 pairs).  Each transition represents a positive or negative edge on the input signal.</a:t>
            </a:r>
          </a:p>
          <a:p>
            <a:r>
              <a:rPr lang="en-US" dirty="0" smtClean="0"/>
              <a:t>A Soda Machine</a:t>
            </a:r>
          </a:p>
          <a:p>
            <a:pPr lvl="1"/>
            <a:r>
              <a:rPr lang="en-US" dirty="0" smtClean="0"/>
              <a:t>Use 5 states (5 cents each).  Advance by 0, 1 or 2 states based on inputs (3 states depending on how you interpret </a:t>
            </a:r>
            <a:r>
              <a:rPr lang="en-US" dirty="0" err="1" smtClean="0"/>
              <a:t>reqs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Sequential Adder</a:t>
            </a:r>
          </a:p>
          <a:p>
            <a:pPr lvl="1"/>
            <a:r>
              <a:rPr lang="en-US" dirty="0" smtClean="0"/>
              <a:t>Use your states to hold carry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Verilog Hints for MP2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Logic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Stuff that happens all the time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assign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DataOut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registers[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endParaRPr lang="en-US" dirty="0" smtClean="0"/>
          </a:p>
          <a:p>
            <a:r>
              <a:rPr lang="en-US" dirty="0" smtClean="0"/>
              <a:t>“Continuous Assignment”</a:t>
            </a:r>
          </a:p>
          <a:p>
            <a:pPr lvl="1"/>
            <a:r>
              <a:rPr lang="en-US" dirty="0" smtClean="0"/>
              <a:t>Left hand MUST be a wire</a:t>
            </a:r>
          </a:p>
          <a:p>
            <a:pPr lvl="1"/>
            <a:endParaRPr lang="en-US" dirty="0"/>
          </a:p>
          <a:p>
            <a:r>
              <a:rPr lang="en-US" dirty="0" smtClean="0"/>
              <a:t>What are the dependencies?</a:t>
            </a:r>
          </a:p>
          <a:p>
            <a:endParaRPr lang="en-US" dirty="0"/>
          </a:p>
          <a:p>
            <a:r>
              <a:rPr lang="en-US" dirty="0" smtClean="0"/>
              <a:t>When is </a:t>
            </a:r>
            <a:r>
              <a:rPr lang="en-US" dirty="0" err="1" smtClean="0"/>
              <a:t>DataOut</a:t>
            </a:r>
            <a:r>
              <a:rPr lang="en-US" dirty="0" smtClean="0"/>
              <a:t> re-calculated?</a:t>
            </a:r>
          </a:p>
          <a:p>
            <a:pPr lvl="1"/>
            <a:r>
              <a:rPr lang="en-US" dirty="0" smtClean="0"/>
              <a:t>In Simulation?   In “Real Life”?</a:t>
            </a:r>
          </a:p>
        </p:txBody>
      </p:sp>
    </p:spTree>
    <p:extLst>
      <p:ext uri="{BB962C8B-B14F-4D97-AF65-F5344CB8AC3E}">
        <p14:creationId xmlns:p14="http://schemas.microsoft.com/office/powerpoint/2010/main" val="3597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{} is Concatenation</a:t>
            </a:r>
          </a:p>
          <a:p>
            <a:endParaRPr lang="en-US" dirty="0"/>
          </a:p>
          <a:p>
            <a:r>
              <a:rPr lang="en-US" dirty="0" smtClean="0"/>
              <a:t>Note that </a:t>
            </a:r>
            <a:r>
              <a:rPr lang="en-US" dirty="0" err="1" smtClean="0"/>
              <a:t>a,b,cin</a:t>
            </a:r>
            <a:r>
              <a:rPr lang="en-US" dirty="0" smtClean="0"/>
              <a:t> are not the same length</a:t>
            </a:r>
          </a:p>
          <a:p>
            <a:endParaRPr lang="en-US" dirty="0" smtClean="0"/>
          </a:p>
          <a:p>
            <a:r>
              <a:rPr lang="en-US" dirty="0" smtClean="0"/>
              <a:t>“|sum” is a Reduction</a:t>
            </a:r>
          </a:p>
          <a:p>
            <a:endParaRPr lang="en-US" dirty="0"/>
          </a:p>
          <a:p>
            <a:r>
              <a:rPr lang="en-US" dirty="0" smtClean="0"/>
              <a:t>More info at </a:t>
            </a:r>
            <a:r>
              <a:rPr lang="en-US" dirty="0" smtClean="0">
                <a:hlinkClick r:id="rId2"/>
              </a:rPr>
              <a:t>http://www-scf.usc.edu/~ee577/tutorial/verilog/verilog_lec.pdf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wire[15:0]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sum,a,b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wire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zero;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assign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sum} = a + b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ssign zero =  !(|sum);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BYU </a:t>
            </a:r>
            <a:r>
              <a:rPr lang="en-US" dirty="0" err="1" smtClean="0"/>
              <a:t>ECEn</a:t>
            </a:r>
            <a:r>
              <a:rPr lang="en-US" dirty="0" smtClean="0"/>
              <a:t> 224: </a:t>
            </a:r>
            <a:r>
              <a:rPr lang="en-US" dirty="0" smtClean="0">
                <a:hlinkClick r:id="rId2"/>
              </a:rPr>
              <a:t>http://ece224web.groups.et.byu.net/lectures/A3%20VERILOG.pdf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Y. N. </a:t>
            </a:r>
            <a:r>
              <a:rPr lang="en-US" dirty="0" err="1" smtClean="0"/>
              <a:t>Patt</a:t>
            </a:r>
            <a:r>
              <a:rPr lang="en-US" dirty="0" smtClean="0"/>
              <a:t>, UT Austin EE382N Verilog Manual: </a:t>
            </a:r>
            <a:r>
              <a:rPr lang="en-US" dirty="0" smtClean="0">
                <a:hlinkClick r:id="rId3"/>
              </a:rPr>
              <a:t>http://users.ece.utexas.edu/~patt/04s.382N/tutorial/verilog_manual.html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Asic</a:t>
            </a:r>
            <a:r>
              <a:rPr lang="en-US" dirty="0" smtClean="0"/>
              <a:t> World: Verilog Behavioral Modeling: </a:t>
            </a:r>
            <a:r>
              <a:rPr lang="en-US" dirty="0" smtClean="0">
                <a:hlinkClick r:id="rId4"/>
              </a:rPr>
              <a:t>http://www.asic-world.com/verilog/vbehave1.html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Nestoras</a:t>
            </a:r>
            <a:r>
              <a:rPr lang="en-US" dirty="0" smtClean="0"/>
              <a:t> </a:t>
            </a:r>
            <a:r>
              <a:rPr lang="en-US" dirty="0" err="1" smtClean="0"/>
              <a:t>Tzartzanis</a:t>
            </a:r>
            <a:r>
              <a:rPr lang="en-US" dirty="0" smtClean="0"/>
              <a:t>, USC EE577b – Verilog for Behavioral Modeling: </a:t>
            </a:r>
            <a:r>
              <a:rPr lang="en-US" dirty="0" smtClean="0">
                <a:hlinkClick r:id="rId5"/>
              </a:rPr>
              <a:t>http://www-scf.usc.edu/~ee577/tutorial/verilog/verilog_lec.pdf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Vishwani</a:t>
            </a:r>
            <a:r>
              <a:rPr lang="en-US" dirty="0" smtClean="0"/>
              <a:t> Agrawal, ELEC 2200-001 – Digital Logic Circuits</a:t>
            </a:r>
          </a:p>
          <a:p>
            <a:endParaRPr lang="en-US" dirty="0"/>
          </a:p>
          <a:p>
            <a:r>
              <a:rPr lang="en-US" dirty="0" smtClean="0"/>
              <a:t>Mike Chen, Finite State Machines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regWE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registers[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  <a:p>
            <a:r>
              <a:rPr lang="en-US" dirty="0" smtClean="0"/>
              <a:t>Stuff that happens when triggered</a:t>
            </a:r>
          </a:p>
          <a:p>
            <a:pPr lvl="1"/>
            <a:r>
              <a:rPr lang="en-US" dirty="0" smtClean="0"/>
              <a:t>Trigger list in the @(______) section</a:t>
            </a:r>
          </a:p>
          <a:p>
            <a:pPr lvl="1"/>
            <a:endParaRPr lang="en-US" dirty="0"/>
          </a:p>
          <a:p>
            <a:r>
              <a:rPr lang="en-US" dirty="0" smtClean="0"/>
              <a:t>When is this re-calculated?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 this synchronous or </a:t>
            </a:r>
            <a:r>
              <a:rPr lang="en-US" dirty="0" err="1" smtClean="0"/>
              <a:t>asynch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does WID do?</a:t>
            </a:r>
          </a:p>
          <a:p>
            <a:endParaRPr lang="en-US" dirty="0"/>
          </a:p>
          <a:p>
            <a:r>
              <a:rPr lang="en-US" dirty="0" smtClean="0"/>
              <a:t>How would this look in structure?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parameter WID=4;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[WID-1:0]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0;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 </a:t>
            </a:r>
            <a:r>
              <a:rPr lang="en-US" dirty="0" err="1" smtClean="0"/>
              <a:t>vs</a:t>
            </a:r>
            <a:r>
              <a:rPr lang="en-US" dirty="0" smtClean="0"/>
              <a:t> &lt;=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 is a </a:t>
            </a:r>
            <a:r>
              <a:rPr lang="en-US" b="1" dirty="0" smtClean="0"/>
              <a:t>blocking</a:t>
            </a:r>
            <a:r>
              <a:rPr lang="en-US" dirty="0" smtClean="0"/>
              <a:t> assignment</a:t>
            </a:r>
          </a:p>
          <a:p>
            <a:pPr lvl="1"/>
            <a:r>
              <a:rPr lang="en-US" dirty="0" smtClean="0"/>
              <a:t>Evaluate right hand side, assign to left immediately</a:t>
            </a:r>
          </a:p>
          <a:p>
            <a:pPr lvl="1"/>
            <a:endParaRPr lang="en-US" dirty="0"/>
          </a:p>
          <a:p>
            <a:r>
              <a:rPr lang="en-US" dirty="0" smtClean="0"/>
              <a:t>&lt;= is a </a:t>
            </a:r>
            <a:r>
              <a:rPr lang="en-US" b="1" dirty="0" smtClean="0"/>
              <a:t>non-blocking </a:t>
            </a:r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Evaluate right hand side</a:t>
            </a:r>
          </a:p>
          <a:p>
            <a:pPr lvl="1"/>
            <a:r>
              <a:rPr lang="en-US" dirty="0" smtClean="0"/>
              <a:t>Schedule assignment for the end of the time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= </a:t>
            </a:r>
            <a:r>
              <a:rPr lang="en-US" dirty="0" err="1" smtClean="0"/>
              <a:t>vs</a:t>
            </a:r>
            <a:r>
              <a:rPr lang="en-US" dirty="0" smtClean="0"/>
              <a:t> &lt;=: Swap Fest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are the values of the registers after each clock period?</a:t>
            </a:r>
          </a:p>
          <a:p>
            <a:endParaRPr lang="en-US" dirty="0"/>
          </a:p>
          <a:p>
            <a:r>
              <a:rPr lang="en-US" dirty="0" smtClean="0"/>
              <a:t>Which block swaps?</a:t>
            </a:r>
          </a:p>
          <a:p>
            <a:endParaRPr lang="en-US" dirty="0"/>
          </a:p>
          <a:p>
            <a:r>
              <a:rPr lang="en-US" dirty="0" smtClean="0"/>
              <a:t>Which block stomps?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 = b;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 = a;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 &lt;= d;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 &lt;= c;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 </a:t>
            </a:r>
            <a:r>
              <a:rPr lang="en-US" dirty="0" err="1" smtClean="0"/>
              <a:t>vs</a:t>
            </a:r>
            <a:r>
              <a:rPr lang="en-US" dirty="0" smtClean="0"/>
              <a:t> &lt;= : Timing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c, d, e, f, g, h,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#10 a = 1; // a assigned at time 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#2 b = 0; // b assigned at time 12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#4 c = 1; // c assigned at time 16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#10 d &lt;= 1; // d assigned at time 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#2 e &lt;= 0; // e assigned at time 12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#4 f &lt;= 1; // f assigned at time 16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&lt;= #10 1; // g assigned at time 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&lt;= #2 0; // h assigned at time 2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#4 1; //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assigned at time 4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Blocking Assignments</a:t>
            </a:r>
          </a:p>
          <a:p>
            <a:pPr lvl="1"/>
            <a:r>
              <a:rPr lang="en-US" sz="1800" dirty="0" smtClean="0"/>
              <a:t>Each line blocks the next line</a:t>
            </a:r>
            <a:endParaRPr lang="en-US" sz="18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Non Blocking </a:t>
            </a:r>
            <a:r>
              <a:rPr lang="en-US" sz="2000" dirty="0" err="1" smtClean="0"/>
              <a:t>Assigments</a:t>
            </a:r>
            <a:endParaRPr lang="en-US" sz="2000" dirty="0" smtClean="0"/>
          </a:p>
          <a:p>
            <a:pPr lvl="1"/>
            <a:r>
              <a:rPr lang="en-US" sz="1800" dirty="0" smtClean="0"/>
              <a:t>Wait statement in scheduling</a:t>
            </a:r>
            <a:endParaRPr lang="en-US" sz="1800" dirty="0"/>
          </a:p>
          <a:p>
            <a:pPr lvl="1"/>
            <a:r>
              <a:rPr lang="en-US" sz="1800" dirty="0" smtClean="0"/>
              <a:t>The waits cause the blocking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Non Blocking Assignments</a:t>
            </a:r>
          </a:p>
          <a:p>
            <a:pPr lvl="1"/>
            <a:r>
              <a:rPr lang="en-US" sz="1800" dirty="0" smtClean="0"/>
              <a:t>Wait statement in assignment</a:t>
            </a:r>
          </a:p>
        </p:txBody>
      </p:sp>
    </p:spTree>
    <p:extLst>
      <p:ext uri="{BB962C8B-B14F-4D97-AF65-F5344CB8AC3E}">
        <p14:creationId xmlns:p14="http://schemas.microsoft.com/office/powerpoint/2010/main" val="67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 </a:t>
            </a:r>
            <a:r>
              <a:rPr lang="en-US" dirty="0" err="1" smtClean="0"/>
              <a:t>vs</a:t>
            </a:r>
            <a:r>
              <a:rPr lang="en-US" dirty="0" smtClean="0"/>
              <a:t> &lt;= : TL;DR;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prefer using &lt;=</a:t>
            </a:r>
          </a:p>
          <a:p>
            <a:pPr lvl="1"/>
            <a:r>
              <a:rPr lang="en-US" dirty="0" smtClean="0"/>
              <a:t>Converts from circuits more naturally</a:t>
            </a:r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regs</a:t>
            </a:r>
            <a:r>
              <a:rPr lang="en-US" dirty="0" smtClean="0"/>
              <a:t> actually work</a:t>
            </a:r>
          </a:p>
          <a:p>
            <a:endParaRPr lang="en-US" dirty="0"/>
          </a:p>
          <a:p>
            <a:r>
              <a:rPr lang="en-US" dirty="0" smtClean="0"/>
              <a:t>You can use =</a:t>
            </a:r>
          </a:p>
          <a:p>
            <a:pPr lvl="1"/>
            <a:r>
              <a:rPr lang="en-US" dirty="0" smtClean="0"/>
              <a:t>Converts from C code more naturally</a:t>
            </a:r>
          </a:p>
          <a:p>
            <a:pPr lvl="1"/>
            <a:r>
              <a:rPr lang="en-US" dirty="0" smtClean="0"/>
              <a:t>Synthesizer has more work to do</a:t>
            </a:r>
          </a:p>
        </p:txBody>
      </p:sp>
    </p:spTree>
    <p:extLst>
      <p:ext uri="{BB962C8B-B14F-4D97-AF65-F5344CB8AC3E}">
        <p14:creationId xmlns:p14="http://schemas.microsoft.com/office/powerpoint/2010/main" val="10962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“rare” signals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outputsignal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0;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Case(state)</a:t>
            </a:r>
          </a:p>
          <a:p>
            <a:pPr marL="914400" lvl="2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State0:</a:t>
            </a:r>
          </a:p>
          <a:p>
            <a:pPr marL="914400" lvl="2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State1:</a:t>
            </a:r>
          </a:p>
          <a:p>
            <a:pPr marL="1371600" lvl="3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outputsignal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1;</a:t>
            </a:r>
          </a:p>
          <a:p>
            <a:pPr marL="914400" lvl="2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Verilog Hints and Tricks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Encoding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case(state)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State0: begin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do stuff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State1: begin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do stuff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“Normal </a:t>
            </a:r>
            <a:r>
              <a:rPr lang="en-US" sz="2000" dirty="0">
                <a:cs typeface="Courier New" panose="02070309020205020404" pitchFamily="49" charset="0"/>
              </a:rPr>
              <a:t>Case Statement”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case(1’b1)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State[0]: begin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do stuff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State[1]: begin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do stuff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“Reversed Case Statement”</a:t>
            </a:r>
          </a:p>
        </p:txBody>
      </p:sp>
    </p:spTree>
    <p:extLst>
      <p:ext uri="{BB962C8B-B14F-4D97-AF65-F5344CB8AC3E}">
        <p14:creationId xmlns:p14="http://schemas.microsoft.com/office/powerpoint/2010/main" val="7330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to 8 Decoder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8 output decoder with 3 select (in) bits.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decoder3to8(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in,out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[2:0] in;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[7:0] out; 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[7:0] out;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 (in) begin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(in)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3'b000 : out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8'b0000_0001;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3'b001 : out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8'b0000_0010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3'b010 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8'b0000_0100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3'b011 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8'b0000_1000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3'b100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8'b0001_0000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3'b101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8'b0010_0000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3'b110 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8'b0100_0000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3'b111 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8'b1000_0000;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Break the 3 to 8 Decoder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decoder3to8(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in,out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[2:0] in;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[7:0] out;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[7:0] out;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 (in) begin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(in)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3'b000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8'b0000_0001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3'b001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8'b0000_0010;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3'b010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8'b0000_0100;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3'b011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8'b0000_1000;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3'b100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8'b0001_0000;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3'b101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8'b0010_0000;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3'b110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8'b0100_0000;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3'b111 : out </a:t>
            </a:r>
            <a:r>
              <a:rPr lang="en-US" b="1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8'b1000_0000;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Forget one case</a:t>
            </a:r>
          </a:p>
          <a:p>
            <a:endParaRPr lang="en-US" dirty="0"/>
          </a:p>
          <a:p>
            <a:r>
              <a:rPr lang="en-US" dirty="0" smtClean="0"/>
              <a:t>Now case b111 remembers the previous state of the decoder!</a:t>
            </a:r>
          </a:p>
          <a:p>
            <a:endParaRPr lang="en-US" dirty="0"/>
          </a:p>
          <a:p>
            <a:r>
              <a:rPr lang="en-US" dirty="0" smtClean="0"/>
              <a:t>Extra </a:t>
            </a:r>
            <a:r>
              <a:rPr lang="en-US" b="1" dirty="0" smtClean="0"/>
              <a:t>IMPLIED </a:t>
            </a:r>
            <a:r>
              <a:rPr lang="en-US" dirty="0" smtClean="0"/>
              <a:t>DFFs!!</a:t>
            </a:r>
          </a:p>
        </p:txBody>
      </p:sp>
    </p:spTree>
    <p:extLst>
      <p:ext uri="{BB962C8B-B14F-4D97-AF65-F5344CB8AC3E}">
        <p14:creationId xmlns:p14="http://schemas.microsoft.com/office/powerpoint/2010/main" val="18678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</a:p>
          <a:p>
            <a:endParaRPr lang="en-US" dirty="0"/>
          </a:p>
          <a:p>
            <a:r>
              <a:rPr lang="en-US" dirty="0" smtClean="0"/>
              <a:t>Encodings</a:t>
            </a:r>
          </a:p>
          <a:p>
            <a:endParaRPr lang="en-US" dirty="0"/>
          </a:p>
          <a:p>
            <a:r>
              <a:rPr lang="en-US" dirty="0" smtClean="0"/>
              <a:t>Behavioral</a:t>
            </a:r>
          </a:p>
          <a:p>
            <a:endParaRPr lang="en-US" dirty="0"/>
          </a:p>
          <a:p>
            <a:r>
              <a:rPr lang="en-US" dirty="0" smtClean="0"/>
              <a:t>MP2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Break the 3 to 8 Decoder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decoder3to8we(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in,out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[2:0] in;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en;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[7:0] out;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[7:0] out;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 (in) begin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out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if(en) begin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(in)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3'b000 : out = 8'b0000_0001;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3'b001 : out = 8'b0000_0010;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3'b010 : out = 8'b0000_0100;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3'b011 : out = 8'b0000_1000;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3'b100 : out = 8'b0001_0000;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3'b101 : out = 8'b0010_0000;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3'b110 : out = 8'b0100_0000;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3'b111 : out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8'b1000_0000;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5900" dirty="0" smtClean="0"/>
              <a:t>Add an Enable Signal</a:t>
            </a:r>
          </a:p>
          <a:p>
            <a:endParaRPr lang="en-US" sz="5900" dirty="0" smtClean="0"/>
          </a:p>
          <a:p>
            <a:r>
              <a:rPr lang="en-US" sz="5900" dirty="0" smtClean="0"/>
              <a:t>The out = 0 is never overwritten</a:t>
            </a:r>
          </a:p>
          <a:p>
            <a:endParaRPr lang="en-US" sz="5900" dirty="0"/>
          </a:p>
          <a:p>
            <a:r>
              <a:rPr lang="en-US" sz="5900" dirty="0" smtClean="0"/>
              <a:t>What did I forget to do?</a:t>
            </a:r>
            <a:endParaRPr lang="en-US" sz="5900" dirty="0"/>
          </a:p>
        </p:txBody>
      </p:sp>
    </p:spTree>
    <p:extLst>
      <p:ext uri="{BB962C8B-B14F-4D97-AF65-F5344CB8AC3E}">
        <p14:creationId xmlns:p14="http://schemas.microsoft.com/office/powerpoint/2010/main" val="1079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Break the 3 to 8 Decoder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decoder3to8we(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in,out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[2:0] in;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en;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[7:0] out;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[7:0] out;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always @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if(en)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case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3'b000 : out = 8'b0000_0001;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3'b001 : out = 8'b0000_0010;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3'b010 : out = 8'b0000_0100;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3'b011 : out = 8'b0000_1000;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3'b100 : out = 8'b0001_0000;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3'b101 : out = 8'b0010_0000;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3'b110 : out = 8'b0100_0000;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3'b111 : out = 8'b1000_0000;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5900" dirty="0" smtClean="0"/>
              <a:t>What did I forget to do?</a:t>
            </a:r>
          </a:p>
          <a:p>
            <a:pPr lvl="1"/>
            <a:r>
              <a:rPr lang="en-US" sz="5500" dirty="0" smtClean="0"/>
              <a:t>Update Sensitivities!</a:t>
            </a:r>
          </a:p>
          <a:p>
            <a:pPr lvl="1"/>
            <a:endParaRPr lang="en-US" sz="5500" dirty="0"/>
          </a:p>
          <a:p>
            <a:r>
              <a:rPr lang="en-US" sz="5900" dirty="0" err="1" smtClean="0"/>
              <a:t>Synthesises</a:t>
            </a:r>
            <a:r>
              <a:rPr lang="en-US" sz="5900" dirty="0" smtClean="0"/>
              <a:t> a DFF for en</a:t>
            </a:r>
          </a:p>
          <a:p>
            <a:pPr lvl="1"/>
            <a:r>
              <a:rPr lang="en-US" sz="5500" dirty="0" smtClean="0"/>
              <a:t>Updates only on (in)</a:t>
            </a:r>
          </a:p>
          <a:p>
            <a:pPr lvl="1"/>
            <a:endParaRPr lang="en-US" sz="5500" dirty="0"/>
          </a:p>
          <a:p>
            <a:r>
              <a:rPr lang="en-US" sz="5900" dirty="0" smtClean="0"/>
              <a:t>TL;DR </a:t>
            </a:r>
          </a:p>
          <a:p>
            <a:pPr lvl="1"/>
            <a:r>
              <a:rPr lang="en-US" sz="5500" dirty="0" smtClean="0"/>
              <a:t>Sensitive to sensitivities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5344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FSM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b="1" dirty="0" smtClean="0"/>
              <a:t>parameter</a:t>
            </a:r>
            <a:r>
              <a:rPr lang="en-US" dirty="0" smtClean="0"/>
              <a:t> for state names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state_GETTING_ADDRESS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state_GOT_ADDRESS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= 1;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state_READ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= 2;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state_READ_WAIT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= 3;</a:t>
            </a:r>
            <a:endParaRPr lang="en-US" dirty="0" smtClean="0"/>
          </a:p>
          <a:p>
            <a:r>
              <a:rPr lang="en-US" dirty="0" smtClean="0"/>
              <a:t>Better than define</a:t>
            </a:r>
          </a:p>
          <a:p>
            <a:pPr lvl="1"/>
            <a:r>
              <a:rPr lang="en-US" dirty="0" smtClean="0"/>
              <a:t>Locally Scoped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Only affects GUI in </a:t>
            </a:r>
            <a:r>
              <a:rPr lang="en-US" dirty="0" err="1" smtClean="0"/>
              <a:t>ModelSim</a:t>
            </a:r>
            <a:endParaRPr lang="en-US" dirty="0" smtClean="0"/>
          </a:p>
          <a:p>
            <a:pPr lvl="1"/>
            <a:r>
              <a:rPr lang="en-US" dirty="0" smtClean="0"/>
              <a:t>No impact on actual simulation</a:t>
            </a:r>
          </a:p>
          <a:p>
            <a:pPr lvl="1"/>
            <a:endParaRPr lang="en-US" dirty="0"/>
          </a:p>
          <a:p>
            <a:r>
              <a:rPr lang="en-US" dirty="0" smtClean="0"/>
              <a:t>Virtual Type</a:t>
            </a:r>
          </a:p>
          <a:p>
            <a:pPr lvl="1"/>
            <a:r>
              <a:rPr lang="en-US" dirty="0" smtClean="0"/>
              <a:t>Allows you to define an enumeration</a:t>
            </a:r>
          </a:p>
          <a:p>
            <a:pPr lvl="1"/>
            <a:r>
              <a:rPr lang="en-US" dirty="0" smtClean="0"/>
              <a:t>Again, only in the GUI</a:t>
            </a:r>
          </a:p>
          <a:p>
            <a:endParaRPr lang="en-US" dirty="0"/>
          </a:p>
          <a:p>
            <a:r>
              <a:rPr lang="en-US" dirty="0" smtClean="0"/>
              <a:t>Virtual Function</a:t>
            </a:r>
          </a:p>
          <a:p>
            <a:pPr lvl="1"/>
            <a:r>
              <a:rPr lang="en-US" dirty="0" smtClean="0"/>
              <a:t>Allows you to define a new signal calculated from simulation information into the GUI kernel</a:t>
            </a:r>
          </a:p>
          <a:p>
            <a:pPr lvl="1"/>
            <a:r>
              <a:rPr lang="en-US" dirty="0" smtClean="0"/>
              <a:t>Again, doesn’t propagate back to the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{list of names}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type_name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function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{(type)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source_signal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new_signal_name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type {{0 GET} {1 GOT} {2 READ} {3 READ2} {4 DONE}}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state_type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function {(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spiMemoryTest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/state}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state_virtual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wave -position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spiMemoryTest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state_virtual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Memories from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3434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module memory(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regWE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regWE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input[9:0]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input[31:0]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output[31:0]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[31:0]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[1023:0]; 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regWE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initial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readmemb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(“file.dat”,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registers[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$</a:t>
            </a:r>
            <a:r>
              <a:rPr lang="en-US" sz="2400" dirty="0" err="1" smtClean="0"/>
              <a:t>readmemb</a:t>
            </a:r>
            <a:r>
              <a:rPr lang="en-US" sz="2400" dirty="0" smtClean="0"/>
              <a:t> and $</a:t>
            </a:r>
            <a:r>
              <a:rPr lang="en-US" sz="2400" dirty="0" err="1" smtClean="0"/>
              <a:t>readmemh</a:t>
            </a:r>
            <a:r>
              <a:rPr lang="en-US" sz="2400" dirty="0" smtClean="0"/>
              <a:t> allow you to load a memory from a file</a:t>
            </a:r>
          </a:p>
          <a:p>
            <a:pPr lvl="1"/>
            <a:r>
              <a:rPr lang="en-US" sz="2000" dirty="0" smtClean="0"/>
              <a:t>b for Binary</a:t>
            </a:r>
          </a:p>
          <a:p>
            <a:pPr lvl="1"/>
            <a:r>
              <a:rPr lang="en-US" sz="2000" dirty="0" smtClean="0"/>
              <a:t>h for Hexadecimal</a:t>
            </a:r>
          </a:p>
          <a:p>
            <a:endParaRPr lang="en-US" sz="2400" dirty="0"/>
          </a:p>
          <a:p>
            <a:r>
              <a:rPr lang="en-US" sz="2400" dirty="0" smtClean="0"/>
              <a:t>Done in an initial block</a:t>
            </a:r>
          </a:p>
          <a:p>
            <a:endParaRPr lang="en-US" sz="2000" dirty="0"/>
          </a:p>
          <a:p>
            <a:r>
              <a:rPr lang="en-US" sz="2000" dirty="0" smtClean="0"/>
              <a:t>Examples are in the lab3 starter package on the wiki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84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dirty="0" smtClean="0"/>
              <a:t>on Lab 2 Planning with your group</a:t>
            </a:r>
          </a:p>
        </p:txBody>
      </p:sp>
    </p:spTree>
    <p:extLst>
      <p:ext uri="{BB962C8B-B14F-4D97-AF65-F5344CB8AC3E}">
        <p14:creationId xmlns:p14="http://schemas.microsoft.com/office/powerpoint/2010/main" val="15450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c\Downloads\download (3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1" t="28703" r="48865" b="24162"/>
          <a:stretch/>
        </p:blipFill>
        <p:spPr bwMode="auto">
          <a:xfrm>
            <a:off x="662544" y="1219200"/>
            <a:ext cx="2594919" cy="269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03892"/>
            <a:ext cx="2492375" cy="351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3615208" cy="256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98401"/>
              </p:ext>
            </p:extLst>
          </p:nvPr>
        </p:nvGraphicFramePr>
        <p:xfrm>
          <a:off x="4016375" y="4446587"/>
          <a:ext cx="3048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0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2804542" cy="633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56" y="2225052"/>
            <a:ext cx="4974344" cy="421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4200" y="274638"/>
            <a:ext cx="5562600" cy="1143000"/>
          </a:xfrm>
        </p:spPr>
        <p:txBody>
          <a:bodyPr/>
          <a:lstStyle/>
          <a:p>
            <a:r>
              <a:rPr lang="en-US" dirty="0" smtClean="0"/>
              <a:t>Pulse 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States and Transitions</a:t>
            </a:r>
          </a:p>
          <a:p>
            <a:endParaRPr lang="en-US" dirty="0"/>
          </a:p>
          <a:p>
            <a:r>
              <a:rPr lang="en-US" dirty="0" smtClean="0"/>
              <a:t>Move from one state to another along a transition line when the transition’s conditions are met</a:t>
            </a:r>
          </a:p>
        </p:txBody>
      </p:sp>
      <p:sp>
        <p:nvSpPr>
          <p:cNvPr id="10" name="Oval 9"/>
          <p:cNvSpPr/>
          <p:nvPr/>
        </p:nvSpPr>
        <p:spPr>
          <a:xfrm>
            <a:off x="14478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Off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On</a:t>
            </a:r>
            <a:endParaRPr lang="en-US" dirty="0"/>
          </a:p>
        </p:txBody>
      </p:sp>
      <p:cxnSp>
        <p:nvCxnSpPr>
          <p:cNvPr id="12" name="Curved Connector 11"/>
          <p:cNvCxnSpPr>
            <a:stCxn id="10" idx="7"/>
            <a:endCxn id="11" idx="2"/>
          </p:cNvCxnSpPr>
          <p:nvPr/>
        </p:nvCxnSpPr>
        <p:spPr>
          <a:xfrm rot="16200000" flipH="1">
            <a:off x="3867149" y="3905250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3"/>
            <a:endCxn id="10" idx="6"/>
          </p:cNvCxnSpPr>
          <p:nvPr/>
        </p:nvCxnSpPr>
        <p:spPr>
          <a:xfrm rot="5400000" flipH="1">
            <a:off x="4079175" y="4417126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51527" y="4531082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&lt;68F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81400" y="6307574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&gt;72F</a:t>
            </a:r>
            <a:endParaRPr lang="en-US" dirty="0"/>
          </a:p>
        </p:txBody>
      </p:sp>
      <p:cxnSp>
        <p:nvCxnSpPr>
          <p:cNvPr id="20" name="Curved Connector 19"/>
          <p:cNvCxnSpPr>
            <a:stCxn id="10" idx="1"/>
            <a:endCxn id="10" idx="2"/>
          </p:cNvCxnSpPr>
          <p:nvPr/>
        </p:nvCxnSpPr>
        <p:spPr>
          <a:xfrm rot="16200000" flipH="1" flipV="1">
            <a:off x="1297875" y="5238749"/>
            <a:ext cx="511875" cy="212025"/>
          </a:xfrm>
          <a:prstGeom prst="curvedConnector4">
            <a:avLst>
              <a:gd name="adj1" fmla="val -86081"/>
              <a:gd name="adj2" fmla="val 32282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6"/>
            <a:endCxn id="11" idx="7"/>
          </p:cNvCxnSpPr>
          <p:nvPr/>
        </p:nvCxnSpPr>
        <p:spPr>
          <a:xfrm flipH="1" flipV="1">
            <a:off x="6798375" y="5088825"/>
            <a:ext cx="212025" cy="511875"/>
          </a:xfrm>
          <a:prstGeom prst="curvedConnector4">
            <a:avLst>
              <a:gd name="adj1" fmla="val -107817"/>
              <a:gd name="adj2" fmla="val 18608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Flying Spaghetti 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Architecture, FSMs:</a:t>
            </a:r>
          </a:p>
          <a:p>
            <a:pPr lvl="1"/>
            <a:r>
              <a:rPr lang="en-US" dirty="0" smtClean="0"/>
              <a:t>Usually transition on a clock edge</a:t>
            </a:r>
          </a:p>
          <a:p>
            <a:pPr lvl="1"/>
            <a:r>
              <a:rPr lang="en-US" dirty="0" smtClean="0"/>
              <a:t>Are Complete </a:t>
            </a:r>
          </a:p>
          <a:p>
            <a:pPr lvl="2"/>
            <a:r>
              <a:rPr lang="en-US" dirty="0" smtClean="0"/>
              <a:t>All states define transitions for all inputs</a:t>
            </a:r>
          </a:p>
          <a:p>
            <a:pPr lvl="1"/>
            <a:r>
              <a:rPr lang="en-US" dirty="0" smtClean="0"/>
              <a:t>Are deterministic (Unless Quantum)</a:t>
            </a:r>
          </a:p>
          <a:p>
            <a:pPr lvl="1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4478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Off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626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On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7"/>
            <a:endCxn id="6" idx="2"/>
          </p:cNvCxnSpPr>
          <p:nvPr/>
        </p:nvCxnSpPr>
        <p:spPr>
          <a:xfrm rot="16200000" flipH="1">
            <a:off x="3867149" y="3905250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3"/>
            <a:endCxn id="5" idx="6"/>
          </p:cNvCxnSpPr>
          <p:nvPr/>
        </p:nvCxnSpPr>
        <p:spPr>
          <a:xfrm rot="5400000" flipH="1">
            <a:off x="4079175" y="4417126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51527" y="4531082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&lt;68F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6307574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&gt;72F</a:t>
            </a:r>
            <a:endParaRPr lang="en-US" dirty="0"/>
          </a:p>
        </p:txBody>
      </p:sp>
      <p:cxnSp>
        <p:nvCxnSpPr>
          <p:cNvPr id="7" name="Curved Connector 6"/>
          <p:cNvCxnSpPr>
            <a:stCxn id="5" idx="1"/>
            <a:endCxn id="5" idx="2"/>
          </p:cNvCxnSpPr>
          <p:nvPr/>
        </p:nvCxnSpPr>
        <p:spPr>
          <a:xfrm rot="16200000" flipH="1" flipV="1">
            <a:off x="1297875" y="5238749"/>
            <a:ext cx="511875" cy="212025"/>
          </a:xfrm>
          <a:prstGeom prst="curvedConnector4">
            <a:avLst>
              <a:gd name="adj1" fmla="val -86081"/>
              <a:gd name="adj2" fmla="val 32282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6"/>
            <a:endCxn id="6" idx="7"/>
          </p:cNvCxnSpPr>
          <p:nvPr/>
        </p:nvCxnSpPr>
        <p:spPr>
          <a:xfrm flipH="1" flipV="1">
            <a:off x="6798375" y="5088825"/>
            <a:ext cx="212025" cy="511875"/>
          </a:xfrm>
          <a:prstGeom prst="curvedConnector4">
            <a:avLst>
              <a:gd name="adj1" fmla="val -107817"/>
              <a:gd name="adj2" fmla="val 18608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 to hold current state</a:t>
            </a:r>
          </a:p>
          <a:p>
            <a:r>
              <a:rPr lang="en-US" dirty="0" smtClean="0"/>
              <a:t>Wires to provide inputs (arguments)</a:t>
            </a:r>
          </a:p>
          <a:p>
            <a:r>
              <a:rPr lang="en-US" dirty="0" smtClean="0"/>
              <a:t>Look Up Table(s) to map transitions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292"/>
              </p:ext>
            </p:extLst>
          </p:nvPr>
        </p:nvGraphicFramePr>
        <p:xfrm>
          <a:off x="1600200" y="4724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Resulting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Cold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53200" y="1981200"/>
            <a:ext cx="12954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Logic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LUTs)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0059" y="183435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5126387" y="2862945"/>
            <a:ext cx="1104900" cy="38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0800000">
            <a:off x="5486401" y="3159282"/>
            <a:ext cx="2667005" cy="803118"/>
          </a:xfrm>
          <a:prstGeom prst="bentConnector3">
            <a:avLst>
              <a:gd name="adj1" fmla="val 1102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7571622" y="3380617"/>
            <a:ext cx="858760" cy="304805"/>
          </a:xfrm>
          <a:prstGeom prst="bentConnector3">
            <a:avLst>
              <a:gd name="adj1" fmla="val 31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3"/>
          </p:cNvCxnSpPr>
          <p:nvPr/>
        </p:nvCxnSpPr>
        <p:spPr>
          <a:xfrm>
            <a:off x="5594630" y="2019022"/>
            <a:ext cx="863603" cy="6479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2"/>
          </p:cNvCxnSpPr>
          <p:nvPr/>
        </p:nvCxnSpPr>
        <p:spPr>
          <a:xfrm flipV="1">
            <a:off x="5871274" y="2819400"/>
            <a:ext cx="586959" cy="235982"/>
          </a:xfrm>
          <a:prstGeom prst="bentConnector3">
            <a:avLst>
              <a:gd name="adj1" fmla="val 257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7850151" y="2502931"/>
            <a:ext cx="989049" cy="430492"/>
          </a:xfrm>
          <a:prstGeom prst="bentConnector3">
            <a:avLst>
              <a:gd name="adj1" fmla="val 3048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01002" y="2145268"/>
            <a:ext cx="967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95988" y="3644554"/>
            <a:ext cx="804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(State)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 -&gt; LUT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3401512"/>
              </p:ext>
            </p:extLst>
          </p:nvPr>
        </p:nvGraphicFramePr>
        <p:xfrm>
          <a:off x="4724400" y="1600200"/>
          <a:ext cx="3733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62000"/>
                <a:gridCol w="838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Cold?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Hot?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Next State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9075246"/>
              </p:ext>
            </p:extLst>
          </p:nvPr>
        </p:nvGraphicFramePr>
        <p:xfrm>
          <a:off x="304800" y="1600200"/>
          <a:ext cx="3962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Resulting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Cold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utoShape 4" descr="data:image/png;base64,iVBORw0KGgoAAAANSUhEUgAAAyAAAAJYCAYAAACadoJwAAAaEElEQVR4nO3dQYhdV5of8P+iIBpSi1poUQEthCgYLQwtGge0KBoFBFEynqCFIAVjQi28EI0XmmCEGAReGOKFF1ooSAMaUE+88MILhTiMBVooQTReCCIYNxHEYkRwaPXgNEpjSJO4ibL43qVePb9X9arqvndvvff7wUNd951336k6bjjfPec7Xw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LTuYZI3U75mbWvC954ZvH9mwvtbc+gbAADQgofZPYFvgoDha83Ef16uD75vc8L7m4P3rx/hO+4c4bMAAMAhjU7ExwUg49rN0qwDkHkHVAAAwASTApB5mnUA8iICEAAA6IVpApA72Z2DMSkQmLbdqKMEIM17zevF0HuTckjOBAAA6MR+AciL7J7UN8HC6BataduNc9gAZPRzwwHHsIdjrgEAAB3YKwCZFBi8GLk+bbtJms/v9xoOQJpgYzTAGRf4CEAAAKAn9gpAmon76Jal0Un+tO0mOcwKyNaYa8n4VRABCAAA9MReAUizgjEaWDSfuXPAdpMcJgC5PuZaQwACAAA9NU0AMhoYjK4+TNtukqMEIOOCm9FkdAEIAAD0xDQ5IJPyLM4csN0khwlAJiWcnxnTVgACAAA9sd8qRbO6MRygTDoFa5p24xz1FKyHQ9eao4Az5tqZQf/2S4oHAABaNlo/o3mNm5w/HGkz6cjeads1tjK+D82KyaQ6Hlt73GM4GGkM32eeFd4BAAAAAAAAAAAAAAAAAAAAAAAAAAAAAAAAAACg195KFQa8keSTJPeTPE7ydZKXE15Pknye5Pbgc9tJ3k5yYr5dBwAA+mwjydUkd5M8TfL7VEDxIMmt7AQTF5OcS3J6wmszFbRcSwUtnyZ5luT7wX1vJ3kvydkZ/z4AAECPrKSChY+TPE/yKhUsXEtyIclay993IrUS8n6Se0m+SQU4t5NcihUSAABYSG+nVjlep1YkPkxyvqO+nE1yM8lXqRWSB0kup4IjAADgmFpLrTw8S6063EhyqtMe/dip1OrL8+z08WSnPQIAAA5kPbXF6ftUYvilbrsztYup/n6f2q610W13AACAvaylcjtepxLI17vtzqGtJ/koyXepQMqKCAAA9MiJVE7HqxzvwGPUeur3eZXKGZGwDgAAHbuQOlnqbhYn8Bh1OlWL5GWSd7rtCgAALKe1VJ7Ey1QQsgzOpRLq76f944IBAIAJriT5NlXwb9m2JZ1I/d5WQwAAYMZWUjkRz9NdDY++OJ8KQu5F/RAAAGjdepLHSb5IstpxX/piNVXF/UmclAUAAK05n9py9WHXHempD1OrQmf3aNO3AowAANBLV1J1PeQ77G07FaRtjnnvRpJHc+0NAAAcQ02y+V5P9tlxIVUz5Mrg558m+UWSN0n+tpsuAQDA8SD4OJyzqboov0jlhrwZvH7dYZ8AAKDXBB+H9w+T/JskP2Qn+Hgz+FntEAAAGCH4OLyfJPmr7A48hl8b3XUNAAD653wqh+Fc1x05hk4k+SqTg483Sd7urHcAANCCU0neTR0DezdVo+NpagXjzeDfp4Pr9wbttjP+SNhTqeDj8qw7vcBOJvmzJP8uyd/nxwHIn460b3P8AABgJjZSx7o+SfJ9ks+TfJTk/VTwcD47E9RTg58vJ7k6aPdZku9SE9ubg/utJvl6cF/asZ7kg1R9kCYA+XlmM34AANCqE6nJ7LPUKsW9JBeTrBzyfiuDz99OPWX/XZL/EhXOZ+VnSX6T5H9nNuP3TSoYMX4AABzJSnYK3D3I+CJ3bfiTJH+dmhxfzeEnxuw2PH7/Psm/mNH3bCa5H+MHAMARvJNa8Xic2oYzD+eSfJl6on5ln7bszfgBAHAsnExNIp+lJrFduJDKMXiSymVgesYPAIBj460kL1PJxn1wM7Wtx/Gx0zF+AAAcysnUU+QLqWNStwevS6kCfSdm8J1XUqcbvTuDex/F5VS/tjvuR98ZPwAApraaCi4+Tm2d+T61d/9xkk9TCb73s7O//odUYvF+pxmtZP8tMCupJ+avMr9cgYNqnuzfjgTnUcYPAICpracmj9+lgo2bqUnkNJO0twbtnw0+fy+1OjLsw9Skby8fpWpw9L243Hoqp2C/32fZGD8AAPZ1OlV5+nVqQnbUYm4bqWDkuyS3kqwl+ZeDn//r4PvGuZJ6ct73yWtjPfUk/b2uO9ITxg8AgH1tpQKPT9L+CUEnUyshr5P8t+yugD3qrVSA0tdtO5O8lfr9jlu/22b8AADY00pqteNlZnsq0D9IFQ18M/T6jyNtTg760beE5Wm9k8qBWdYjXo3fbidTq3ynU6t/AABLbz1VF+GzVML5LP3r7A4+3iT5f0n+2VCbL9Ofo1oP60Yqp2AZLfP4NdsNv0jlvnyfWlF5OXi9Tv033xzk8GHqNLlZnBwHANBLq0m+Sk2aZu2fJ/m7/DgAeZM6RSvZqZC9CB7n+K4CHNYyjt96kmup/x81By5cSa0kTlrxWMvOyXJfpQKS+6lq7QAAC2sl9aT27hy+60ySv8n44ONNkv+T5B+n2wrZbdtMHUu8LE+3V7Jc47eSWil5lf2PnN7PaiqIeZXaorh5yPsAAPTavdR2mXnUPriU5FFqW8vL1JPi0SDkfyT5T3Poyzw9SE0sl8F2atVgkUwav0tJnqcC+KOeEjfsRHYCkXlsiQQAmJt3U3vUu57gNAm67yT5XRbv9KGzqcnkoicfn0glbi/6+K2kAvfnqSBkVlZTAcjXqZO5AACOtdXUZLFP2zw+SD1tXkT3U8nGi2wZxm81tWL4IPML3K+mVgu35/R9AAAz8VGST7vuxIhn6VdA1KZzqYBvkS36+P069TvezXy2LI5+/6sIQgCAY2oj9US1TzUqNlITrEX2TWZbX6VLyzB+v858DmuY5GwqiJ3lti8AgJm4l/7VaLiR6tci+zj9+7u3xfjNx2Yq0FvUQBYAWEArqdWPNk/tacOT1BGmi6w50nURGb/5aaq0L/qhBgDAgriY/hWJO5UqwjbvffVd+Db9C/6Oqk/jdye7j3U+M7i+NXJ965D378v4fZLkdtedAACYxr3Mp+L5Qbyb5PMZ3fthflxr5LCTzzbcTZ0WtUhmMX6HGbeHSa4P/veZwWeaaw+H2r0YvHcYfRm/tdRK5tmuOwIAsJ9v07+aAh+m/b3111OTzDsj1zcH11+0/H3TupnKJVgkbY7fYceteX/cKVxvshOYHFWfxu/91JHAAAC9dSKHf/I7S3dTk6m2NJPYSZPO5ul4F0HIdqqmxCJpa/yOMm7NZ0cDkCYwaSsA2U5/xm8llZOyqEcfAwAL4Gz6kUQ76oskl1u6VzNJ3S/QanIF2pqYTutSkkdz/s5Za2P8jjpu8wpA+jZ+N7P4p48BAMdY3yZPjadJzrd0r0lbeEaN29IzPIkdTlpuc6XkXPp3CMBRtTF+hx235ufR12gyeltj2bfxa2r69OEAAACAH9lOf7aPDPs2dZJSG5rk5f2eeA8/cT+T3UnPL7IzEW4CkbaeoJ/K4lVEb2P8DjtujXmtgPRx/J5l8Y9ABgCOqe30MwBpMy/lKBPZZhK7Nabdfk/mD6KPeThH0cbvc1wCkKR/43czjuQFAHpqO8mnXXdijDZXQKbN7dgrANkc066tAKSPT9CPqo3xO8q4Jcu9AnIpyeOuOwEAMM6F9HOiMosckIf7tNsvB6TRdgDStxyCNrSZA3KYcRv+/KwDkD6O30b6FxQBACTpbwDSxSlY4458nUcAcjH9PAjgKOZ5Ctako3rnFYD0cfxWUr+jRHQAoHfWk7zuuhNj3EtytcX77Xei0qR6EvMIQLbTzzyco2hr/A47bsOfXaY6IMNeJjnddScAAMb5Ou1td2rLLCuhj27p2auidpOHsDWm/X5bg6bVp0rabZlFJfSDjFuyk8S+NXJ92uN9p9XX8ROAAAC9dSvJja47MWI7yWczuveL/LgWxLjK0Q9H2tzJ7log02wPmsbtJB+0cJ8+2U774zftuE2qAzLp+lFXQvo6fgIQAKC3LiX5sutOjDiV5Smm9m0qkXmRGL/uveq6AwAAk6ymJivrXXdkxNMsfjG1c0m+6boTM2L8utW32iQAALvcGrz6ZBmKqX2UfuYPtMH4dWc9tQULAKC31pN8n+Rk1x0Zsgy1DJ5nfB7DIjB+3dlKP0/mAgDY5X7q9KI++Sb9nOC1YRkm6MavG/dTBwEAAPTa2VTicJ8Sam9mcZ/k3k7ySdedmDHj1w0nYAEAx8Z2qi7Iasf9aKylCiX2KShqw0Yq2FvruiMz1hxwYPzm51zkfwAAx8z9VCXrPriX5Fdpr+hfX3yWWh1YBlfTv2Oej6rP4/cgybWuOwEAcBCrqVWQricxN1NHua6lcgkudNqb9pxLrQqc6Lojc7IS4zcvzcpMH/sGALCnU6kTfro6YvTd1KS1qU1yJRWMLILHWb4E4UUav6dJ/rzrTkzQx4MkAACmtpbkSZLPM78nqiupxN6XqaT4YU/S320v07qa5FmWo0L4qEUZv9+mivx9neTTJB+kCi52fYT1ZvqblwIAMLUTqQDkaZK3Zvxdpwff8yDjJ1Hrqa0vl2fcj1m5mOr/6Y770ZVFGb8/TvKHVBAy+vo29d/v9pz7dnLw3cf1bwsAsMtK6snvd0nupv0nrCdS+Savs3/eyduDfsw6GGpbszf/Ytcd6diijN8XGR+AvEnyn5P8bM79+zLJrTl/JwDAzK2lApBXSd7P0becrKX2q79OPTWedlK6ndqitb5Pu75YTeXTdJ3U3xfbOf7jdzXjg4+nSf7pnPt3M7W9bRm39QEAS+Kt1N7310keJXkv0wcjG6nJ22epJ8r3BtcO6nZq0tX3Sexqqp+LWozvsI77+P00yQ/ZHXz8KvPfAvVxKjjq+98RAKAVJ1ITrk+T/D4VkDxN5Yx8PHjdH7z/OPXU++Xg2rs52grKSmoS+zL93c6zkZoc3o+n06MWYfx+mZ3g4/8muTG/rmUlFbwfhyAOAGBm1pOcT7KVmozdTG232U7VgBg91aoN76UCn3dmcO+juJha4bHtam/HefxupYKPXyf5y0H7q7PvWtZSWxa/SK3QAAAwZ+dTJwDN8wn0Xq6m8mSWPeF8Wsd1/C6ntmFdGfy8kTpi+bPMZlViJZV79V0q+LGqBgDQofXUdpTHqXoIXTg3+P5nWd6jdg/rOI7fan68QnIiVcfmdSpIOEx+0ziXU9vBHqW/W9YAAJZSU0H9QWaz5WucjdRT71ep7WaeTB/eoozfydQJb9+lcqAu5+DHV2+mgphvU8GHGh8AAD3V1BV5lUogntUT441UzYffpvJd5lUtftE14/eb1KrILMfvdipImNX4raV+lweD7/kqdTjD9uC1lcqPemfQ7lYqt+PbVCD2UWplBgCAY6CpMzI8mTvq9p5zg/s8H9z3VeoEpH/bwr3ZsZKd7VCzHL9P0n5hzf2+/9qgD/cHr8epoOP24L3Lsc0KAODYezs16fsmNfG8nZ1Tui6lJoanBm1PDX6+OHj/5qB9MxH+ODsT4Z9ndy2IXw6+55/M9tdZePdT1b2b7VCzGj8AAJi5jSQfZKdOyaPsPGl/M/j32eD6/UG7DzJ+K8yljK+I/WZwj5txVOpBfZSqJzPp79bm+AEAwLHydiYHIP8zyV8k+aPOenf8XEutUiiuBwAAY/yjJH/I+NWPf9Vhv46j5uCAeZ1+BQAAx9J/z+7g438l+Q9xHO9BfJxKDLfyAQAA+/hldoKPO0l+kso/+DyO5t3PSipB/EmqdgYAALCPB0l+SCU6N1ZSBeieRBL6JKupv92X8TcCAICp3Uwd+TrOx6mk6rfn151j4Vzq73IrtqoBAECr3kklV9+IyXaSXE39PS533REAAFhU66m8kEfZKZi3bNaSfJaq8XG6264AAMByuJF6+r/dcT/mbTtVINCWKwAAmLNzqeT0r5Kc77gvs/Z26vf8KvJgAACgU++mVgU+zeJty1pPcje12vNex30BAAAGVpN8lOS71Pak05325uhOp36P14N/1zrtDQAAMNapJJ+kApHPc/y2Zm0kuZ+dQEpFcwAAOAZWk1xL1cj4KrV9qa+rCKup/j1KBR4fpr99BQAA9rCSqpPxILWd6UGSrSQnuuxUKuho+vV9ki/Sj34BAAAtWU0lrH+ZnWDkgySbmf3EfyW1HezDJI+T/JA6wetakpMz/m4AAKBjJ5NcSeVZPE3y+8G/t5K8n+RSKh/jMDZSVduvpU6wepxa5Xg+uP/l2GIFAABLbTXJhVSBw7upVZLn2QkcHg+9Pk8lit9P5W08SfIydVTum9SRwF8muZ0KQi5FMjkAADCl9dSxuJupIOViqiL59uB/Xxi8L8gAAAAAAAAAAAAAAAAAAAAAAAAAAACAqWymaopcn6LtmyQPZ9sdAABYLg9TE+1pXl14MaEfm0m2Dniv60P32CsA2RxqJwABAIAWPczuifxWauI9fO1M5h+ANMHCaADQ9GXaVYxRVkAAAKBDd0Z+HheAjGs3S03wsdd3CkAAAGABTApA5mV4hWMvWzlcUCQAAQCAHpkmALmT3TkZkybz07YbNs3qx/D9hzV93yt/Y68AZDgfprmXAAQAAGZovwDkxeDVmBQwTNtuVBMEHHR7VRPsnBn83AQaL0baTQpAXmR3sNH0QwACAAAztFcA0gQRmyPXX4xcn7bdOE2bg2wBmxRU3BlzfVzbpr/Dmq1gAhAAAJihvQKQZlXgzMj10dWNaduNc5gApLnv6GfGrYKMC0BeTOiTAAQAAGZsrwCkCQ5GA4vmM3cO2G6cO1O0mfSZ0T43qxj7BSCTvk8AAgAAMzZNADK6har5zPUDthtnUu7GXsZttUrGb6OaFICMCzQEIAAAMGPT5ICMrhY0188csN0kkwKKUcNV0fdKON8ac2343pO2jAlAAABgxvZbpRiXozHpFKxp2k3SBAXjVkKaPg4bt3Xr4ZjPjwuOmqBk+J6jRwgDAAAtGp6ED7/GnVj1cKTNpITxadtNMlyUcPg1KYi5vk+70aBi3NYsd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BL/H5CCbfzCtf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 descr="C:\temp\inde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9" t="35261" r="48270" b="36775"/>
          <a:stretch/>
        </p:blipFill>
        <p:spPr bwMode="auto">
          <a:xfrm>
            <a:off x="914400" y="4184823"/>
            <a:ext cx="2611395" cy="159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LUT -&gt; </a:t>
            </a:r>
            <a:r>
              <a:rPr lang="en-US" dirty="0" err="1" smtClean="0"/>
              <a:t>Kmap</a:t>
            </a:r>
            <a:r>
              <a:rPr lang="en-US" dirty="0" smtClean="0"/>
              <a:t> -&gt; Circuit</a:t>
            </a:r>
            <a:endParaRPr lang="en-US" dirty="0"/>
          </a:p>
        </p:txBody>
      </p:sp>
      <p:sp>
        <p:nvSpPr>
          <p:cNvPr id="16" name="AutoShape 4" descr="data:image/png;base64,iVBORw0KGgoAAAANSUhEUgAAAyAAAAJYCAYAAACadoJwAAAaEElEQVR4nO3dQYhdV5of8P+iIBpSi1poUQEthCgYLQwtGge0KBoFBFEynqCFIAVjQi28EI0XmmCEGAReGOKFF1ooSAMaUE+88MILhTiMBVooQTReCCIYNxHEYkRwaPXgNEpjSJO4ibL43qVePb9X9arqvndvvff7wUNd951336k6bjjfPec7Xw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LTuYZI3U75mbWvC954ZvH9mwvtbc+gbAADQgofZPYFvgoDha83Ef16uD75vc8L7m4P3rx/hO+4c4bMAAMAhjU7ExwUg49rN0qwDkHkHVAAAwASTApB5mnUA8iICEAAA6IVpApA72Z2DMSkQmLbdqKMEIM17zevF0HuTckjOBAAA6MR+AciL7J7UN8HC6BataduNc9gAZPRzwwHHsIdjrgEAAB3YKwCZFBi8GLk+bbtJms/v9xoOQJpgYzTAGRf4CEAAAKAn9gpAmon76Jal0Un+tO0mOcwKyNaYa8n4VRABCAAA9MReAUizgjEaWDSfuXPAdpMcJgC5PuZaQwACAAA9NU0AMhoYjK4+TNtukqMEIOOCm9FkdAEIAAD0xDQ5IJPyLM4csN0khwlAJiWcnxnTVgACAAA9sd8qRbO6MRygTDoFa5p24xz1FKyHQ9eao4Az5tqZQf/2S4oHAABaNlo/o3mNm5w/HGkz6cjeads1tjK+D82KyaQ6Hlt73GM4GGkM32eeFd4BAAAAAAAAAAAAAAAAAAAAAAAAAAAAAAAAAACg195KFQa8keSTJPeTPE7ydZKXE15Pknye5Pbgc9tJ3k5yYr5dBwAA+mwjydUkd5M8TfL7VEDxIMmt7AQTF5OcS3J6wmszFbRcSwUtnyZ5luT7wX1vJ3kvydkZ/z4AAECPrKSChY+TPE/yKhUsXEtyIclay993IrUS8n6Se0m+SQU4t5NcihUSAABYSG+nVjlep1YkPkxyvqO+nE1yM8lXqRWSB0kup4IjAADgmFpLrTw8S6063EhyqtMe/dip1OrL8+z08WSnPQIAAA5kPbXF6ftUYvilbrsztYup/n6f2q610W13AACAvaylcjtepxLI17vtzqGtJ/koyXepQMqKCAAA9MiJVE7HqxzvwGPUeur3eZXKGZGwDgAAHbuQOlnqbhYn8Bh1OlWL5GWSd7rtCgAALKe1VJ7Ey1QQsgzOpRLq76f944IBAIAJriT5NlXwb9m2JZ1I/d5WQwAAYMZWUjkRz9NdDY++OJ8KQu5F/RAAAGjdepLHSb5IstpxX/piNVXF/UmclAUAAK05n9py9WHXHempD1OrQmf3aNO3AowAANBLV1J1PeQ77G07FaRtjnnvRpJHc+0NAAAcQ02y+V5P9tlxIVUz5Mrg558m+UWSN0n+tpsuAQDA8SD4OJyzqboov0jlhrwZvH7dYZ8AAKDXBB+H9w+T/JskP2Qn+Hgz+FntEAAAGCH4OLyfJPmr7A48hl8b3XUNAAD653wqh+Fc1x05hk4k+SqTg483Sd7urHcAANCCU0neTR0DezdVo+NpagXjzeDfp4Pr9wbttjP+SNhTqeDj8qw7vcBOJvmzJP8uyd/nxwHIn460b3P8AABgJjZSx7o+SfJ9ks+TfJTk/VTwcD47E9RTg58vJ7k6aPdZku9SE9ubg/utJvl6cF/asZ7kg1R9kCYA+XlmM34AANCqE6nJ7LPUKsW9JBeTrBzyfiuDz99OPWX/XZL/EhXOZ+VnSX6T5H9nNuP3TSoYMX4AABzJSnYK3D3I+CJ3bfiTJH+dmhxfzeEnxuw2PH7/Psm/mNH3bCa5H+MHAMARvJNa8Xic2oYzD+eSfJl6on5ln7bszfgBAHAsnExNIp+lJrFduJDKMXiSymVgesYPAIBj460kL1PJxn1wM7Wtx/Gx0zF+AAAcysnUU+QLqWNStwevS6kCfSdm8J1XUqcbvTuDex/F5VS/tjvuR98ZPwAApraaCi4+Tm2d+T61d/9xkk9TCb73s7O//odUYvF+pxmtZP8tMCupJ+avMr9cgYNqnuzfjgTnUcYPAICpracmj9+lgo2bqUnkNJO0twbtnw0+fy+1OjLsw9Skby8fpWpw9L243Hoqp2C/32fZGD8AAPZ1OlV5+nVqQnbUYm4bqWDkuyS3kqwl+ZeDn//r4PvGuZJ6ct73yWtjPfUk/b2uO9ITxg8AgH1tpQKPT9L+CUEnUyshr5P8t+yugD3qrVSA0tdtO5O8lfr9jlu/22b8AADY00pqteNlZnsq0D9IFQ18M/T6jyNtTg760beE5Wm9k8qBWdYjXo3fbidTq3ynU6t/AABLbz1VF+GzVML5LP3r7A4+3iT5f0n+2VCbL9Ofo1oP60Yqp2AZLfP4NdsNv0jlvnyfWlF5OXi9Tv033xzk8GHqNLlZnBwHANBLq0m+Sk2aZu2fJ/m7/DgAeZM6RSvZqZC9CB7n+K4CHNYyjt96kmup/x81By5cSa0kTlrxWMvOyXJfpQKS+6lq7QAAC2sl9aT27hy+60ySv8n44ONNkv+T5B+n2wrZbdtMHUu8LE+3V7Jc47eSWil5lf2PnN7PaiqIeZXaorh5yPsAAPTavdR2mXnUPriU5FFqW8vL1JPi0SDkfyT5T3Poyzw9SE0sl8F2atVgkUwav0tJnqcC+KOeEjfsRHYCkXlsiQQAmJt3U3vUu57gNAm67yT5XRbv9KGzqcnkoicfn0glbi/6+K2kAvfnqSBkVlZTAcjXqZO5AACOtdXUZLFP2zw+SD1tXkT3U8nGi2wZxm81tWL4IPML3K+mVgu35/R9AAAz8VGST7vuxIhn6VdA1KZzqYBvkS36+P069TvezXy2LI5+/6sIQgCAY2oj9US1TzUqNlITrEX2TWZbX6VLyzB+v858DmuY5GwqiJ3lti8AgJm4l/7VaLiR6tci+zj9+7u3xfjNx2Yq0FvUQBYAWEArqdWPNk/tacOT1BGmi6w50nURGb/5aaq0L/qhBgDAgriY/hWJO5UqwjbvffVd+Db9C/6Oqk/jdye7j3U+M7i+NXJ965D378v4fZLkdtedAACYxr3Mp+L5Qbyb5PMZ3fthflxr5LCTzzbcTZ0WtUhmMX6HGbeHSa4P/veZwWeaaw+H2r0YvHcYfRm/tdRK5tmuOwIAsJ9v07+aAh+m/b3111OTzDsj1zcH11+0/H3TupnKJVgkbY7fYceteX/cKVxvshOYHFWfxu/91JHAAAC9dSKHf/I7S3dTk6m2NJPYSZPO5ul4F0HIdqqmxCJpa/yOMm7NZ0cDkCYwaSsA2U5/xm8llZOyqEcfAwAL4Gz6kUQ76oskl1u6VzNJ3S/QanIF2pqYTutSkkdz/s5Za2P8jjpu8wpA+jZ+N7P4p48BAMdY3yZPjadJzrd0r0lbeEaN29IzPIkdTlpuc6XkXPp3CMBRtTF+hx235ufR12gyeltj2bfxa2r69OEAAACAH9lOf7aPDPs2dZJSG5rk5f2eeA8/cT+T3UnPL7IzEW4CkbaeoJ/K4lVEb2P8DjtujXmtgPRx/J5l8Y9ABgCOqe30MwBpMy/lKBPZZhK7Nabdfk/mD6KPeThH0cbvc1wCkKR/43czjuQFAHpqO8mnXXdijDZXQKbN7dgrANkc066tAKSPT9CPqo3xO8q4Jcu9AnIpyeOuOwEAMM6F9HOiMosckIf7tNsvB6TRdgDStxyCNrSZA3KYcRv+/KwDkD6O30b6FxQBACTpbwDSxSlY4458nUcAcjH9PAjgKOZ5Ctako3rnFYD0cfxWUr+jRHQAoHfWk7zuuhNj3EtytcX77Xei0qR6EvMIQLbTzzyco2hr/A47bsOfXaY6IMNeJjnddScAAMb5Ou1td2rLLCuhj27p2auidpOHsDWm/X5bg6bVp0rabZlFJfSDjFuyk8S+NXJ92uN9p9XX8ROAAAC9dSvJja47MWI7yWczuveL/LgWxLjK0Q9H2tzJ7log02wPmsbtJB+0cJ8+2U774zftuE2qAzLp+lFXQvo6fgIQAKC3LiX5sutOjDiV5Smm9m0qkXmRGL/uveq6AwAAk6ymJivrXXdkxNMsfjG1c0m+6boTM2L8utW32iQAALvcGrz6ZBmKqX2UfuYPtMH4dWc9tQULAKC31pN8n+Rk1x0Zsgy1DJ5nfB7DIjB+3dlKP0/mAgDY5X7q9KI++Sb9nOC1YRkm6MavG/dTBwEAAPTa2VTicJ8Sam9mcZ/k3k7ySdedmDHj1w0nYAEAx8Z2qi7Iasf9aKylCiX2KShqw0Yq2FvruiMz1hxwYPzm51zkfwAAx8z9VCXrPriX5Fdpr+hfX3yWWh1YBlfTv2Oej6rP4/cgybWuOwEAcBCrqVWQricxN1NHua6lcgkudNqb9pxLrQqc6Lojc7IS4zcvzcpMH/sGALCnU6kTfro6YvTd1KS1qU1yJRWMLILHWb4E4UUav6dJ/rzrTkzQx4MkAACmtpbkSZLPM78nqiupxN6XqaT4YU/S320v07qa5FmWo0L4qEUZv9+mivx9neTTJB+kCi52fYT1ZvqblwIAMLUTqQDkaZK3Zvxdpwff8yDjJ1Hrqa0vl2fcj1m5mOr/6Y770ZVFGb8/TvKHVBAy+vo29d/v9pz7dnLw3cf1bwsAsMtK6snvd0nupv0nrCdS+Savs3/eyduDfsw6GGpbszf/Ytcd6diijN8XGR+AvEnyn5P8bM79+zLJrTl/JwDAzK2lApBXSd7P0becrKX2q79OPTWedlK6ndqitb5Pu75YTeXTdJ3U3xfbOf7jdzXjg4+nSf7pnPt3M7W9bRm39QEAS+Kt1N7310keJXkv0wcjG6nJ22epJ8r3BtcO6nZq0tX3Sexqqp+LWozvsI77+P00yQ/ZHXz8KvPfAvVxKjjq+98RAKAVJ1ITrk+T/D4VkDxN5Yx8PHjdH7z/OPXU++Xg2rs52grKSmoS+zL93c6zkZoc3o+n06MWYfx+mZ3g4/8muTG/rmUlFbwfhyAOAGBm1pOcT7KVmozdTG232U7VgBg91aoN76UCn3dmcO+juJha4bHtam/HefxupYKPXyf5y0H7q7PvWtZSWxa/SK3QAAAwZ+dTJwDN8wn0Xq6m8mSWPeF8Wsd1/C6ntmFdGfy8kTpi+bPMZlViJZV79V0q+LGqBgDQofXUdpTHqXoIXTg3+P5nWd6jdg/rOI7fan68QnIiVcfmdSpIOEx+0ziXU9vBHqW/W9YAAJZSU0H9QWaz5WucjdRT71ep7WaeTB/eoozfydQJb9+lcqAu5+DHV2+mgphvU8GHGh8AAD3V1BV5lUogntUT441UzYffpvJd5lUtftE14/eb1KrILMfvdipImNX4raV+lweD7/kqdTjD9uC1lcqPemfQ7lYqt+PbVCD2UWplBgCAY6CpMzI8mTvq9p5zg/s8H9z3VeoEpH/bwr3ZsZKd7VCzHL9P0n5hzf2+/9qgD/cHr8epoOP24L3Lsc0KAODYezs16fsmNfG8nZ1Tui6lJoanBm1PDX6+OHj/5qB9MxH+ODsT4Z9ndy2IXw6+55/M9tdZePdT1b2b7VCzGj8AAJi5jSQfZKdOyaPsPGl/M/j32eD6/UG7DzJ+K8yljK+I/WZwj5txVOpBfZSqJzPp79bm+AEAwLHydiYHIP8zyV8k+aPOenf8XEutUiiuBwAAY/yjJH/I+NWPf9Vhv46j5uCAeZ1+BQAAx9J/z+7g438l+Q9xHO9BfJxKDLfyAQAA+/hldoKPO0l+kso/+DyO5t3PSipB/EmqdgYAALCPB0l+SCU6N1ZSBeieRBL6JKupv92X8TcCAICp3Uwd+TrOx6mk6rfn151j4Vzq73IrtqoBAECr3kklV9+IyXaSXE39PS533REAAFhU66m8kEfZKZi3bNaSfJaq8XG6264AAMByuJF6+r/dcT/mbTtVINCWKwAAmLNzqeT0r5Kc77gvs/Z26vf8KvJgAACgU++mVgU+zeJty1pPcje12vNex30BAAAGVpN8lOS71Pak05325uhOp36P14N/1zrtDQAAMNapJJ+kApHPc/y2Zm0kuZ+dQEpFcwAAOAZWk1xL1cj4KrV9qa+rCKup/j1KBR4fpr99BQAA9rCSqpPxILWd6UGSrSQnuuxUKuho+vV9ki/Sj34BAAAtWU0lrH+ZnWDkgySbmf3EfyW1HezDJI+T/JA6wetakpMz/m4AAKBjJ5NcSeVZPE3y+8G/t5K8n+RSKh/jMDZSVduvpU6wepxa5Xg+uP/l2GIFAABLbTXJhVSBw7upVZLn2QkcHg+9Pk8lit9P5W08SfIydVTum9SRwF8muZ0KQi5FMjkAADCl9dSxuJupIOViqiL59uB/Xxi8L8gAAAAAAAAAAAAAAAAAAAAAAAAAAACAqWymaopcn6LtmyQPZ9sdAABYLg9TE+1pXl14MaEfm0m2Dniv60P32CsA2RxqJwABAIAWPczuifxWauI9fO1M5h+ANMHCaADQ9GXaVYxRVkAAAKBDd0Z+HheAjGs3S03wsdd3CkAAAGABTApA5mV4hWMvWzlcUCQAAQCAHpkmALmT3TkZkybz07YbNs3qx/D9hzV93yt/Y68AZDgfprmXAAQAAGZovwDkxeDVmBQwTNtuVBMEHHR7VRPsnBn83AQaL0baTQpAXmR3sNH0QwACAAAztFcA0gQRmyPXX4xcn7bdOE2bg2wBmxRU3BlzfVzbpr/Dmq1gAhAAAJihvQKQZlXgzMj10dWNaduNc5gApLnv6GfGrYKMC0BeTOiTAAQAAGZsrwCkCQ5GA4vmM3cO2G6cO1O0mfSZ0T43qxj7BSCTvk8AAgAAMzZNADK6har5zPUDthtnUu7GXsZttUrGb6OaFICMCzQEIAAAMGPT5ICMrhY0188csN0kkwKKUcNV0fdKON8ac2343pO2jAlAAABgxvZbpRiXozHpFKxp2k3SBAXjVkKaPg4bt3Xr4ZjPjwuOmqBk+J6jRwgDAAAtGp6ED7/GnVj1cKTNpITxadtNMlyUcPg1KYi5vk+70aBi3NYsd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BL/H5CCbfzCtf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202090"/>
              </p:ext>
            </p:extLst>
          </p:nvPr>
        </p:nvGraphicFramePr>
        <p:xfrm>
          <a:off x="457200" y="1600200"/>
          <a:ext cx="3733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62000"/>
                <a:gridCol w="838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Cold?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Hot?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Next State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3124201"/>
                <a:ext cx="4343400" cy="83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𝑁𝐸𝑋𝑇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𝐶𝑜𝑙𝑑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𝐻𝑜𝑡</m:t>
                              </m:r>
                            </m:e>
                          </m:d>
                        </m:e>
                      </m:ba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3124201"/>
                <a:ext cx="4343400" cy="838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84" y="4419600"/>
            <a:ext cx="626643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38" y="1793616"/>
            <a:ext cx="4434362" cy="115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1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FSM Process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Design Requirements</a:t>
            </a:r>
          </a:p>
          <a:p>
            <a:r>
              <a:rPr lang="en-US" smtClean="0"/>
              <a:t>Define States</a:t>
            </a:r>
          </a:p>
          <a:p>
            <a:r>
              <a:rPr lang="en-US" smtClean="0"/>
              <a:t>Define Transitions</a:t>
            </a:r>
          </a:p>
          <a:p>
            <a:r>
              <a:rPr lang="en-US" smtClean="0"/>
              <a:t>Assign Values / Binary Codes</a:t>
            </a:r>
          </a:p>
          <a:p>
            <a:r>
              <a:rPr lang="en-US" smtClean="0"/>
              <a:t>Calculate Widths</a:t>
            </a:r>
          </a:p>
          <a:p>
            <a:r>
              <a:rPr lang="en-US" smtClean="0"/>
              <a:t>Make a LUT</a:t>
            </a:r>
          </a:p>
          <a:p>
            <a:r>
              <a:rPr lang="en-US" smtClean="0"/>
              <a:t>Connect Registers</a:t>
            </a:r>
          </a:p>
          <a:p>
            <a:r>
              <a:rPr lang="en-US" smtClean="0"/>
              <a:t>(Optional) Simplify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244306" y="2487612"/>
            <a:ext cx="2362200" cy="620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Logic (LUT)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06306" y="341312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REG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608094" y="2709068"/>
            <a:ext cx="12192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025106" y="2707480"/>
            <a:ext cx="12192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07694" y="2974180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0800000">
            <a:off x="6920706" y="3946524"/>
            <a:ext cx="16002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608094" y="2975768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520906" y="2974180"/>
            <a:ext cx="0" cy="972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4406106" y="3946524"/>
            <a:ext cx="16002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406106" y="2974180"/>
            <a:ext cx="1588" cy="972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206205" y="4191000"/>
            <a:ext cx="800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42"/>
          <p:cNvSpPr txBox="1">
            <a:spLocks noChangeArrowheads="1"/>
          </p:cNvSpPr>
          <p:nvPr/>
        </p:nvSpPr>
        <p:spPr bwMode="auto">
          <a:xfrm>
            <a:off x="7721600" y="2362200"/>
            <a:ext cx="99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Outputs</a:t>
            </a:r>
          </a:p>
        </p:txBody>
      </p:sp>
      <p:sp>
        <p:nvSpPr>
          <p:cNvPr id="91" name="TextBox 43"/>
          <p:cNvSpPr txBox="1">
            <a:spLocks noChangeArrowheads="1"/>
          </p:cNvSpPr>
          <p:nvPr/>
        </p:nvSpPr>
        <p:spPr bwMode="auto">
          <a:xfrm>
            <a:off x="4178300" y="2382044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Inputs</a:t>
            </a:r>
          </a:p>
        </p:txBody>
      </p:sp>
      <p:sp>
        <p:nvSpPr>
          <p:cNvPr id="92" name="TextBox 44"/>
          <p:cNvSpPr txBox="1">
            <a:spLocks noChangeArrowheads="1"/>
          </p:cNvSpPr>
          <p:nvPr/>
        </p:nvSpPr>
        <p:spPr bwMode="auto">
          <a:xfrm>
            <a:off x="4407694" y="3277394"/>
            <a:ext cx="979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Present</a:t>
            </a:r>
          </a:p>
          <a:p>
            <a:pPr algn="ctr" eaLnBrk="1" hangingPunct="1"/>
            <a:r>
              <a:rPr lang="en-US" altLang="en-US" dirty="0"/>
              <a:t>state</a:t>
            </a:r>
          </a:p>
        </p:txBody>
      </p:sp>
      <p:sp>
        <p:nvSpPr>
          <p:cNvPr id="93" name="TextBox 45"/>
          <p:cNvSpPr txBox="1">
            <a:spLocks noChangeArrowheads="1"/>
          </p:cNvSpPr>
          <p:nvPr/>
        </p:nvSpPr>
        <p:spPr bwMode="auto">
          <a:xfrm>
            <a:off x="7836693" y="3277394"/>
            <a:ext cx="684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Next</a:t>
            </a:r>
          </a:p>
          <a:p>
            <a:pPr eaLnBrk="1" hangingPunct="1"/>
            <a:r>
              <a:rPr lang="en-US" altLang="en-US" dirty="0"/>
              <a:t>state</a:t>
            </a:r>
          </a:p>
        </p:txBody>
      </p:sp>
      <p:sp>
        <p:nvSpPr>
          <p:cNvPr id="94" name="TextBox 46"/>
          <p:cNvSpPr txBox="1">
            <a:spLocks noChangeArrowheads="1"/>
          </p:cNvSpPr>
          <p:nvPr/>
        </p:nvSpPr>
        <p:spPr bwMode="auto">
          <a:xfrm>
            <a:off x="5206205" y="419100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Clock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4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2072</Words>
  <Application>Microsoft Office PowerPoint</Application>
  <PresentationFormat>On-screen Show (4:3)</PresentationFormat>
  <Paragraphs>625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b1100 Finite State Machines</vt:lpstr>
      <vt:lpstr>Acknowledgements</vt:lpstr>
      <vt:lpstr>Today</vt:lpstr>
      <vt:lpstr>Finite State Machines</vt:lpstr>
      <vt:lpstr>Flying Spaghetti Monsters</vt:lpstr>
      <vt:lpstr>FSM Implementation</vt:lpstr>
      <vt:lpstr>Transitions -&gt; LUT</vt:lpstr>
      <vt:lpstr>LUT -&gt; Kmap -&gt; Circuit</vt:lpstr>
      <vt:lpstr>FSM Process Summary</vt:lpstr>
      <vt:lpstr>Types of FSM</vt:lpstr>
      <vt:lpstr> Binary Encoding</vt:lpstr>
      <vt:lpstr>One Hot Encoding</vt:lpstr>
      <vt:lpstr>Encoding Comparison</vt:lpstr>
      <vt:lpstr>Wait States</vt:lpstr>
      <vt:lpstr>Create FSMs for:</vt:lpstr>
      <vt:lpstr>Hints for Board Work Slide</vt:lpstr>
      <vt:lpstr>Behavioral Verilog Hints for MP2</vt:lpstr>
      <vt:lpstr>Asynchronous Logic</vt:lpstr>
      <vt:lpstr>Example: A Full Adder</vt:lpstr>
      <vt:lpstr>Synchronous Logic</vt:lpstr>
      <vt:lpstr>Example: A counter</vt:lpstr>
      <vt:lpstr>= vs &lt;=</vt:lpstr>
      <vt:lpstr> = vs &lt;=: Swap Fest</vt:lpstr>
      <vt:lpstr>= vs &lt;= : Timing</vt:lpstr>
      <vt:lpstr>= vs &lt;= : TL;DR;</vt:lpstr>
      <vt:lpstr>Setting Defaults</vt:lpstr>
      <vt:lpstr>Behavioral Verilog Hints and Tricks</vt:lpstr>
      <vt:lpstr>3 to 8 Decoder</vt:lpstr>
      <vt:lpstr>Lets Break the 3 to 8 Decoder</vt:lpstr>
      <vt:lpstr>Lets Break the 3 to 8 Decoder</vt:lpstr>
      <vt:lpstr>Lets Break the 3 to 8 Decoder</vt:lpstr>
      <vt:lpstr>Behavioral FSM</vt:lpstr>
      <vt:lpstr>Virtual</vt:lpstr>
      <vt:lpstr>Virtual Example</vt:lpstr>
      <vt:lpstr>Loading Memories from Files</vt:lpstr>
      <vt:lpstr>With Remaining Time</vt:lpstr>
      <vt:lpstr>PowerPoint Presentation</vt:lpstr>
      <vt:lpstr>Pulse Counting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Machines</dc:title>
  <dc:creator>Eric</dc:creator>
  <cp:lastModifiedBy>Eric</cp:lastModifiedBy>
  <cp:revision>19</cp:revision>
  <dcterms:created xsi:type="dcterms:W3CDTF">2014-10-19T19:51:21Z</dcterms:created>
  <dcterms:modified xsi:type="dcterms:W3CDTF">2014-10-20T04:26:55Z</dcterms:modified>
</cp:coreProperties>
</file>