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3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notesSlides/notesSlide4.xml" ContentType="application/vnd.openxmlformats-officedocument.presentationml.notesSlide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96" r:id="rId4"/>
    <p:sldId id="292" r:id="rId5"/>
    <p:sldId id="293" r:id="rId6"/>
    <p:sldId id="294" r:id="rId7"/>
    <p:sldId id="295" r:id="rId8"/>
    <p:sldId id="297" r:id="rId9"/>
    <p:sldId id="299" r:id="rId10"/>
    <p:sldId id="291" r:id="rId11"/>
    <p:sldId id="290" r:id="rId12"/>
    <p:sldId id="261" r:id="rId13"/>
    <p:sldId id="262" r:id="rId14"/>
    <p:sldId id="263" r:id="rId15"/>
    <p:sldId id="265" r:id="rId16"/>
    <p:sldId id="264" r:id="rId17"/>
    <p:sldId id="259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5" r:id="rId28"/>
    <p:sldId id="277" r:id="rId29"/>
    <p:sldId id="279" r:id="rId30"/>
    <p:sldId id="280" r:id="rId31"/>
    <p:sldId id="281" r:id="rId32"/>
    <p:sldId id="282" r:id="rId33"/>
    <p:sldId id="260" r:id="rId34"/>
    <p:sldId id="278" r:id="rId35"/>
    <p:sldId id="289" r:id="rId36"/>
    <p:sldId id="284" r:id="rId37"/>
    <p:sldId id="285" r:id="rId38"/>
    <p:sldId id="286" r:id="rId39"/>
    <p:sldId id="287" r:id="rId40"/>
    <p:sldId id="288" r:id="rId41"/>
    <p:sldId id="28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79" autoAdjust="0"/>
  </p:normalViewPr>
  <p:slideViewPr>
    <p:cSldViewPr>
      <p:cViewPr>
        <p:scale>
          <a:sx n="75" d="100"/>
          <a:sy n="75" d="100"/>
        </p:scale>
        <p:origin x="-162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74A55-89BD-4E6E-B80F-660001A39551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D09FD-7E8A-4F6C-B6C0-79DC5193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are </a:t>
            </a:r>
            <a:r>
              <a:rPr lang="en-US" dirty="0" err="1" smtClean="0"/>
              <a:t>muxes</a:t>
            </a:r>
            <a:r>
              <a:rPr lang="en-US" dirty="0" smtClean="0"/>
              <a:t> ZERO???</a:t>
            </a:r>
          </a:p>
          <a:p>
            <a:r>
              <a:rPr lang="en-US" dirty="0" smtClean="0"/>
              <a:t>Mostly</a:t>
            </a:r>
            <a:r>
              <a:rPr lang="en-US" baseline="0" dirty="0" smtClean="0"/>
              <a:t> to make the slide go better, but it isn’t as terrible as it sounds.  </a:t>
            </a:r>
          </a:p>
          <a:p>
            <a:r>
              <a:rPr lang="en-US" dirty="0" err="1" smtClean="0"/>
              <a:t>Muxes</a:t>
            </a:r>
            <a:r>
              <a:rPr lang="en-US" baseline="0" dirty="0" smtClean="0"/>
              <a:t> towards at the end of the cycle have time for their decoders to settle, and then its just a simple 2AND to go through – super fast.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D09FD-7E8A-4F6C-B6C0-79DC5193D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are </a:t>
            </a:r>
            <a:r>
              <a:rPr lang="en-US" dirty="0" err="1" smtClean="0"/>
              <a:t>muxes</a:t>
            </a:r>
            <a:r>
              <a:rPr lang="en-US" dirty="0" smtClean="0"/>
              <a:t> ZERO???</a:t>
            </a:r>
          </a:p>
          <a:p>
            <a:r>
              <a:rPr lang="en-US" dirty="0" smtClean="0"/>
              <a:t>Mostly</a:t>
            </a:r>
            <a:r>
              <a:rPr lang="en-US" baseline="0" dirty="0" smtClean="0"/>
              <a:t> to make the slide go better, but it isn’t as terrible as it sounds.  </a:t>
            </a:r>
          </a:p>
          <a:p>
            <a:r>
              <a:rPr lang="en-US" dirty="0" err="1" smtClean="0"/>
              <a:t>Muxes</a:t>
            </a:r>
            <a:r>
              <a:rPr lang="en-US" baseline="0" dirty="0" smtClean="0"/>
              <a:t> towards at the end of the cycle have time for their decoders to settle, and then its just a simple 2AND to go through – super fast.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D09FD-7E8A-4F6C-B6C0-79DC5193D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states have identical outputs.  We can merge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722EC-537D-4C71-83E5-94FAA0EB6D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8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don’t use B later, so this doesn’t matter.  We don’t care if it gets executed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722EC-537D-4C71-83E5-94FAA0EB6D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9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4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4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F7AD-81B5-4FFF-B5A1-3F123BB0F09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F400-7F61-4624-891A-39887277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5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75" Type="http://schemas.openxmlformats.org/officeDocument/2006/relationships/tags" Target="../tags/tag175.xml"/><Relationship Id="rId170" Type="http://schemas.openxmlformats.org/officeDocument/2006/relationships/tags" Target="../tags/tag170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181" Type="http://schemas.openxmlformats.org/officeDocument/2006/relationships/tags" Target="../tags/tag181.xml"/><Relationship Id="rId186" Type="http://schemas.openxmlformats.org/officeDocument/2006/relationships/slideLayout" Target="../slideLayouts/slideLayout2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notesSlide" Target="../notesSlides/notesSlide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72" Type="http://schemas.openxmlformats.org/officeDocument/2006/relationships/tags" Target="../tags/tag172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tags" Target="../tags/tag19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tags" Target="../tags/tag197.xml"/><Relationship Id="rId17" Type="http://schemas.openxmlformats.org/officeDocument/2006/relationships/tags" Target="../tags/tag202.xml"/><Relationship Id="rId2" Type="http://schemas.openxmlformats.org/officeDocument/2006/relationships/tags" Target="../tags/tag187.xml"/><Relationship Id="rId16" Type="http://schemas.openxmlformats.org/officeDocument/2006/relationships/tags" Target="../tags/tag201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5" Type="http://schemas.openxmlformats.org/officeDocument/2006/relationships/tags" Target="../tags/tag190.xml"/><Relationship Id="rId15" Type="http://schemas.openxmlformats.org/officeDocument/2006/relationships/tags" Target="../tags/tag200.xml"/><Relationship Id="rId10" Type="http://schemas.openxmlformats.org/officeDocument/2006/relationships/tags" Target="../tags/tag195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tags" Target="../tags/tag19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tags" Target="../tags/tag215.xml"/><Relationship Id="rId18" Type="http://schemas.openxmlformats.org/officeDocument/2006/relationships/tags" Target="../tags/tag220.xml"/><Relationship Id="rId26" Type="http://schemas.openxmlformats.org/officeDocument/2006/relationships/tags" Target="../tags/tag228.xml"/><Relationship Id="rId3" Type="http://schemas.openxmlformats.org/officeDocument/2006/relationships/tags" Target="../tags/tag205.xml"/><Relationship Id="rId21" Type="http://schemas.openxmlformats.org/officeDocument/2006/relationships/tags" Target="../tags/tag223.xml"/><Relationship Id="rId7" Type="http://schemas.openxmlformats.org/officeDocument/2006/relationships/tags" Target="../tags/tag209.xml"/><Relationship Id="rId12" Type="http://schemas.openxmlformats.org/officeDocument/2006/relationships/tags" Target="../tags/tag214.xml"/><Relationship Id="rId17" Type="http://schemas.openxmlformats.org/officeDocument/2006/relationships/tags" Target="../tags/tag219.xml"/><Relationship Id="rId25" Type="http://schemas.openxmlformats.org/officeDocument/2006/relationships/tags" Target="../tags/tag227.xml"/><Relationship Id="rId2" Type="http://schemas.openxmlformats.org/officeDocument/2006/relationships/tags" Target="../tags/tag204.xml"/><Relationship Id="rId16" Type="http://schemas.openxmlformats.org/officeDocument/2006/relationships/tags" Target="../tags/tag218.xml"/><Relationship Id="rId20" Type="http://schemas.openxmlformats.org/officeDocument/2006/relationships/tags" Target="../tags/tag222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24" Type="http://schemas.openxmlformats.org/officeDocument/2006/relationships/tags" Target="../tags/tag226.xml"/><Relationship Id="rId5" Type="http://schemas.openxmlformats.org/officeDocument/2006/relationships/tags" Target="../tags/tag207.xml"/><Relationship Id="rId15" Type="http://schemas.openxmlformats.org/officeDocument/2006/relationships/tags" Target="../tags/tag217.xml"/><Relationship Id="rId23" Type="http://schemas.openxmlformats.org/officeDocument/2006/relationships/tags" Target="../tags/tag225.xml"/><Relationship Id="rId10" Type="http://schemas.openxmlformats.org/officeDocument/2006/relationships/tags" Target="../tags/tag212.xml"/><Relationship Id="rId19" Type="http://schemas.openxmlformats.org/officeDocument/2006/relationships/tags" Target="../tags/tag221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4" Type="http://schemas.openxmlformats.org/officeDocument/2006/relationships/tags" Target="../tags/tag216.xml"/><Relationship Id="rId22" Type="http://schemas.openxmlformats.org/officeDocument/2006/relationships/tags" Target="../tags/tag224.xml"/><Relationship Id="rId27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18" Type="http://schemas.openxmlformats.org/officeDocument/2006/relationships/tags" Target="../tags/tag246.xml"/><Relationship Id="rId26" Type="http://schemas.openxmlformats.org/officeDocument/2006/relationships/tags" Target="../tags/tag254.xml"/><Relationship Id="rId3" Type="http://schemas.openxmlformats.org/officeDocument/2006/relationships/tags" Target="../tags/tag231.xml"/><Relationship Id="rId21" Type="http://schemas.openxmlformats.org/officeDocument/2006/relationships/tags" Target="../tags/tag249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5" Type="http://schemas.openxmlformats.org/officeDocument/2006/relationships/tags" Target="../tags/tag253.xml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20" Type="http://schemas.openxmlformats.org/officeDocument/2006/relationships/tags" Target="../tags/tag248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24" Type="http://schemas.openxmlformats.org/officeDocument/2006/relationships/tags" Target="../tags/tag252.xml"/><Relationship Id="rId5" Type="http://schemas.openxmlformats.org/officeDocument/2006/relationships/tags" Target="../tags/tag233.xml"/><Relationship Id="rId15" Type="http://schemas.openxmlformats.org/officeDocument/2006/relationships/tags" Target="../tags/tag243.xml"/><Relationship Id="rId23" Type="http://schemas.openxmlformats.org/officeDocument/2006/relationships/tags" Target="../tags/tag251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238.xml"/><Relationship Id="rId19" Type="http://schemas.openxmlformats.org/officeDocument/2006/relationships/tags" Target="../tags/tag247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Relationship Id="rId22" Type="http://schemas.openxmlformats.org/officeDocument/2006/relationships/tags" Target="../tags/tag250.xml"/><Relationship Id="rId27" Type="http://schemas.openxmlformats.org/officeDocument/2006/relationships/tags" Target="../tags/tag25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26" Type="http://schemas.openxmlformats.org/officeDocument/2006/relationships/tags" Target="../tags/tag281.xml"/><Relationship Id="rId3" Type="http://schemas.openxmlformats.org/officeDocument/2006/relationships/tags" Target="../tags/tag258.xml"/><Relationship Id="rId21" Type="http://schemas.openxmlformats.org/officeDocument/2006/relationships/tags" Target="../tags/tag276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5" Type="http://schemas.openxmlformats.org/officeDocument/2006/relationships/tags" Target="../tags/tag280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0" Type="http://schemas.openxmlformats.org/officeDocument/2006/relationships/tags" Target="../tags/tag275.xml"/><Relationship Id="rId29" Type="http://schemas.openxmlformats.org/officeDocument/2006/relationships/tags" Target="../tags/tag284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tags" Target="../tags/tag279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23" Type="http://schemas.openxmlformats.org/officeDocument/2006/relationships/tags" Target="../tags/tag278.xml"/><Relationship Id="rId28" Type="http://schemas.openxmlformats.org/officeDocument/2006/relationships/tags" Target="../tags/tag283.xml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tags" Target="../tags/tag277.xml"/><Relationship Id="rId27" Type="http://schemas.openxmlformats.org/officeDocument/2006/relationships/tags" Target="../tags/tag282.xml"/><Relationship Id="rId30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tags" Target="../tags/tag297.xml"/><Relationship Id="rId18" Type="http://schemas.openxmlformats.org/officeDocument/2006/relationships/tags" Target="../tags/tag302.xml"/><Relationship Id="rId26" Type="http://schemas.openxmlformats.org/officeDocument/2006/relationships/tags" Target="../tags/tag310.xml"/><Relationship Id="rId3" Type="http://schemas.openxmlformats.org/officeDocument/2006/relationships/tags" Target="../tags/tag287.xml"/><Relationship Id="rId21" Type="http://schemas.openxmlformats.org/officeDocument/2006/relationships/tags" Target="../tags/tag305.xml"/><Relationship Id="rId7" Type="http://schemas.openxmlformats.org/officeDocument/2006/relationships/tags" Target="../tags/tag291.xml"/><Relationship Id="rId12" Type="http://schemas.openxmlformats.org/officeDocument/2006/relationships/tags" Target="../tags/tag296.xml"/><Relationship Id="rId17" Type="http://schemas.openxmlformats.org/officeDocument/2006/relationships/tags" Target="../tags/tag301.xml"/><Relationship Id="rId25" Type="http://schemas.openxmlformats.org/officeDocument/2006/relationships/tags" Target="../tags/tag309.xml"/><Relationship Id="rId2" Type="http://schemas.openxmlformats.org/officeDocument/2006/relationships/tags" Target="../tags/tag286.xml"/><Relationship Id="rId16" Type="http://schemas.openxmlformats.org/officeDocument/2006/relationships/tags" Target="../tags/tag300.xml"/><Relationship Id="rId20" Type="http://schemas.openxmlformats.org/officeDocument/2006/relationships/tags" Target="../tags/tag304.xml"/><Relationship Id="rId29" Type="http://schemas.openxmlformats.org/officeDocument/2006/relationships/tags" Target="../tags/tag313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tags" Target="../tags/tag295.xml"/><Relationship Id="rId24" Type="http://schemas.openxmlformats.org/officeDocument/2006/relationships/tags" Target="../tags/tag308.xml"/><Relationship Id="rId5" Type="http://schemas.openxmlformats.org/officeDocument/2006/relationships/tags" Target="../tags/tag289.xml"/><Relationship Id="rId15" Type="http://schemas.openxmlformats.org/officeDocument/2006/relationships/tags" Target="../tags/tag299.xml"/><Relationship Id="rId23" Type="http://schemas.openxmlformats.org/officeDocument/2006/relationships/tags" Target="../tags/tag307.xml"/><Relationship Id="rId28" Type="http://schemas.openxmlformats.org/officeDocument/2006/relationships/tags" Target="../tags/tag312.xml"/><Relationship Id="rId10" Type="http://schemas.openxmlformats.org/officeDocument/2006/relationships/tags" Target="../tags/tag294.xml"/><Relationship Id="rId19" Type="http://schemas.openxmlformats.org/officeDocument/2006/relationships/tags" Target="../tags/tag303.xml"/><Relationship Id="rId4" Type="http://schemas.openxmlformats.org/officeDocument/2006/relationships/tags" Target="../tags/tag288.xml"/><Relationship Id="rId9" Type="http://schemas.openxmlformats.org/officeDocument/2006/relationships/tags" Target="../tags/tag293.xml"/><Relationship Id="rId14" Type="http://schemas.openxmlformats.org/officeDocument/2006/relationships/tags" Target="../tags/tag298.xml"/><Relationship Id="rId22" Type="http://schemas.openxmlformats.org/officeDocument/2006/relationships/tags" Target="../tags/tag306.xml"/><Relationship Id="rId27" Type="http://schemas.openxmlformats.org/officeDocument/2006/relationships/tags" Target="../tags/tag311.xml"/><Relationship Id="rId30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21.xml"/><Relationship Id="rId13" Type="http://schemas.openxmlformats.org/officeDocument/2006/relationships/tags" Target="../tags/tag326.xml"/><Relationship Id="rId18" Type="http://schemas.openxmlformats.org/officeDocument/2006/relationships/tags" Target="../tags/tag331.xml"/><Relationship Id="rId26" Type="http://schemas.openxmlformats.org/officeDocument/2006/relationships/tags" Target="../tags/tag339.xml"/><Relationship Id="rId3" Type="http://schemas.openxmlformats.org/officeDocument/2006/relationships/tags" Target="../tags/tag316.xml"/><Relationship Id="rId21" Type="http://schemas.openxmlformats.org/officeDocument/2006/relationships/tags" Target="../tags/tag334.xml"/><Relationship Id="rId7" Type="http://schemas.openxmlformats.org/officeDocument/2006/relationships/tags" Target="../tags/tag320.xml"/><Relationship Id="rId12" Type="http://schemas.openxmlformats.org/officeDocument/2006/relationships/tags" Target="../tags/tag325.xml"/><Relationship Id="rId17" Type="http://schemas.openxmlformats.org/officeDocument/2006/relationships/tags" Target="../tags/tag330.xml"/><Relationship Id="rId25" Type="http://schemas.openxmlformats.org/officeDocument/2006/relationships/tags" Target="../tags/tag338.xml"/><Relationship Id="rId2" Type="http://schemas.openxmlformats.org/officeDocument/2006/relationships/tags" Target="../tags/tag315.xml"/><Relationship Id="rId16" Type="http://schemas.openxmlformats.org/officeDocument/2006/relationships/tags" Target="../tags/tag329.xml"/><Relationship Id="rId20" Type="http://schemas.openxmlformats.org/officeDocument/2006/relationships/tags" Target="../tags/tag333.xml"/><Relationship Id="rId29" Type="http://schemas.openxmlformats.org/officeDocument/2006/relationships/tags" Target="../tags/tag342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1" Type="http://schemas.openxmlformats.org/officeDocument/2006/relationships/tags" Target="../tags/tag324.xml"/><Relationship Id="rId24" Type="http://schemas.openxmlformats.org/officeDocument/2006/relationships/tags" Target="../tags/tag337.xml"/><Relationship Id="rId5" Type="http://schemas.openxmlformats.org/officeDocument/2006/relationships/tags" Target="../tags/tag318.xml"/><Relationship Id="rId15" Type="http://schemas.openxmlformats.org/officeDocument/2006/relationships/tags" Target="../tags/tag328.xml"/><Relationship Id="rId23" Type="http://schemas.openxmlformats.org/officeDocument/2006/relationships/tags" Target="../tags/tag336.xml"/><Relationship Id="rId28" Type="http://schemas.openxmlformats.org/officeDocument/2006/relationships/tags" Target="../tags/tag341.xml"/><Relationship Id="rId10" Type="http://schemas.openxmlformats.org/officeDocument/2006/relationships/tags" Target="../tags/tag323.xml"/><Relationship Id="rId19" Type="http://schemas.openxmlformats.org/officeDocument/2006/relationships/tags" Target="../tags/tag332.xml"/><Relationship Id="rId4" Type="http://schemas.openxmlformats.org/officeDocument/2006/relationships/tags" Target="../tags/tag317.xml"/><Relationship Id="rId9" Type="http://schemas.openxmlformats.org/officeDocument/2006/relationships/tags" Target="../tags/tag322.xml"/><Relationship Id="rId14" Type="http://schemas.openxmlformats.org/officeDocument/2006/relationships/tags" Target="../tags/tag327.xml"/><Relationship Id="rId22" Type="http://schemas.openxmlformats.org/officeDocument/2006/relationships/tags" Target="../tags/tag335.xml"/><Relationship Id="rId27" Type="http://schemas.openxmlformats.org/officeDocument/2006/relationships/tags" Target="../tags/tag340.xml"/><Relationship Id="rId30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13" Type="http://schemas.openxmlformats.org/officeDocument/2006/relationships/tags" Target="../tags/tag355.xml"/><Relationship Id="rId18" Type="http://schemas.openxmlformats.org/officeDocument/2006/relationships/tags" Target="../tags/tag360.xml"/><Relationship Id="rId26" Type="http://schemas.openxmlformats.org/officeDocument/2006/relationships/tags" Target="../tags/tag368.xml"/><Relationship Id="rId3" Type="http://schemas.openxmlformats.org/officeDocument/2006/relationships/tags" Target="../tags/tag345.xml"/><Relationship Id="rId21" Type="http://schemas.openxmlformats.org/officeDocument/2006/relationships/tags" Target="../tags/tag363.xml"/><Relationship Id="rId7" Type="http://schemas.openxmlformats.org/officeDocument/2006/relationships/tags" Target="../tags/tag349.xml"/><Relationship Id="rId12" Type="http://schemas.openxmlformats.org/officeDocument/2006/relationships/tags" Target="../tags/tag354.xml"/><Relationship Id="rId17" Type="http://schemas.openxmlformats.org/officeDocument/2006/relationships/tags" Target="../tags/tag359.xml"/><Relationship Id="rId25" Type="http://schemas.openxmlformats.org/officeDocument/2006/relationships/tags" Target="../tags/tag367.xml"/><Relationship Id="rId2" Type="http://schemas.openxmlformats.org/officeDocument/2006/relationships/tags" Target="../tags/tag344.xml"/><Relationship Id="rId16" Type="http://schemas.openxmlformats.org/officeDocument/2006/relationships/tags" Target="../tags/tag358.xml"/><Relationship Id="rId20" Type="http://schemas.openxmlformats.org/officeDocument/2006/relationships/tags" Target="../tags/tag362.xml"/><Relationship Id="rId29" Type="http://schemas.openxmlformats.org/officeDocument/2006/relationships/tags" Target="../tags/tag371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11" Type="http://schemas.openxmlformats.org/officeDocument/2006/relationships/tags" Target="../tags/tag353.xml"/><Relationship Id="rId24" Type="http://schemas.openxmlformats.org/officeDocument/2006/relationships/tags" Target="../tags/tag366.xml"/><Relationship Id="rId5" Type="http://schemas.openxmlformats.org/officeDocument/2006/relationships/tags" Target="../tags/tag347.xml"/><Relationship Id="rId15" Type="http://schemas.openxmlformats.org/officeDocument/2006/relationships/tags" Target="../tags/tag357.xml"/><Relationship Id="rId23" Type="http://schemas.openxmlformats.org/officeDocument/2006/relationships/tags" Target="../tags/tag365.xml"/><Relationship Id="rId28" Type="http://schemas.openxmlformats.org/officeDocument/2006/relationships/tags" Target="../tags/tag370.xml"/><Relationship Id="rId10" Type="http://schemas.openxmlformats.org/officeDocument/2006/relationships/tags" Target="../tags/tag352.xml"/><Relationship Id="rId19" Type="http://schemas.openxmlformats.org/officeDocument/2006/relationships/tags" Target="../tags/tag361.xml"/><Relationship Id="rId4" Type="http://schemas.openxmlformats.org/officeDocument/2006/relationships/tags" Target="../tags/tag346.xml"/><Relationship Id="rId9" Type="http://schemas.openxmlformats.org/officeDocument/2006/relationships/tags" Target="../tags/tag351.xml"/><Relationship Id="rId14" Type="http://schemas.openxmlformats.org/officeDocument/2006/relationships/tags" Target="../tags/tag356.xml"/><Relationship Id="rId22" Type="http://schemas.openxmlformats.org/officeDocument/2006/relationships/tags" Target="../tags/tag364.xml"/><Relationship Id="rId27" Type="http://schemas.openxmlformats.org/officeDocument/2006/relationships/tags" Target="../tags/tag369.xml"/><Relationship Id="rId30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13" Type="http://schemas.openxmlformats.org/officeDocument/2006/relationships/tags" Target="../tags/tag384.xml"/><Relationship Id="rId18" Type="http://schemas.openxmlformats.org/officeDocument/2006/relationships/tags" Target="../tags/tag389.xml"/><Relationship Id="rId26" Type="http://schemas.openxmlformats.org/officeDocument/2006/relationships/tags" Target="../tags/tag397.xml"/><Relationship Id="rId3" Type="http://schemas.openxmlformats.org/officeDocument/2006/relationships/tags" Target="../tags/tag374.xml"/><Relationship Id="rId21" Type="http://schemas.openxmlformats.org/officeDocument/2006/relationships/tags" Target="../tags/tag392.xml"/><Relationship Id="rId7" Type="http://schemas.openxmlformats.org/officeDocument/2006/relationships/tags" Target="../tags/tag378.xml"/><Relationship Id="rId12" Type="http://schemas.openxmlformats.org/officeDocument/2006/relationships/tags" Target="../tags/tag383.xml"/><Relationship Id="rId17" Type="http://schemas.openxmlformats.org/officeDocument/2006/relationships/tags" Target="../tags/tag388.xml"/><Relationship Id="rId25" Type="http://schemas.openxmlformats.org/officeDocument/2006/relationships/tags" Target="../tags/tag396.xml"/><Relationship Id="rId2" Type="http://schemas.openxmlformats.org/officeDocument/2006/relationships/tags" Target="../tags/tag373.xml"/><Relationship Id="rId16" Type="http://schemas.openxmlformats.org/officeDocument/2006/relationships/tags" Target="../tags/tag387.xml"/><Relationship Id="rId20" Type="http://schemas.openxmlformats.org/officeDocument/2006/relationships/tags" Target="../tags/tag391.xml"/><Relationship Id="rId29" Type="http://schemas.openxmlformats.org/officeDocument/2006/relationships/tags" Target="../tags/tag400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tags" Target="../tags/tag382.xml"/><Relationship Id="rId24" Type="http://schemas.openxmlformats.org/officeDocument/2006/relationships/tags" Target="../tags/tag395.xml"/><Relationship Id="rId5" Type="http://schemas.openxmlformats.org/officeDocument/2006/relationships/tags" Target="../tags/tag376.xml"/><Relationship Id="rId15" Type="http://schemas.openxmlformats.org/officeDocument/2006/relationships/tags" Target="../tags/tag386.xml"/><Relationship Id="rId23" Type="http://schemas.openxmlformats.org/officeDocument/2006/relationships/tags" Target="../tags/tag394.xml"/><Relationship Id="rId28" Type="http://schemas.openxmlformats.org/officeDocument/2006/relationships/tags" Target="../tags/tag399.xml"/><Relationship Id="rId10" Type="http://schemas.openxmlformats.org/officeDocument/2006/relationships/tags" Target="../tags/tag381.xml"/><Relationship Id="rId19" Type="http://schemas.openxmlformats.org/officeDocument/2006/relationships/tags" Target="../tags/tag390.xml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tags" Target="../tags/tag385.xml"/><Relationship Id="rId22" Type="http://schemas.openxmlformats.org/officeDocument/2006/relationships/tags" Target="../tags/tag393.xml"/><Relationship Id="rId27" Type="http://schemas.openxmlformats.org/officeDocument/2006/relationships/tags" Target="../tags/tag398.xml"/><Relationship Id="rId30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08.xml"/><Relationship Id="rId13" Type="http://schemas.openxmlformats.org/officeDocument/2006/relationships/tags" Target="../tags/tag413.xml"/><Relationship Id="rId18" Type="http://schemas.openxmlformats.org/officeDocument/2006/relationships/tags" Target="../tags/tag418.xml"/><Relationship Id="rId26" Type="http://schemas.openxmlformats.org/officeDocument/2006/relationships/tags" Target="../tags/tag426.xml"/><Relationship Id="rId3" Type="http://schemas.openxmlformats.org/officeDocument/2006/relationships/tags" Target="../tags/tag403.xml"/><Relationship Id="rId21" Type="http://schemas.openxmlformats.org/officeDocument/2006/relationships/tags" Target="../tags/tag421.xml"/><Relationship Id="rId7" Type="http://schemas.openxmlformats.org/officeDocument/2006/relationships/tags" Target="../tags/tag407.xml"/><Relationship Id="rId12" Type="http://schemas.openxmlformats.org/officeDocument/2006/relationships/tags" Target="../tags/tag412.xml"/><Relationship Id="rId17" Type="http://schemas.openxmlformats.org/officeDocument/2006/relationships/tags" Target="../tags/tag417.xml"/><Relationship Id="rId25" Type="http://schemas.openxmlformats.org/officeDocument/2006/relationships/tags" Target="../tags/tag425.xml"/><Relationship Id="rId2" Type="http://schemas.openxmlformats.org/officeDocument/2006/relationships/tags" Target="../tags/tag402.xml"/><Relationship Id="rId16" Type="http://schemas.openxmlformats.org/officeDocument/2006/relationships/tags" Target="../tags/tag416.xml"/><Relationship Id="rId20" Type="http://schemas.openxmlformats.org/officeDocument/2006/relationships/tags" Target="../tags/tag420.xml"/><Relationship Id="rId29" Type="http://schemas.openxmlformats.org/officeDocument/2006/relationships/tags" Target="../tags/tag429.xml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11" Type="http://schemas.openxmlformats.org/officeDocument/2006/relationships/tags" Target="../tags/tag411.xml"/><Relationship Id="rId24" Type="http://schemas.openxmlformats.org/officeDocument/2006/relationships/tags" Target="../tags/tag424.xml"/><Relationship Id="rId5" Type="http://schemas.openxmlformats.org/officeDocument/2006/relationships/tags" Target="../tags/tag405.xml"/><Relationship Id="rId15" Type="http://schemas.openxmlformats.org/officeDocument/2006/relationships/tags" Target="../tags/tag415.xml"/><Relationship Id="rId23" Type="http://schemas.openxmlformats.org/officeDocument/2006/relationships/tags" Target="../tags/tag423.xml"/><Relationship Id="rId28" Type="http://schemas.openxmlformats.org/officeDocument/2006/relationships/tags" Target="../tags/tag428.xml"/><Relationship Id="rId10" Type="http://schemas.openxmlformats.org/officeDocument/2006/relationships/tags" Target="../tags/tag410.xml"/><Relationship Id="rId19" Type="http://schemas.openxmlformats.org/officeDocument/2006/relationships/tags" Target="../tags/tag419.xml"/><Relationship Id="rId4" Type="http://schemas.openxmlformats.org/officeDocument/2006/relationships/tags" Target="../tags/tag404.xml"/><Relationship Id="rId9" Type="http://schemas.openxmlformats.org/officeDocument/2006/relationships/tags" Target="../tags/tag409.xml"/><Relationship Id="rId14" Type="http://schemas.openxmlformats.org/officeDocument/2006/relationships/tags" Target="../tags/tag414.xml"/><Relationship Id="rId22" Type="http://schemas.openxmlformats.org/officeDocument/2006/relationships/tags" Target="../tags/tag422.xml"/><Relationship Id="rId27" Type="http://schemas.openxmlformats.org/officeDocument/2006/relationships/tags" Target="../tags/tag427.xml"/><Relationship Id="rId30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37.xml"/><Relationship Id="rId13" Type="http://schemas.openxmlformats.org/officeDocument/2006/relationships/tags" Target="../tags/tag442.xml"/><Relationship Id="rId18" Type="http://schemas.openxmlformats.org/officeDocument/2006/relationships/tags" Target="../tags/tag447.xml"/><Relationship Id="rId26" Type="http://schemas.openxmlformats.org/officeDocument/2006/relationships/tags" Target="../tags/tag455.xml"/><Relationship Id="rId3" Type="http://schemas.openxmlformats.org/officeDocument/2006/relationships/tags" Target="../tags/tag432.xml"/><Relationship Id="rId21" Type="http://schemas.openxmlformats.org/officeDocument/2006/relationships/tags" Target="../tags/tag450.xml"/><Relationship Id="rId7" Type="http://schemas.openxmlformats.org/officeDocument/2006/relationships/tags" Target="../tags/tag436.xml"/><Relationship Id="rId12" Type="http://schemas.openxmlformats.org/officeDocument/2006/relationships/tags" Target="../tags/tag441.xml"/><Relationship Id="rId17" Type="http://schemas.openxmlformats.org/officeDocument/2006/relationships/tags" Target="../tags/tag446.xml"/><Relationship Id="rId25" Type="http://schemas.openxmlformats.org/officeDocument/2006/relationships/tags" Target="../tags/tag454.xml"/><Relationship Id="rId2" Type="http://schemas.openxmlformats.org/officeDocument/2006/relationships/tags" Target="../tags/tag431.xml"/><Relationship Id="rId16" Type="http://schemas.openxmlformats.org/officeDocument/2006/relationships/tags" Target="../tags/tag445.xml"/><Relationship Id="rId20" Type="http://schemas.openxmlformats.org/officeDocument/2006/relationships/tags" Target="../tags/tag449.xml"/><Relationship Id="rId29" Type="http://schemas.openxmlformats.org/officeDocument/2006/relationships/tags" Target="../tags/tag458.xml"/><Relationship Id="rId1" Type="http://schemas.openxmlformats.org/officeDocument/2006/relationships/tags" Target="../tags/tag430.xml"/><Relationship Id="rId6" Type="http://schemas.openxmlformats.org/officeDocument/2006/relationships/tags" Target="../tags/tag435.xml"/><Relationship Id="rId11" Type="http://schemas.openxmlformats.org/officeDocument/2006/relationships/tags" Target="../tags/tag440.xml"/><Relationship Id="rId24" Type="http://schemas.openxmlformats.org/officeDocument/2006/relationships/tags" Target="../tags/tag453.xml"/><Relationship Id="rId5" Type="http://schemas.openxmlformats.org/officeDocument/2006/relationships/tags" Target="../tags/tag434.xml"/><Relationship Id="rId15" Type="http://schemas.openxmlformats.org/officeDocument/2006/relationships/tags" Target="../tags/tag444.xml"/><Relationship Id="rId23" Type="http://schemas.openxmlformats.org/officeDocument/2006/relationships/tags" Target="../tags/tag452.xml"/><Relationship Id="rId28" Type="http://schemas.openxmlformats.org/officeDocument/2006/relationships/tags" Target="../tags/tag457.xml"/><Relationship Id="rId10" Type="http://schemas.openxmlformats.org/officeDocument/2006/relationships/tags" Target="../tags/tag439.xml"/><Relationship Id="rId19" Type="http://schemas.openxmlformats.org/officeDocument/2006/relationships/tags" Target="../tags/tag448.xml"/><Relationship Id="rId4" Type="http://schemas.openxmlformats.org/officeDocument/2006/relationships/tags" Target="../tags/tag433.xml"/><Relationship Id="rId9" Type="http://schemas.openxmlformats.org/officeDocument/2006/relationships/tags" Target="../tags/tag438.xml"/><Relationship Id="rId14" Type="http://schemas.openxmlformats.org/officeDocument/2006/relationships/tags" Target="../tags/tag443.xml"/><Relationship Id="rId22" Type="http://schemas.openxmlformats.org/officeDocument/2006/relationships/tags" Target="../tags/tag451.xml"/><Relationship Id="rId27" Type="http://schemas.openxmlformats.org/officeDocument/2006/relationships/tags" Target="../tags/tag456.xml"/><Relationship Id="rId30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66.xml"/><Relationship Id="rId13" Type="http://schemas.openxmlformats.org/officeDocument/2006/relationships/tags" Target="../tags/tag471.xml"/><Relationship Id="rId18" Type="http://schemas.openxmlformats.org/officeDocument/2006/relationships/tags" Target="../tags/tag476.xml"/><Relationship Id="rId26" Type="http://schemas.openxmlformats.org/officeDocument/2006/relationships/tags" Target="../tags/tag484.xml"/><Relationship Id="rId3" Type="http://schemas.openxmlformats.org/officeDocument/2006/relationships/tags" Target="../tags/tag461.xml"/><Relationship Id="rId21" Type="http://schemas.openxmlformats.org/officeDocument/2006/relationships/tags" Target="../tags/tag479.xml"/><Relationship Id="rId7" Type="http://schemas.openxmlformats.org/officeDocument/2006/relationships/tags" Target="../tags/tag465.xml"/><Relationship Id="rId12" Type="http://schemas.openxmlformats.org/officeDocument/2006/relationships/tags" Target="../tags/tag470.xml"/><Relationship Id="rId17" Type="http://schemas.openxmlformats.org/officeDocument/2006/relationships/tags" Target="../tags/tag475.xml"/><Relationship Id="rId25" Type="http://schemas.openxmlformats.org/officeDocument/2006/relationships/tags" Target="../tags/tag483.xml"/><Relationship Id="rId2" Type="http://schemas.openxmlformats.org/officeDocument/2006/relationships/tags" Target="../tags/tag460.xml"/><Relationship Id="rId16" Type="http://schemas.openxmlformats.org/officeDocument/2006/relationships/tags" Target="../tags/tag474.xml"/><Relationship Id="rId20" Type="http://schemas.openxmlformats.org/officeDocument/2006/relationships/tags" Target="../tags/tag478.xml"/><Relationship Id="rId29" Type="http://schemas.openxmlformats.org/officeDocument/2006/relationships/tags" Target="../tags/tag487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24" Type="http://schemas.openxmlformats.org/officeDocument/2006/relationships/tags" Target="../tags/tag482.xml"/><Relationship Id="rId5" Type="http://schemas.openxmlformats.org/officeDocument/2006/relationships/tags" Target="../tags/tag463.xml"/><Relationship Id="rId15" Type="http://schemas.openxmlformats.org/officeDocument/2006/relationships/tags" Target="../tags/tag473.xml"/><Relationship Id="rId23" Type="http://schemas.openxmlformats.org/officeDocument/2006/relationships/tags" Target="../tags/tag481.xml"/><Relationship Id="rId28" Type="http://schemas.openxmlformats.org/officeDocument/2006/relationships/tags" Target="../tags/tag486.xml"/><Relationship Id="rId10" Type="http://schemas.openxmlformats.org/officeDocument/2006/relationships/tags" Target="../tags/tag468.xml"/><Relationship Id="rId19" Type="http://schemas.openxmlformats.org/officeDocument/2006/relationships/tags" Target="../tags/tag477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tags" Target="../tags/tag472.xml"/><Relationship Id="rId22" Type="http://schemas.openxmlformats.org/officeDocument/2006/relationships/tags" Target="../tags/tag480.xml"/><Relationship Id="rId27" Type="http://schemas.openxmlformats.org/officeDocument/2006/relationships/tags" Target="../tags/tag485.xml"/><Relationship Id="rId30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tags" Target="../tags/tag513.xml"/><Relationship Id="rId117" Type="http://schemas.openxmlformats.org/officeDocument/2006/relationships/tags" Target="../tags/tag604.xml"/><Relationship Id="rId21" Type="http://schemas.openxmlformats.org/officeDocument/2006/relationships/tags" Target="../tags/tag508.xml"/><Relationship Id="rId42" Type="http://schemas.openxmlformats.org/officeDocument/2006/relationships/tags" Target="../tags/tag529.xml"/><Relationship Id="rId47" Type="http://schemas.openxmlformats.org/officeDocument/2006/relationships/tags" Target="../tags/tag534.xml"/><Relationship Id="rId63" Type="http://schemas.openxmlformats.org/officeDocument/2006/relationships/tags" Target="../tags/tag550.xml"/><Relationship Id="rId68" Type="http://schemas.openxmlformats.org/officeDocument/2006/relationships/tags" Target="../tags/tag555.xml"/><Relationship Id="rId84" Type="http://schemas.openxmlformats.org/officeDocument/2006/relationships/tags" Target="../tags/tag571.xml"/><Relationship Id="rId89" Type="http://schemas.openxmlformats.org/officeDocument/2006/relationships/tags" Target="../tags/tag576.xml"/><Relationship Id="rId112" Type="http://schemas.openxmlformats.org/officeDocument/2006/relationships/tags" Target="../tags/tag599.xml"/><Relationship Id="rId133" Type="http://schemas.openxmlformats.org/officeDocument/2006/relationships/tags" Target="../tags/tag620.xml"/><Relationship Id="rId138" Type="http://schemas.openxmlformats.org/officeDocument/2006/relationships/tags" Target="../tags/tag625.xml"/><Relationship Id="rId154" Type="http://schemas.openxmlformats.org/officeDocument/2006/relationships/tags" Target="../tags/tag641.xml"/><Relationship Id="rId159" Type="http://schemas.openxmlformats.org/officeDocument/2006/relationships/tags" Target="../tags/tag646.xml"/><Relationship Id="rId175" Type="http://schemas.openxmlformats.org/officeDocument/2006/relationships/tags" Target="../tags/tag662.xml"/><Relationship Id="rId170" Type="http://schemas.openxmlformats.org/officeDocument/2006/relationships/tags" Target="../tags/tag657.xml"/><Relationship Id="rId16" Type="http://schemas.openxmlformats.org/officeDocument/2006/relationships/tags" Target="../tags/tag503.xml"/><Relationship Id="rId107" Type="http://schemas.openxmlformats.org/officeDocument/2006/relationships/tags" Target="../tags/tag594.xml"/><Relationship Id="rId11" Type="http://schemas.openxmlformats.org/officeDocument/2006/relationships/tags" Target="../tags/tag498.xml"/><Relationship Id="rId32" Type="http://schemas.openxmlformats.org/officeDocument/2006/relationships/tags" Target="../tags/tag519.xml"/><Relationship Id="rId37" Type="http://schemas.openxmlformats.org/officeDocument/2006/relationships/tags" Target="../tags/tag524.xml"/><Relationship Id="rId53" Type="http://schemas.openxmlformats.org/officeDocument/2006/relationships/tags" Target="../tags/tag540.xml"/><Relationship Id="rId58" Type="http://schemas.openxmlformats.org/officeDocument/2006/relationships/tags" Target="../tags/tag545.xml"/><Relationship Id="rId74" Type="http://schemas.openxmlformats.org/officeDocument/2006/relationships/tags" Target="../tags/tag561.xml"/><Relationship Id="rId79" Type="http://schemas.openxmlformats.org/officeDocument/2006/relationships/tags" Target="../tags/tag566.xml"/><Relationship Id="rId102" Type="http://schemas.openxmlformats.org/officeDocument/2006/relationships/tags" Target="../tags/tag589.xml"/><Relationship Id="rId123" Type="http://schemas.openxmlformats.org/officeDocument/2006/relationships/tags" Target="../tags/tag610.xml"/><Relationship Id="rId128" Type="http://schemas.openxmlformats.org/officeDocument/2006/relationships/tags" Target="../tags/tag615.xml"/><Relationship Id="rId144" Type="http://schemas.openxmlformats.org/officeDocument/2006/relationships/tags" Target="../tags/tag631.xml"/><Relationship Id="rId149" Type="http://schemas.openxmlformats.org/officeDocument/2006/relationships/tags" Target="../tags/tag636.xml"/><Relationship Id="rId5" Type="http://schemas.openxmlformats.org/officeDocument/2006/relationships/tags" Target="../tags/tag492.xml"/><Relationship Id="rId90" Type="http://schemas.openxmlformats.org/officeDocument/2006/relationships/tags" Target="../tags/tag577.xml"/><Relationship Id="rId95" Type="http://schemas.openxmlformats.org/officeDocument/2006/relationships/tags" Target="../tags/tag582.xml"/><Relationship Id="rId160" Type="http://schemas.openxmlformats.org/officeDocument/2006/relationships/tags" Target="../tags/tag647.xml"/><Relationship Id="rId165" Type="http://schemas.openxmlformats.org/officeDocument/2006/relationships/tags" Target="../tags/tag652.xml"/><Relationship Id="rId181" Type="http://schemas.openxmlformats.org/officeDocument/2006/relationships/tags" Target="../tags/tag668.xml"/><Relationship Id="rId186" Type="http://schemas.openxmlformats.org/officeDocument/2006/relationships/slideLayout" Target="../slideLayouts/slideLayout2.xml"/><Relationship Id="rId22" Type="http://schemas.openxmlformats.org/officeDocument/2006/relationships/tags" Target="../tags/tag509.xml"/><Relationship Id="rId27" Type="http://schemas.openxmlformats.org/officeDocument/2006/relationships/tags" Target="../tags/tag514.xml"/><Relationship Id="rId43" Type="http://schemas.openxmlformats.org/officeDocument/2006/relationships/tags" Target="../tags/tag530.xml"/><Relationship Id="rId48" Type="http://schemas.openxmlformats.org/officeDocument/2006/relationships/tags" Target="../tags/tag535.xml"/><Relationship Id="rId64" Type="http://schemas.openxmlformats.org/officeDocument/2006/relationships/tags" Target="../tags/tag551.xml"/><Relationship Id="rId69" Type="http://schemas.openxmlformats.org/officeDocument/2006/relationships/tags" Target="../tags/tag556.xml"/><Relationship Id="rId113" Type="http://schemas.openxmlformats.org/officeDocument/2006/relationships/tags" Target="../tags/tag600.xml"/><Relationship Id="rId118" Type="http://schemas.openxmlformats.org/officeDocument/2006/relationships/tags" Target="../tags/tag605.xml"/><Relationship Id="rId134" Type="http://schemas.openxmlformats.org/officeDocument/2006/relationships/tags" Target="../tags/tag621.xml"/><Relationship Id="rId139" Type="http://schemas.openxmlformats.org/officeDocument/2006/relationships/tags" Target="../tags/tag626.xml"/><Relationship Id="rId80" Type="http://schemas.openxmlformats.org/officeDocument/2006/relationships/tags" Target="../tags/tag567.xml"/><Relationship Id="rId85" Type="http://schemas.openxmlformats.org/officeDocument/2006/relationships/tags" Target="../tags/tag572.xml"/><Relationship Id="rId150" Type="http://schemas.openxmlformats.org/officeDocument/2006/relationships/tags" Target="../tags/tag637.xml"/><Relationship Id="rId155" Type="http://schemas.openxmlformats.org/officeDocument/2006/relationships/tags" Target="../tags/tag642.xml"/><Relationship Id="rId171" Type="http://schemas.openxmlformats.org/officeDocument/2006/relationships/tags" Target="../tags/tag658.xml"/><Relationship Id="rId176" Type="http://schemas.openxmlformats.org/officeDocument/2006/relationships/tags" Target="../tags/tag663.xml"/><Relationship Id="rId12" Type="http://schemas.openxmlformats.org/officeDocument/2006/relationships/tags" Target="../tags/tag499.xml"/><Relationship Id="rId17" Type="http://schemas.openxmlformats.org/officeDocument/2006/relationships/tags" Target="../tags/tag504.xml"/><Relationship Id="rId33" Type="http://schemas.openxmlformats.org/officeDocument/2006/relationships/tags" Target="../tags/tag520.xml"/><Relationship Id="rId38" Type="http://schemas.openxmlformats.org/officeDocument/2006/relationships/tags" Target="../tags/tag525.xml"/><Relationship Id="rId59" Type="http://schemas.openxmlformats.org/officeDocument/2006/relationships/tags" Target="../tags/tag546.xml"/><Relationship Id="rId103" Type="http://schemas.openxmlformats.org/officeDocument/2006/relationships/tags" Target="../tags/tag590.xml"/><Relationship Id="rId108" Type="http://schemas.openxmlformats.org/officeDocument/2006/relationships/tags" Target="../tags/tag595.xml"/><Relationship Id="rId124" Type="http://schemas.openxmlformats.org/officeDocument/2006/relationships/tags" Target="../tags/tag611.xml"/><Relationship Id="rId129" Type="http://schemas.openxmlformats.org/officeDocument/2006/relationships/tags" Target="../tags/tag616.xml"/><Relationship Id="rId54" Type="http://schemas.openxmlformats.org/officeDocument/2006/relationships/tags" Target="../tags/tag541.xml"/><Relationship Id="rId70" Type="http://schemas.openxmlformats.org/officeDocument/2006/relationships/tags" Target="../tags/tag557.xml"/><Relationship Id="rId75" Type="http://schemas.openxmlformats.org/officeDocument/2006/relationships/tags" Target="../tags/tag562.xml"/><Relationship Id="rId91" Type="http://schemas.openxmlformats.org/officeDocument/2006/relationships/tags" Target="../tags/tag578.xml"/><Relationship Id="rId96" Type="http://schemas.openxmlformats.org/officeDocument/2006/relationships/tags" Target="../tags/tag583.xml"/><Relationship Id="rId140" Type="http://schemas.openxmlformats.org/officeDocument/2006/relationships/tags" Target="../tags/tag627.xml"/><Relationship Id="rId145" Type="http://schemas.openxmlformats.org/officeDocument/2006/relationships/tags" Target="../tags/tag632.xml"/><Relationship Id="rId161" Type="http://schemas.openxmlformats.org/officeDocument/2006/relationships/tags" Target="../tags/tag648.xml"/><Relationship Id="rId166" Type="http://schemas.openxmlformats.org/officeDocument/2006/relationships/tags" Target="../tags/tag653.xml"/><Relationship Id="rId182" Type="http://schemas.openxmlformats.org/officeDocument/2006/relationships/tags" Target="../tags/tag669.xml"/><Relationship Id="rId187" Type="http://schemas.openxmlformats.org/officeDocument/2006/relationships/notesSlide" Target="../notesSlides/notesSlide5.xml"/><Relationship Id="rId1" Type="http://schemas.openxmlformats.org/officeDocument/2006/relationships/tags" Target="../tags/tag488.xml"/><Relationship Id="rId6" Type="http://schemas.openxmlformats.org/officeDocument/2006/relationships/tags" Target="../tags/tag493.xml"/><Relationship Id="rId23" Type="http://schemas.openxmlformats.org/officeDocument/2006/relationships/tags" Target="../tags/tag510.xml"/><Relationship Id="rId28" Type="http://schemas.openxmlformats.org/officeDocument/2006/relationships/tags" Target="../tags/tag515.xml"/><Relationship Id="rId49" Type="http://schemas.openxmlformats.org/officeDocument/2006/relationships/tags" Target="../tags/tag536.xml"/><Relationship Id="rId114" Type="http://schemas.openxmlformats.org/officeDocument/2006/relationships/tags" Target="../tags/tag601.xml"/><Relationship Id="rId119" Type="http://schemas.openxmlformats.org/officeDocument/2006/relationships/tags" Target="../tags/tag606.xml"/><Relationship Id="rId44" Type="http://schemas.openxmlformats.org/officeDocument/2006/relationships/tags" Target="../tags/tag531.xml"/><Relationship Id="rId60" Type="http://schemas.openxmlformats.org/officeDocument/2006/relationships/tags" Target="../tags/tag547.xml"/><Relationship Id="rId65" Type="http://schemas.openxmlformats.org/officeDocument/2006/relationships/tags" Target="../tags/tag552.xml"/><Relationship Id="rId81" Type="http://schemas.openxmlformats.org/officeDocument/2006/relationships/tags" Target="../tags/tag568.xml"/><Relationship Id="rId86" Type="http://schemas.openxmlformats.org/officeDocument/2006/relationships/tags" Target="../tags/tag573.xml"/><Relationship Id="rId130" Type="http://schemas.openxmlformats.org/officeDocument/2006/relationships/tags" Target="../tags/tag617.xml"/><Relationship Id="rId135" Type="http://schemas.openxmlformats.org/officeDocument/2006/relationships/tags" Target="../tags/tag622.xml"/><Relationship Id="rId151" Type="http://schemas.openxmlformats.org/officeDocument/2006/relationships/tags" Target="../tags/tag638.xml"/><Relationship Id="rId156" Type="http://schemas.openxmlformats.org/officeDocument/2006/relationships/tags" Target="../tags/tag643.xml"/><Relationship Id="rId177" Type="http://schemas.openxmlformats.org/officeDocument/2006/relationships/tags" Target="../tags/tag664.xml"/><Relationship Id="rId172" Type="http://schemas.openxmlformats.org/officeDocument/2006/relationships/tags" Target="../tags/tag659.xml"/><Relationship Id="rId13" Type="http://schemas.openxmlformats.org/officeDocument/2006/relationships/tags" Target="../tags/tag500.xml"/><Relationship Id="rId18" Type="http://schemas.openxmlformats.org/officeDocument/2006/relationships/tags" Target="../tags/tag505.xml"/><Relationship Id="rId39" Type="http://schemas.openxmlformats.org/officeDocument/2006/relationships/tags" Target="../tags/tag526.xml"/><Relationship Id="rId109" Type="http://schemas.openxmlformats.org/officeDocument/2006/relationships/tags" Target="../tags/tag596.xml"/><Relationship Id="rId34" Type="http://schemas.openxmlformats.org/officeDocument/2006/relationships/tags" Target="../tags/tag521.xml"/><Relationship Id="rId50" Type="http://schemas.openxmlformats.org/officeDocument/2006/relationships/tags" Target="../tags/tag537.xml"/><Relationship Id="rId55" Type="http://schemas.openxmlformats.org/officeDocument/2006/relationships/tags" Target="../tags/tag542.xml"/><Relationship Id="rId76" Type="http://schemas.openxmlformats.org/officeDocument/2006/relationships/tags" Target="../tags/tag563.xml"/><Relationship Id="rId97" Type="http://schemas.openxmlformats.org/officeDocument/2006/relationships/tags" Target="../tags/tag584.xml"/><Relationship Id="rId104" Type="http://schemas.openxmlformats.org/officeDocument/2006/relationships/tags" Target="../tags/tag591.xml"/><Relationship Id="rId120" Type="http://schemas.openxmlformats.org/officeDocument/2006/relationships/tags" Target="../tags/tag607.xml"/><Relationship Id="rId125" Type="http://schemas.openxmlformats.org/officeDocument/2006/relationships/tags" Target="../tags/tag612.xml"/><Relationship Id="rId141" Type="http://schemas.openxmlformats.org/officeDocument/2006/relationships/tags" Target="../tags/tag628.xml"/><Relationship Id="rId146" Type="http://schemas.openxmlformats.org/officeDocument/2006/relationships/tags" Target="../tags/tag633.xml"/><Relationship Id="rId167" Type="http://schemas.openxmlformats.org/officeDocument/2006/relationships/tags" Target="../tags/tag654.xml"/><Relationship Id="rId7" Type="http://schemas.openxmlformats.org/officeDocument/2006/relationships/tags" Target="../tags/tag494.xml"/><Relationship Id="rId71" Type="http://schemas.openxmlformats.org/officeDocument/2006/relationships/tags" Target="../tags/tag558.xml"/><Relationship Id="rId92" Type="http://schemas.openxmlformats.org/officeDocument/2006/relationships/tags" Target="../tags/tag579.xml"/><Relationship Id="rId162" Type="http://schemas.openxmlformats.org/officeDocument/2006/relationships/tags" Target="../tags/tag649.xml"/><Relationship Id="rId183" Type="http://schemas.openxmlformats.org/officeDocument/2006/relationships/tags" Target="../tags/tag670.xml"/><Relationship Id="rId2" Type="http://schemas.openxmlformats.org/officeDocument/2006/relationships/tags" Target="../tags/tag489.xml"/><Relationship Id="rId29" Type="http://schemas.openxmlformats.org/officeDocument/2006/relationships/tags" Target="../tags/tag516.xml"/><Relationship Id="rId24" Type="http://schemas.openxmlformats.org/officeDocument/2006/relationships/tags" Target="../tags/tag511.xml"/><Relationship Id="rId40" Type="http://schemas.openxmlformats.org/officeDocument/2006/relationships/tags" Target="../tags/tag527.xml"/><Relationship Id="rId45" Type="http://schemas.openxmlformats.org/officeDocument/2006/relationships/tags" Target="../tags/tag532.xml"/><Relationship Id="rId66" Type="http://schemas.openxmlformats.org/officeDocument/2006/relationships/tags" Target="../tags/tag553.xml"/><Relationship Id="rId87" Type="http://schemas.openxmlformats.org/officeDocument/2006/relationships/tags" Target="../tags/tag574.xml"/><Relationship Id="rId110" Type="http://schemas.openxmlformats.org/officeDocument/2006/relationships/tags" Target="../tags/tag597.xml"/><Relationship Id="rId115" Type="http://schemas.openxmlformats.org/officeDocument/2006/relationships/tags" Target="../tags/tag602.xml"/><Relationship Id="rId131" Type="http://schemas.openxmlformats.org/officeDocument/2006/relationships/tags" Target="../tags/tag618.xml"/><Relationship Id="rId136" Type="http://schemas.openxmlformats.org/officeDocument/2006/relationships/tags" Target="../tags/tag623.xml"/><Relationship Id="rId157" Type="http://schemas.openxmlformats.org/officeDocument/2006/relationships/tags" Target="../tags/tag644.xml"/><Relationship Id="rId178" Type="http://schemas.openxmlformats.org/officeDocument/2006/relationships/tags" Target="../tags/tag665.xml"/><Relationship Id="rId61" Type="http://schemas.openxmlformats.org/officeDocument/2006/relationships/tags" Target="../tags/tag548.xml"/><Relationship Id="rId82" Type="http://schemas.openxmlformats.org/officeDocument/2006/relationships/tags" Target="../tags/tag569.xml"/><Relationship Id="rId152" Type="http://schemas.openxmlformats.org/officeDocument/2006/relationships/tags" Target="../tags/tag639.xml"/><Relationship Id="rId173" Type="http://schemas.openxmlformats.org/officeDocument/2006/relationships/tags" Target="../tags/tag660.xml"/><Relationship Id="rId19" Type="http://schemas.openxmlformats.org/officeDocument/2006/relationships/tags" Target="../tags/tag506.xml"/><Relationship Id="rId14" Type="http://schemas.openxmlformats.org/officeDocument/2006/relationships/tags" Target="../tags/tag501.xml"/><Relationship Id="rId30" Type="http://schemas.openxmlformats.org/officeDocument/2006/relationships/tags" Target="../tags/tag517.xml"/><Relationship Id="rId35" Type="http://schemas.openxmlformats.org/officeDocument/2006/relationships/tags" Target="../tags/tag522.xml"/><Relationship Id="rId56" Type="http://schemas.openxmlformats.org/officeDocument/2006/relationships/tags" Target="../tags/tag543.xml"/><Relationship Id="rId77" Type="http://schemas.openxmlformats.org/officeDocument/2006/relationships/tags" Target="../tags/tag564.xml"/><Relationship Id="rId100" Type="http://schemas.openxmlformats.org/officeDocument/2006/relationships/tags" Target="../tags/tag587.xml"/><Relationship Id="rId105" Type="http://schemas.openxmlformats.org/officeDocument/2006/relationships/tags" Target="../tags/tag592.xml"/><Relationship Id="rId126" Type="http://schemas.openxmlformats.org/officeDocument/2006/relationships/tags" Target="../tags/tag613.xml"/><Relationship Id="rId147" Type="http://schemas.openxmlformats.org/officeDocument/2006/relationships/tags" Target="../tags/tag634.xml"/><Relationship Id="rId168" Type="http://schemas.openxmlformats.org/officeDocument/2006/relationships/tags" Target="../tags/tag655.xml"/><Relationship Id="rId8" Type="http://schemas.openxmlformats.org/officeDocument/2006/relationships/tags" Target="../tags/tag495.xml"/><Relationship Id="rId51" Type="http://schemas.openxmlformats.org/officeDocument/2006/relationships/tags" Target="../tags/tag538.xml"/><Relationship Id="rId72" Type="http://schemas.openxmlformats.org/officeDocument/2006/relationships/tags" Target="../tags/tag559.xml"/><Relationship Id="rId93" Type="http://schemas.openxmlformats.org/officeDocument/2006/relationships/tags" Target="../tags/tag580.xml"/><Relationship Id="rId98" Type="http://schemas.openxmlformats.org/officeDocument/2006/relationships/tags" Target="../tags/tag585.xml"/><Relationship Id="rId121" Type="http://schemas.openxmlformats.org/officeDocument/2006/relationships/tags" Target="../tags/tag608.xml"/><Relationship Id="rId142" Type="http://schemas.openxmlformats.org/officeDocument/2006/relationships/tags" Target="../tags/tag629.xml"/><Relationship Id="rId163" Type="http://schemas.openxmlformats.org/officeDocument/2006/relationships/tags" Target="../tags/tag650.xml"/><Relationship Id="rId184" Type="http://schemas.openxmlformats.org/officeDocument/2006/relationships/tags" Target="../tags/tag671.xml"/><Relationship Id="rId3" Type="http://schemas.openxmlformats.org/officeDocument/2006/relationships/tags" Target="../tags/tag490.xml"/><Relationship Id="rId25" Type="http://schemas.openxmlformats.org/officeDocument/2006/relationships/tags" Target="../tags/tag512.xml"/><Relationship Id="rId46" Type="http://schemas.openxmlformats.org/officeDocument/2006/relationships/tags" Target="../tags/tag533.xml"/><Relationship Id="rId67" Type="http://schemas.openxmlformats.org/officeDocument/2006/relationships/tags" Target="../tags/tag554.xml"/><Relationship Id="rId116" Type="http://schemas.openxmlformats.org/officeDocument/2006/relationships/tags" Target="../tags/tag603.xml"/><Relationship Id="rId137" Type="http://schemas.openxmlformats.org/officeDocument/2006/relationships/tags" Target="../tags/tag624.xml"/><Relationship Id="rId158" Type="http://schemas.openxmlformats.org/officeDocument/2006/relationships/tags" Target="../tags/tag645.xml"/><Relationship Id="rId20" Type="http://schemas.openxmlformats.org/officeDocument/2006/relationships/tags" Target="../tags/tag507.xml"/><Relationship Id="rId41" Type="http://schemas.openxmlformats.org/officeDocument/2006/relationships/tags" Target="../tags/tag528.xml"/><Relationship Id="rId62" Type="http://schemas.openxmlformats.org/officeDocument/2006/relationships/tags" Target="../tags/tag549.xml"/><Relationship Id="rId83" Type="http://schemas.openxmlformats.org/officeDocument/2006/relationships/tags" Target="../tags/tag570.xml"/><Relationship Id="rId88" Type="http://schemas.openxmlformats.org/officeDocument/2006/relationships/tags" Target="../tags/tag575.xml"/><Relationship Id="rId111" Type="http://schemas.openxmlformats.org/officeDocument/2006/relationships/tags" Target="../tags/tag598.xml"/><Relationship Id="rId132" Type="http://schemas.openxmlformats.org/officeDocument/2006/relationships/tags" Target="../tags/tag619.xml"/><Relationship Id="rId153" Type="http://schemas.openxmlformats.org/officeDocument/2006/relationships/tags" Target="../tags/tag640.xml"/><Relationship Id="rId174" Type="http://schemas.openxmlformats.org/officeDocument/2006/relationships/tags" Target="../tags/tag661.xml"/><Relationship Id="rId179" Type="http://schemas.openxmlformats.org/officeDocument/2006/relationships/tags" Target="../tags/tag666.xml"/><Relationship Id="rId15" Type="http://schemas.openxmlformats.org/officeDocument/2006/relationships/tags" Target="../tags/tag502.xml"/><Relationship Id="rId36" Type="http://schemas.openxmlformats.org/officeDocument/2006/relationships/tags" Target="../tags/tag523.xml"/><Relationship Id="rId57" Type="http://schemas.openxmlformats.org/officeDocument/2006/relationships/tags" Target="../tags/tag544.xml"/><Relationship Id="rId106" Type="http://schemas.openxmlformats.org/officeDocument/2006/relationships/tags" Target="../tags/tag593.xml"/><Relationship Id="rId127" Type="http://schemas.openxmlformats.org/officeDocument/2006/relationships/tags" Target="../tags/tag614.xml"/><Relationship Id="rId10" Type="http://schemas.openxmlformats.org/officeDocument/2006/relationships/tags" Target="../tags/tag497.xml"/><Relationship Id="rId31" Type="http://schemas.openxmlformats.org/officeDocument/2006/relationships/tags" Target="../tags/tag518.xml"/><Relationship Id="rId52" Type="http://schemas.openxmlformats.org/officeDocument/2006/relationships/tags" Target="../tags/tag539.xml"/><Relationship Id="rId73" Type="http://schemas.openxmlformats.org/officeDocument/2006/relationships/tags" Target="../tags/tag560.xml"/><Relationship Id="rId78" Type="http://schemas.openxmlformats.org/officeDocument/2006/relationships/tags" Target="../tags/tag565.xml"/><Relationship Id="rId94" Type="http://schemas.openxmlformats.org/officeDocument/2006/relationships/tags" Target="../tags/tag581.xml"/><Relationship Id="rId99" Type="http://schemas.openxmlformats.org/officeDocument/2006/relationships/tags" Target="../tags/tag586.xml"/><Relationship Id="rId101" Type="http://schemas.openxmlformats.org/officeDocument/2006/relationships/tags" Target="../tags/tag588.xml"/><Relationship Id="rId122" Type="http://schemas.openxmlformats.org/officeDocument/2006/relationships/tags" Target="../tags/tag609.xml"/><Relationship Id="rId143" Type="http://schemas.openxmlformats.org/officeDocument/2006/relationships/tags" Target="../tags/tag630.xml"/><Relationship Id="rId148" Type="http://schemas.openxmlformats.org/officeDocument/2006/relationships/tags" Target="../tags/tag635.xml"/><Relationship Id="rId164" Type="http://schemas.openxmlformats.org/officeDocument/2006/relationships/tags" Target="../tags/tag651.xml"/><Relationship Id="rId169" Type="http://schemas.openxmlformats.org/officeDocument/2006/relationships/tags" Target="../tags/tag656.xml"/><Relationship Id="rId185" Type="http://schemas.openxmlformats.org/officeDocument/2006/relationships/tags" Target="../tags/tag672.xml"/><Relationship Id="rId4" Type="http://schemas.openxmlformats.org/officeDocument/2006/relationships/tags" Target="../tags/tag491.xml"/><Relationship Id="rId9" Type="http://schemas.openxmlformats.org/officeDocument/2006/relationships/tags" Target="../tags/tag496.xml"/><Relationship Id="rId180" Type="http://schemas.openxmlformats.org/officeDocument/2006/relationships/tags" Target="../tags/tag66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b1110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Multicycle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Review!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24B6-96BB-7449-933F-F2FDC9844F7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 Cycle w/ Controls</a:t>
            </a:r>
            <a:endParaRPr lang="en-US" dirty="0"/>
          </a:p>
        </p:txBody>
      </p:sp>
      <p:grpSp>
        <p:nvGrpSpPr>
          <p:cNvPr id="58373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75225" y="3149600"/>
            <a:ext cx="568325" cy="995363"/>
            <a:chOff x="1875" y="3066"/>
            <a:chExt cx="358" cy="627"/>
          </a:xfrm>
        </p:grpSpPr>
        <p:sp>
          <p:nvSpPr>
            <p:cNvPr id="58548" name="Rectangle 5"/>
            <p:cNvSpPr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58549" name="Line 6"/>
            <p:cNvSpPr>
              <a:spLocks noChangeShapeType="1"/>
            </p:cNvSpPr>
            <p:nvPr>
              <p:custDataLst>
                <p:tags r:id="rId18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50" name="Line 7"/>
            <p:cNvSpPr>
              <a:spLocks noChangeShapeType="1"/>
            </p:cNvSpPr>
            <p:nvPr>
              <p:custDataLst>
                <p:tags r:id="rId18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4" name="Group 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150100" y="4452938"/>
            <a:ext cx="709613" cy="1330325"/>
            <a:chOff x="3040" y="2253"/>
            <a:chExt cx="447" cy="838"/>
          </a:xfrm>
        </p:grpSpPr>
        <p:sp>
          <p:nvSpPr>
            <p:cNvPr id="58540" name="AutoShape 9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1" name="Line 10"/>
            <p:cNvSpPr>
              <a:spLocks noChangeShapeType="1"/>
            </p:cNvSpPr>
            <p:nvPr>
              <p:custDataLst>
                <p:tags r:id="rId176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2" name="Line 11"/>
            <p:cNvSpPr>
              <a:spLocks noChangeShapeType="1"/>
            </p:cNvSpPr>
            <p:nvPr>
              <p:custDataLst>
                <p:tags r:id="rId177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3" name="Line 12"/>
            <p:cNvSpPr>
              <a:spLocks noChangeShapeType="1"/>
            </p:cNvSpPr>
            <p:nvPr>
              <p:custDataLst>
                <p:tags r:id="rId178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4" name="Line 13"/>
            <p:cNvSpPr>
              <a:spLocks noChangeShapeType="1"/>
            </p:cNvSpPr>
            <p:nvPr>
              <p:custDataLst>
                <p:tags r:id="rId179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5" name="Line 14"/>
            <p:cNvSpPr>
              <a:spLocks noChangeShapeType="1"/>
            </p:cNvSpPr>
            <p:nvPr>
              <p:custDataLst>
                <p:tags r:id="rId180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6" name="Line 15"/>
            <p:cNvSpPr>
              <a:spLocks noChangeShapeType="1"/>
            </p:cNvSpPr>
            <p:nvPr>
              <p:custDataLst>
                <p:tags r:id="rId181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7" name="Line 16"/>
            <p:cNvSpPr>
              <a:spLocks noChangeShapeType="1"/>
            </p:cNvSpPr>
            <p:nvPr>
              <p:custDataLst>
                <p:tags r:id="rId182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5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3213" y="2814638"/>
            <a:ext cx="568325" cy="995362"/>
            <a:chOff x="1875" y="3066"/>
            <a:chExt cx="358" cy="627"/>
          </a:xfrm>
        </p:grpSpPr>
        <p:sp>
          <p:nvSpPr>
            <p:cNvPr id="58537" name="Rectangle 18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58538" name="Line 19"/>
            <p:cNvSpPr>
              <a:spLocks noChangeShapeType="1"/>
            </p:cNvSpPr>
            <p:nvPr>
              <p:custDataLst>
                <p:tags r:id="rId173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9" name="Line 20"/>
            <p:cNvSpPr>
              <a:spLocks noChangeShapeType="1"/>
            </p:cNvSpPr>
            <p:nvPr>
              <p:custDataLst>
                <p:tags r:id="rId174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6" name="Group 2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26150" y="3151188"/>
            <a:ext cx="568325" cy="995362"/>
            <a:chOff x="1875" y="3066"/>
            <a:chExt cx="358" cy="627"/>
          </a:xfrm>
        </p:grpSpPr>
        <p:sp>
          <p:nvSpPr>
            <p:cNvPr id="58534" name="Rectangle 22"/>
            <p:cNvSpPr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&lt;&lt;2</a:t>
              </a:r>
            </a:p>
          </p:txBody>
        </p:sp>
        <p:sp>
          <p:nvSpPr>
            <p:cNvPr id="58535" name="Line 23"/>
            <p:cNvSpPr>
              <a:spLocks noChangeShapeType="1"/>
            </p:cNvSpPr>
            <p:nvPr>
              <p:custDataLst>
                <p:tags r:id="rId170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6" name="Line 24"/>
            <p:cNvSpPr>
              <a:spLocks noChangeShapeType="1"/>
            </p:cNvSpPr>
            <p:nvPr>
              <p:custDataLst>
                <p:tags r:id="rId171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7" name="Group 2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857500" y="4714875"/>
            <a:ext cx="568325" cy="995363"/>
            <a:chOff x="1875" y="3066"/>
            <a:chExt cx="358" cy="627"/>
          </a:xfrm>
        </p:grpSpPr>
        <p:sp>
          <p:nvSpPr>
            <p:cNvPr id="58531" name="Rectangle 26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Times New Roman" charset="0"/>
                </a:rPr>
                <a:t>MDR</a:t>
              </a:r>
            </a:p>
          </p:txBody>
        </p:sp>
        <p:sp>
          <p:nvSpPr>
            <p:cNvPr id="58532" name="Line 27"/>
            <p:cNvSpPr>
              <a:spLocks noChangeShapeType="1"/>
            </p:cNvSpPr>
            <p:nvPr>
              <p:custDataLst>
                <p:tags r:id="rId167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3" name="Line 28"/>
            <p:cNvSpPr>
              <a:spLocks noChangeShapeType="1"/>
            </p:cNvSpPr>
            <p:nvPr>
              <p:custDataLst>
                <p:tags r:id="rId168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8" name="Group 2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8101013" y="4624388"/>
            <a:ext cx="568325" cy="995362"/>
            <a:chOff x="1875" y="3066"/>
            <a:chExt cx="358" cy="627"/>
          </a:xfrm>
        </p:grpSpPr>
        <p:sp>
          <p:nvSpPr>
            <p:cNvPr id="58528" name="Rectangle 30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Times New Roman" charset="0"/>
                </a:rPr>
                <a:t>ALU RES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58529" name="Line 31"/>
            <p:cNvSpPr>
              <a:spLocks noChangeShapeType="1"/>
            </p:cNvSpPr>
            <p:nvPr>
              <p:custDataLst>
                <p:tags r:id="rId16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0" name="Line 32"/>
            <p:cNvSpPr>
              <a:spLocks noChangeShapeType="1"/>
            </p:cNvSpPr>
            <p:nvPr>
              <p:custDataLst>
                <p:tags r:id="rId16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9" name="Group 33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368925" y="5346700"/>
            <a:ext cx="568325" cy="415925"/>
            <a:chOff x="1875" y="3066"/>
            <a:chExt cx="358" cy="627"/>
          </a:xfrm>
        </p:grpSpPr>
        <p:sp>
          <p:nvSpPr>
            <p:cNvPr id="58525" name="Rectangle 34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B</a:t>
              </a:r>
            </a:p>
          </p:txBody>
        </p:sp>
        <p:sp>
          <p:nvSpPr>
            <p:cNvPr id="58526" name="Line 35"/>
            <p:cNvSpPr>
              <a:spLocks noChangeShapeType="1"/>
            </p:cNvSpPr>
            <p:nvPr>
              <p:custDataLst>
                <p:tags r:id="rId161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7" name="Line 36"/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0" name="Group 3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373688" y="4806950"/>
            <a:ext cx="568325" cy="387350"/>
            <a:chOff x="1875" y="3066"/>
            <a:chExt cx="358" cy="627"/>
          </a:xfrm>
        </p:grpSpPr>
        <p:sp>
          <p:nvSpPr>
            <p:cNvPr id="58522" name="Rectangle 38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A</a:t>
              </a:r>
            </a:p>
          </p:txBody>
        </p:sp>
        <p:sp>
          <p:nvSpPr>
            <p:cNvPr id="58523" name="Line 39"/>
            <p:cNvSpPr>
              <a:spLocks noChangeShapeType="1"/>
            </p:cNvSpPr>
            <p:nvPr>
              <p:custDataLst>
                <p:tags r:id="rId158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4" name="Line 40"/>
            <p:cNvSpPr>
              <a:spLocks noChangeShapeType="1"/>
            </p:cNvSpPr>
            <p:nvPr>
              <p:custDataLst>
                <p:tags r:id="rId159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1" name="Group 4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316038" y="2770188"/>
            <a:ext cx="1328737" cy="1217612"/>
            <a:chOff x="853" y="1349"/>
            <a:chExt cx="837" cy="767"/>
          </a:xfrm>
        </p:grpSpPr>
        <p:sp>
          <p:nvSpPr>
            <p:cNvPr id="58517" name="Rectangle 42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904" y="1400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Addr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        </a:t>
              </a:r>
              <a:endParaRPr lang="en-US" sz="1600" b="1">
                <a:latin typeface="Times New Roman" charset="0"/>
              </a:endParaRPr>
            </a:p>
          </p:txBody>
        </p:sp>
        <p:sp>
          <p:nvSpPr>
            <p:cNvPr id="58518" name="Line 43"/>
            <p:cNvSpPr>
              <a:spLocks noChangeShapeType="1"/>
            </p:cNvSpPr>
            <p:nvPr>
              <p:custDataLst>
                <p:tags r:id="rId153"/>
              </p:custDataLst>
            </p:nvPr>
          </p:nvSpPr>
          <p:spPr bwMode="auto">
            <a:xfrm>
              <a:off x="1639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9" name="Line 44"/>
            <p:cNvSpPr>
              <a:spLocks noChangeShapeType="1"/>
            </p:cNvSpPr>
            <p:nvPr>
              <p:custDataLst>
                <p:tags r:id="rId154"/>
              </p:custDataLst>
            </p:nvPr>
          </p:nvSpPr>
          <p:spPr bwMode="auto">
            <a:xfrm>
              <a:off x="853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0" name="Line 45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 rot="-5400000">
              <a:off x="1251" y="13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1" name="Line 46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853" y="20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382" name="Line 4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119813" y="4265613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3" name="Line 4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942975" y="33115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Line 4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39800" y="42672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Line 5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740775" y="51212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Line 5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740775" y="60245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Line 5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471863" y="602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Line 5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1068388" y="6029325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Line 5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065213" y="348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Line 5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671763" y="33099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5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3208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Line 5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8166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Line 5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787650" y="5211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394" name="AutoShape 59"/>
          <p:cNvCxnSpPr>
            <a:cxnSpLocks noChangeShapeType="1"/>
            <a:stCxn id="58539" idx="1"/>
            <a:endCxn id="58383" idx="0"/>
          </p:cNvCxnSpPr>
          <p:nvPr>
            <p:custDataLst>
              <p:tags r:id="rId23"/>
            </p:custDataLst>
          </p:nvPr>
        </p:nvCxnSpPr>
        <p:spPr bwMode="auto">
          <a:xfrm flipV="1">
            <a:off x="871538" y="331152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5" name="AutoShape 60"/>
          <p:cNvCxnSpPr>
            <a:cxnSpLocks noChangeShapeType="1"/>
            <a:stCxn id="58383" idx="0"/>
            <a:endCxn id="58384" idx="0"/>
          </p:cNvCxnSpPr>
          <p:nvPr>
            <p:custDataLst>
              <p:tags r:id="rId24"/>
            </p:custDataLst>
          </p:nvPr>
        </p:nvCxnSpPr>
        <p:spPr bwMode="auto">
          <a:xfrm flipH="1">
            <a:off x="939800" y="3311525"/>
            <a:ext cx="3175" cy="955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6" name="AutoShape 61"/>
          <p:cNvCxnSpPr>
            <a:cxnSpLocks noChangeShapeType="1"/>
            <a:stCxn id="58384" idx="1"/>
            <a:endCxn id="58382" idx="0"/>
          </p:cNvCxnSpPr>
          <p:nvPr>
            <p:custDataLst>
              <p:tags r:id="rId25"/>
            </p:custDataLst>
          </p:nvPr>
        </p:nvCxnSpPr>
        <p:spPr bwMode="auto">
          <a:xfrm flipV="1">
            <a:off x="1062038" y="4265613"/>
            <a:ext cx="50577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7" name="AutoShape 62"/>
          <p:cNvCxnSpPr>
            <a:cxnSpLocks noChangeShapeType="1"/>
            <a:stCxn id="58382" idx="1"/>
            <a:endCxn id="58469" idx="0"/>
          </p:cNvCxnSpPr>
          <p:nvPr>
            <p:custDataLst>
              <p:tags r:id="rId26"/>
            </p:custDataLst>
          </p:nvPr>
        </p:nvCxnSpPr>
        <p:spPr bwMode="auto">
          <a:xfrm>
            <a:off x="6262688" y="4265613"/>
            <a:ext cx="1587" cy="409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8" name="AutoShape 63"/>
          <p:cNvCxnSpPr>
            <a:cxnSpLocks noChangeShapeType="1"/>
            <a:stCxn id="58383" idx="1"/>
            <a:endCxn id="58519" idx="0"/>
          </p:cNvCxnSpPr>
          <p:nvPr>
            <p:custDataLst>
              <p:tags r:id="rId27"/>
            </p:custDataLst>
          </p:nvPr>
        </p:nvCxnSpPr>
        <p:spPr bwMode="auto">
          <a:xfrm flipV="1">
            <a:off x="1065213" y="3309938"/>
            <a:ext cx="2508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64"/>
          <p:cNvCxnSpPr>
            <a:cxnSpLocks noChangeShapeType="1"/>
            <a:stCxn id="58530" idx="1"/>
            <a:endCxn id="58385" idx="0"/>
          </p:cNvCxnSpPr>
          <p:nvPr>
            <p:custDataLst>
              <p:tags r:id="rId28"/>
            </p:custDataLst>
          </p:nvPr>
        </p:nvCxnSpPr>
        <p:spPr bwMode="auto">
          <a:xfrm flipV="1">
            <a:off x="8669338" y="512127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0" name="AutoShape 65"/>
          <p:cNvCxnSpPr>
            <a:cxnSpLocks noChangeShapeType="1"/>
            <a:stCxn id="58385" idx="1"/>
            <a:endCxn id="58386" idx="1"/>
          </p:cNvCxnSpPr>
          <p:nvPr>
            <p:custDataLst>
              <p:tags r:id="rId29"/>
            </p:custDataLst>
          </p:nvPr>
        </p:nvCxnSpPr>
        <p:spPr bwMode="auto">
          <a:xfrm>
            <a:off x="8863013" y="5121275"/>
            <a:ext cx="0" cy="903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1" name="AutoShape 66"/>
          <p:cNvCxnSpPr>
            <a:cxnSpLocks noChangeShapeType="1"/>
            <a:stCxn id="58386" idx="0"/>
            <a:endCxn id="58387" idx="1"/>
          </p:cNvCxnSpPr>
          <p:nvPr>
            <p:custDataLst>
              <p:tags r:id="rId30"/>
            </p:custDataLst>
          </p:nvPr>
        </p:nvCxnSpPr>
        <p:spPr bwMode="auto">
          <a:xfrm flipH="1">
            <a:off x="3594100" y="6024563"/>
            <a:ext cx="51466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2" name="AutoShape 67"/>
          <p:cNvCxnSpPr>
            <a:cxnSpLocks noChangeShapeType="1"/>
            <a:stCxn id="58387" idx="0"/>
            <a:endCxn id="58425" idx="0"/>
          </p:cNvCxnSpPr>
          <p:nvPr>
            <p:custDataLst>
              <p:tags r:id="rId31"/>
            </p:custDataLst>
          </p:nvPr>
        </p:nvCxnSpPr>
        <p:spPr bwMode="auto">
          <a:xfrm flipV="1">
            <a:off x="3471863" y="5719763"/>
            <a:ext cx="1587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3" name="AutoShape 68"/>
          <p:cNvCxnSpPr>
            <a:cxnSpLocks noChangeShapeType="1"/>
            <a:stCxn id="58387" idx="0"/>
            <a:endCxn id="58388" idx="1"/>
          </p:cNvCxnSpPr>
          <p:nvPr>
            <p:custDataLst>
              <p:tags r:id="rId32"/>
            </p:custDataLst>
          </p:nvPr>
        </p:nvCxnSpPr>
        <p:spPr bwMode="auto">
          <a:xfrm flipH="1">
            <a:off x="1190625" y="6024563"/>
            <a:ext cx="228123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4" name="AutoShape 69"/>
          <p:cNvCxnSpPr>
            <a:cxnSpLocks noChangeShapeType="1"/>
            <a:stCxn id="58388" idx="0"/>
            <a:endCxn id="58389" idx="0"/>
          </p:cNvCxnSpPr>
          <p:nvPr>
            <p:custDataLst>
              <p:tags r:id="rId33"/>
            </p:custDataLst>
          </p:nvPr>
        </p:nvCxnSpPr>
        <p:spPr bwMode="auto">
          <a:xfrm flipH="1" flipV="1">
            <a:off x="1065213" y="3484563"/>
            <a:ext cx="3175" cy="254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5" name="Line 7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1177925" y="3140075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06" name="AutoShape 71"/>
          <p:cNvCxnSpPr>
            <a:cxnSpLocks noChangeShapeType="1"/>
            <a:stCxn id="58527" idx="1"/>
            <a:endCxn id="58392" idx="1"/>
          </p:cNvCxnSpPr>
          <p:nvPr>
            <p:custDataLst>
              <p:tags r:id="rId35"/>
            </p:custDataLst>
          </p:nvPr>
        </p:nvCxnSpPr>
        <p:spPr bwMode="auto">
          <a:xfrm>
            <a:off x="5937250" y="5554663"/>
            <a:ext cx="1588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7" name="AutoShape 72"/>
          <p:cNvCxnSpPr>
            <a:cxnSpLocks noChangeShapeType="1"/>
            <a:stCxn id="58392" idx="0"/>
            <a:endCxn id="58391" idx="1"/>
          </p:cNvCxnSpPr>
          <p:nvPr>
            <p:custDataLst>
              <p:tags r:id="rId36"/>
            </p:custDataLst>
          </p:nvPr>
        </p:nvCxnSpPr>
        <p:spPr bwMode="auto">
          <a:xfrm flipH="1">
            <a:off x="1443038" y="5870575"/>
            <a:ext cx="43735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8" name="AutoShape 73"/>
          <p:cNvCxnSpPr>
            <a:cxnSpLocks noChangeShapeType="1"/>
            <a:stCxn id="58391" idx="0"/>
            <a:endCxn id="58521" idx="0"/>
          </p:cNvCxnSpPr>
          <p:nvPr>
            <p:custDataLst>
              <p:tags r:id="rId37"/>
            </p:custDataLst>
          </p:nvPr>
        </p:nvCxnSpPr>
        <p:spPr bwMode="auto">
          <a:xfrm flipH="1" flipV="1">
            <a:off x="1316038" y="3827463"/>
            <a:ext cx="4762" cy="2043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9" name="Line 7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2790825" y="295433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10" name="AutoShape 75"/>
          <p:cNvCxnSpPr>
            <a:cxnSpLocks noChangeShapeType="1"/>
            <a:stCxn id="58518" idx="1"/>
            <a:endCxn id="58390" idx="0"/>
          </p:cNvCxnSpPr>
          <p:nvPr>
            <p:custDataLst>
              <p:tags r:id="rId39"/>
            </p:custDataLst>
          </p:nvPr>
        </p:nvCxnSpPr>
        <p:spPr bwMode="auto">
          <a:xfrm>
            <a:off x="2644775" y="3309938"/>
            <a:ext cx="269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1" name="AutoShape 76"/>
          <p:cNvCxnSpPr>
            <a:cxnSpLocks noChangeShapeType="1"/>
            <a:stCxn id="58390" idx="1"/>
            <a:endCxn id="58393" idx="0"/>
          </p:cNvCxnSpPr>
          <p:nvPr>
            <p:custDataLst>
              <p:tags r:id="rId40"/>
            </p:custDataLst>
          </p:nvPr>
        </p:nvCxnSpPr>
        <p:spPr bwMode="auto">
          <a:xfrm flipH="1">
            <a:off x="2787650" y="3309938"/>
            <a:ext cx="6350" cy="1901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12" name="AutoShape 77"/>
          <p:cNvCxnSpPr>
            <a:cxnSpLocks noChangeShapeType="1"/>
            <a:stCxn id="58393" idx="1"/>
            <a:endCxn id="58532" idx="0"/>
          </p:cNvCxnSpPr>
          <p:nvPr>
            <p:custDataLst>
              <p:tags r:id="rId41"/>
            </p:custDataLst>
          </p:nvPr>
        </p:nvCxnSpPr>
        <p:spPr bwMode="auto">
          <a:xfrm flipH="1">
            <a:off x="2857500" y="5211763"/>
            <a:ext cx="523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3" name="AutoShape 78"/>
          <p:cNvCxnSpPr>
            <a:cxnSpLocks noChangeShapeType="1"/>
            <a:stCxn id="58390" idx="1"/>
            <a:endCxn id="58409" idx="0"/>
          </p:cNvCxnSpPr>
          <p:nvPr>
            <p:custDataLst>
              <p:tags r:id="rId42"/>
            </p:custDataLst>
          </p:nvPr>
        </p:nvCxnSpPr>
        <p:spPr bwMode="auto">
          <a:xfrm flipH="1" flipV="1">
            <a:off x="2790825" y="2954338"/>
            <a:ext cx="3175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4" name="AutoShape 79"/>
          <p:cNvCxnSpPr>
            <a:cxnSpLocks noChangeShapeType="1"/>
            <a:stCxn id="58409" idx="1"/>
            <a:endCxn id="58510" idx="0"/>
          </p:cNvCxnSpPr>
          <p:nvPr>
            <p:custDataLst>
              <p:tags r:id="rId43"/>
            </p:custDataLst>
          </p:nvPr>
        </p:nvCxnSpPr>
        <p:spPr bwMode="auto">
          <a:xfrm flipV="1">
            <a:off x="2913063" y="2952750"/>
            <a:ext cx="4746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15" name="Line 8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304800" y="22860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6" name="Line 8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7862888" y="2286000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7" name="Line 8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6997700" y="54403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8" name="Line 83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997700" y="53260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9" name="Line 8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7864475" y="511968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0" name="Line 8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3694113" y="36512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1" name="Line 8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997700" y="567055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2" name="Line 8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6977063" y="46751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3" name="Line 8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6997700" y="55546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4" name="Line 89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7029450" y="500221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5" name="Line 9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3473450" y="5719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6" name="Line 9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3425825" y="5534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7" name="Line 9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3563938" y="5326063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28" name="AutoShape 93"/>
          <p:cNvCxnSpPr>
            <a:cxnSpLocks noChangeShapeType="1"/>
            <a:stCxn id="58533" idx="1"/>
            <a:endCxn id="58426" idx="0"/>
          </p:cNvCxnSpPr>
          <p:nvPr>
            <p:custDataLst>
              <p:tags r:id="rId57"/>
            </p:custDataLst>
          </p:nvPr>
        </p:nvCxnSpPr>
        <p:spPr bwMode="auto">
          <a:xfrm>
            <a:off x="3425825" y="5213350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29" name="AutoShape 94"/>
          <p:cNvCxnSpPr>
            <a:cxnSpLocks noChangeShapeType="1"/>
            <a:stCxn id="58426" idx="1"/>
            <a:endCxn id="58506" idx="0"/>
          </p:cNvCxnSpPr>
          <p:nvPr>
            <p:custDataLst>
              <p:tags r:id="rId58"/>
            </p:custDataLst>
          </p:nvPr>
        </p:nvCxnSpPr>
        <p:spPr bwMode="auto">
          <a:xfrm>
            <a:off x="3548063" y="5534025"/>
            <a:ext cx="1698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30" name="Group 95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3387725" y="2455863"/>
            <a:ext cx="1155700" cy="1117600"/>
            <a:chOff x="2014" y="953"/>
            <a:chExt cx="728" cy="704"/>
          </a:xfrm>
        </p:grpSpPr>
        <p:sp>
          <p:nvSpPr>
            <p:cNvPr id="58509" name="Rectangle 96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 flipV="1">
              <a:off x="2091" y="953"/>
              <a:ext cx="640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IR</a:t>
              </a: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</p:txBody>
        </p:sp>
        <p:sp>
          <p:nvSpPr>
            <p:cNvPr id="58510" name="Line 97"/>
            <p:cNvSpPr>
              <a:spLocks noChangeShapeType="1"/>
            </p:cNvSpPr>
            <p:nvPr>
              <p:custDataLst>
                <p:tags r:id="rId146"/>
              </p:custDataLst>
            </p:nvPr>
          </p:nvSpPr>
          <p:spPr bwMode="auto">
            <a:xfrm flipV="1">
              <a:off x="2014" y="1266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1" name="Text Box 98"/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 rot="10800000" flipV="1">
              <a:off x="2090" y="1197"/>
              <a:ext cx="652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>
                  <a:latin typeface="Times New Roman" charset="0"/>
                </a:rPr>
                <a:t>Rs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Rt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Rd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Imm16</a:t>
              </a:r>
            </a:p>
          </p:txBody>
        </p:sp>
        <p:grpSp>
          <p:nvGrpSpPr>
            <p:cNvPr id="58512" name="Group 99"/>
            <p:cNvGrpSpPr>
              <a:grpSpLocks/>
            </p:cNvGrpSpPr>
            <p:nvPr/>
          </p:nvGrpSpPr>
          <p:grpSpPr bwMode="auto">
            <a:xfrm rot="-5400000">
              <a:off x="2372" y="1414"/>
              <a:ext cx="77" cy="410"/>
              <a:chOff x="2731" y="1068"/>
              <a:chExt cx="77" cy="410"/>
            </a:xfrm>
          </p:grpSpPr>
          <p:sp>
            <p:nvSpPr>
              <p:cNvPr id="58513" name="Line 100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 flipV="1">
                <a:off x="2731" y="147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4" name="Line 101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 flipV="1">
                <a:off x="2731" y="106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5" name="Line 102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 flipV="1">
                <a:off x="2731" y="1342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6" name="Line 103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 flipV="1">
                <a:off x="2731" y="1205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58431" name="AutoShape 104"/>
          <p:cNvCxnSpPr>
            <a:cxnSpLocks noChangeShapeType="1"/>
            <a:stCxn id="58544" idx="1"/>
            <a:endCxn id="58419" idx="0"/>
          </p:cNvCxnSpPr>
          <p:nvPr>
            <p:custDataLst>
              <p:tags r:id="rId60"/>
            </p:custDataLst>
          </p:nvPr>
        </p:nvCxnSpPr>
        <p:spPr bwMode="auto">
          <a:xfrm>
            <a:off x="7807325" y="5118100"/>
            <a:ext cx="571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2" name="AutoShape 105"/>
          <p:cNvCxnSpPr>
            <a:cxnSpLocks noChangeShapeType="1"/>
          </p:cNvCxnSpPr>
          <p:nvPr>
            <p:custDataLst>
              <p:tags r:id="rId61"/>
            </p:custDataLst>
          </p:nvPr>
        </p:nvCxnSpPr>
        <p:spPr bwMode="auto">
          <a:xfrm flipH="1" flipV="1">
            <a:off x="8096235" y="2287588"/>
            <a:ext cx="1588" cy="283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3" name="AutoShape 106"/>
          <p:cNvCxnSpPr>
            <a:cxnSpLocks noChangeShapeType="1"/>
            <a:stCxn id="58419" idx="1"/>
            <a:endCxn id="58529" idx="0"/>
          </p:cNvCxnSpPr>
          <p:nvPr>
            <p:custDataLst>
              <p:tags r:id="rId62"/>
            </p:custDataLst>
          </p:nvPr>
        </p:nvCxnSpPr>
        <p:spPr bwMode="auto">
          <a:xfrm>
            <a:off x="7986713" y="5119688"/>
            <a:ext cx="1143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4" name="AutoShape 107"/>
          <p:cNvCxnSpPr>
            <a:cxnSpLocks noChangeShapeType="1"/>
            <a:stCxn id="58416" idx="0"/>
            <a:endCxn id="58415" idx="1"/>
          </p:cNvCxnSpPr>
          <p:nvPr>
            <p:custDataLst>
              <p:tags r:id="rId63"/>
            </p:custDataLst>
          </p:nvPr>
        </p:nvCxnSpPr>
        <p:spPr bwMode="auto">
          <a:xfrm flipH="1">
            <a:off x="427038" y="2286000"/>
            <a:ext cx="7435850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5" name="AutoShape 108"/>
          <p:cNvCxnSpPr>
            <a:cxnSpLocks noChangeShapeType="1"/>
            <a:stCxn id="58415" idx="0"/>
            <a:endCxn id="58538" idx="0"/>
          </p:cNvCxnSpPr>
          <p:nvPr>
            <p:custDataLst>
              <p:tags r:id="rId64"/>
            </p:custDataLst>
          </p:nvPr>
        </p:nvCxnSpPr>
        <p:spPr bwMode="auto">
          <a:xfrm flipH="1">
            <a:off x="303213" y="2286000"/>
            <a:ext cx="1587" cy="1025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6" name="AutoShape 109"/>
          <p:cNvCxnSpPr>
            <a:cxnSpLocks noChangeShapeType="1"/>
            <a:stCxn id="58524" idx="1"/>
            <a:endCxn id="58424" idx="0"/>
          </p:cNvCxnSpPr>
          <p:nvPr>
            <p:custDataLst>
              <p:tags r:id="rId65"/>
            </p:custDataLst>
          </p:nvPr>
        </p:nvCxnSpPr>
        <p:spPr bwMode="auto">
          <a:xfrm>
            <a:off x="5942013" y="5000625"/>
            <a:ext cx="1087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37" name="Line 110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7129463" y="4592638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8" name="Line 111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7148513" y="523875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9" name="Line 112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5868988" y="36464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40" name="AutoShape 113"/>
          <p:cNvCxnSpPr>
            <a:cxnSpLocks noChangeShapeType="1"/>
            <a:stCxn id="58527" idx="1"/>
            <a:endCxn id="58423" idx="0"/>
          </p:cNvCxnSpPr>
          <p:nvPr>
            <p:custDataLst>
              <p:tags r:id="rId69"/>
            </p:custDataLst>
          </p:nvPr>
        </p:nvCxnSpPr>
        <p:spPr bwMode="auto">
          <a:xfrm>
            <a:off x="5937250" y="5554663"/>
            <a:ext cx="10604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1" name="AutoShape 114"/>
          <p:cNvCxnSpPr>
            <a:cxnSpLocks noChangeShapeType="1"/>
            <a:stCxn id="58505" idx="1"/>
            <a:endCxn id="58523" idx="0"/>
          </p:cNvCxnSpPr>
          <p:nvPr>
            <p:custDataLst>
              <p:tags r:id="rId70"/>
            </p:custDataLst>
          </p:nvPr>
        </p:nvCxnSpPr>
        <p:spPr bwMode="auto">
          <a:xfrm>
            <a:off x="5314950" y="5000625"/>
            <a:ext cx="587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2" name="AutoShape 115"/>
          <p:cNvCxnSpPr>
            <a:cxnSpLocks noChangeShapeType="1"/>
            <a:stCxn id="58503" idx="1"/>
            <a:endCxn id="58526" idx="0"/>
          </p:cNvCxnSpPr>
          <p:nvPr>
            <p:custDataLst>
              <p:tags r:id="rId71"/>
            </p:custDataLst>
          </p:nvPr>
        </p:nvCxnSpPr>
        <p:spPr bwMode="auto">
          <a:xfrm flipV="1">
            <a:off x="5314950" y="5554663"/>
            <a:ext cx="539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3" name="Group 116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3717925" y="4491038"/>
            <a:ext cx="1597025" cy="1293812"/>
            <a:chOff x="2432" y="2829"/>
            <a:chExt cx="1006" cy="815"/>
          </a:xfrm>
        </p:grpSpPr>
        <p:sp>
          <p:nvSpPr>
            <p:cNvPr id="58501" name="Rectangle 117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2483" y="2881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  Ab   Aa  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            Da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Registers</a:t>
              </a:r>
              <a:r>
                <a:rPr lang="en-US">
                  <a:latin typeface="Times New Roman" charset="0"/>
                </a:rPr>
                <a:t> </a:t>
              </a:r>
              <a:endParaRPr lang="en-US" b="1">
                <a:latin typeface="Times New Roman" charset="0"/>
              </a:endParaRPr>
            </a:p>
            <a:p>
              <a:pPr algn="ctr" eaLnBrk="0" hangingPunct="0"/>
              <a:r>
                <a:rPr lang="en-US">
                  <a:latin typeface="Times New Roman" charset="0"/>
                </a:rPr>
                <a:t>Dw  WrEn Db</a:t>
              </a:r>
            </a:p>
          </p:txBody>
        </p:sp>
        <p:sp>
          <p:nvSpPr>
            <p:cNvPr id="58502" name="Line 118"/>
            <p:cNvSpPr>
              <a:spLocks noChangeShapeType="1"/>
            </p:cNvSpPr>
            <p:nvPr>
              <p:custDataLst>
                <p:tags r:id="rId138"/>
              </p:custDataLst>
            </p:nvPr>
          </p:nvSpPr>
          <p:spPr bwMode="auto">
            <a:xfrm rot="-5400000">
              <a:off x="2604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3" name="Line 119"/>
            <p:cNvSpPr>
              <a:spLocks noChangeShapeType="1"/>
            </p:cNvSpPr>
            <p:nvPr>
              <p:custDataLst>
                <p:tags r:id="rId139"/>
              </p:custDataLst>
            </p:nvPr>
          </p:nvSpPr>
          <p:spPr bwMode="auto">
            <a:xfrm>
              <a:off x="3387" y="35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4" name="Line 120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 rot="-5400000">
              <a:off x="2921" y="361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5" name="Line 121"/>
            <p:cNvSpPr>
              <a:spLocks noChangeShapeType="1"/>
            </p:cNvSpPr>
            <p:nvPr>
              <p:custDataLst>
                <p:tags r:id="rId141"/>
              </p:custDataLst>
            </p:nvPr>
          </p:nvSpPr>
          <p:spPr bwMode="auto">
            <a:xfrm>
              <a:off x="3387" y="315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6" name="Line 122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>
              <a:off x="2432" y="348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7" name="Line 123"/>
            <p:cNvSpPr>
              <a:spLocks noChangeShapeType="1"/>
            </p:cNvSpPr>
            <p:nvPr>
              <p:custDataLst>
                <p:tags r:id="rId143"/>
              </p:custDataLst>
            </p:nvPr>
          </p:nvSpPr>
          <p:spPr bwMode="auto">
            <a:xfrm rot="-5400000">
              <a:off x="2895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8" name="Line 124"/>
            <p:cNvSpPr>
              <a:spLocks noChangeShapeType="1"/>
            </p:cNvSpPr>
            <p:nvPr>
              <p:custDataLst>
                <p:tags r:id="rId144"/>
              </p:custDataLst>
            </p:nvPr>
          </p:nvSpPr>
          <p:spPr bwMode="auto">
            <a:xfrm rot="-5400000">
              <a:off x="3187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4" name="AutoShape 125"/>
          <p:cNvCxnSpPr>
            <a:cxnSpLocks noChangeShapeType="1"/>
            <a:stCxn id="58516" idx="0"/>
            <a:endCxn id="58499" idx="1"/>
          </p:cNvCxnSpPr>
          <p:nvPr>
            <p:custDataLst>
              <p:tags r:id="rId73"/>
            </p:custDataLst>
          </p:nvPr>
        </p:nvCxnSpPr>
        <p:spPr bwMode="auto">
          <a:xfrm flipH="1">
            <a:off x="3905250" y="3573463"/>
            <a:ext cx="3175" cy="774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5" name="Group 126"/>
          <p:cNvGrpSpPr>
            <a:grpSpLocks/>
          </p:cNvGrpSpPr>
          <p:nvPr>
            <p:custDataLst>
              <p:tags r:id="rId74"/>
            </p:custDataLst>
          </p:nvPr>
        </p:nvGrpSpPr>
        <p:grpSpPr bwMode="auto">
          <a:xfrm>
            <a:off x="3797300" y="4346575"/>
            <a:ext cx="496888" cy="130175"/>
            <a:chOff x="2410" y="2738"/>
            <a:chExt cx="313" cy="82"/>
          </a:xfrm>
        </p:grpSpPr>
        <p:sp>
          <p:nvSpPr>
            <p:cNvPr id="58498" name="Line 127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 rot="-5400000">
              <a:off x="2567" y="2663"/>
              <a:ext cx="0" cy="3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99" name="Line 128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 rot="16200000" flipV="1">
              <a:off x="2439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0" name="Line 129"/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auto">
            <a:xfrm rot="16200000" flipV="1">
              <a:off x="2576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6" name="AutoShape 130"/>
          <p:cNvCxnSpPr>
            <a:cxnSpLocks noChangeShapeType="1"/>
            <a:stCxn id="58418" idx="0"/>
            <a:endCxn id="58468" idx="1"/>
          </p:cNvCxnSpPr>
          <p:nvPr>
            <p:custDataLst>
              <p:tags r:id="rId75"/>
            </p:custDataLst>
          </p:nvPr>
        </p:nvCxnSpPr>
        <p:spPr bwMode="auto">
          <a:xfrm flipH="1">
            <a:off x="6711950" y="5326063"/>
            <a:ext cx="2857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47" name="AutoShape 131"/>
          <p:cNvCxnSpPr>
            <a:cxnSpLocks noChangeShapeType="1"/>
            <a:stCxn id="58468" idx="0"/>
            <a:endCxn id="58536" idx="1"/>
          </p:cNvCxnSpPr>
          <p:nvPr>
            <p:custDataLst>
              <p:tags r:id="rId76"/>
            </p:custDataLst>
          </p:nvPr>
        </p:nvCxnSpPr>
        <p:spPr bwMode="auto">
          <a:xfrm flipV="1">
            <a:off x="6589713" y="3649663"/>
            <a:ext cx="4762" cy="1677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8" name="AutoShape 132"/>
          <p:cNvCxnSpPr>
            <a:cxnSpLocks noChangeShapeType="1"/>
            <a:stCxn id="58439" idx="1"/>
            <a:endCxn id="58535" idx="0"/>
          </p:cNvCxnSpPr>
          <p:nvPr>
            <p:custDataLst>
              <p:tags r:id="rId77"/>
            </p:custDataLst>
          </p:nvPr>
        </p:nvCxnSpPr>
        <p:spPr bwMode="auto">
          <a:xfrm>
            <a:off x="5991225" y="3646488"/>
            <a:ext cx="349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9" name="AutoShape 133"/>
          <p:cNvCxnSpPr>
            <a:cxnSpLocks noChangeShapeType="1"/>
            <a:stCxn id="58439" idx="0"/>
            <a:endCxn id="58550" idx="1"/>
          </p:cNvCxnSpPr>
          <p:nvPr>
            <p:custDataLst>
              <p:tags r:id="rId78"/>
            </p:custDataLst>
          </p:nvPr>
        </p:nvCxnSpPr>
        <p:spPr bwMode="auto">
          <a:xfrm flipH="1">
            <a:off x="5543550" y="3646488"/>
            <a:ext cx="3254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50" name="AutoShape 134"/>
          <p:cNvCxnSpPr>
            <a:cxnSpLocks noChangeShapeType="1"/>
            <a:stCxn id="58549" idx="0"/>
            <a:endCxn id="58420" idx="1"/>
          </p:cNvCxnSpPr>
          <p:nvPr>
            <p:custDataLst>
              <p:tags r:id="rId79"/>
            </p:custDataLst>
          </p:nvPr>
        </p:nvCxnSpPr>
        <p:spPr bwMode="auto">
          <a:xfrm flipH="1">
            <a:off x="3816350" y="3646488"/>
            <a:ext cx="1158875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1" name="AutoShape 135"/>
          <p:cNvCxnSpPr>
            <a:cxnSpLocks noChangeShapeType="1"/>
            <a:stCxn id="58420" idx="0"/>
            <a:endCxn id="58514" idx="0"/>
          </p:cNvCxnSpPr>
          <p:nvPr>
            <p:custDataLst>
              <p:tags r:id="rId80"/>
            </p:custDataLst>
          </p:nvPr>
        </p:nvCxnSpPr>
        <p:spPr bwMode="auto">
          <a:xfrm flipH="1" flipV="1">
            <a:off x="3690938" y="3573463"/>
            <a:ext cx="3175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52" name="Text Box 136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6467475" y="5622925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4</a:t>
            </a:r>
          </a:p>
        </p:txBody>
      </p:sp>
      <p:cxnSp>
        <p:nvCxnSpPr>
          <p:cNvPr id="58453" name="AutoShape 137"/>
          <p:cNvCxnSpPr>
            <a:cxnSpLocks noChangeShapeType="1"/>
            <a:stCxn id="58452" idx="3"/>
            <a:endCxn id="58421" idx="0"/>
          </p:cNvCxnSpPr>
          <p:nvPr>
            <p:custDataLst>
              <p:tags r:id="rId82"/>
            </p:custDataLst>
          </p:nvPr>
        </p:nvCxnSpPr>
        <p:spPr bwMode="auto">
          <a:xfrm flipV="1">
            <a:off x="6765925" y="5670550"/>
            <a:ext cx="231775" cy="136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4" name="Line 138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4349750" y="38893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5" name="Line 139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4953000" y="40338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6" name="Line 140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4121150" y="40036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7" name="Line 141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41481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58" name="AutoShape 142"/>
          <p:cNvCxnSpPr>
            <a:cxnSpLocks noChangeShapeType="1"/>
            <a:stCxn id="58507" idx="1"/>
            <a:endCxn id="58457" idx="1"/>
          </p:cNvCxnSpPr>
          <p:nvPr>
            <p:custDataLst>
              <p:tags r:id="rId87"/>
            </p:custDataLst>
          </p:nvPr>
        </p:nvCxnSpPr>
        <p:spPr bwMode="auto">
          <a:xfrm flipV="1">
            <a:off x="4494213" y="4291013"/>
            <a:ext cx="1587" cy="2016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9" name="AutoShape 143"/>
          <p:cNvCxnSpPr>
            <a:cxnSpLocks noChangeShapeType="1"/>
            <a:stCxn id="58457" idx="0"/>
            <a:endCxn id="58456" idx="1"/>
          </p:cNvCxnSpPr>
          <p:nvPr>
            <p:custDataLst>
              <p:tags r:id="rId88"/>
            </p:custDataLst>
          </p:nvPr>
        </p:nvCxnSpPr>
        <p:spPr bwMode="auto">
          <a:xfrm flipH="1" flipV="1">
            <a:off x="4121150" y="414655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0" name="AutoShape 144"/>
          <p:cNvCxnSpPr>
            <a:cxnSpLocks noChangeShapeType="1"/>
            <a:stCxn id="58456" idx="1"/>
            <a:endCxn id="58500" idx="1"/>
          </p:cNvCxnSpPr>
          <p:nvPr>
            <p:custDataLst>
              <p:tags r:id="rId89"/>
            </p:custDataLst>
          </p:nvPr>
        </p:nvCxnSpPr>
        <p:spPr bwMode="auto">
          <a:xfrm>
            <a:off x="4121150" y="4146550"/>
            <a:ext cx="1588" cy="201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61" name="AutoShape 145"/>
          <p:cNvCxnSpPr>
            <a:cxnSpLocks noChangeShapeType="1"/>
            <a:stCxn id="58456" idx="0"/>
            <a:endCxn id="58515" idx="0"/>
          </p:cNvCxnSpPr>
          <p:nvPr>
            <p:custDataLst>
              <p:tags r:id="rId90"/>
            </p:custDataLst>
          </p:nvPr>
        </p:nvCxnSpPr>
        <p:spPr bwMode="auto">
          <a:xfrm flipV="1">
            <a:off x="4121150" y="3573463"/>
            <a:ext cx="4763" cy="430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2" name="AutoShape 146"/>
          <p:cNvCxnSpPr>
            <a:cxnSpLocks noChangeShapeType="1"/>
            <a:stCxn id="58513" idx="0"/>
            <a:endCxn id="58454" idx="0"/>
          </p:cNvCxnSpPr>
          <p:nvPr>
            <p:custDataLst>
              <p:tags r:id="rId91"/>
            </p:custDataLst>
          </p:nvPr>
        </p:nvCxnSpPr>
        <p:spPr bwMode="auto">
          <a:xfrm>
            <a:off x="4341813" y="3573463"/>
            <a:ext cx="7937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3" name="AutoShape 147"/>
          <p:cNvCxnSpPr>
            <a:cxnSpLocks noChangeShapeType="1"/>
            <a:stCxn id="58454" idx="1"/>
            <a:endCxn id="58455" idx="0"/>
          </p:cNvCxnSpPr>
          <p:nvPr>
            <p:custDataLst>
              <p:tags r:id="rId92"/>
            </p:custDataLst>
          </p:nvPr>
        </p:nvCxnSpPr>
        <p:spPr bwMode="auto">
          <a:xfrm>
            <a:off x="4349750" y="4032250"/>
            <a:ext cx="6032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4" name="AutoShape 148"/>
          <p:cNvCxnSpPr>
            <a:cxnSpLocks noChangeShapeType="1"/>
            <a:stCxn id="58455" idx="1"/>
            <a:endCxn id="58508" idx="1"/>
          </p:cNvCxnSpPr>
          <p:nvPr>
            <p:custDataLst>
              <p:tags r:id="rId93"/>
            </p:custDataLst>
          </p:nvPr>
        </p:nvCxnSpPr>
        <p:spPr bwMode="auto">
          <a:xfrm>
            <a:off x="4953000" y="4176713"/>
            <a:ext cx="4763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5" name="Line 149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5994400" y="54387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66" name="AutoShape 150"/>
          <p:cNvCxnSpPr>
            <a:cxnSpLocks noChangeShapeType="1"/>
            <a:stCxn id="58439" idx="1"/>
            <a:endCxn id="58465" idx="0"/>
          </p:cNvCxnSpPr>
          <p:nvPr>
            <p:custDataLst>
              <p:tags r:id="rId95"/>
            </p:custDataLst>
          </p:nvPr>
        </p:nvCxnSpPr>
        <p:spPr bwMode="auto">
          <a:xfrm>
            <a:off x="5991225" y="3646488"/>
            <a:ext cx="3175" cy="1792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7" name="AutoShape 151"/>
          <p:cNvCxnSpPr>
            <a:cxnSpLocks noChangeShapeType="1"/>
            <a:stCxn id="58465" idx="1"/>
            <a:endCxn id="58417" idx="0"/>
          </p:cNvCxnSpPr>
          <p:nvPr>
            <p:custDataLst>
              <p:tags r:id="rId96"/>
            </p:custDataLst>
          </p:nvPr>
        </p:nvCxnSpPr>
        <p:spPr bwMode="auto">
          <a:xfrm>
            <a:off x="6116638" y="5438775"/>
            <a:ext cx="8810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8" name="Line 152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6589713" y="53276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69" name="Line 153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6264275" y="4675188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70" name="AutoShape 154"/>
          <p:cNvCxnSpPr>
            <a:cxnSpLocks noChangeShapeType="1"/>
            <a:stCxn id="58469" idx="1"/>
            <a:endCxn id="58422" idx="0"/>
          </p:cNvCxnSpPr>
          <p:nvPr>
            <p:custDataLst>
              <p:tags r:id="rId99"/>
            </p:custDataLst>
          </p:nvPr>
        </p:nvCxnSpPr>
        <p:spPr bwMode="auto">
          <a:xfrm>
            <a:off x="6407150" y="4675188"/>
            <a:ext cx="569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71" name="Text Box 155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749300" y="1304925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MemIn</a:t>
            </a:r>
          </a:p>
        </p:txBody>
      </p:sp>
      <p:sp>
        <p:nvSpPr>
          <p:cNvPr id="58472" name="Text Box 156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1422400" y="1676400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Mem_WE</a:t>
            </a:r>
          </a:p>
        </p:txBody>
      </p:sp>
      <p:sp>
        <p:nvSpPr>
          <p:cNvPr id="58473" name="Text Box 157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3570288" y="1617663"/>
            <a:ext cx="882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IR_WE</a:t>
            </a:r>
          </a:p>
        </p:txBody>
      </p:sp>
      <p:sp>
        <p:nvSpPr>
          <p:cNvPr id="58474" name="Text Box 158"/>
          <p:cNvSpPr txBox="1"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123825" y="1617663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PC_WE</a:t>
            </a:r>
          </a:p>
        </p:txBody>
      </p:sp>
      <p:sp>
        <p:nvSpPr>
          <p:cNvPr id="58475" name="Text Box 159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3197225" y="6338888"/>
            <a:ext cx="74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RegIn</a:t>
            </a:r>
          </a:p>
        </p:txBody>
      </p:sp>
      <p:sp>
        <p:nvSpPr>
          <p:cNvPr id="58476" name="Text Box 160"/>
          <p:cNvSpPr txBox="1"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1730375" y="624840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Dst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8477" name="Text Box 161"/>
          <p:cNvSpPr txBox="1"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4029075" y="6327775"/>
            <a:ext cx="1022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Reg_WE</a:t>
            </a:r>
          </a:p>
        </p:txBody>
      </p:sp>
      <p:sp>
        <p:nvSpPr>
          <p:cNvPr id="58478" name="Text Box 162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5808663" y="1597025"/>
            <a:ext cx="1123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ALUSrcA</a:t>
            </a:r>
          </a:p>
        </p:txBody>
      </p:sp>
      <p:sp>
        <p:nvSpPr>
          <p:cNvPr id="58479" name="Text Box 163"/>
          <p:cNvSpPr txBox="1"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6596063" y="6316663"/>
            <a:ext cx="1111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ALUSrcB</a:t>
            </a:r>
          </a:p>
        </p:txBody>
      </p:sp>
      <p:sp>
        <p:nvSpPr>
          <p:cNvPr id="58480" name="Text Box 164"/>
          <p:cNvSpPr txBox="1"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6854825" y="1595438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ALUOp</a:t>
            </a:r>
          </a:p>
        </p:txBody>
      </p:sp>
      <p:sp>
        <p:nvSpPr>
          <p:cNvPr id="58481" name="Text Box 165"/>
          <p:cNvSpPr txBox="1">
            <a:spLocks noChangeArrowheads="1"/>
          </p:cNvSpPr>
          <p:nvPr>
            <p:custDataLst>
              <p:tags r:id="rId110"/>
            </p:custDataLst>
          </p:nvPr>
        </p:nvSpPr>
        <p:spPr bwMode="auto">
          <a:xfrm>
            <a:off x="7486650" y="1277938"/>
            <a:ext cx="768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PCSrc</a:t>
            </a:r>
          </a:p>
        </p:txBody>
      </p:sp>
      <p:cxnSp>
        <p:nvCxnSpPr>
          <p:cNvPr id="58482" name="AutoShape 166"/>
          <p:cNvCxnSpPr>
            <a:cxnSpLocks noChangeShapeType="1"/>
            <a:stCxn id="58474" idx="2"/>
            <a:endCxn id="58537" idx="0"/>
          </p:cNvCxnSpPr>
          <p:nvPr>
            <p:custDataLst>
              <p:tags r:id="rId111"/>
            </p:custDataLst>
          </p:nvPr>
        </p:nvCxnSpPr>
        <p:spPr bwMode="auto">
          <a:xfrm flipH="1">
            <a:off x="587375" y="1984375"/>
            <a:ext cx="3175" cy="8302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3" name="AutoShape 167"/>
          <p:cNvCxnSpPr>
            <a:cxnSpLocks noChangeShapeType="1"/>
            <a:stCxn id="58471" idx="2"/>
            <a:endCxn id="58405" idx="0"/>
          </p:cNvCxnSpPr>
          <p:nvPr>
            <p:custDataLst>
              <p:tags r:id="rId112"/>
            </p:custDataLst>
          </p:nvPr>
        </p:nvCxnSpPr>
        <p:spPr bwMode="auto">
          <a:xfrm>
            <a:off x="1177925" y="1671638"/>
            <a:ext cx="0" cy="14398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4" name="AutoShape 168"/>
          <p:cNvCxnSpPr>
            <a:cxnSpLocks noChangeShapeType="1"/>
            <a:stCxn id="58472" idx="2"/>
            <a:endCxn id="58520" idx="1"/>
          </p:cNvCxnSpPr>
          <p:nvPr>
            <p:custDataLst>
              <p:tags r:id="rId113"/>
            </p:custDataLst>
          </p:nvPr>
        </p:nvCxnSpPr>
        <p:spPr bwMode="auto">
          <a:xfrm flipH="1">
            <a:off x="1989138" y="2043113"/>
            <a:ext cx="1587" cy="7286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5" name="AutoShape 169"/>
          <p:cNvCxnSpPr>
            <a:cxnSpLocks noChangeShapeType="1"/>
            <a:stCxn id="58475" idx="0"/>
            <a:endCxn id="58427" idx="1"/>
          </p:cNvCxnSpPr>
          <p:nvPr>
            <p:custDataLst>
              <p:tags r:id="rId114"/>
            </p:custDataLst>
          </p:nvPr>
        </p:nvCxnSpPr>
        <p:spPr bwMode="auto">
          <a:xfrm flipH="1" flipV="1">
            <a:off x="3563938" y="5851525"/>
            <a:ext cx="4762" cy="4873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6" name="AutoShape 170"/>
          <p:cNvCxnSpPr>
            <a:cxnSpLocks noChangeShapeType="1"/>
            <a:stCxn id="58473" idx="2"/>
            <a:endCxn id="58509" idx="2"/>
          </p:cNvCxnSpPr>
          <p:nvPr>
            <p:custDataLst>
              <p:tags r:id="rId115"/>
            </p:custDataLst>
          </p:nvPr>
        </p:nvCxnSpPr>
        <p:spPr bwMode="auto">
          <a:xfrm>
            <a:off x="4011613" y="1984375"/>
            <a:ext cx="4762" cy="4730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7" name="AutoShape 171"/>
          <p:cNvCxnSpPr>
            <a:cxnSpLocks noChangeShapeType="1"/>
            <a:stCxn id="58476" idx="0"/>
            <a:endCxn id="58498" idx="0"/>
          </p:cNvCxnSpPr>
          <p:nvPr>
            <p:custDataLst>
              <p:tags r:id="rId116"/>
            </p:custDataLst>
          </p:nvPr>
        </p:nvCxnSpPr>
        <p:spPr bwMode="auto">
          <a:xfrm flipV="1">
            <a:off x="1981200" y="4475956"/>
            <a:ext cx="1816894" cy="177244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8" name="AutoShape 172"/>
          <p:cNvCxnSpPr>
            <a:cxnSpLocks noChangeShapeType="1"/>
            <a:stCxn id="58477" idx="0"/>
            <a:endCxn id="58504" idx="0"/>
          </p:cNvCxnSpPr>
          <p:nvPr>
            <p:custDataLst>
              <p:tags r:id="rId117"/>
            </p:custDataLst>
          </p:nvPr>
        </p:nvCxnSpPr>
        <p:spPr bwMode="auto">
          <a:xfrm flipH="1" flipV="1">
            <a:off x="4537075" y="5786438"/>
            <a:ext cx="3175" cy="541337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9" name="AutoShape 173"/>
          <p:cNvCxnSpPr>
            <a:cxnSpLocks noChangeShapeType="1"/>
            <a:stCxn id="58478" idx="2"/>
            <a:endCxn id="58437" idx="0"/>
          </p:cNvCxnSpPr>
          <p:nvPr>
            <p:custDataLst>
              <p:tags r:id="rId118"/>
            </p:custDataLst>
          </p:nvPr>
        </p:nvCxnSpPr>
        <p:spPr bwMode="auto">
          <a:xfrm>
            <a:off x="6370638" y="1963738"/>
            <a:ext cx="758825" cy="260032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0" name="AutoShape 174"/>
          <p:cNvCxnSpPr>
            <a:cxnSpLocks noChangeShapeType="1"/>
            <a:stCxn id="58479" idx="0"/>
            <a:endCxn id="58438" idx="1"/>
          </p:cNvCxnSpPr>
          <p:nvPr>
            <p:custDataLst>
              <p:tags r:id="rId119"/>
            </p:custDataLst>
          </p:nvPr>
        </p:nvCxnSpPr>
        <p:spPr bwMode="auto">
          <a:xfrm flipH="1" flipV="1">
            <a:off x="7148513" y="5764213"/>
            <a:ext cx="3175" cy="55245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1" name="AutoShape 175"/>
          <p:cNvCxnSpPr>
            <a:cxnSpLocks noChangeShapeType="1"/>
            <a:stCxn id="58480" idx="2"/>
            <a:endCxn id="58540" idx="0"/>
          </p:cNvCxnSpPr>
          <p:nvPr>
            <p:custDataLst>
              <p:tags r:id="rId120"/>
            </p:custDataLst>
          </p:nvPr>
        </p:nvCxnSpPr>
        <p:spPr bwMode="auto">
          <a:xfrm>
            <a:off x="7321550" y="1962150"/>
            <a:ext cx="157163" cy="26574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2" name="AutoShape 176"/>
          <p:cNvCxnSpPr>
            <a:cxnSpLocks noChangeShapeType="1"/>
            <a:stCxn id="58481" idx="2"/>
            <a:endCxn id="58493" idx="0"/>
          </p:cNvCxnSpPr>
          <p:nvPr>
            <p:custDataLst>
              <p:tags r:id="rId121"/>
            </p:custDataLst>
          </p:nvPr>
        </p:nvCxnSpPr>
        <p:spPr bwMode="auto">
          <a:xfrm flipH="1">
            <a:off x="7869238" y="1644650"/>
            <a:ext cx="1587" cy="3206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8493" name="Line 177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>
            <a:off x="7869238" y="199390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4" name="Line 178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7888288" y="21034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5" name="Line 179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>
            <a:off x="8737600" y="2105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96" name="AutoShape 180"/>
          <p:cNvCxnSpPr>
            <a:cxnSpLocks noChangeShapeType="1"/>
            <a:stCxn id="58385" idx="1"/>
            <a:endCxn id="58495" idx="1"/>
          </p:cNvCxnSpPr>
          <p:nvPr>
            <p:custDataLst>
              <p:tags r:id="rId125"/>
            </p:custDataLst>
          </p:nvPr>
        </p:nvCxnSpPr>
        <p:spPr bwMode="auto">
          <a:xfrm flipH="1" flipV="1">
            <a:off x="8859838" y="2105025"/>
            <a:ext cx="3175" cy="301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97" name="AutoShape 181"/>
          <p:cNvCxnSpPr>
            <a:cxnSpLocks noChangeShapeType="1"/>
            <a:stCxn id="58495" idx="0"/>
            <a:endCxn id="58494" idx="1"/>
          </p:cNvCxnSpPr>
          <p:nvPr>
            <p:custDataLst>
              <p:tags r:id="rId126"/>
            </p:custDataLst>
          </p:nvPr>
        </p:nvCxnSpPr>
        <p:spPr bwMode="auto">
          <a:xfrm flipH="1" flipV="1">
            <a:off x="8010525" y="2103438"/>
            <a:ext cx="7270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6" name="Rectangle 18"/>
          <p:cNvSpPr>
            <a:spLocks noChangeArrowheads="1"/>
          </p:cNvSpPr>
          <p:nvPr>
            <p:custDataLst>
              <p:tags r:id="rId127"/>
            </p:custDataLst>
          </p:nvPr>
        </p:nvSpPr>
        <p:spPr bwMode="auto">
          <a:xfrm rot="16200000">
            <a:off x="5449889" y="2266003"/>
            <a:ext cx="406400" cy="9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err="1" smtClean="0">
                <a:latin typeface="Times New Roman" charset="0"/>
              </a:rPr>
              <a:t>Concat</a:t>
            </a:r>
            <a:endParaRPr lang="en-US" sz="1600" b="1" dirty="0">
              <a:latin typeface="Times New Roman" charset="0"/>
            </a:endParaRPr>
          </a:p>
        </p:txBody>
      </p:sp>
      <p:cxnSp>
        <p:nvCxnSpPr>
          <p:cNvPr id="200" name="AutoShape 134"/>
          <p:cNvCxnSpPr>
            <a:cxnSpLocks noChangeShapeType="1"/>
          </p:cNvCxnSpPr>
          <p:nvPr>
            <p:custDataLst>
              <p:tags r:id="rId128"/>
            </p:custDataLst>
          </p:nvPr>
        </p:nvCxnSpPr>
        <p:spPr bwMode="auto">
          <a:xfrm flipH="1">
            <a:off x="4515644" y="2667000"/>
            <a:ext cx="63976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3" name="AutoShape 134"/>
          <p:cNvCxnSpPr>
            <a:cxnSpLocks noChangeShapeType="1"/>
          </p:cNvCxnSpPr>
          <p:nvPr>
            <p:custDataLst>
              <p:tags r:id="rId129"/>
            </p:custDataLst>
          </p:nvPr>
        </p:nvCxnSpPr>
        <p:spPr bwMode="auto">
          <a:xfrm flipH="1">
            <a:off x="4789089" y="2830636"/>
            <a:ext cx="36632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6" name="AutoShape 150"/>
          <p:cNvCxnSpPr>
            <a:cxnSpLocks noChangeShapeType="1"/>
          </p:cNvCxnSpPr>
          <p:nvPr>
            <p:custDataLst>
              <p:tags r:id="rId130"/>
            </p:custDataLst>
          </p:nvPr>
        </p:nvCxnSpPr>
        <p:spPr bwMode="auto">
          <a:xfrm>
            <a:off x="4789089" y="2830636"/>
            <a:ext cx="3175" cy="14365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9" name="AutoShape 181"/>
          <p:cNvCxnSpPr>
            <a:cxnSpLocks noChangeShapeType="1"/>
          </p:cNvCxnSpPr>
          <p:nvPr>
            <p:custDataLst>
              <p:tags r:id="rId131"/>
            </p:custDataLst>
          </p:nvPr>
        </p:nvCxnSpPr>
        <p:spPr bwMode="auto">
          <a:xfrm flipH="1">
            <a:off x="7848600" y="2397919"/>
            <a:ext cx="146302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1" name="AutoShape 109"/>
          <p:cNvCxnSpPr>
            <a:cxnSpLocks noChangeShapeType="1"/>
          </p:cNvCxnSpPr>
          <p:nvPr>
            <p:custDataLst>
              <p:tags r:id="rId132"/>
            </p:custDataLst>
          </p:nvPr>
        </p:nvCxnSpPr>
        <p:spPr bwMode="auto">
          <a:xfrm>
            <a:off x="6148387" y="2765425"/>
            <a:ext cx="18621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3" name="AutoShape 109"/>
          <p:cNvCxnSpPr>
            <a:cxnSpLocks noChangeShapeType="1"/>
          </p:cNvCxnSpPr>
          <p:nvPr>
            <p:custDataLst>
              <p:tags r:id="rId133"/>
            </p:custDataLst>
          </p:nvPr>
        </p:nvCxnSpPr>
        <p:spPr bwMode="auto">
          <a:xfrm flipV="1">
            <a:off x="8010525" y="2391569"/>
            <a:ext cx="1" cy="38020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344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PC = PC[31:28],IR[25:0],b00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trike="sngStrike" dirty="0" smtClean="0"/>
              <a:t>EX:</a:t>
            </a:r>
            <a:endParaRPr lang="en-US" strike="sngStrike" dirty="0"/>
          </a:p>
          <a:p>
            <a:r>
              <a:rPr lang="en-US" strike="sngStrike" dirty="0" smtClean="0"/>
              <a:t>MEM:</a:t>
            </a:r>
          </a:p>
          <a:p>
            <a:r>
              <a:rPr lang="en-US" strike="sngStrike" dirty="0" smtClean="0"/>
              <a:t>WB:</a:t>
            </a:r>
          </a:p>
        </p:txBody>
      </p:sp>
    </p:spTree>
    <p:extLst>
      <p:ext uri="{BB962C8B-B14F-4D97-AF65-F5344CB8AC3E}">
        <p14:creationId xmlns:p14="http://schemas.microsoft.com/office/powerpoint/2010/main" val="42165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PC=PC+4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ID: 		PC = PC[31:28],IR[25:0],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b00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10200" y="4246958"/>
            <a:ext cx="1155700" cy="1118395"/>
            <a:chOff x="6096000" y="1447800"/>
            <a:chExt cx="1155700" cy="1118395"/>
          </a:xfrm>
        </p:grpSpPr>
        <p:sp>
          <p:nvSpPr>
            <p:cNvPr id="7" name="Rectangle 9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6218238" y="1447800"/>
              <a:ext cx="1016000" cy="995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IR</a:t>
              </a: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</p:txBody>
        </p:sp>
        <p:sp>
          <p:nvSpPr>
            <p:cNvPr id="8" name="Line 97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6096000" y="1944688"/>
              <a:ext cx="122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10800000" flipV="1">
              <a:off x="6216650" y="1835150"/>
              <a:ext cx="1035050" cy="606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>
                  <a:latin typeface="Times New Roman" charset="0"/>
                </a:rPr>
                <a:t>Rs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Rt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Rd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Imm16</a:t>
              </a:r>
            </a:p>
          </p:txBody>
        </p:sp>
        <p:grpSp>
          <p:nvGrpSpPr>
            <p:cNvPr id="10" name="Group 99"/>
            <p:cNvGrpSpPr>
              <a:grpSpLocks/>
            </p:cNvGrpSpPr>
            <p:nvPr/>
          </p:nvGrpSpPr>
          <p:grpSpPr bwMode="auto">
            <a:xfrm rot="16200000">
              <a:off x="6664325" y="2179638"/>
              <a:ext cx="122238" cy="650875"/>
              <a:chOff x="2731" y="1068"/>
              <a:chExt cx="77" cy="410"/>
            </a:xfrm>
          </p:grpSpPr>
          <p:sp>
            <p:nvSpPr>
              <p:cNvPr id="11" name="Line 100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V="1">
                <a:off x="2731" y="147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01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 flipV="1">
                <a:off x="2731" y="106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02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 flipV="1">
                <a:off x="2731" y="1342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03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 flipV="1">
                <a:off x="2731" y="1205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3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437731" y="4207814"/>
            <a:ext cx="1328737" cy="1217612"/>
            <a:chOff x="3687" y="3015"/>
            <a:chExt cx="837" cy="767"/>
          </a:xfrm>
        </p:grpSpPr>
        <p:sp>
          <p:nvSpPr>
            <p:cNvPr id="16" name="Rectangle 3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 err="1">
                  <a:latin typeface="Times New Roman" charset="0"/>
                </a:rPr>
                <a:t>Addr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Din     </a:t>
              </a:r>
              <a:r>
                <a:rPr lang="en-US" dirty="0" err="1">
                  <a:latin typeface="Times New Roman" charset="0"/>
                </a:rPr>
                <a:t>Dout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b="1" strike="sngStrike" dirty="0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17" name="Line 3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3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4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57400" y="4289570"/>
            <a:ext cx="568325" cy="995362"/>
            <a:chOff x="1875" y="3066"/>
            <a:chExt cx="358" cy="627"/>
          </a:xfrm>
        </p:grpSpPr>
        <p:sp>
          <p:nvSpPr>
            <p:cNvPr id="22" name="Rectangle 29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23" name="Line 30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31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" name="Freeform 1024"/>
          <p:cNvSpPr/>
          <p:nvPr/>
        </p:nvSpPr>
        <p:spPr>
          <a:xfrm>
            <a:off x="2627869" y="3781167"/>
            <a:ext cx="1766329" cy="1005289"/>
          </a:xfrm>
          <a:custGeom>
            <a:avLst/>
            <a:gdLst>
              <a:gd name="connsiteX0" fmla="*/ 0 w 1746422"/>
              <a:gd name="connsiteY0" fmla="*/ 972064 h 972064"/>
              <a:gd name="connsiteX1" fmla="*/ 510746 w 1746422"/>
              <a:gd name="connsiteY1" fmla="*/ 972064 h 972064"/>
              <a:gd name="connsiteX2" fmla="*/ 510746 w 1746422"/>
              <a:gd name="connsiteY2" fmla="*/ 0 h 972064"/>
              <a:gd name="connsiteX3" fmla="*/ 1746422 w 1746422"/>
              <a:gd name="connsiteY3" fmla="*/ 0 h 972064"/>
              <a:gd name="connsiteX4" fmla="*/ 1746422 w 1746422"/>
              <a:gd name="connsiteY4" fmla="*/ 428367 h 9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422" h="972064">
                <a:moveTo>
                  <a:pt x="0" y="972064"/>
                </a:moveTo>
                <a:lnTo>
                  <a:pt x="510746" y="972064"/>
                </a:lnTo>
                <a:lnTo>
                  <a:pt x="510746" y="0"/>
                </a:lnTo>
                <a:lnTo>
                  <a:pt x="1746422" y="0"/>
                </a:lnTo>
                <a:lnTo>
                  <a:pt x="1746422" y="428367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Freeform 1026"/>
          <p:cNvSpPr/>
          <p:nvPr/>
        </p:nvSpPr>
        <p:spPr>
          <a:xfrm>
            <a:off x="4753232" y="4736757"/>
            <a:ext cx="659027" cy="0"/>
          </a:xfrm>
          <a:custGeom>
            <a:avLst/>
            <a:gdLst>
              <a:gd name="connsiteX0" fmla="*/ 0 w 659027"/>
              <a:gd name="connsiteY0" fmla="*/ 0 h 0"/>
              <a:gd name="connsiteX1" fmla="*/ 659027 w 6590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9027">
                <a:moveTo>
                  <a:pt x="0" y="0"/>
                </a:moveTo>
                <a:lnTo>
                  <a:pt x="659027" y="0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IF: 		Instruction Register = Memory[PC]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/>
              <a:t>PC=PC+4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ID: 		PC = PC[31:28],IR[25:0],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b00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10200" y="4246958"/>
            <a:ext cx="1155700" cy="1118395"/>
            <a:chOff x="6096000" y="1447800"/>
            <a:chExt cx="1155700" cy="1118395"/>
          </a:xfrm>
        </p:grpSpPr>
        <p:sp>
          <p:nvSpPr>
            <p:cNvPr id="7" name="Rectangle 9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6218238" y="1447800"/>
              <a:ext cx="1016000" cy="995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IR</a:t>
              </a: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</p:txBody>
        </p:sp>
        <p:sp>
          <p:nvSpPr>
            <p:cNvPr id="8" name="Line 97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6096000" y="1944688"/>
              <a:ext cx="122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8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rot="10800000" flipV="1">
              <a:off x="6216650" y="1835150"/>
              <a:ext cx="1035050" cy="606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>
                  <a:latin typeface="Times New Roman" charset="0"/>
                </a:rPr>
                <a:t>Rs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Rt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Rd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Imm16</a:t>
              </a:r>
            </a:p>
          </p:txBody>
        </p:sp>
        <p:grpSp>
          <p:nvGrpSpPr>
            <p:cNvPr id="10" name="Group 99"/>
            <p:cNvGrpSpPr>
              <a:grpSpLocks/>
            </p:cNvGrpSpPr>
            <p:nvPr/>
          </p:nvGrpSpPr>
          <p:grpSpPr bwMode="auto">
            <a:xfrm rot="16200000">
              <a:off x="6664325" y="2179638"/>
              <a:ext cx="122238" cy="650875"/>
              <a:chOff x="2731" y="1068"/>
              <a:chExt cx="77" cy="410"/>
            </a:xfrm>
          </p:grpSpPr>
          <p:sp>
            <p:nvSpPr>
              <p:cNvPr id="11" name="Line 100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2731" y="147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01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2731" y="106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02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 flipV="1">
                <a:off x="2731" y="1342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03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 flipV="1">
                <a:off x="2731" y="1205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3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437731" y="4207814"/>
            <a:ext cx="1328737" cy="1217612"/>
            <a:chOff x="3687" y="3015"/>
            <a:chExt cx="837" cy="767"/>
          </a:xfrm>
        </p:grpSpPr>
        <p:sp>
          <p:nvSpPr>
            <p:cNvPr id="16" name="Rectangle 3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 err="1">
                  <a:latin typeface="Times New Roman" charset="0"/>
                </a:rPr>
                <a:t>Addr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Din     </a:t>
              </a:r>
              <a:r>
                <a:rPr lang="en-US" dirty="0" err="1">
                  <a:latin typeface="Times New Roman" charset="0"/>
                </a:rPr>
                <a:t>Dout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endParaRPr lang="en-US" b="1" strike="sngStrike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17" name="Line 3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3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4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57400" y="4289570"/>
            <a:ext cx="568325" cy="995362"/>
            <a:chOff x="1875" y="3066"/>
            <a:chExt cx="358" cy="627"/>
          </a:xfrm>
        </p:grpSpPr>
        <p:sp>
          <p:nvSpPr>
            <p:cNvPr id="22" name="Rectangle 2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23" name="Line 3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3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" name="Freeform 1024"/>
          <p:cNvSpPr/>
          <p:nvPr/>
        </p:nvSpPr>
        <p:spPr>
          <a:xfrm>
            <a:off x="2627869" y="3781167"/>
            <a:ext cx="1766329" cy="1005289"/>
          </a:xfrm>
          <a:custGeom>
            <a:avLst/>
            <a:gdLst>
              <a:gd name="connsiteX0" fmla="*/ 0 w 1746422"/>
              <a:gd name="connsiteY0" fmla="*/ 972064 h 972064"/>
              <a:gd name="connsiteX1" fmla="*/ 510746 w 1746422"/>
              <a:gd name="connsiteY1" fmla="*/ 972064 h 972064"/>
              <a:gd name="connsiteX2" fmla="*/ 510746 w 1746422"/>
              <a:gd name="connsiteY2" fmla="*/ 0 h 972064"/>
              <a:gd name="connsiteX3" fmla="*/ 1746422 w 1746422"/>
              <a:gd name="connsiteY3" fmla="*/ 0 h 972064"/>
              <a:gd name="connsiteX4" fmla="*/ 1746422 w 1746422"/>
              <a:gd name="connsiteY4" fmla="*/ 428367 h 9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422" h="972064">
                <a:moveTo>
                  <a:pt x="0" y="972064"/>
                </a:moveTo>
                <a:lnTo>
                  <a:pt x="510746" y="972064"/>
                </a:lnTo>
                <a:lnTo>
                  <a:pt x="510746" y="0"/>
                </a:lnTo>
                <a:lnTo>
                  <a:pt x="1746422" y="0"/>
                </a:lnTo>
                <a:lnTo>
                  <a:pt x="1746422" y="428367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Freeform 1026"/>
          <p:cNvSpPr/>
          <p:nvPr/>
        </p:nvSpPr>
        <p:spPr>
          <a:xfrm>
            <a:off x="4753232" y="4736757"/>
            <a:ext cx="659027" cy="0"/>
          </a:xfrm>
          <a:custGeom>
            <a:avLst/>
            <a:gdLst>
              <a:gd name="connsiteX0" fmla="*/ 0 w 659027"/>
              <a:gd name="connsiteY0" fmla="*/ 0 h 0"/>
              <a:gd name="connsiteX1" fmla="*/ 659027 w 6590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9027">
                <a:moveTo>
                  <a:pt x="0" y="0"/>
                </a:moveTo>
                <a:lnTo>
                  <a:pt x="659027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rot="10800000">
            <a:off x="1986756" y="5403244"/>
            <a:ext cx="709613" cy="1330325"/>
            <a:chOff x="3040" y="2253"/>
            <a:chExt cx="447" cy="838"/>
          </a:xfrm>
        </p:grpSpPr>
        <p:sp>
          <p:nvSpPr>
            <p:cNvPr id="26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reeform 3"/>
          <p:cNvSpPr/>
          <p:nvPr/>
        </p:nvSpPr>
        <p:spPr>
          <a:xfrm>
            <a:off x="2718486" y="4794422"/>
            <a:ext cx="428368" cy="889686"/>
          </a:xfrm>
          <a:custGeom>
            <a:avLst/>
            <a:gdLst>
              <a:gd name="connsiteX0" fmla="*/ 428368 w 428368"/>
              <a:gd name="connsiteY0" fmla="*/ 0 h 889686"/>
              <a:gd name="connsiteX1" fmla="*/ 428368 w 428368"/>
              <a:gd name="connsiteY1" fmla="*/ 889686 h 889686"/>
              <a:gd name="connsiteX2" fmla="*/ 0 w 428368"/>
              <a:gd name="connsiteY2" fmla="*/ 889686 h 8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368" h="889686">
                <a:moveTo>
                  <a:pt x="428368" y="0"/>
                </a:moveTo>
                <a:lnTo>
                  <a:pt x="428368" y="889686"/>
                </a:lnTo>
                <a:lnTo>
                  <a:pt x="0" y="889686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812324" y="4777946"/>
            <a:ext cx="263611" cy="1285103"/>
          </a:xfrm>
          <a:custGeom>
            <a:avLst/>
            <a:gdLst>
              <a:gd name="connsiteX0" fmla="*/ 222422 w 263611"/>
              <a:gd name="connsiteY0" fmla="*/ 1285103 h 1285103"/>
              <a:gd name="connsiteX1" fmla="*/ 0 w 263611"/>
              <a:gd name="connsiteY1" fmla="*/ 1285103 h 1285103"/>
              <a:gd name="connsiteX2" fmla="*/ 0 w 263611"/>
              <a:gd name="connsiteY2" fmla="*/ 0 h 1285103"/>
              <a:gd name="connsiteX3" fmla="*/ 263611 w 263611"/>
              <a:gd name="connsiteY3" fmla="*/ 0 h 1285103"/>
              <a:gd name="connsiteX4" fmla="*/ 263611 w 263611"/>
              <a:gd name="connsiteY4" fmla="*/ 8238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11" h="1285103">
                <a:moveTo>
                  <a:pt x="222422" y="1285103"/>
                </a:moveTo>
                <a:lnTo>
                  <a:pt x="0" y="1285103"/>
                </a:lnTo>
                <a:lnTo>
                  <a:pt x="0" y="0"/>
                </a:lnTo>
                <a:lnTo>
                  <a:pt x="263611" y="0"/>
                </a:lnTo>
                <a:lnTo>
                  <a:pt x="263611" y="8238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81827" y="62695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IF: 		Instruction Register = Memory[PC]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PC=PC+4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ID: 		PC = PC[31:28],IR[25:0],</a:t>
            </a:r>
            <a:r>
              <a:rPr lang="en-US" dirty="0" smtClean="0"/>
              <a:t>b00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10200" y="4246958"/>
            <a:ext cx="1155700" cy="1118395"/>
            <a:chOff x="6096000" y="1447800"/>
            <a:chExt cx="1155700" cy="1118395"/>
          </a:xfrm>
        </p:grpSpPr>
        <p:sp>
          <p:nvSpPr>
            <p:cNvPr id="7" name="Rectangle 9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6218238" y="1447800"/>
              <a:ext cx="1016000" cy="995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IR</a:t>
              </a: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</p:txBody>
        </p:sp>
        <p:sp>
          <p:nvSpPr>
            <p:cNvPr id="8" name="Line 9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6096000" y="1944688"/>
              <a:ext cx="122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rot="10800000" flipV="1">
              <a:off x="6216650" y="1835150"/>
              <a:ext cx="1035050" cy="606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>
                  <a:latin typeface="Times New Roman" charset="0"/>
                </a:rPr>
                <a:t>Rs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Rt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Rd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Imm16</a:t>
              </a:r>
            </a:p>
          </p:txBody>
        </p:sp>
        <p:grpSp>
          <p:nvGrpSpPr>
            <p:cNvPr id="10" name="Group 99"/>
            <p:cNvGrpSpPr>
              <a:grpSpLocks/>
            </p:cNvGrpSpPr>
            <p:nvPr/>
          </p:nvGrpSpPr>
          <p:grpSpPr bwMode="auto">
            <a:xfrm rot="16200000">
              <a:off x="6664325" y="2179638"/>
              <a:ext cx="122238" cy="650875"/>
              <a:chOff x="2731" y="1068"/>
              <a:chExt cx="77" cy="410"/>
            </a:xfrm>
          </p:grpSpPr>
          <p:sp>
            <p:nvSpPr>
              <p:cNvPr id="11" name="Line 100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2731" y="147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01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 flipV="1">
                <a:off x="2731" y="106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02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 flipV="1">
                <a:off x="2731" y="1342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03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 flipV="1">
                <a:off x="2731" y="1205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3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437731" y="4207814"/>
            <a:ext cx="1328737" cy="1217612"/>
            <a:chOff x="3687" y="3015"/>
            <a:chExt cx="837" cy="767"/>
          </a:xfrm>
        </p:grpSpPr>
        <p:sp>
          <p:nvSpPr>
            <p:cNvPr id="16" name="Rectangle 3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 err="1">
                  <a:latin typeface="Times New Roman" charset="0"/>
                </a:rPr>
                <a:t>Addr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Din     </a:t>
              </a:r>
              <a:r>
                <a:rPr lang="en-US" dirty="0" err="1">
                  <a:latin typeface="Times New Roman" charset="0"/>
                </a:rPr>
                <a:t>Dout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endParaRPr lang="en-US" b="1" strike="sngStrike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17" name="Line 3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3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4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57400" y="4289570"/>
            <a:ext cx="568325" cy="995362"/>
            <a:chOff x="1875" y="3066"/>
            <a:chExt cx="358" cy="627"/>
          </a:xfrm>
        </p:grpSpPr>
        <p:sp>
          <p:nvSpPr>
            <p:cNvPr id="22" name="Rectangle 2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23" name="Line 3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3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" name="Freeform 1024"/>
          <p:cNvSpPr/>
          <p:nvPr/>
        </p:nvSpPr>
        <p:spPr>
          <a:xfrm>
            <a:off x="2627869" y="4038600"/>
            <a:ext cx="1766329" cy="747856"/>
          </a:xfrm>
          <a:custGeom>
            <a:avLst/>
            <a:gdLst>
              <a:gd name="connsiteX0" fmla="*/ 0 w 1746422"/>
              <a:gd name="connsiteY0" fmla="*/ 972064 h 972064"/>
              <a:gd name="connsiteX1" fmla="*/ 510746 w 1746422"/>
              <a:gd name="connsiteY1" fmla="*/ 972064 h 972064"/>
              <a:gd name="connsiteX2" fmla="*/ 510746 w 1746422"/>
              <a:gd name="connsiteY2" fmla="*/ 0 h 972064"/>
              <a:gd name="connsiteX3" fmla="*/ 1746422 w 1746422"/>
              <a:gd name="connsiteY3" fmla="*/ 0 h 972064"/>
              <a:gd name="connsiteX4" fmla="*/ 1746422 w 1746422"/>
              <a:gd name="connsiteY4" fmla="*/ 428367 h 9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422" h="972064">
                <a:moveTo>
                  <a:pt x="0" y="972064"/>
                </a:moveTo>
                <a:lnTo>
                  <a:pt x="510746" y="972064"/>
                </a:lnTo>
                <a:lnTo>
                  <a:pt x="510746" y="0"/>
                </a:lnTo>
                <a:lnTo>
                  <a:pt x="1746422" y="0"/>
                </a:lnTo>
                <a:lnTo>
                  <a:pt x="1746422" y="428367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Freeform 1026"/>
          <p:cNvSpPr/>
          <p:nvPr/>
        </p:nvSpPr>
        <p:spPr>
          <a:xfrm>
            <a:off x="4753232" y="4736757"/>
            <a:ext cx="659027" cy="0"/>
          </a:xfrm>
          <a:custGeom>
            <a:avLst/>
            <a:gdLst>
              <a:gd name="connsiteX0" fmla="*/ 0 w 659027"/>
              <a:gd name="connsiteY0" fmla="*/ 0 h 0"/>
              <a:gd name="connsiteX1" fmla="*/ 659027 w 6590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9027">
                <a:moveTo>
                  <a:pt x="0" y="0"/>
                </a:moveTo>
                <a:lnTo>
                  <a:pt x="659027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rot="10800000">
            <a:off x="1986756" y="5403244"/>
            <a:ext cx="709613" cy="1330325"/>
            <a:chOff x="3040" y="2253"/>
            <a:chExt cx="447" cy="838"/>
          </a:xfrm>
        </p:grpSpPr>
        <p:sp>
          <p:nvSpPr>
            <p:cNvPr id="26" name="AutoShape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reeform 3"/>
          <p:cNvSpPr/>
          <p:nvPr/>
        </p:nvSpPr>
        <p:spPr>
          <a:xfrm>
            <a:off x="2718486" y="4794422"/>
            <a:ext cx="428368" cy="889686"/>
          </a:xfrm>
          <a:custGeom>
            <a:avLst/>
            <a:gdLst>
              <a:gd name="connsiteX0" fmla="*/ 428368 w 428368"/>
              <a:gd name="connsiteY0" fmla="*/ 0 h 889686"/>
              <a:gd name="connsiteX1" fmla="*/ 428368 w 428368"/>
              <a:gd name="connsiteY1" fmla="*/ 889686 h 889686"/>
              <a:gd name="connsiteX2" fmla="*/ 0 w 428368"/>
              <a:gd name="connsiteY2" fmla="*/ 889686 h 8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368" h="889686">
                <a:moveTo>
                  <a:pt x="428368" y="0"/>
                </a:moveTo>
                <a:lnTo>
                  <a:pt x="428368" y="889686"/>
                </a:lnTo>
                <a:lnTo>
                  <a:pt x="0" y="889686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812324" y="4777946"/>
            <a:ext cx="263611" cy="1285103"/>
          </a:xfrm>
          <a:custGeom>
            <a:avLst/>
            <a:gdLst>
              <a:gd name="connsiteX0" fmla="*/ 222422 w 263611"/>
              <a:gd name="connsiteY0" fmla="*/ 1285103 h 1285103"/>
              <a:gd name="connsiteX1" fmla="*/ 0 w 263611"/>
              <a:gd name="connsiteY1" fmla="*/ 1285103 h 1285103"/>
              <a:gd name="connsiteX2" fmla="*/ 0 w 263611"/>
              <a:gd name="connsiteY2" fmla="*/ 0 h 1285103"/>
              <a:gd name="connsiteX3" fmla="*/ 263611 w 263611"/>
              <a:gd name="connsiteY3" fmla="*/ 0 h 1285103"/>
              <a:gd name="connsiteX4" fmla="*/ 263611 w 263611"/>
              <a:gd name="connsiteY4" fmla="*/ 8238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11" h="1285103">
                <a:moveTo>
                  <a:pt x="222422" y="1285103"/>
                </a:moveTo>
                <a:lnTo>
                  <a:pt x="0" y="1285103"/>
                </a:lnTo>
                <a:lnTo>
                  <a:pt x="0" y="0"/>
                </a:lnTo>
                <a:lnTo>
                  <a:pt x="263611" y="0"/>
                </a:lnTo>
                <a:lnTo>
                  <a:pt x="263611" y="8238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81827" y="62695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ectangle 1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16200000">
            <a:off x="1955006" y="3337719"/>
            <a:ext cx="406400" cy="9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err="1" smtClean="0">
                <a:latin typeface="Times New Roman" charset="0"/>
              </a:rPr>
              <a:t>Concat</a:t>
            </a:r>
            <a:endParaRPr lang="en-US" sz="1600" b="1" dirty="0">
              <a:latin typeface="Times New Roman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669059" y="3657601"/>
            <a:ext cx="3006811" cy="584886"/>
          </a:xfrm>
          <a:custGeom>
            <a:avLst/>
            <a:gdLst>
              <a:gd name="connsiteX0" fmla="*/ 3006811 w 3006811"/>
              <a:gd name="connsiteY0" fmla="*/ 518983 h 518983"/>
              <a:gd name="connsiteX1" fmla="*/ 3006811 w 3006811"/>
              <a:gd name="connsiteY1" fmla="*/ 0 h 518983"/>
              <a:gd name="connsiteX2" fmla="*/ 0 w 3006811"/>
              <a:gd name="connsiteY2" fmla="*/ 0 h 5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811" h="518983">
                <a:moveTo>
                  <a:pt x="3006811" y="518983"/>
                </a:moveTo>
                <a:lnTo>
                  <a:pt x="3006811" y="0"/>
                </a:ln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2669059" y="3829050"/>
            <a:ext cx="478951" cy="208778"/>
          </a:xfrm>
          <a:custGeom>
            <a:avLst/>
            <a:gdLst>
              <a:gd name="connsiteX0" fmla="*/ 444843 w 444843"/>
              <a:gd name="connsiteY0" fmla="*/ 164757 h 164757"/>
              <a:gd name="connsiteX1" fmla="*/ 444843 w 444843"/>
              <a:gd name="connsiteY1" fmla="*/ 0 h 164757"/>
              <a:gd name="connsiteX2" fmla="*/ 0 w 444843"/>
              <a:gd name="connsiteY2" fmla="*/ 0 h 164757"/>
              <a:gd name="connsiteX0" fmla="*/ 444843 w 444843"/>
              <a:gd name="connsiteY0" fmla="*/ 113140 h 113140"/>
              <a:gd name="connsiteX1" fmla="*/ 444843 w 444843"/>
              <a:gd name="connsiteY1" fmla="*/ 0 h 113140"/>
              <a:gd name="connsiteX2" fmla="*/ 0 w 444843"/>
              <a:gd name="connsiteY2" fmla="*/ 0 h 11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843" h="113140">
                <a:moveTo>
                  <a:pt x="444843" y="113140"/>
                </a:moveTo>
                <a:lnTo>
                  <a:pt x="444843" y="0"/>
                </a:ln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1474573" y="3830595"/>
            <a:ext cx="362465" cy="963827"/>
          </a:xfrm>
          <a:custGeom>
            <a:avLst/>
            <a:gdLst>
              <a:gd name="connsiteX0" fmla="*/ 172995 w 362465"/>
              <a:gd name="connsiteY0" fmla="*/ 0 h 963827"/>
              <a:gd name="connsiteX1" fmla="*/ 0 w 362465"/>
              <a:gd name="connsiteY1" fmla="*/ 0 h 963827"/>
              <a:gd name="connsiteX2" fmla="*/ 0 w 362465"/>
              <a:gd name="connsiteY2" fmla="*/ 963827 h 963827"/>
              <a:gd name="connsiteX3" fmla="*/ 362465 w 362465"/>
              <a:gd name="connsiteY3" fmla="*/ 963827 h 96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465" h="963827">
                <a:moveTo>
                  <a:pt x="172995" y="0"/>
                </a:moveTo>
                <a:lnTo>
                  <a:pt x="0" y="0"/>
                </a:lnTo>
                <a:lnTo>
                  <a:pt x="0" y="963827"/>
                </a:lnTo>
                <a:lnTo>
                  <a:pt x="362465" y="963827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2686050" y="3969544"/>
            <a:ext cx="157163" cy="0"/>
          </a:xfrm>
          <a:custGeom>
            <a:avLst/>
            <a:gdLst>
              <a:gd name="connsiteX0" fmla="*/ 157163 w 157163"/>
              <a:gd name="connsiteY0" fmla="*/ 0 h 0"/>
              <a:gd name="connsiteX1" fmla="*/ 0 w 15716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163">
                <a:moveTo>
                  <a:pt x="157163" y="0"/>
                </a:move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762252" y="3830595"/>
            <a:ext cx="421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90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Muxes</a:t>
            </a:r>
            <a:r>
              <a:rPr lang="en-US" dirty="0" smtClean="0"/>
              <a:t> for conflicting inputs</a:t>
            </a:r>
          </a:p>
          <a:p>
            <a:r>
              <a:rPr lang="en-US" dirty="0" smtClean="0"/>
              <a:t>Enables for conflicting outputs</a:t>
            </a:r>
          </a:p>
          <a:p>
            <a:pPr lvl="1"/>
            <a:r>
              <a:rPr lang="en-US" dirty="0" smtClean="0"/>
              <a:t>Or put them on every register and remove later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10200" y="4246958"/>
            <a:ext cx="1155700" cy="1118395"/>
            <a:chOff x="6096000" y="1447800"/>
            <a:chExt cx="1155700" cy="1118395"/>
          </a:xfrm>
        </p:grpSpPr>
        <p:sp>
          <p:nvSpPr>
            <p:cNvPr id="7" name="Rectangle 9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6218238" y="1447800"/>
              <a:ext cx="1016000" cy="995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IR</a:t>
              </a: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</p:txBody>
        </p:sp>
        <p:sp>
          <p:nvSpPr>
            <p:cNvPr id="8" name="Line 9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6096000" y="1944688"/>
              <a:ext cx="122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rot="10800000" flipV="1">
              <a:off x="6216650" y="1835150"/>
              <a:ext cx="1035050" cy="606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>
                  <a:latin typeface="Times New Roman" charset="0"/>
                </a:rPr>
                <a:t>Rs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Rt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Rd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Imm16</a:t>
              </a:r>
            </a:p>
          </p:txBody>
        </p:sp>
        <p:grpSp>
          <p:nvGrpSpPr>
            <p:cNvPr id="10" name="Group 99"/>
            <p:cNvGrpSpPr>
              <a:grpSpLocks/>
            </p:cNvGrpSpPr>
            <p:nvPr/>
          </p:nvGrpSpPr>
          <p:grpSpPr bwMode="auto">
            <a:xfrm rot="16200000">
              <a:off x="6664325" y="2179638"/>
              <a:ext cx="122238" cy="650875"/>
              <a:chOff x="2731" y="1068"/>
              <a:chExt cx="77" cy="410"/>
            </a:xfrm>
          </p:grpSpPr>
          <p:sp>
            <p:nvSpPr>
              <p:cNvPr id="11" name="Line 100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 flipV="1">
                <a:off x="2731" y="147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01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 flipV="1">
                <a:off x="2731" y="106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02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 flipV="1">
                <a:off x="2731" y="1342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03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 flipV="1">
                <a:off x="2731" y="1205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3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437731" y="4207814"/>
            <a:ext cx="1328737" cy="1217612"/>
            <a:chOff x="3687" y="3015"/>
            <a:chExt cx="837" cy="767"/>
          </a:xfrm>
        </p:grpSpPr>
        <p:sp>
          <p:nvSpPr>
            <p:cNvPr id="16" name="Rectangle 3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 err="1">
                  <a:latin typeface="Times New Roman" charset="0"/>
                </a:rPr>
                <a:t>Addr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Din     </a:t>
              </a:r>
              <a:r>
                <a:rPr lang="en-US" dirty="0" err="1">
                  <a:latin typeface="Times New Roman" charset="0"/>
                </a:rPr>
                <a:t>Dout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endParaRPr lang="en-US" b="1" strike="sngStrike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17" name="Line 37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8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39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40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57400" y="4289570"/>
            <a:ext cx="568325" cy="995362"/>
            <a:chOff x="1875" y="3066"/>
            <a:chExt cx="358" cy="627"/>
          </a:xfrm>
        </p:grpSpPr>
        <p:sp>
          <p:nvSpPr>
            <p:cNvPr id="22" name="Rectangle 2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23" name="Line 3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3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" name="Freeform 1024"/>
          <p:cNvSpPr/>
          <p:nvPr/>
        </p:nvSpPr>
        <p:spPr>
          <a:xfrm>
            <a:off x="2627869" y="4038600"/>
            <a:ext cx="1766329" cy="747856"/>
          </a:xfrm>
          <a:custGeom>
            <a:avLst/>
            <a:gdLst>
              <a:gd name="connsiteX0" fmla="*/ 0 w 1746422"/>
              <a:gd name="connsiteY0" fmla="*/ 972064 h 972064"/>
              <a:gd name="connsiteX1" fmla="*/ 510746 w 1746422"/>
              <a:gd name="connsiteY1" fmla="*/ 972064 h 972064"/>
              <a:gd name="connsiteX2" fmla="*/ 510746 w 1746422"/>
              <a:gd name="connsiteY2" fmla="*/ 0 h 972064"/>
              <a:gd name="connsiteX3" fmla="*/ 1746422 w 1746422"/>
              <a:gd name="connsiteY3" fmla="*/ 0 h 972064"/>
              <a:gd name="connsiteX4" fmla="*/ 1746422 w 1746422"/>
              <a:gd name="connsiteY4" fmla="*/ 428367 h 9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422" h="972064">
                <a:moveTo>
                  <a:pt x="0" y="972064"/>
                </a:moveTo>
                <a:lnTo>
                  <a:pt x="510746" y="972064"/>
                </a:lnTo>
                <a:lnTo>
                  <a:pt x="510746" y="0"/>
                </a:lnTo>
                <a:lnTo>
                  <a:pt x="1746422" y="0"/>
                </a:lnTo>
                <a:lnTo>
                  <a:pt x="1746422" y="428367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Freeform 1026"/>
          <p:cNvSpPr/>
          <p:nvPr/>
        </p:nvSpPr>
        <p:spPr>
          <a:xfrm flipV="1">
            <a:off x="4766468" y="4698656"/>
            <a:ext cx="760091" cy="45719"/>
          </a:xfrm>
          <a:custGeom>
            <a:avLst/>
            <a:gdLst>
              <a:gd name="connsiteX0" fmla="*/ 0 w 659027"/>
              <a:gd name="connsiteY0" fmla="*/ 0 h 0"/>
              <a:gd name="connsiteX1" fmla="*/ 659027 w 6590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9027">
                <a:moveTo>
                  <a:pt x="0" y="0"/>
                </a:moveTo>
                <a:lnTo>
                  <a:pt x="659027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rot="10800000">
            <a:off x="1986756" y="5403244"/>
            <a:ext cx="709613" cy="1330325"/>
            <a:chOff x="3040" y="2253"/>
            <a:chExt cx="447" cy="838"/>
          </a:xfrm>
        </p:grpSpPr>
        <p:sp>
          <p:nvSpPr>
            <p:cNvPr id="26" name="AutoShape 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6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7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reeform 3"/>
          <p:cNvSpPr/>
          <p:nvPr/>
        </p:nvSpPr>
        <p:spPr>
          <a:xfrm>
            <a:off x="2718486" y="4794422"/>
            <a:ext cx="428368" cy="889686"/>
          </a:xfrm>
          <a:custGeom>
            <a:avLst/>
            <a:gdLst>
              <a:gd name="connsiteX0" fmla="*/ 428368 w 428368"/>
              <a:gd name="connsiteY0" fmla="*/ 0 h 889686"/>
              <a:gd name="connsiteX1" fmla="*/ 428368 w 428368"/>
              <a:gd name="connsiteY1" fmla="*/ 889686 h 889686"/>
              <a:gd name="connsiteX2" fmla="*/ 0 w 428368"/>
              <a:gd name="connsiteY2" fmla="*/ 889686 h 8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368" h="889686">
                <a:moveTo>
                  <a:pt x="428368" y="0"/>
                </a:moveTo>
                <a:lnTo>
                  <a:pt x="428368" y="889686"/>
                </a:lnTo>
                <a:lnTo>
                  <a:pt x="0" y="889686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81827" y="62695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ectangle 1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16200000">
            <a:off x="1955006" y="3337719"/>
            <a:ext cx="406400" cy="9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err="1" smtClean="0">
                <a:latin typeface="Times New Roman" charset="0"/>
              </a:rPr>
              <a:t>Concat</a:t>
            </a:r>
            <a:endParaRPr lang="en-US" sz="1600" b="1" dirty="0">
              <a:latin typeface="Times New Roman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669059" y="3657601"/>
            <a:ext cx="3006811" cy="584886"/>
          </a:xfrm>
          <a:custGeom>
            <a:avLst/>
            <a:gdLst>
              <a:gd name="connsiteX0" fmla="*/ 3006811 w 3006811"/>
              <a:gd name="connsiteY0" fmla="*/ 518983 h 518983"/>
              <a:gd name="connsiteX1" fmla="*/ 3006811 w 3006811"/>
              <a:gd name="connsiteY1" fmla="*/ 0 h 518983"/>
              <a:gd name="connsiteX2" fmla="*/ 0 w 3006811"/>
              <a:gd name="connsiteY2" fmla="*/ 0 h 5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811" h="518983">
                <a:moveTo>
                  <a:pt x="3006811" y="518983"/>
                </a:moveTo>
                <a:lnTo>
                  <a:pt x="3006811" y="0"/>
                </a:ln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2669059" y="3829050"/>
            <a:ext cx="478951" cy="208778"/>
          </a:xfrm>
          <a:custGeom>
            <a:avLst/>
            <a:gdLst>
              <a:gd name="connsiteX0" fmla="*/ 444843 w 444843"/>
              <a:gd name="connsiteY0" fmla="*/ 164757 h 164757"/>
              <a:gd name="connsiteX1" fmla="*/ 444843 w 444843"/>
              <a:gd name="connsiteY1" fmla="*/ 0 h 164757"/>
              <a:gd name="connsiteX2" fmla="*/ 0 w 444843"/>
              <a:gd name="connsiteY2" fmla="*/ 0 h 164757"/>
              <a:gd name="connsiteX0" fmla="*/ 444843 w 444843"/>
              <a:gd name="connsiteY0" fmla="*/ 113140 h 113140"/>
              <a:gd name="connsiteX1" fmla="*/ 444843 w 444843"/>
              <a:gd name="connsiteY1" fmla="*/ 0 h 113140"/>
              <a:gd name="connsiteX2" fmla="*/ 0 w 444843"/>
              <a:gd name="connsiteY2" fmla="*/ 0 h 11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843" h="113140">
                <a:moveTo>
                  <a:pt x="444843" y="113140"/>
                </a:moveTo>
                <a:lnTo>
                  <a:pt x="444843" y="0"/>
                </a:ln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2686050" y="3969544"/>
            <a:ext cx="157163" cy="0"/>
          </a:xfrm>
          <a:custGeom>
            <a:avLst/>
            <a:gdLst>
              <a:gd name="connsiteX0" fmla="*/ 157163 w 157163"/>
              <a:gd name="connsiteY0" fmla="*/ 0 h 0"/>
              <a:gd name="connsiteX1" fmla="*/ 0 w 15716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163">
                <a:moveTo>
                  <a:pt x="157163" y="0"/>
                </a:move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762252" y="3830595"/>
            <a:ext cx="421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b00</a:t>
            </a:r>
            <a:endParaRPr lang="en-US" sz="1200" dirty="0"/>
          </a:p>
        </p:txBody>
      </p:sp>
      <p:cxnSp>
        <p:nvCxnSpPr>
          <p:cNvPr id="50" name="AutoShape 63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1927224" y="4785438"/>
            <a:ext cx="125413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Line 7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05000" y="4634308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432560" y="3840480"/>
            <a:ext cx="449580" cy="883920"/>
          </a:xfrm>
          <a:custGeom>
            <a:avLst/>
            <a:gdLst>
              <a:gd name="connsiteX0" fmla="*/ 213360 w 449580"/>
              <a:gd name="connsiteY0" fmla="*/ 0 h 883920"/>
              <a:gd name="connsiteX1" fmla="*/ 0 w 449580"/>
              <a:gd name="connsiteY1" fmla="*/ 0 h 883920"/>
              <a:gd name="connsiteX2" fmla="*/ 0 w 449580"/>
              <a:gd name="connsiteY2" fmla="*/ 883920 h 883920"/>
              <a:gd name="connsiteX3" fmla="*/ 449580 w 449580"/>
              <a:gd name="connsiteY3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80" h="883920">
                <a:moveTo>
                  <a:pt x="213360" y="0"/>
                </a:moveTo>
                <a:lnTo>
                  <a:pt x="0" y="0"/>
                </a:lnTo>
                <a:lnTo>
                  <a:pt x="0" y="883920"/>
                </a:lnTo>
                <a:lnTo>
                  <a:pt x="449580" y="883920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1630680" y="4960620"/>
            <a:ext cx="403860" cy="1097280"/>
          </a:xfrm>
          <a:custGeom>
            <a:avLst/>
            <a:gdLst>
              <a:gd name="connsiteX0" fmla="*/ 403860 w 403860"/>
              <a:gd name="connsiteY0" fmla="*/ 1097280 h 1097280"/>
              <a:gd name="connsiteX1" fmla="*/ 0 w 403860"/>
              <a:gd name="connsiteY1" fmla="*/ 1097280 h 1097280"/>
              <a:gd name="connsiteX2" fmla="*/ 0 w 403860"/>
              <a:gd name="connsiteY2" fmla="*/ 0 h 1097280"/>
              <a:gd name="connsiteX3" fmla="*/ 220980 w 403860"/>
              <a:gd name="connsiteY3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60" h="1097280">
                <a:moveTo>
                  <a:pt x="403860" y="1097280"/>
                </a:moveTo>
                <a:lnTo>
                  <a:pt x="0" y="1097280"/>
                </a:lnTo>
                <a:lnTo>
                  <a:pt x="0" y="0"/>
                </a:lnTo>
                <a:lnTo>
                  <a:pt x="220980" y="0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1584989" y="5204431"/>
            <a:ext cx="597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PCSrc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50031" y="4249089"/>
            <a:ext cx="559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PCEn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72669" y="4268839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IREn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Diagram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043239"/>
              </p:ext>
            </p:extLst>
          </p:nvPr>
        </p:nvGraphicFramePr>
        <p:xfrm>
          <a:off x="78481" y="1447800"/>
          <a:ext cx="4343400" cy="1333500"/>
        </p:xfrm>
        <a:graphic>
          <a:graphicData uri="http://schemas.openxmlformats.org/drawingml/2006/table">
            <a:tbl>
              <a:tblPr/>
              <a:tblGrid>
                <a:gridCol w="1247775"/>
                <a:gridCol w="828675"/>
                <a:gridCol w="847725"/>
                <a:gridCol w="704850"/>
                <a:gridCol w="714375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Instruction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0" y="1524000"/>
            <a:ext cx="4419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</a:rPr>
              <a:t>IF: </a:t>
            </a:r>
            <a:r>
              <a:rPr lang="en-US" sz="2000" dirty="0" smtClean="0">
                <a:solidFill>
                  <a:prstClr val="black"/>
                </a:solidFill>
              </a:rPr>
              <a:t>Instruction </a:t>
            </a:r>
            <a:r>
              <a:rPr lang="en-US" sz="2000" dirty="0">
                <a:solidFill>
                  <a:prstClr val="black"/>
                </a:solidFill>
              </a:rPr>
              <a:t>Register = Memory[PC]</a:t>
            </a:r>
          </a:p>
          <a:p>
            <a:pPr lvl="0">
              <a:spcBef>
                <a:spcPct val="20000"/>
              </a:spcBef>
            </a:pPr>
            <a:r>
              <a:rPr lang="en-US" sz="2000" dirty="0" smtClean="0">
                <a:solidFill>
                  <a:prstClr val="black"/>
                </a:solidFill>
              </a:rPr>
              <a:t>      PC=PC+4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</a:rPr>
              <a:t>ID: </a:t>
            </a:r>
            <a:r>
              <a:rPr lang="en-US" sz="2000" dirty="0" smtClean="0">
                <a:solidFill>
                  <a:prstClr val="black"/>
                </a:solidFill>
              </a:rPr>
              <a:t>PC </a:t>
            </a:r>
            <a:r>
              <a:rPr lang="en-US" sz="2000" dirty="0">
                <a:solidFill>
                  <a:prstClr val="black"/>
                </a:solidFill>
              </a:rPr>
              <a:t>= PC[31:28],IR[25:0],b00</a:t>
            </a: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953002" y="3352800"/>
            <a:ext cx="5133340" cy="3101369"/>
            <a:chOff x="1432560" y="3632200"/>
            <a:chExt cx="5133340" cy="31013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5410200" y="4246958"/>
              <a:ext cx="1155700" cy="1118395"/>
              <a:chOff x="6096000" y="1447800"/>
              <a:chExt cx="1155700" cy="1118395"/>
            </a:xfrm>
          </p:grpSpPr>
          <p:sp>
            <p:nvSpPr>
              <p:cNvPr id="142" name="Rectangle 96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6218238" y="1447800"/>
                <a:ext cx="1016000" cy="9953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IR</a:t>
                </a: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</p:txBody>
          </p:sp>
          <p:sp>
            <p:nvSpPr>
              <p:cNvPr id="143" name="Line 9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6096000" y="1944688"/>
                <a:ext cx="122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Text Box 98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10800000" flipV="1">
                <a:off x="6216650" y="1835150"/>
                <a:ext cx="1035050" cy="6064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eaVert"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400">
                    <a:latin typeface="Times New Roman" charset="0"/>
                  </a:rPr>
                  <a:t>Rs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Rt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Rd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Imm16</a:t>
                </a:r>
              </a:p>
            </p:txBody>
          </p:sp>
          <p:grpSp>
            <p:nvGrpSpPr>
              <p:cNvPr id="145" name="Group 99"/>
              <p:cNvGrpSpPr>
                <a:grpSpLocks/>
              </p:cNvGrpSpPr>
              <p:nvPr/>
            </p:nvGrpSpPr>
            <p:grpSpPr bwMode="auto">
              <a:xfrm rot="16200000">
                <a:off x="6664325" y="2179638"/>
                <a:ext cx="122238" cy="650875"/>
                <a:chOff x="2731" y="1068"/>
                <a:chExt cx="77" cy="410"/>
              </a:xfrm>
            </p:grpSpPr>
            <p:sp>
              <p:nvSpPr>
                <p:cNvPr id="146" name="Line 100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 flipV="1">
                  <a:off x="2731" y="147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Line 101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 flipV="1">
                  <a:off x="2731" y="106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Line 102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 flipV="1">
                  <a:off x="2731" y="1342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Line 103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 flipV="1">
                  <a:off x="2731" y="1205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" name="Group 35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437731" y="4207814"/>
              <a:ext cx="1328737" cy="1217612"/>
              <a:chOff x="3687" y="3015"/>
              <a:chExt cx="837" cy="767"/>
            </a:xfrm>
          </p:grpSpPr>
          <p:sp>
            <p:nvSpPr>
              <p:cNvPr id="137" name="Rectangle 3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err="1">
                    <a:latin typeface="Times New Roman" charset="0"/>
                  </a:rPr>
                  <a:t>WrEn</a:t>
                </a:r>
                <a:r>
                  <a:rPr lang="en-US" dirty="0">
                    <a:latin typeface="Times New Roman" charset="0"/>
                  </a:rPr>
                  <a:t>  </a:t>
                </a:r>
                <a:r>
                  <a:rPr lang="en-US" dirty="0" err="1">
                    <a:latin typeface="Times New Roman" charset="0"/>
                  </a:rPr>
                  <a:t>Addr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Din     </a:t>
                </a:r>
                <a:r>
                  <a:rPr lang="en-US" dirty="0" err="1">
                    <a:latin typeface="Times New Roman" charset="0"/>
                  </a:rPr>
                  <a:t>Dout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endParaRPr lang="en-US" b="1" strike="sngStrike" dirty="0">
                  <a:latin typeface="Times New Roman" charset="0"/>
                </a:endParaRP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38" name="Line 3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3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3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4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8" name="Group 107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2057400" y="4289570"/>
              <a:ext cx="568325" cy="995362"/>
              <a:chOff x="1875" y="3066"/>
              <a:chExt cx="358" cy="627"/>
            </a:xfrm>
          </p:grpSpPr>
          <p:sp>
            <p:nvSpPr>
              <p:cNvPr id="134" name="Rectangle 13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35" name="Line 3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3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627869" y="4038600"/>
              <a:ext cx="1766329" cy="747856"/>
            </a:xfrm>
            <a:custGeom>
              <a:avLst/>
              <a:gdLst>
                <a:gd name="connsiteX0" fmla="*/ 0 w 1746422"/>
                <a:gd name="connsiteY0" fmla="*/ 972064 h 972064"/>
                <a:gd name="connsiteX1" fmla="*/ 510746 w 1746422"/>
                <a:gd name="connsiteY1" fmla="*/ 972064 h 972064"/>
                <a:gd name="connsiteX2" fmla="*/ 510746 w 1746422"/>
                <a:gd name="connsiteY2" fmla="*/ 0 h 972064"/>
                <a:gd name="connsiteX3" fmla="*/ 1746422 w 1746422"/>
                <a:gd name="connsiteY3" fmla="*/ 0 h 972064"/>
                <a:gd name="connsiteX4" fmla="*/ 1746422 w 1746422"/>
                <a:gd name="connsiteY4" fmla="*/ 428367 h 97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422" h="972064">
                  <a:moveTo>
                    <a:pt x="0" y="972064"/>
                  </a:moveTo>
                  <a:lnTo>
                    <a:pt x="510746" y="972064"/>
                  </a:lnTo>
                  <a:lnTo>
                    <a:pt x="510746" y="0"/>
                  </a:lnTo>
                  <a:lnTo>
                    <a:pt x="1746422" y="0"/>
                  </a:lnTo>
                  <a:lnTo>
                    <a:pt x="1746422" y="428367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V="1">
              <a:off x="4766468" y="4698656"/>
              <a:ext cx="760091" cy="45719"/>
            </a:xfrm>
            <a:custGeom>
              <a:avLst/>
              <a:gdLst>
                <a:gd name="connsiteX0" fmla="*/ 0 w 659027"/>
                <a:gd name="connsiteY0" fmla="*/ 0 h 0"/>
                <a:gd name="connsiteX1" fmla="*/ 659027 w 6590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9027">
                  <a:moveTo>
                    <a:pt x="0" y="0"/>
                  </a:moveTo>
                  <a:lnTo>
                    <a:pt x="659027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 rot="10800000">
              <a:off x="1986756" y="5403244"/>
              <a:ext cx="709613" cy="1330325"/>
              <a:chOff x="3040" y="2253"/>
              <a:chExt cx="447" cy="838"/>
            </a:xfrm>
          </p:grpSpPr>
          <p:sp>
            <p:nvSpPr>
              <p:cNvPr id="126" name="AutoShape 4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5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6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7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0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404" y="2547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>
              <a:off x="2718486" y="4794422"/>
              <a:ext cx="428368" cy="889686"/>
            </a:xfrm>
            <a:custGeom>
              <a:avLst/>
              <a:gdLst>
                <a:gd name="connsiteX0" fmla="*/ 428368 w 428368"/>
                <a:gd name="connsiteY0" fmla="*/ 0 h 889686"/>
                <a:gd name="connsiteX1" fmla="*/ 428368 w 428368"/>
                <a:gd name="connsiteY1" fmla="*/ 889686 h 889686"/>
                <a:gd name="connsiteX2" fmla="*/ 0 w 428368"/>
                <a:gd name="connsiteY2" fmla="*/ 889686 h 88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368" h="889686">
                  <a:moveTo>
                    <a:pt x="428368" y="0"/>
                  </a:moveTo>
                  <a:lnTo>
                    <a:pt x="428368" y="889686"/>
                  </a:lnTo>
                  <a:lnTo>
                    <a:pt x="0" y="889686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81827" y="6269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4" name="Rectangle 1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955006" y="3337719"/>
              <a:ext cx="406400" cy="995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 smtClean="0">
                  <a:latin typeface="Times New Roman" charset="0"/>
                </a:rPr>
                <a:t>Concat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669059" y="3657601"/>
              <a:ext cx="3006811" cy="584886"/>
            </a:xfrm>
            <a:custGeom>
              <a:avLst/>
              <a:gdLst>
                <a:gd name="connsiteX0" fmla="*/ 3006811 w 3006811"/>
                <a:gd name="connsiteY0" fmla="*/ 518983 h 518983"/>
                <a:gd name="connsiteX1" fmla="*/ 3006811 w 3006811"/>
                <a:gd name="connsiteY1" fmla="*/ 0 h 518983"/>
                <a:gd name="connsiteX2" fmla="*/ 0 w 3006811"/>
                <a:gd name="connsiteY2" fmla="*/ 0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811" h="518983">
                  <a:moveTo>
                    <a:pt x="3006811" y="518983"/>
                  </a:moveTo>
                  <a:lnTo>
                    <a:pt x="3006811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669059" y="3829050"/>
              <a:ext cx="478951" cy="208778"/>
            </a:xfrm>
            <a:custGeom>
              <a:avLst/>
              <a:gdLst>
                <a:gd name="connsiteX0" fmla="*/ 444843 w 444843"/>
                <a:gd name="connsiteY0" fmla="*/ 164757 h 164757"/>
                <a:gd name="connsiteX1" fmla="*/ 444843 w 444843"/>
                <a:gd name="connsiteY1" fmla="*/ 0 h 164757"/>
                <a:gd name="connsiteX2" fmla="*/ 0 w 444843"/>
                <a:gd name="connsiteY2" fmla="*/ 0 h 164757"/>
                <a:gd name="connsiteX0" fmla="*/ 444843 w 444843"/>
                <a:gd name="connsiteY0" fmla="*/ 113140 h 113140"/>
                <a:gd name="connsiteX1" fmla="*/ 444843 w 444843"/>
                <a:gd name="connsiteY1" fmla="*/ 0 h 113140"/>
                <a:gd name="connsiteX2" fmla="*/ 0 w 444843"/>
                <a:gd name="connsiteY2" fmla="*/ 0 h 1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843" h="113140">
                  <a:moveTo>
                    <a:pt x="444843" y="113140"/>
                  </a:moveTo>
                  <a:lnTo>
                    <a:pt x="444843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2686050" y="3969544"/>
              <a:ext cx="157163" cy="0"/>
            </a:xfrm>
            <a:custGeom>
              <a:avLst/>
              <a:gdLst>
                <a:gd name="connsiteX0" fmla="*/ 157163 w 157163"/>
                <a:gd name="connsiteY0" fmla="*/ 0 h 0"/>
                <a:gd name="connsiteX1" fmla="*/ 0 w 1571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163">
                  <a:moveTo>
                    <a:pt x="157163" y="0"/>
                  </a:move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62252" y="3830595"/>
              <a:ext cx="4219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b00</a:t>
              </a:r>
              <a:endParaRPr lang="en-US" sz="1200" dirty="0"/>
            </a:p>
          </p:txBody>
        </p:sp>
        <p:cxnSp>
          <p:nvCxnSpPr>
            <p:cNvPr id="119" name="AutoShape 63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1927224" y="4785438"/>
              <a:ext cx="12541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Line 7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905000" y="4634308"/>
              <a:ext cx="0" cy="496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432560" y="3840480"/>
              <a:ext cx="449580" cy="883920"/>
            </a:xfrm>
            <a:custGeom>
              <a:avLst/>
              <a:gdLst>
                <a:gd name="connsiteX0" fmla="*/ 213360 w 449580"/>
                <a:gd name="connsiteY0" fmla="*/ 0 h 883920"/>
                <a:gd name="connsiteX1" fmla="*/ 0 w 449580"/>
                <a:gd name="connsiteY1" fmla="*/ 0 h 883920"/>
                <a:gd name="connsiteX2" fmla="*/ 0 w 449580"/>
                <a:gd name="connsiteY2" fmla="*/ 883920 h 883920"/>
                <a:gd name="connsiteX3" fmla="*/ 449580 w 449580"/>
                <a:gd name="connsiteY3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883920">
                  <a:moveTo>
                    <a:pt x="213360" y="0"/>
                  </a:moveTo>
                  <a:lnTo>
                    <a:pt x="0" y="0"/>
                  </a:lnTo>
                  <a:lnTo>
                    <a:pt x="0" y="883920"/>
                  </a:lnTo>
                  <a:lnTo>
                    <a:pt x="449580" y="88392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630680" y="4960620"/>
              <a:ext cx="403860" cy="1097280"/>
            </a:xfrm>
            <a:custGeom>
              <a:avLst/>
              <a:gdLst>
                <a:gd name="connsiteX0" fmla="*/ 403860 w 403860"/>
                <a:gd name="connsiteY0" fmla="*/ 1097280 h 1097280"/>
                <a:gd name="connsiteX1" fmla="*/ 0 w 403860"/>
                <a:gd name="connsiteY1" fmla="*/ 1097280 h 1097280"/>
                <a:gd name="connsiteX2" fmla="*/ 0 w 403860"/>
                <a:gd name="connsiteY2" fmla="*/ 0 h 1097280"/>
                <a:gd name="connsiteX3" fmla="*/ 220980 w 403860"/>
                <a:gd name="connsiteY3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60" h="1097280">
                  <a:moveTo>
                    <a:pt x="403860" y="1097280"/>
                  </a:moveTo>
                  <a:lnTo>
                    <a:pt x="0" y="1097280"/>
                  </a:lnTo>
                  <a:lnTo>
                    <a:pt x="0" y="0"/>
                  </a:lnTo>
                  <a:lnTo>
                    <a:pt x="22098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1584989" y="5204431"/>
              <a:ext cx="5972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PCSrc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650031" y="4249089"/>
              <a:ext cx="5597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72669" y="4268839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IREn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09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Diagram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238842"/>
              </p:ext>
            </p:extLst>
          </p:nvPr>
        </p:nvGraphicFramePr>
        <p:xfrm>
          <a:off x="78481" y="1447800"/>
          <a:ext cx="4343400" cy="1333500"/>
        </p:xfrm>
        <a:graphic>
          <a:graphicData uri="http://schemas.openxmlformats.org/drawingml/2006/table">
            <a:tbl>
              <a:tblPr/>
              <a:tblGrid>
                <a:gridCol w="1247775"/>
                <a:gridCol w="828675"/>
                <a:gridCol w="847725"/>
                <a:gridCol w="704850"/>
                <a:gridCol w="714375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Instruction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0" y="1524000"/>
            <a:ext cx="4419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b="1" dirty="0">
                <a:solidFill>
                  <a:prstClr val="black"/>
                </a:solidFill>
              </a:rPr>
              <a:t>IF: </a:t>
            </a:r>
            <a:r>
              <a:rPr lang="en-US" sz="2000" b="1" dirty="0" smtClean="0">
                <a:solidFill>
                  <a:prstClr val="black"/>
                </a:solidFill>
              </a:rPr>
              <a:t>Instruction </a:t>
            </a:r>
            <a:r>
              <a:rPr lang="en-US" sz="2000" b="1" dirty="0">
                <a:solidFill>
                  <a:prstClr val="black"/>
                </a:solidFill>
              </a:rPr>
              <a:t>Register = Memory[PC]</a:t>
            </a:r>
          </a:p>
          <a:p>
            <a:pPr lvl="0">
              <a:spcBef>
                <a:spcPct val="20000"/>
              </a:spcBef>
            </a:pPr>
            <a:r>
              <a:rPr lang="en-US" sz="2000" dirty="0" smtClean="0">
                <a:solidFill>
                  <a:prstClr val="black"/>
                </a:solidFill>
              </a:rPr>
              <a:t>      PC=PC+4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</a:rPr>
              <a:t>ID: </a:t>
            </a:r>
            <a:r>
              <a:rPr lang="en-US" sz="2000" dirty="0" smtClean="0">
                <a:solidFill>
                  <a:prstClr val="black"/>
                </a:solidFill>
              </a:rPr>
              <a:t>PC </a:t>
            </a:r>
            <a:r>
              <a:rPr lang="en-US" sz="2000" dirty="0">
                <a:solidFill>
                  <a:prstClr val="black"/>
                </a:solidFill>
              </a:rPr>
              <a:t>= PC[31:28],IR[25:0],b00</a:t>
            </a: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953002" y="3352800"/>
            <a:ext cx="5133340" cy="3101369"/>
            <a:chOff x="1432560" y="3632200"/>
            <a:chExt cx="5133340" cy="31013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5410200" y="4246958"/>
              <a:ext cx="1155700" cy="1118395"/>
              <a:chOff x="6096000" y="1447800"/>
              <a:chExt cx="1155700" cy="1118395"/>
            </a:xfrm>
          </p:grpSpPr>
          <p:sp>
            <p:nvSpPr>
              <p:cNvPr id="142" name="Rectangle 96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6218238" y="1447800"/>
                <a:ext cx="1016000" cy="9953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IR</a:t>
                </a: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</p:txBody>
          </p:sp>
          <p:sp>
            <p:nvSpPr>
              <p:cNvPr id="143" name="Line 9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6096000" y="1944688"/>
                <a:ext cx="122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Text Box 98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10800000" flipV="1">
                <a:off x="6216650" y="1835150"/>
                <a:ext cx="1035050" cy="6064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eaVert"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400">
                    <a:latin typeface="Times New Roman" charset="0"/>
                  </a:rPr>
                  <a:t>Rs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Rt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Rd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Imm16</a:t>
                </a:r>
              </a:p>
            </p:txBody>
          </p:sp>
          <p:grpSp>
            <p:nvGrpSpPr>
              <p:cNvPr id="145" name="Group 99"/>
              <p:cNvGrpSpPr>
                <a:grpSpLocks/>
              </p:cNvGrpSpPr>
              <p:nvPr/>
            </p:nvGrpSpPr>
            <p:grpSpPr bwMode="auto">
              <a:xfrm rot="16200000">
                <a:off x="6664325" y="2179638"/>
                <a:ext cx="122238" cy="650875"/>
                <a:chOff x="2731" y="1068"/>
                <a:chExt cx="77" cy="410"/>
              </a:xfrm>
            </p:grpSpPr>
            <p:sp>
              <p:nvSpPr>
                <p:cNvPr id="146" name="Line 100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 flipV="1">
                  <a:off x="2731" y="147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Line 101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 flipV="1">
                  <a:off x="2731" y="106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Line 102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 flipV="1">
                  <a:off x="2731" y="1342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Line 103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 flipV="1">
                  <a:off x="2731" y="1205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" name="Group 35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437731" y="4207814"/>
              <a:ext cx="1328737" cy="1217612"/>
              <a:chOff x="3687" y="3015"/>
              <a:chExt cx="837" cy="767"/>
            </a:xfrm>
          </p:grpSpPr>
          <p:sp>
            <p:nvSpPr>
              <p:cNvPr id="137" name="Rectangle 3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err="1">
                    <a:latin typeface="Times New Roman" charset="0"/>
                  </a:rPr>
                  <a:t>WrEn</a:t>
                </a:r>
                <a:r>
                  <a:rPr lang="en-US" dirty="0">
                    <a:latin typeface="Times New Roman" charset="0"/>
                  </a:rPr>
                  <a:t>  </a:t>
                </a:r>
                <a:r>
                  <a:rPr lang="en-US" dirty="0" err="1">
                    <a:latin typeface="Times New Roman" charset="0"/>
                  </a:rPr>
                  <a:t>Addr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Din     </a:t>
                </a:r>
                <a:r>
                  <a:rPr lang="en-US" dirty="0" err="1">
                    <a:latin typeface="Times New Roman" charset="0"/>
                  </a:rPr>
                  <a:t>Dout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endParaRPr lang="en-US" b="1" strike="sngStrike" dirty="0">
                  <a:latin typeface="Times New Roman" charset="0"/>
                </a:endParaRP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38" name="Line 3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3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3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4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8" name="Group 107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2057400" y="4289570"/>
              <a:ext cx="568325" cy="995362"/>
              <a:chOff x="1875" y="3066"/>
              <a:chExt cx="358" cy="627"/>
            </a:xfrm>
          </p:grpSpPr>
          <p:sp>
            <p:nvSpPr>
              <p:cNvPr id="134" name="Rectangle 13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35" name="Line 3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3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627869" y="4038600"/>
              <a:ext cx="1766329" cy="747856"/>
            </a:xfrm>
            <a:custGeom>
              <a:avLst/>
              <a:gdLst>
                <a:gd name="connsiteX0" fmla="*/ 0 w 1746422"/>
                <a:gd name="connsiteY0" fmla="*/ 972064 h 972064"/>
                <a:gd name="connsiteX1" fmla="*/ 510746 w 1746422"/>
                <a:gd name="connsiteY1" fmla="*/ 972064 h 972064"/>
                <a:gd name="connsiteX2" fmla="*/ 510746 w 1746422"/>
                <a:gd name="connsiteY2" fmla="*/ 0 h 972064"/>
                <a:gd name="connsiteX3" fmla="*/ 1746422 w 1746422"/>
                <a:gd name="connsiteY3" fmla="*/ 0 h 972064"/>
                <a:gd name="connsiteX4" fmla="*/ 1746422 w 1746422"/>
                <a:gd name="connsiteY4" fmla="*/ 428367 h 97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422" h="972064">
                  <a:moveTo>
                    <a:pt x="0" y="972064"/>
                  </a:moveTo>
                  <a:lnTo>
                    <a:pt x="510746" y="972064"/>
                  </a:lnTo>
                  <a:lnTo>
                    <a:pt x="510746" y="0"/>
                  </a:lnTo>
                  <a:lnTo>
                    <a:pt x="1746422" y="0"/>
                  </a:lnTo>
                  <a:lnTo>
                    <a:pt x="1746422" y="428367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V="1">
              <a:off x="4766468" y="4698656"/>
              <a:ext cx="760091" cy="45719"/>
            </a:xfrm>
            <a:custGeom>
              <a:avLst/>
              <a:gdLst>
                <a:gd name="connsiteX0" fmla="*/ 0 w 659027"/>
                <a:gd name="connsiteY0" fmla="*/ 0 h 0"/>
                <a:gd name="connsiteX1" fmla="*/ 659027 w 6590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9027">
                  <a:moveTo>
                    <a:pt x="0" y="0"/>
                  </a:moveTo>
                  <a:lnTo>
                    <a:pt x="659027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 rot="10800000">
              <a:off x="1986756" y="5403244"/>
              <a:ext cx="709613" cy="1330325"/>
              <a:chOff x="3040" y="2253"/>
              <a:chExt cx="447" cy="838"/>
            </a:xfrm>
          </p:grpSpPr>
          <p:sp>
            <p:nvSpPr>
              <p:cNvPr id="126" name="AutoShape 4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5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6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7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0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404" y="2547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>
              <a:off x="2718486" y="4794422"/>
              <a:ext cx="428368" cy="889686"/>
            </a:xfrm>
            <a:custGeom>
              <a:avLst/>
              <a:gdLst>
                <a:gd name="connsiteX0" fmla="*/ 428368 w 428368"/>
                <a:gd name="connsiteY0" fmla="*/ 0 h 889686"/>
                <a:gd name="connsiteX1" fmla="*/ 428368 w 428368"/>
                <a:gd name="connsiteY1" fmla="*/ 889686 h 889686"/>
                <a:gd name="connsiteX2" fmla="*/ 0 w 428368"/>
                <a:gd name="connsiteY2" fmla="*/ 889686 h 88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368" h="889686">
                  <a:moveTo>
                    <a:pt x="428368" y="0"/>
                  </a:moveTo>
                  <a:lnTo>
                    <a:pt x="428368" y="889686"/>
                  </a:lnTo>
                  <a:lnTo>
                    <a:pt x="0" y="889686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81827" y="6269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4" name="Rectangle 1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955006" y="3337719"/>
              <a:ext cx="406400" cy="995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 smtClean="0">
                  <a:latin typeface="Times New Roman" charset="0"/>
                </a:rPr>
                <a:t>Concat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669059" y="3657601"/>
              <a:ext cx="3006811" cy="584886"/>
            </a:xfrm>
            <a:custGeom>
              <a:avLst/>
              <a:gdLst>
                <a:gd name="connsiteX0" fmla="*/ 3006811 w 3006811"/>
                <a:gd name="connsiteY0" fmla="*/ 518983 h 518983"/>
                <a:gd name="connsiteX1" fmla="*/ 3006811 w 3006811"/>
                <a:gd name="connsiteY1" fmla="*/ 0 h 518983"/>
                <a:gd name="connsiteX2" fmla="*/ 0 w 3006811"/>
                <a:gd name="connsiteY2" fmla="*/ 0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811" h="518983">
                  <a:moveTo>
                    <a:pt x="3006811" y="518983"/>
                  </a:moveTo>
                  <a:lnTo>
                    <a:pt x="3006811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669059" y="3829050"/>
              <a:ext cx="478951" cy="208778"/>
            </a:xfrm>
            <a:custGeom>
              <a:avLst/>
              <a:gdLst>
                <a:gd name="connsiteX0" fmla="*/ 444843 w 444843"/>
                <a:gd name="connsiteY0" fmla="*/ 164757 h 164757"/>
                <a:gd name="connsiteX1" fmla="*/ 444843 w 444843"/>
                <a:gd name="connsiteY1" fmla="*/ 0 h 164757"/>
                <a:gd name="connsiteX2" fmla="*/ 0 w 444843"/>
                <a:gd name="connsiteY2" fmla="*/ 0 h 164757"/>
                <a:gd name="connsiteX0" fmla="*/ 444843 w 444843"/>
                <a:gd name="connsiteY0" fmla="*/ 113140 h 113140"/>
                <a:gd name="connsiteX1" fmla="*/ 444843 w 444843"/>
                <a:gd name="connsiteY1" fmla="*/ 0 h 113140"/>
                <a:gd name="connsiteX2" fmla="*/ 0 w 444843"/>
                <a:gd name="connsiteY2" fmla="*/ 0 h 1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843" h="113140">
                  <a:moveTo>
                    <a:pt x="444843" y="113140"/>
                  </a:moveTo>
                  <a:lnTo>
                    <a:pt x="444843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2686050" y="3969544"/>
              <a:ext cx="157163" cy="0"/>
            </a:xfrm>
            <a:custGeom>
              <a:avLst/>
              <a:gdLst>
                <a:gd name="connsiteX0" fmla="*/ 157163 w 157163"/>
                <a:gd name="connsiteY0" fmla="*/ 0 h 0"/>
                <a:gd name="connsiteX1" fmla="*/ 0 w 1571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163">
                  <a:moveTo>
                    <a:pt x="157163" y="0"/>
                  </a:move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62252" y="3830595"/>
              <a:ext cx="4219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b00</a:t>
              </a:r>
              <a:endParaRPr lang="en-US" sz="1200" dirty="0"/>
            </a:p>
          </p:txBody>
        </p:sp>
        <p:cxnSp>
          <p:nvCxnSpPr>
            <p:cNvPr id="119" name="AutoShape 63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1927224" y="4785438"/>
              <a:ext cx="12541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Line 7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905000" y="4634308"/>
              <a:ext cx="0" cy="496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432560" y="3840480"/>
              <a:ext cx="449580" cy="883920"/>
            </a:xfrm>
            <a:custGeom>
              <a:avLst/>
              <a:gdLst>
                <a:gd name="connsiteX0" fmla="*/ 213360 w 449580"/>
                <a:gd name="connsiteY0" fmla="*/ 0 h 883920"/>
                <a:gd name="connsiteX1" fmla="*/ 0 w 449580"/>
                <a:gd name="connsiteY1" fmla="*/ 0 h 883920"/>
                <a:gd name="connsiteX2" fmla="*/ 0 w 449580"/>
                <a:gd name="connsiteY2" fmla="*/ 883920 h 883920"/>
                <a:gd name="connsiteX3" fmla="*/ 449580 w 449580"/>
                <a:gd name="connsiteY3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883920">
                  <a:moveTo>
                    <a:pt x="213360" y="0"/>
                  </a:moveTo>
                  <a:lnTo>
                    <a:pt x="0" y="0"/>
                  </a:lnTo>
                  <a:lnTo>
                    <a:pt x="0" y="883920"/>
                  </a:lnTo>
                  <a:lnTo>
                    <a:pt x="449580" y="88392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630680" y="4960620"/>
              <a:ext cx="403860" cy="1097280"/>
            </a:xfrm>
            <a:custGeom>
              <a:avLst/>
              <a:gdLst>
                <a:gd name="connsiteX0" fmla="*/ 403860 w 403860"/>
                <a:gd name="connsiteY0" fmla="*/ 1097280 h 1097280"/>
                <a:gd name="connsiteX1" fmla="*/ 0 w 403860"/>
                <a:gd name="connsiteY1" fmla="*/ 1097280 h 1097280"/>
                <a:gd name="connsiteX2" fmla="*/ 0 w 403860"/>
                <a:gd name="connsiteY2" fmla="*/ 0 h 1097280"/>
                <a:gd name="connsiteX3" fmla="*/ 220980 w 403860"/>
                <a:gd name="connsiteY3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60" h="1097280">
                  <a:moveTo>
                    <a:pt x="403860" y="1097280"/>
                  </a:moveTo>
                  <a:lnTo>
                    <a:pt x="0" y="1097280"/>
                  </a:lnTo>
                  <a:lnTo>
                    <a:pt x="0" y="0"/>
                  </a:lnTo>
                  <a:lnTo>
                    <a:pt x="22098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1584989" y="5204431"/>
              <a:ext cx="5972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PCSrc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650031" y="4249089"/>
              <a:ext cx="5597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72669" y="4268839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IREn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2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Diagram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1239"/>
              </p:ext>
            </p:extLst>
          </p:nvPr>
        </p:nvGraphicFramePr>
        <p:xfrm>
          <a:off x="78481" y="1447800"/>
          <a:ext cx="4343400" cy="1333500"/>
        </p:xfrm>
        <a:graphic>
          <a:graphicData uri="http://schemas.openxmlformats.org/drawingml/2006/table">
            <a:tbl>
              <a:tblPr/>
              <a:tblGrid>
                <a:gridCol w="1247775"/>
                <a:gridCol w="828675"/>
                <a:gridCol w="847725"/>
                <a:gridCol w="704850"/>
                <a:gridCol w="714375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Instruction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ALU</a:t>
                      </a:r>
                      <a:endParaRPr lang="en-US" b="1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0" y="1524000"/>
            <a:ext cx="4419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b="1" dirty="0">
                <a:solidFill>
                  <a:prstClr val="black"/>
                </a:solidFill>
              </a:rPr>
              <a:t>IF: </a:t>
            </a:r>
            <a:r>
              <a:rPr lang="en-US" sz="2000" dirty="0" smtClean="0">
                <a:solidFill>
                  <a:prstClr val="black"/>
                </a:solidFill>
              </a:rPr>
              <a:t>Instruction </a:t>
            </a:r>
            <a:r>
              <a:rPr lang="en-US" sz="2000" dirty="0">
                <a:solidFill>
                  <a:prstClr val="black"/>
                </a:solidFill>
              </a:rPr>
              <a:t>Register = Memory[PC]</a:t>
            </a:r>
          </a:p>
          <a:p>
            <a:pPr lvl="0">
              <a:spcBef>
                <a:spcPct val="20000"/>
              </a:spcBef>
            </a:pPr>
            <a:r>
              <a:rPr lang="en-US" sz="2000" dirty="0" smtClean="0">
                <a:solidFill>
                  <a:prstClr val="black"/>
                </a:solidFill>
              </a:rPr>
              <a:t>      </a:t>
            </a:r>
            <a:r>
              <a:rPr lang="en-US" sz="2000" b="1" dirty="0" smtClean="0">
                <a:solidFill>
                  <a:prstClr val="black"/>
                </a:solidFill>
              </a:rPr>
              <a:t>PC=PC+4</a:t>
            </a:r>
            <a:endParaRPr lang="en-US" sz="2000" b="1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</a:rPr>
              <a:t>ID: </a:t>
            </a:r>
            <a:r>
              <a:rPr lang="en-US" sz="2000" dirty="0" smtClean="0">
                <a:solidFill>
                  <a:prstClr val="black"/>
                </a:solidFill>
              </a:rPr>
              <a:t>PC </a:t>
            </a:r>
            <a:r>
              <a:rPr lang="en-US" sz="2000" dirty="0">
                <a:solidFill>
                  <a:prstClr val="black"/>
                </a:solidFill>
              </a:rPr>
              <a:t>= PC[31:28],IR[25:0],b00</a:t>
            </a: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953002" y="3352800"/>
            <a:ext cx="5133340" cy="3101369"/>
            <a:chOff x="1432560" y="3632200"/>
            <a:chExt cx="5133340" cy="31013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5410200" y="4246958"/>
              <a:ext cx="1155700" cy="1118395"/>
              <a:chOff x="6096000" y="1447800"/>
              <a:chExt cx="1155700" cy="1118395"/>
            </a:xfrm>
          </p:grpSpPr>
          <p:sp>
            <p:nvSpPr>
              <p:cNvPr id="142" name="Rectangle 96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6218238" y="1447800"/>
                <a:ext cx="1016000" cy="9953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IR</a:t>
                </a: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</p:txBody>
          </p:sp>
          <p:sp>
            <p:nvSpPr>
              <p:cNvPr id="143" name="Line 9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6096000" y="1944688"/>
                <a:ext cx="122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Text Box 98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10800000" flipV="1">
                <a:off x="6216650" y="1835150"/>
                <a:ext cx="1035050" cy="6064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eaVert"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400">
                    <a:latin typeface="Times New Roman" charset="0"/>
                  </a:rPr>
                  <a:t>Rs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Rt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Rd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Imm16</a:t>
                </a:r>
              </a:p>
            </p:txBody>
          </p:sp>
          <p:grpSp>
            <p:nvGrpSpPr>
              <p:cNvPr id="145" name="Group 99"/>
              <p:cNvGrpSpPr>
                <a:grpSpLocks/>
              </p:cNvGrpSpPr>
              <p:nvPr/>
            </p:nvGrpSpPr>
            <p:grpSpPr bwMode="auto">
              <a:xfrm rot="16200000">
                <a:off x="6664325" y="2179638"/>
                <a:ext cx="122238" cy="650875"/>
                <a:chOff x="2731" y="1068"/>
                <a:chExt cx="77" cy="410"/>
              </a:xfrm>
            </p:grpSpPr>
            <p:sp>
              <p:nvSpPr>
                <p:cNvPr id="146" name="Line 100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 flipV="1">
                  <a:off x="2731" y="147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Line 101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 flipV="1">
                  <a:off x="2731" y="106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Line 102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 flipV="1">
                  <a:off x="2731" y="1342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Line 103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 flipV="1">
                  <a:off x="2731" y="1205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" name="Group 35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437731" y="4207814"/>
              <a:ext cx="1328737" cy="1217612"/>
              <a:chOff x="3687" y="3015"/>
              <a:chExt cx="837" cy="767"/>
            </a:xfrm>
          </p:grpSpPr>
          <p:sp>
            <p:nvSpPr>
              <p:cNvPr id="137" name="Rectangle 3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err="1">
                    <a:latin typeface="Times New Roman" charset="0"/>
                  </a:rPr>
                  <a:t>WrEn</a:t>
                </a:r>
                <a:r>
                  <a:rPr lang="en-US" dirty="0">
                    <a:latin typeface="Times New Roman" charset="0"/>
                  </a:rPr>
                  <a:t>  </a:t>
                </a:r>
                <a:r>
                  <a:rPr lang="en-US" dirty="0" err="1">
                    <a:latin typeface="Times New Roman" charset="0"/>
                  </a:rPr>
                  <a:t>Addr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Din     </a:t>
                </a:r>
                <a:r>
                  <a:rPr lang="en-US" dirty="0" err="1">
                    <a:latin typeface="Times New Roman" charset="0"/>
                  </a:rPr>
                  <a:t>Dout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endParaRPr lang="en-US" b="1" strike="sngStrike" dirty="0">
                  <a:latin typeface="Times New Roman" charset="0"/>
                </a:endParaRP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38" name="Line 3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3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3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4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8" name="Group 107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2057400" y="4289570"/>
              <a:ext cx="568325" cy="995362"/>
              <a:chOff x="1875" y="3066"/>
              <a:chExt cx="358" cy="627"/>
            </a:xfrm>
          </p:grpSpPr>
          <p:sp>
            <p:nvSpPr>
              <p:cNvPr id="134" name="Rectangle 13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35" name="Line 3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3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627869" y="4038600"/>
              <a:ext cx="1766329" cy="747856"/>
            </a:xfrm>
            <a:custGeom>
              <a:avLst/>
              <a:gdLst>
                <a:gd name="connsiteX0" fmla="*/ 0 w 1746422"/>
                <a:gd name="connsiteY0" fmla="*/ 972064 h 972064"/>
                <a:gd name="connsiteX1" fmla="*/ 510746 w 1746422"/>
                <a:gd name="connsiteY1" fmla="*/ 972064 h 972064"/>
                <a:gd name="connsiteX2" fmla="*/ 510746 w 1746422"/>
                <a:gd name="connsiteY2" fmla="*/ 0 h 972064"/>
                <a:gd name="connsiteX3" fmla="*/ 1746422 w 1746422"/>
                <a:gd name="connsiteY3" fmla="*/ 0 h 972064"/>
                <a:gd name="connsiteX4" fmla="*/ 1746422 w 1746422"/>
                <a:gd name="connsiteY4" fmla="*/ 428367 h 97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422" h="972064">
                  <a:moveTo>
                    <a:pt x="0" y="972064"/>
                  </a:moveTo>
                  <a:lnTo>
                    <a:pt x="510746" y="972064"/>
                  </a:lnTo>
                  <a:lnTo>
                    <a:pt x="510746" y="0"/>
                  </a:lnTo>
                  <a:lnTo>
                    <a:pt x="1746422" y="0"/>
                  </a:lnTo>
                  <a:lnTo>
                    <a:pt x="1746422" y="428367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V="1">
              <a:off x="4766468" y="4698656"/>
              <a:ext cx="760091" cy="45719"/>
            </a:xfrm>
            <a:custGeom>
              <a:avLst/>
              <a:gdLst>
                <a:gd name="connsiteX0" fmla="*/ 0 w 659027"/>
                <a:gd name="connsiteY0" fmla="*/ 0 h 0"/>
                <a:gd name="connsiteX1" fmla="*/ 659027 w 6590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9027">
                  <a:moveTo>
                    <a:pt x="0" y="0"/>
                  </a:moveTo>
                  <a:lnTo>
                    <a:pt x="659027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 rot="10800000">
              <a:off x="1986756" y="5403244"/>
              <a:ext cx="709613" cy="1330325"/>
              <a:chOff x="3040" y="2253"/>
              <a:chExt cx="447" cy="838"/>
            </a:xfrm>
          </p:grpSpPr>
          <p:sp>
            <p:nvSpPr>
              <p:cNvPr id="126" name="AutoShape 4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5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6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7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0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404" y="2547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>
              <a:off x="2718486" y="4794422"/>
              <a:ext cx="428368" cy="889686"/>
            </a:xfrm>
            <a:custGeom>
              <a:avLst/>
              <a:gdLst>
                <a:gd name="connsiteX0" fmla="*/ 428368 w 428368"/>
                <a:gd name="connsiteY0" fmla="*/ 0 h 889686"/>
                <a:gd name="connsiteX1" fmla="*/ 428368 w 428368"/>
                <a:gd name="connsiteY1" fmla="*/ 889686 h 889686"/>
                <a:gd name="connsiteX2" fmla="*/ 0 w 428368"/>
                <a:gd name="connsiteY2" fmla="*/ 889686 h 88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368" h="889686">
                  <a:moveTo>
                    <a:pt x="428368" y="0"/>
                  </a:moveTo>
                  <a:lnTo>
                    <a:pt x="428368" y="889686"/>
                  </a:lnTo>
                  <a:lnTo>
                    <a:pt x="0" y="889686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81827" y="6269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4" name="Rectangle 1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955006" y="3337719"/>
              <a:ext cx="406400" cy="995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 smtClean="0">
                  <a:latin typeface="Times New Roman" charset="0"/>
                </a:rPr>
                <a:t>Concat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669059" y="3657601"/>
              <a:ext cx="3006811" cy="584886"/>
            </a:xfrm>
            <a:custGeom>
              <a:avLst/>
              <a:gdLst>
                <a:gd name="connsiteX0" fmla="*/ 3006811 w 3006811"/>
                <a:gd name="connsiteY0" fmla="*/ 518983 h 518983"/>
                <a:gd name="connsiteX1" fmla="*/ 3006811 w 3006811"/>
                <a:gd name="connsiteY1" fmla="*/ 0 h 518983"/>
                <a:gd name="connsiteX2" fmla="*/ 0 w 3006811"/>
                <a:gd name="connsiteY2" fmla="*/ 0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811" h="518983">
                  <a:moveTo>
                    <a:pt x="3006811" y="518983"/>
                  </a:moveTo>
                  <a:lnTo>
                    <a:pt x="3006811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669059" y="3829050"/>
              <a:ext cx="478951" cy="208778"/>
            </a:xfrm>
            <a:custGeom>
              <a:avLst/>
              <a:gdLst>
                <a:gd name="connsiteX0" fmla="*/ 444843 w 444843"/>
                <a:gd name="connsiteY0" fmla="*/ 164757 h 164757"/>
                <a:gd name="connsiteX1" fmla="*/ 444843 w 444843"/>
                <a:gd name="connsiteY1" fmla="*/ 0 h 164757"/>
                <a:gd name="connsiteX2" fmla="*/ 0 w 444843"/>
                <a:gd name="connsiteY2" fmla="*/ 0 h 164757"/>
                <a:gd name="connsiteX0" fmla="*/ 444843 w 444843"/>
                <a:gd name="connsiteY0" fmla="*/ 113140 h 113140"/>
                <a:gd name="connsiteX1" fmla="*/ 444843 w 444843"/>
                <a:gd name="connsiteY1" fmla="*/ 0 h 113140"/>
                <a:gd name="connsiteX2" fmla="*/ 0 w 444843"/>
                <a:gd name="connsiteY2" fmla="*/ 0 h 1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843" h="113140">
                  <a:moveTo>
                    <a:pt x="444843" y="113140"/>
                  </a:moveTo>
                  <a:lnTo>
                    <a:pt x="444843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2686050" y="3969544"/>
              <a:ext cx="157163" cy="0"/>
            </a:xfrm>
            <a:custGeom>
              <a:avLst/>
              <a:gdLst>
                <a:gd name="connsiteX0" fmla="*/ 157163 w 157163"/>
                <a:gd name="connsiteY0" fmla="*/ 0 h 0"/>
                <a:gd name="connsiteX1" fmla="*/ 0 w 1571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163">
                  <a:moveTo>
                    <a:pt x="157163" y="0"/>
                  </a:move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62252" y="3830595"/>
              <a:ext cx="4219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b00</a:t>
              </a:r>
              <a:endParaRPr lang="en-US" sz="1200" dirty="0"/>
            </a:p>
          </p:txBody>
        </p:sp>
        <p:cxnSp>
          <p:nvCxnSpPr>
            <p:cNvPr id="119" name="AutoShape 63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1927224" y="4785438"/>
              <a:ext cx="12541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Line 7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905000" y="4634308"/>
              <a:ext cx="0" cy="496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432560" y="3840480"/>
              <a:ext cx="449580" cy="883920"/>
            </a:xfrm>
            <a:custGeom>
              <a:avLst/>
              <a:gdLst>
                <a:gd name="connsiteX0" fmla="*/ 213360 w 449580"/>
                <a:gd name="connsiteY0" fmla="*/ 0 h 883920"/>
                <a:gd name="connsiteX1" fmla="*/ 0 w 449580"/>
                <a:gd name="connsiteY1" fmla="*/ 0 h 883920"/>
                <a:gd name="connsiteX2" fmla="*/ 0 w 449580"/>
                <a:gd name="connsiteY2" fmla="*/ 883920 h 883920"/>
                <a:gd name="connsiteX3" fmla="*/ 449580 w 449580"/>
                <a:gd name="connsiteY3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883920">
                  <a:moveTo>
                    <a:pt x="213360" y="0"/>
                  </a:moveTo>
                  <a:lnTo>
                    <a:pt x="0" y="0"/>
                  </a:lnTo>
                  <a:lnTo>
                    <a:pt x="0" y="883920"/>
                  </a:lnTo>
                  <a:lnTo>
                    <a:pt x="449580" y="88392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630680" y="4960620"/>
              <a:ext cx="403860" cy="1097280"/>
            </a:xfrm>
            <a:custGeom>
              <a:avLst/>
              <a:gdLst>
                <a:gd name="connsiteX0" fmla="*/ 403860 w 403860"/>
                <a:gd name="connsiteY0" fmla="*/ 1097280 h 1097280"/>
                <a:gd name="connsiteX1" fmla="*/ 0 w 403860"/>
                <a:gd name="connsiteY1" fmla="*/ 1097280 h 1097280"/>
                <a:gd name="connsiteX2" fmla="*/ 0 w 403860"/>
                <a:gd name="connsiteY2" fmla="*/ 0 h 1097280"/>
                <a:gd name="connsiteX3" fmla="*/ 220980 w 403860"/>
                <a:gd name="connsiteY3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60" h="1097280">
                  <a:moveTo>
                    <a:pt x="403860" y="1097280"/>
                  </a:moveTo>
                  <a:lnTo>
                    <a:pt x="0" y="1097280"/>
                  </a:lnTo>
                  <a:lnTo>
                    <a:pt x="0" y="0"/>
                  </a:lnTo>
                  <a:lnTo>
                    <a:pt x="22098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1584989" y="5204431"/>
              <a:ext cx="5972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PCSrc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650031" y="4249089"/>
              <a:ext cx="5597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72669" y="4268839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IREn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8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Balancing </a:t>
            </a:r>
            <a:r>
              <a:rPr lang="en-US" dirty="0" err="1" smtClean="0"/>
              <a:t>MicroOps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Multicycle</a:t>
            </a:r>
            <a:r>
              <a:rPr lang="en-US" dirty="0" smtClean="0"/>
              <a:t> Board work so far</a:t>
            </a:r>
          </a:p>
          <a:p>
            <a:endParaRPr lang="en-US" dirty="0" smtClean="0"/>
          </a:p>
          <a:p>
            <a:r>
              <a:rPr lang="en-US" dirty="0" smtClean="0"/>
              <a:t>Generate FSM controllers</a:t>
            </a:r>
          </a:p>
          <a:p>
            <a:endParaRPr lang="en-US" dirty="0"/>
          </a:p>
          <a:p>
            <a:r>
              <a:rPr lang="en-US" dirty="0" smtClean="0"/>
              <a:t>Complete </a:t>
            </a:r>
            <a:r>
              <a:rPr lang="en-US" dirty="0" err="1" smtClean="0"/>
              <a:t>Multicycle</a:t>
            </a:r>
            <a:r>
              <a:rPr lang="en-US" dirty="0" smtClean="0"/>
              <a:t> Rev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4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Diagram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634445"/>
              </p:ext>
            </p:extLst>
          </p:nvPr>
        </p:nvGraphicFramePr>
        <p:xfrm>
          <a:off x="78481" y="1447800"/>
          <a:ext cx="4343400" cy="1333500"/>
        </p:xfrm>
        <a:graphic>
          <a:graphicData uri="http://schemas.openxmlformats.org/drawingml/2006/table">
            <a:tbl>
              <a:tblPr/>
              <a:tblGrid>
                <a:gridCol w="1247775"/>
                <a:gridCol w="828675"/>
                <a:gridCol w="847725"/>
                <a:gridCol w="704850"/>
                <a:gridCol w="714375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Instruction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ALU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Concat</a:t>
                      </a:r>
                      <a:endParaRPr lang="en-US" b="1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0" y="1524000"/>
            <a:ext cx="4419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</a:rPr>
              <a:t>IF: </a:t>
            </a:r>
            <a:r>
              <a:rPr lang="en-US" sz="2000" dirty="0" smtClean="0">
                <a:solidFill>
                  <a:prstClr val="black"/>
                </a:solidFill>
              </a:rPr>
              <a:t>Instruction </a:t>
            </a:r>
            <a:r>
              <a:rPr lang="en-US" sz="2000" dirty="0">
                <a:solidFill>
                  <a:prstClr val="black"/>
                </a:solidFill>
              </a:rPr>
              <a:t>Register = Memory[PC]</a:t>
            </a:r>
          </a:p>
          <a:p>
            <a:pPr lvl="0">
              <a:spcBef>
                <a:spcPct val="20000"/>
              </a:spcBef>
            </a:pPr>
            <a:r>
              <a:rPr lang="en-US" sz="2000" dirty="0" smtClean="0">
                <a:solidFill>
                  <a:prstClr val="black"/>
                </a:solidFill>
              </a:rPr>
              <a:t>      PC=PC+4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2000" b="1" dirty="0">
                <a:solidFill>
                  <a:prstClr val="black"/>
                </a:solidFill>
              </a:rPr>
              <a:t>ID: </a:t>
            </a:r>
            <a:r>
              <a:rPr lang="en-US" sz="2000" b="1" dirty="0" smtClean="0">
                <a:solidFill>
                  <a:prstClr val="black"/>
                </a:solidFill>
              </a:rPr>
              <a:t>PC </a:t>
            </a:r>
            <a:r>
              <a:rPr lang="en-US" sz="2000" b="1" dirty="0">
                <a:solidFill>
                  <a:prstClr val="black"/>
                </a:solidFill>
              </a:rPr>
              <a:t>= PC[31:28],IR[25:0],b00</a:t>
            </a:r>
            <a:endParaRPr lang="en-US" sz="2000" b="1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953002" y="3352800"/>
            <a:ext cx="5133340" cy="3101369"/>
            <a:chOff x="1432560" y="3632200"/>
            <a:chExt cx="5133340" cy="31013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5410200" y="4246958"/>
              <a:ext cx="1155700" cy="1118395"/>
              <a:chOff x="6096000" y="1447800"/>
              <a:chExt cx="1155700" cy="1118395"/>
            </a:xfrm>
          </p:grpSpPr>
          <p:sp>
            <p:nvSpPr>
              <p:cNvPr id="142" name="Rectangle 96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6218238" y="1447800"/>
                <a:ext cx="1016000" cy="9953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IR</a:t>
                </a: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</p:txBody>
          </p:sp>
          <p:sp>
            <p:nvSpPr>
              <p:cNvPr id="143" name="Line 9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6096000" y="1944688"/>
                <a:ext cx="122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Text Box 98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10800000" flipV="1">
                <a:off x="6216650" y="1835150"/>
                <a:ext cx="1035050" cy="6064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eaVert"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400">
                    <a:latin typeface="Times New Roman" charset="0"/>
                  </a:rPr>
                  <a:t>Rs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Rt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Rd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Imm16</a:t>
                </a:r>
              </a:p>
            </p:txBody>
          </p:sp>
          <p:grpSp>
            <p:nvGrpSpPr>
              <p:cNvPr id="145" name="Group 99"/>
              <p:cNvGrpSpPr>
                <a:grpSpLocks/>
              </p:cNvGrpSpPr>
              <p:nvPr/>
            </p:nvGrpSpPr>
            <p:grpSpPr bwMode="auto">
              <a:xfrm rot="16200000">
                <a:off x="6664325" y="2179638"/>
                <a:ext cx="122238" cy="650875"/>
                <a:chOff x="2731" y="1068"/>
                <a:chExt cx="77" cy="410"/>
              </a:xfrm>
            </p:grpSpPr>
            <p:sp>
              <p:nvSpPr>
                <p:cNvPr id="146" name="Line 100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 flipV="1">
                  <a:off x="2731" y="147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Line 101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 flipV="1">
                  <a:off x="2731" y="106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Line 102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 flipV="1">
                  <a:off x="2731" y="1342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Line 103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 flipV="1">
                  <a:off x="2731" y="1205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" name="Group 35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437731" y="4207814"/>
              <a:ext cx="1328737" cy="1217612"/>
              <a:chOff x="3687" y="3015"/>
              <a:chExt cx="837" cy="767"/>
            </a:xfrm>
          </p:grpSpPr>
          <p:sp>
            <p:nvSpPr>
              <p:cNvPr id="137" name="Rectangle 3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err="1">
                    <a:latin typeface="Times New Roman" charset="0"/>
                  </a:rPr>
                  <a:t>WrEn</a:t>
                </a:r>
                <a:r>
                  <a:rPr lang="en-US" dirty="0">
                    <a:latin typeface="Times New Roman" charset="0"/>
                  </a:rPr>
                  <a:t>  </a:t>
                </a:r>
                <a:r>
                  <a:rPr lang="en-US" dirty="0" err="1">
                    <a:latin typeface="Times New Roman" charset="0"/>
                  </a:rPr>
                  <a:t>Addr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Din     </a:t>
                </a:r>
                <a:r>
                  <a:rPr lang="en-US" dirty="0" err="1">
                    <a:latin typeface="Times New Roman" charset="0"/>
                  </a:rPr>
                  <a:t>Dout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endParaRPr lang="en-US" b="1" strike="sngStrike" dirty="0">
                  <a:latin typeface="Times New Roman" charset="0"/>
                </a:endParaRP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38" name="Line 3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3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3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4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8" name="Group 107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2057400" y="4289570"/>
              <a:ext cx="568325" cy="995362"/>
              <a:chOff x="1875" y="3066"/>
              <a:chExt cx="358" cy="627"/>
            </a:xfrm>
          </p:grpSpPr>
          <p:sp>
            <p:nvSpPr>
              <p:cNvPr id="134" name="Rectangle 13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35" name="Line 3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3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627869" y="4038600"/>
              <a:ext cx="1766329" cy="747856"/>
            </a:xfrm>
            <a:custGeom>
              <a:avLst/>
              <a:gdLst>
                <a:gd name="connsiteX0" fmla="*/ 0 w 1746422"/>
                <a:gd name="connsiteY0" fmla="*/ 972064 h 972064"/>
                <a:gd name="connsiteX1" fmla="*/ 510746 w 1746422"/>
                <a:gd name="connsiteY1" fmla="*/ 972064 h 972064"/>
                <a:gd name="connsiteX2" fmla="*/ 510746 w 1746422"/>
                <a:gd name="connsiteY2" fmla="*/ 0 h 972064"/>
                <a:gd name="connsiteX3" fmla="*/ 1746422 w 1746422"/>
                <a:gd name="connsiteY3" fmla="*/ 0 h 972064"/>
                <a:gd name="connsiteX4" fmla="*/ 1746422 w 1746422"/>
                <a:gd name="connsiteY4" fmla="*/ 428367 h 97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422" h="972064">
                  <a:moveTo>
                    <a:pt x="0" y="972064"/>
                  </a:moveTo>
                  <a:lnTo>
                    <a:pt x="510746" y="972064"/>
                  </a:lnTo>
                  <a:lnTo>
                    <a:pt x="510746" y="0"/>
                  </a:lnTo>
                  <a:lnTo>
                    <a:pt x="1746422" y="0"/>
                  </a:lnTo>
                  <a:lnTo>
                    <a:pt x="1746422" y="428367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V="1">
              <a:off x="4766468" y="4698656"/>
              <a:ext cx="760091" cy="45719"/>
            </a:xfrm>
            <a:custGeom>
              <a:avLst/>
              <a:gdLst>
                <a:gd name="connsiteX0" fmla="*/ 0 w 659027"/>
                <a:gd name="connsiteY0" fmla="*/ 0 h 0"/>
                <a:gd name="connsiteX1" fmla="*/ 659027 w 6590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9027">
                  <a:moveTo>
                    <a:pt x="0" y="0"/>
                  </a:moveTo>
                  <a:lnTo>
                    <a:pt x="659027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 rot="10800000">
              <a:off x="1986756" y="5403244"/>
              <a:ext cx="709613" cy="1330325"/>
              <a:chOff x="3040" y="2253"/>
              <a:chExt cx="447" cy="838"/>
            </a:xfrm>
          </p:grpSpPr>
          <p:sp>
            <p:nvSpPr>
              <p:cNvPr id="126" name="AutoShape 4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5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6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7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0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404" y="2547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>
              <a:off x="2718486" y="4794422"/>
              <a:ext cx="428368" cy="889686"/>
            </a:xfrm>
            <a:custGeom>
              <a:avLst/>
              <a:gdLst>
                <a:gd name="connsiteX0" fmla="*/ 428368 w 428368"/>
                <a:gd name="connsiteY0" fmla="*/ 0 h 889686"/>
                <a:gd name="connsiteX1" fmla="*/ 428368 w 428368"/>
                <a:gd name="connsiteY1" fmla="*/ 889686 h 889686"/>
                <a:gd name="connsiteX2" fmla="*/ 0 w 428368"/>
                <a:gd name="connsiteY2" fmla="*/ 889686 h 88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368" h="889686">
                  <a:moveTo>
                    <a:pt x="428368" y="0"/>
                  </a:moveTo>
                  <a:lnTo>
                    <a:pt x="428368" y="889686"/>
                  </a:lnTo>
                  <a:lnTo>
                    <a:pt x="0" y="889686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81827" y="6269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4" name="Rectangle 1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955006" y="3337719"/>
              <a:ext cx="406400" cy="995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 smtClean="0">
                  <a:latin typeface="Times New Roman" charset="0"/>
                </a:rPr>
                <a:t>Concat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669059" y="3657601"/>
              <a:ext cx="3006811" cy="584886"/>
            </a:xfrm>
            <a:custGeom>
              <a:avLst/>
              <a:gdLst>
                <a:gd name="connsiteX0" fmla="*/ 3006811 w 3006811"/>
                <a:gd name="connsiteY0" fmla="*/ 518983 h 518983"/>
                <a:gd name="connsiteX1" fmla="*/ 3006811 w 3006811"/>
                <a:gd name="connsiteY1" fmla="*/ 0 h 518983"/>
                <a:gd name="connsiteX2" fmla="*/ 0 w 3006811"/>
                <a:gd name="connsiteY2" fmla="*/ 0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811" h="518983">
                  <a:moveTo>
                    <a:pt x="3006811" y="518983"/>
                  </a:moveTo>
                  <a:lnTo>
                    <a:pt x="3006811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669059" y="3829050"/>
              <a:ext cx="478951" cy="208778"/>
            </a:xfrm>
            <a:custGeom>
              <a:avLst/>
              <a:gdLst>
                <a:gd name="connsiteX0" fmla="*/ 444843 w 444843"/>
                <a:gd name="connsiteY0" fmla="*/ 164757 h 164757"/>
                <a:gd name="connsiteX1" fmla="*/ 444843 w 444843"/>
                <a:gd name="connsiteY1" fmla="*/ 0 h 164757"/>
                <a:gd name="connsiteX2" fmla="*/ 0 w 444843"/>
                <a:gd name="connsiteY2" fmla="*/ 0 h 164757"/>
                <a:gd name="connsiteX0" fmla="*/ 444843 w 444843"/>
                <a:gd name="connsiteY0" fmla="*/ 113140 h 113140"/>
                <a:gd name="connsiteX1" fmla="*/ 444843 w 444843"/>
                <a:gd name="connsiteY1" fmla="*/ 0 h 113140"/>
                <a:gd name="connsiteX2" fmla="*/ 0 w 444843"/>
                <a:gd name="connsiteY2" fmla="*/ 0 h 1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843" h="113140">
                  <a:moveTo>
                    <a:pt x="444843" y="113140"/>
                  </a:moveTo>
                  <a:lnTo>
                    <a:pt x="444843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2686050" y="3969544"/>
              <a:ext cx="157163" cy="0"/>
            </a:xfrm>
            <a:custGeom>
              <a:avLst/>
              <a:gdLst>
                <a:gd name="connsiteX0" fmla="*/ 157163 w 157163"/>
                <a:gd name="connsiteY0" fmla="*/ 0 h 0"/>
                <a:gd name="connsiteX1" fmla="*/ 0 w 1571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163">
                  <a:moveTo>
                    <a:pt x="157163" y="0"/>
                  </a:move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62252" y="3830595"/>
              <a:ext cx="4219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b00</a:t>
              </a:r>
              <a:endParaRPr lang="en-US" sz="1200" dirty="0"/>
            </a:p>
          </p:txBody>
        </p:sp>
        <p:cxnSp>
          <p:nvCxnSpPr>
            <p:cNvPr id="119" name="AutoShape 63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1927224" y="4785438"/>
              <a:ext cx="12541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Line 7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905000" y="4634308"/>
              <a:ext cx="0" cy="496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432560" y="3840480"/>
              <a:ext cx="449580" cy="883920"/>
            </a:xfrm>
            <a:custGeom>
              <a:avLst/>
              <a:gdLst>
                <a:gd name="connsiteX0" fmla="*/ 213360 w 449580"/>
                <a:gd name="connsiteY0" fmla="*/ 0 h 883920"/>
                <a:gd name="connsiteX1" fmla="*/ 0 w 449580"/>
                <a:gd name="connsiteY1" fmla="*/ 0 h 883920"/>
                <a:gd name="connsiteX2" fmla="*/ 0 w 449580"/>
                <a:gd name="connsiteY2" fmla="*/ 883920 h 883920"/>
                <a:gd name="connsiteX3" fmla="*/ 449580 w 449580"/>
                <a:gd name="connsiteY3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883920">
                  <a:moveTo>
                    <a:pt x="213360" y="0"/>
                  </a:moveTo>
                  <a:lnTo>
                    <a:pt x="0" y="0"/>
                  </a:lnTo>
                  <a:lnTo>
                    <a:pt x="0" y="883920"/>
                  </a:lnTo>
                  <a:lnTo>
                    <a:pt x="449580" y="88392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630680" y="4960620"/>
              <a:ext cx="403860" cy="1097280"/>
            </a:xfrm>
            <a:custGeom>
              <a:avLst/>
              <a:gdLst>
                <a:gd name="connsiteX0" fmla="*/ 403860 w 403860"/>
                <a:gd name="connsiteY0" fmla="*/ 1097280 h 1097280"/>
                <a:gd name="connsiteX1" fmla="*/ 0 w 403860"/>
                <a:gd name="connsiteY1" fmla="*/ 1097280 h 1097280"/>
                <a:gd name="connsiteX2" fmla="*/ 0 w 403860"/>
                <a:gd name="connsiteY2" fmla="*/ 0 h 1097280"/>
                <a:gd name="connsiteX3" fmla="*/ 220980 w 403860"/>
                <a:gd name="connsiteY3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60" h="1097280">
                  <a:moveTo>
                    <a:pt x="403860" y="1097280"/>
                  </a:moveTo>
                  <a:lnTo>
                    <a:pt x="0" y="1097280"/>
                  </a:lnTo>
                  <a:lnTo>
                    <a:pt x="0" y="0"/>
                  </a:lnTo>
                  <a:lnTo>
                    <a:pt x="22098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1584989" y="5204431"/>
              <a:ext cx="5972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PCSrc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650031" y="4249089"/>
              <a:ext cx="5597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72669" y="4268839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IREn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73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Diagram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721022"/>
              </p:ext>
            </p:extLst>
          </p:nvPr>
        </p:nvGraphicFramePr>
        <p:xfrm>
          <a:off x="78481" y="1447800"/>
          <a:ext cx="4343400" cy="1333500"/>
        </p:xfrm>
        <a:graphic>
          <a:graphicData uri="http://schemas.openxmlformats.org/drawingml/2006/table">
            <a:tbl>
              <a:tblPr/>
              <a:tblGrid>
                <a:gridCol w="1247775"/>
                <a:gridCol w="828675"/>
                <a:gridCol w="847725"/>
                <a:gridCol w="704850"/>
                <a:gridCol w="714375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Instruction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ALU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Concat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0? X?</a:t>
                      </a:r>
                      <a:endParaRPr lang="en-US" b="1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0" y="1524000"/>
            <a:ext cx="4419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</a:rPr>
              <a:t>IF: </a:t>
            </a:r>
            <a:r>
              <a:rPr lang="en-US" sz="2000" dirty="0" smtClean="0">
                <a:solidFill>
                  <a:prstClr val="black"/>
                </a:solidFill>
              </a:rPr>
              <a:t>Instruction </a:t>
            </a:r>
            <a:r>
              <a:rPr lang="en-US" sz="2000" dirty="0">
                <a:solidFill>
                  <a:prstClr val="black"/>
                </a:solidFill>
              </a:rPr>
              <a:t>Register = Memory[PC]</a:t>
            </a:r>
          </a:p>
          <a:p>
            <a:pPr lvl="0">
              <a:spcBef>
                <a:spcPct val="20000"/>
              </a:spcBef>
            </a:pPr>
            <a:r>
              <a:rPr lang="en-US" sz="2000" dirty="0" smtClean="0">
                <a:solidFill>
                  <a:prstClr val="black"/>
                </a:solidFill>
              </a:rPr>
              <a:t>      PC=PC+4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</a:rPr>
              <a:t>ID: </a:t>
            </a:r>
            <a:r>
              <a:rPr lang="en-US" sz="2000" dirty="0" smtClean="0">
                <a:solidFill>
                  <a:prstClr val="black"/>
                </a:solidFill>
              </a:rPr>
              <a:t>PC </a:t>
            </a:r>
            <a:r>
              <a:rPr lang="en-US" sz="2000" dirty="0">
                <a:solidFill>
                  <a:prstClr val="black"/>
                </a:solidFill>
              </a:rPr>
              <a:t>= PC[31:28],IR[25:0],b00</a:t>
            </a: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953002" y="3352800"/>
            <a:ext cx="5133340" cy="3101369"/>
            <a:chOff x="1432560" y="3632200"/>
            <a:chExt cx="5133340" cy="31013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5410200" y="4246958"/>
              <a:ext cx="1155700" cy="1118395"/>
              <a:chOff x="6096000" y="1447800"/>
              <a:chExt cx="1155700" cy="1118395"/>
            </a:xfrm>
          </p:grpSpPr>
          <p:sp>
            <p:nvSpPr>
              <p:cNvPr id="142" name="Rectangle 96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6218238" y="1447800"/>
                <a:ext cx="1016000" cy="9953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IR</a:t>
                </a: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</p:txBody>
          </p:sp>
          <p:sp>
            <p:nvSpPr>
              <p:cNvPr id="143" name="Line 9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6096000" y="1944688"/>
                <a:ext cx="122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Text Box 98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10800000" flipV="1">
                <a:off x="6216650" y="1835150"/>
                <a:ext cx="1035050" cy="6064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eaVert"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400">
                    <a:latin typeface="Times New Roman" charset="0"/>
                  </a:rPr>
                  <a:t>Rs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Rt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Rd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Imm16</a:t>
                </a:r>
              </a:p>
            </p:txBody>
          </p:sp>
          <p:grpSp>
            <p:nvGrpSpPr>
              <p:cNvPr id="145" name="Group 99"/>
              <p:cNvGrpSpPr>
                <a:grpSpLocks/>
              </p:cNvGrpSpPr>
              <p:nvPr/>
            </p:nvGrpSpPr>
            <p:grpSpPr bwMode="auto">
              <a:xfrm rot="16200000">
                <a:off x="6664325" y="2179638"/>
                <a:ext cx="122238" cy="650875"/>
                <a:chOff x="2731" y="1068"/>
                <a:chExt cx="77" cy="410"/>
              </a:xfrm>
            </p:grpSpPr>
            <p:sp>
              <p:nvSpPr>
                <p:cNvPr id="146" name="Line 100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 flipV="1">
                  <a:off x="2731" y="147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Line 101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 flipV="1">
                  <a:off x="2731" y="106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Line 102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 flipV="1">
                  <a:off x="2731" y="1342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Line 103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 flipV="1">
                  <a:off x="2731" y="1205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" name="Group 35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437731" y="4207814"/>
              <a:ext cx="1328737" cy="1217612"/>
              <a:chOff x="3687" y="3015"/>
              <a:chExt cx="837" cy="767"/>
            </a:xfrm>
          </p:grpSpPr>
          <p:sp>
            <p:nvSpPr>
              <p:cNvPr id="137" name="Rectangle 3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err="1">
                    <a:latin typeface="Times New Roman" charset="0"/>
                  </a:rPr>
                  <a:t>WrEn</a:t>
                </a:r>
                <a:r>
                  <a:rPr lang="en-US" dirty="0">
                    <a:latin typeface="Times New Roman" charset="0"/>
                  </a:rPr>
                  <a:t>  </a:t>
                </a:r>
                <a:r>
                  <a:rPr lang="en-US" dirty="0" err="1">
                    <a:latin typeface="Times New Roman" charset="0"/>
                  </a:rPr>
                  <a:t>Addr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Din     </a:t>
                </a:r>
                <a:r>
                  <a:rPr lang="en-US" dirty="0" err="1">
                    <a:latin typeface="Times New Roman" charset="0"/>
                  </a:rPr>
                  <a:t>Dout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endParaRPr lang="en-US" b="1" strike="sngStrike" dirty="0">
                  <a:latin typeface="Times New Roman" charset="0"/>
                </a:endParaRP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38" name="Line 3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3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3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4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8" name="Group 107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2057400" y="4289570"/>
              <a:ext cx="568325" cy="995362"/>
              <a:chOff x="1875" y="3066"/>
              <a:chExt cx="358" cy="627"/>
            </a:xfrm>
          </p:grpSpPr>
          <p:sp>
            <p:nvSpPr>
              <p:cNvPr id="134" name="Rectangle 13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35" name="Line 3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3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627869" y="4038600"/>
              <a:ext cx="1766329" cy="747856"/>
            </a:xfrm>
            <a:custGeom>
              <a:avLst/>
              <a:gdLst>
                <a:gd name="connsiteX0" fmla="*/ 0 w 1746422"/>
                <a:gd name="connsiteY0" fmla="*/ 972064 h 972064"/>
                <a:gd name="connsiteX1" fmla="*/ 510746 w 1746422"/>
                <a:gd name="connsiteY1" fmla="*/ 972064 h 972064"/>
                <a:gd name="connsiteX2" fmla="*/ 510746 w 1746422"/>
                <a:gd name="connsiteY2" fmla="*/ 0 h 972064"/>
                <a:gd name="connsiteX3" fmla="*/ 1746422 w 1746422"/>
                <a:gd name="connsiteY3" fmla="*/ 0 h 972064"/>
                <a:gd name="connsiteX4" fmla="*/ 1746422 w 1746422"/>
                <a:gd name="connsiteY4" fmla="*/ 428367 h 97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422" h="972064">
                  <a:moveTo>
                    <a:pt x="0" y="972064"/>
                  </a:moveTo>
                  <a:lnTo>
                    <a:pt x="510746" y="972064"/>
                  </a:lnTo>
                  <a:lnTo>
                    <a:pt x="510746" y="0"/>
                  </a:lnTo>
                  <a:lnTo>
                    <a:pt x="1746422" y="0"/>
                  </a:lnTo>
                  <a:lnTo>
                    <a:pt x="1746422" y="428367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V="1">
              <a:off x="4766468" y="4698656"/>
              <a:ext cx="760091" cy="45719"/>
            </a:xfrm>
            <a:custGeom>
              <a:avLst/>
              <a:gdLst>
                <a:gd name="connsiteX0" fmla="*/ 0 w 659027"/>
                <a:gd name="connsiteY0" fmla="*/ 0 h 0"/>
                <a:gd name="connsiteX1" fmla="*/ 659027 w 6590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9027">
                  <a:moveTo>
                    <a:pt x="0" y="0"/>
                  </a:moveTo>
                  <a:lnTo>
                    <a:pt x="659027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 rot="10800000">
              <a:off x="1986756" y="5403244"/>
              <a:ext cx="709613" cy="1330325"/>
              <a:chOff x="3040" y="2253"/>
              <a:chExt cx="447" cy="838"/>
            </a:xfrm>
          </p:grpSpPr>
          <p:sp>
            <p:nvSpPr>
              <p:cNvPr id="126" name="AutoShape 4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5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6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7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0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404" y="2547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>
              <a:off x="2718486" y="4794422"/>
              <a:ext cx="428368" cy="889686"/>
            </a:xfrm>
            <a:custGeom>
              <a:avLst/>
              <a:gdLst>
                <a:gd name="connsiteX0" fmla="*/ 428368 w 428368"/>
                <a:gd name="connsiteY0" fmla="*/ 0 h 889686"/>
                <a:gd name="connsiteX1" fmla="*/ 428368 w 428368"/>
                <a:gd name="connsiteY1" fmla="*/ 889686 h 889686"/>
                <a:gd name="connsiteX2" fmla="*/ 0 w 428368"/>
                <a:gd name="connsiteY2" fmla="*/ 889686 h 88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368" h="889686">
                  <a:moveTo>
                    <a:pt x="428368" y="0"/>
                  </a:moveTo>
                  <a:lnTo>
                    <a:pt x="428368" y="889686"/>
                  </a:lnTo>
                  <a:lnTo>
                    <a:pt x="0" y="889686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81827" y="6269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4" name="Rectangle 1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955006" y="3337719"/>
              <a:ext cx="406400" cy="995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 smtClean="0">
                  <a:latin typeface="Times New Roman" charset="0"/>
                </a:rPr>
                <a:t>Concat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669059" y="3657601"/>
              <a:ext cx="3006811" cy="584886"/>
            </a:xfrm>
            <a:custGeom>
              <a:avLst/>
              <a:gdLst>
                <a:gd name="connsiteX0" fmla="*/ 3006811 w 3006811"/>
                <a:gd name="connsiteY0" fmla="*/ 518983 h 518983"/>
                <a:gd name="connsiteX1" fmla="*/ 3006811 w 3006811"/>
                <a:gd name="connsiteY1" fmla="*/ 0 h 518983"/>
                <a:gd name="connsiteX2" fmla="*/ 0 w 3006811"/>
                <a:gd name="connsiteY2" fmla="*/ 0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811" h="518983">
                  <a:moveTo>
                    <a:pt x="3006811" y="518983"/>
                  </a:moveTo>
                  <a:lnTo>
                    <a:pt x="3006811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669059" y="3829050"/>
              <a:ext cx="478951" cy="208778"/>
            </a:xfrm>
            <a:custGeom>
              <a:avLst/>
              <a:gdLst>
                <a:gd name="connsiteX0" fmla="*/ 444843 w 444843"/>
                <a:gd name="connsiteY0" fmla="*/ 164757 h 164757"/>
                <a:gd name="connsiteX1" fmla="*/ 444843 w 444843"/>
                <a:gd name="connsiteY1" fmla="*/ 0 h 164757"/>
                <a:gd name="connsiteX2" fmla="*/ 0 w 444843"/>
                <a:gd name="connsiteY2" fmla="*/ 0 h 164757"/>
                <a:gd name="connsiteX0" fmla="*/ 444843 w 444843"/>
                <a:gd name="connsiteY0" fmla="*/ 113140 h 113140"/>
                <a:gd name="connsiteX1" fmla="*/ 444843 w 444843"/>
                <a:gd name="connsiteY1" fmla="*/ 0 h 113140"/>
                <a:gd name="connsiteX2" fmla="*/ 0 w 444843"/>
                <a:gd name="connsiteY2" fmla="*/ 0 h 1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843" h="113140">
                  <a:moveTo>
                    <a:pt x="444843" y="113140"/>
                  </a:moveTo>
                  <a:lnTo>
                    <a:pt x="444843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2686050" y="3969544"/>
              <a:ext cx="157163" cy="0"/>
            </a:xfrm>
            <a:custGeom>
              <a:avLst/>
              <a:gdLst>
                <a:gd name="connsiteX0" fmla="*/ 157163 w 157163"/>
                <a:gd name="connsiteY0" fmla="*/ 0 h 0"/>
                <a:gd name="connsiteX1" fmla="*/ 0 w 1571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163">
                  <a:moveTo>
                    <a:pt x="157163" y="0"/>
                  </a:move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62252" y="3830595"/>
              <a:ext cx="4219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b00</a:t>
              </a:r>
              <a:endParaRPr lang="en-US" sz="1200" dirty="0"/>
            </a:p>
          </p:txBody>
        </p:sp>
        <p:cxnSp>
          <p:nvCxnSpPr>
            <p:cNvPr id="119" name="AutoShape 63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1927224" y="4785438"/>
              <a:ext cx="12541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Line 7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905000" y="4634308"/>
              <a:ext cx="0" cy="496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432560" y="3840480"/>
              <a:ext cx="449580" cy="883920"/>
            </a:xfrm>
            <a:custGeom>
              <a:avLst/>
              <a:gdLst>
                <a:gd name="connsiteX0" fmla="*/ 213360 w 449580"/>
                <a:gd name="connsiteY0" fmla="*/ 0 h 883920"/>
                <a:gd name="connsiteX1" fmla="*/ 0 w 449580"/>
                <a:gd name="connsiteY1" fmla="*/ 0 h 883920"/>
                <a:gd name="connsiteX2" fmla="*/ 0 w 449580"/>
                <a:gd name="connsiteY2" fmla="*/ 883920 h 883920"/>
                <a:gd name="connsiteX3" fmla="*/ 449580 w 449580"/>
                <a:gd name="connsiteY3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883920">
                  <a:moveTo>
                    <a:pt x="213360" y="0"/>
                  </a:moveTo>
                  <a:lnTo>
                    <a:pt x="0" y="0"/>
                  </a:lnTo>
                  <a:lnTo>
                    <a:pt x="0" y="883920"/>
                  </a:lnTo>
                  <a:lnTo>
                    <a:pt x="449580" y="88392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630680" y="4960620"/>
              <a:ext cx="403860" cy="1097280"/>
            </a:xfrm>
            <a:custGeom>
              <a:avLst/>
              <a:gdLst>
                <a:gd name="connsiteX0" fmla="*/ 403860 w 403860"/>
                <a:gd name="connsiteY0" fmla="*/ 1097280 h 1097280"/>
                <a:gd name="connsiteX1" fmla="*/ 0 w 403860"/>
                <a:gd name="connsiteY1" fmla="*/ 1097280 h 1097280"/>
                <a:gd name="connsiteX2" fmla="*/ 0 w 403860"/>
                <a:gd name="connsiteY2" fmla="*/ 0 h 1097280"/>
                <a:gd name="connsiteX3" fmla="*/ 220980 w 403860"/>
                <a:gd name="connsiteY3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60" h="1097280">
                  <a:moveTo>
                    <a:pt x="403860" y="1097280"/>
                  </a:moveTo>
                  <a:lnTo>
                    <a:pt x="0" y="1097280"/>
                  </a:lnTo>
                  <a:lnTo>
                    <a:pt x="0" y="0"/>
                  </a:lnTo>
                  <a:lnTo>
                    <a:pt x="22098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1584989" y="5204431"/>
              <a:ext cx="5972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PCSrc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650031" y="4249089"/>
              <a:ext cx="5597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72669" y="4268839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IREn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80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Diagram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731291"/>
              </p:ext>
            </p:extLst>
          </p:nvPr>
        </p:nvGraphicFramePr>
        <p:xfrm>
          <a:off x="78481" y="1447800"/>
          <a:ext cx="4343400" cy="1333500"/>
        </p:xfrm>
        <a:graphic>
          <a:graphicData uri="http://schemas.openxmlformats.org/drawingml/2006/table">
            <a:tbl>
              <a:tblPr/>
              <a:tblGrid>
                <a:gridCol w="1247775"/>
                <a:gridCol w="828675"/>
                <a:gridCol w="847725"/>
                <a:gridCol w="704850"/>
                <a:gridCol w="714375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Instruction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ALU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Concat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0? X?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0" y="1524000"/>
            <a:ext cx="4419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 smtClean="0"/>
              <a:t>PC Enable is Always High</a:t>
            </a:r>
          </a:p>
          <a:p>
            <a:pPr lvl="0">
              <a:spcBef>
                <a:spcPct val="20000"/>
              </a:spcBef>
            </a:pPr>
            <a:r>
              <a:rPr lang="en-US" sz="2000" dirty="0" smtClean="0"/>
              <a:t>Remove it!</a:t>
            </a:r>
          </a:p>
          <a:p>
            <a:pPr lvl="0">
              <a:spcBef>
                <a:spcPct val="20000"/>
              </a:spcBef>
            </a:pPr>
            <a:r>
              <a:rPr lang="en-US" sz="2000" dirty="0" smtClean="0"/>
              <a:t>Only valid for an “Only Jumps” Processor</a:t>
            </a:r>
            <a:endParaRPr lang="en-US" sz="20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53002" y="3352800"/>
            <a:ext cx="5133340" cy="3101369"/>
            <a:chOff x="1432560" y="3632200"/>
            <a:chExt cx="5133340" cy="31013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5410200" y="4246958"/>
              <a:ext cx="1155700" cy="1118395"/>
              <a:chOff x="6096000" y="1447800"/>
              <a:chExt cx="1155700" cy="1118395"/>
            </a:xfrm>
          </p:grpSpPr>
          <p:sp>
            <p:nvSpPr>
              <p:cNvPr id="142" name="Rectangle 96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6218238" y="1447800"/>
                <a:ext cx="1016000" cy="9953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IR</a:t>
                </a: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</p:txBody>
          </p:sp>
          <p:sp>
            <p:nvSpPr>
              <p:cNvPr id="143" name="Line 9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6096000" y="1944688"/>
                <a:ext cx="122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Text Box 98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10800000" flipV="1">
                <a:off x="6216650" y="1835150"/>
                <a:ext cx="1035050" cy="6064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eaVert"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400">
                    <a:latin typeface="Times New Roman" charset="0"/>
                  </a:rPr>
                  <a:t>Rs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Rt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Rd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Imm16</a:t>
                </a:r>
              </a:p>
            </p:txBody>
          </p:sp>
          <p:grpSp>
            <p:nvGrpSpPr>
              <p:cNvPr id="145" name="Group 99"/>
              <p:cNvGrpSpPr>
                <a:grpSpLocks/>
              </p:cNvGrpSpPr>
              <p:nvPr/>
            </p:nvGrpSpPr>
            <p:grpSpPr bwMode="auto">
              <a:xfrm rot="16200000">
                <a:off x="6664325" y="2179638"/>
                <a:ext cx="122238" cy="650875"/>
                <a:chOff x="2731" y="1068"/>
                <a:chExt cx="77" cy="410"/>
              </a:xfrm>
            </p:grpSpPr>
            <p:sp>
              <p:nvSpPr>
                <p:cNvPr id="146" name="Line 100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 flipV="1">
                  <a:off x="2731" y="147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Line 101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 flipV="1">
                  <a:off x="2731" y="106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Line 102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 flipV="1">
                  <a:off x="2731" y="1342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Line 103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 flipV="1">
                  <a:off x="2731" y="1205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" name="Group 35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437731" y="4207814"/>
              <a:ext cx="1328737" cy="1217612"/>
              <a:chOff x="3687" y="3015"/>
              <a:chExt cx="837" cy="767"/>
            </a:xfrm>
          </p:grpSpPr>
          <p:sp>
            <p:nvSpPr>
              <p:cNvPr id="137" name="Rectangle 3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err="1">
                    <a:latin typeface="Times New Roman" charset="0"/>
                  </a:rPr>
                  <a:t>WrEn</a:t>
                </a:r>
                <a:r>
                  <a:rPr lang="en-US" dirty="0">
                    <a:latin typeface="Times New Roman" charset="0"/>
                  </a:rPr>
                  <a:t>  </a:t>
                </a:r>
                <a:r>
                  <a:rPr lang="en-US" dirty="0" err="1">
                    <a:latin typeface="Times New Roman" charset="0"/>
                  </a:rPr>
                  <a:t>Addr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Din     </a:t>
                </a:r>
                <a:r>
                  <a:rPr lang="en-US" dirty="0" err="1">
                    <a:latin typeface="Times New Roman" charset="0"/>
                  </a:rPr>
                  <a:t>Dout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endParaRPr lang="en-US" b="1" strike="sngStrike" dirty="0">
                  <a:latin typeface="Times New Roman" charset="0"/>
                </a:endParaRP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38" name="Line 3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3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3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4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8" name="Group 107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2057400" y="4289570"/>
              <a:ext cx="568325" cy="995362"/>
              <a:chOff x="1875" y="3066"/>
              <a:chExt cx="358" cy="627"/>
            </a:xfrm>
          </p:grpSpPr>
          <p:sp>
            <p:nvSpPr>
              <p:cNvPr id="134" name="Rectangle 13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35" name="Line 3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3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627869" y="4038600"/>
              <a:ext cx="1766329" cy="747856"/>
            </a:xfrm>
            <a:custGeom>
              <a:avLst/>
              <a:gdLst>
                <a:gd name="connsiteX0" fmla="*/ 0 w 1746422"/>
                <a:gd name="connsiteY0" fmla="*/ 972064 h 972064"/>
                <a:gd name="connsiteX1" fmla="*/ 510746 w 1746422"/>
                <a:gd name="connsiteY1" fmla="*/ 972064 h 972064"/>
                <a:gd name="connsiteX2" fmla="*/ 510746 w 1746422"/>
                <a:gd name="connsiteY2" fmla="*/ 0 h 972064"/>
                <a:gd name="connsiteX3" fmla="*/ 1746422 w 1746422"/>
                <a:gd name="connsiteY3" fmla="*/ 0 h 972064"/>
                <a:gd name="connsiteX4" fmla="*/ 1746422 w 1746422"/>
                <a:gd name="connsiteY4" fmla="*/ 428367 h 97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422" h="972064">
                  <a:moveTo>
                    <a:pt x="0" y="972064"/>
                  </a:moveTo>
                  <a:lnTo>
                    <a:pt x="510746" y="972064"/>
                  </a:lnTo>
                  <a:lnTo>
                    <a:pt x="510746" y="0"/>
                  </a:lnTo>
                  <a:lnTo>
                    <a:pt x="1746422" y="0"/>
                  </a:lnTo>
                  <a:lnTo>
                    <a:pt x="1746422" y="428367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V="1">
              <a:off x="4766468" y="4698656"/>
              <a:ext cx="760091" cy="45719"/>
            </a:xfrm>
            <a:custGeom>
              <a:avLst/>
              <a:gdLst>
                <a:gd name="connsiteX0" fmla="*/ 0 w 659027"/>
                <a:gd name="connsiteY0" fmla="*/ 0 h 0"/>
                <a:gd name="connsiteX1" fmla="*/ 659027 w 6590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9027">
                  <a:moveTo>
                    <a:pt x="0" y="0"/>
                  </a:moveTo>
                  <a:lnTo>
                    <a:pt x="659027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 rot="10800000">
              <a:off x="1986756" y="5403244"/>
              <a:ext cx="709613" cy="1330325"/>
              <a:chOff x="3040" y="2253"/>
              <a:chExt cx="447" cy="838"/>
            </a:xfrm>
          </p:grpSpPr>
          <p:sp>
            <p:nvSpPr>
              <p:cNvPr id="126" name="AutoShape 4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5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6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7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0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404" y="2547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>
              <a:off x="2718486" y="4794422"/>
              <a:ext cx="428368" cy="889686"/>
            </a:xfrm>
            <a:custGeom>
              <a:avLst/>
              <a:gdLst>
                <a:gd name="connsiteX0" fmla="*/ 428368 w 428368"/>
                <a:gd name="connsiteY0" fmla="*/ 0 h 889686"/>
                <a:gd name="connsiteX1" fmla="*/ 428368 w 428368"/>
                <a:gd name="connsiteY1" fmla="*/ 889686 h 889686"/>
                <a:gd name="connsiteX2" fmla="*/ 0 w 428368"/>
                <a:gd name="connsiteY2" fmla="*/ 889686 h 88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368" h="889686">
                  <a:moveTo>
                    <a:pt x="428368" y="0"/>
                  </a:moveTo>
                  <a:lnTo>
                    <a:pt x="428368" y="889686"/>
                  </a:lnTo>
                  <a:lnTo>
                    <a:pt x="0" y="889686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81827" y="6269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4" name="Rectangle 1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955006" y="3337719"/>
              <a:ext cx="406400" cy="995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 smtClean="0">
                  <a:latin typeface="Times New Roman" charset="0"/>
                </a:rPr>
                <a:t>Concat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669059" y="3657601"/>
              <a:ext cx="3006811" cy="584886"/>
            </a:xfrm>
            <a:custGeom>
              <a:avLst/>
              <a:gdLst>
                <a:gd name="connsiteX0" fmla="*/ 3006811 w 3006811"/>
                <a:gd name="connsiteY0" fmla="*/ 518983 h 518983"/>
                <a:gd name="connsiteX1" fmla="*/ 3006811 w 3006811"/>
                <a:gd name="connsiteY1" fmla="*/ 0 h 518983"/>
                <a:gd name="connsiteX2" fmla="*/ 0 w 3006811"/>
                <a:gd name="connsiteY2" fmla="*/ 0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811" h="518983">
                  <a:moveTo>
                    <a:pt x="3006811" y="518983"/>
                  </a:moveTo>
                  <a:lnTo>
                    <a:pt x="3006811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669059" y="3829050"/>
              <a:ext cx="478951" cy="208778"/>
            </a:xfrm>
            <a:custGeom>
              <a:avLst/>
              <a:gdLst>
                <a:gd name="connsiteX0" fmla="*/ 444843 w 444843"/>
                <a:gd name="connsiteY0" fmla="*/ 164757 h 164757"/>
                <a:gd name="connsiteX1" fmla="*/ 444843 w 444843"/>
                <a:gd name="connsiteY1" fmla="*/ 0 h 164757"/>
                <a:gd name="connsiteX2" fmla="*/ 0 w 444843"/>
                <a:gd name="connsiteY2" fmla="*/ 0 h 164757"/>
                <a:gd name="connsiteX0" fmla="*/ 444843 w 444843"/>
                <a:gd name="connsiteY0" fmla="*/ 113140 h 113140"/>
                <a:gd name="connsiteX1" fmla="*/ 444843 w 444843"/>
                <a:gd name="connsiteY1" fmla="*/ 0 h 113140"/>
                <a:gd name="connsiteX2" fmla="*/ 0 w 444843"/>
                <a:gd name="connsiteY2" fmla="*/ 0 h 1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843" h="113140">
                  <a:moveTo>
                    <a:pt x="444843" y="113140"/>
                  </a:moveTo>
                  <a:lnTo>
                    <a:pt x="444843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2686050" y="3969544"/>
              <a:ext cx="157163" cy="0"/>
            </a:xfrm>
            <a:custGeom>
              <a:avLst/>
              <a:gdLst>
                <a:gd name="connsiteX0" fmla="*/ 157163 w 157163"/>
                <a:gd name="connsiteY0" fmla="*/ 0 h 0"/>
                <a:gd name="connsiteX1" fmla="*/ 0 w 1571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163">
                  <a:moveTo>
                    <a:pt x="157163" y="0"/>
                  </a:move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62252" y="3830595"/>
              <a:ext cx="4219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b00</a:t>
              </a:r>
              <a:endParaRPr lang="en-US" sz="1200" dirty="0"/>
            </a:p>
          </p:txBody>
        </p:sp>
        <p:cxnSp>
          <p:nvCxnSpPr>
            <p:cNvPr id="119" name="AutoShape 63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1927224" y="4785438"/>
              <a:ext cx="12541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Line 7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905000" y="4634308"/>
              <a:ext cx="0" cy="496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432560" y="3840480"/>
              <a:ext cx="449580" cy="883920"/>
            </a:xfrm>
            <a:custGeom>
              <a:avLst/>
              <a:gdLst>
                <a:gd name="connsiteX0" fmla="*/ 213360 w 449580"/>
                <a:gd name="connsiteY0" fmla="*/ 0 h 883920"/>
                <a:gd name="connsiteX1" fmla="*/ 0 w 449580"/>
                <a:gd name="connsiteY1" fmla="*/ 0 h 883920"/>
                <a:gd name="connsiteX2" fmla="*/ 0 w 449580"/>
                <a:gd name="connsiteY2" fmla="*/ 883920 h 883920"/>
                <a:gd name="connsiteX3" fmla="*/ 449580 w 449580"/>
                <a:gd name="connsiteY3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883920">
                  <a:moveTo>
                    <a:pt x="213360" y="0"/>
                  </a:moveTo>
                  <a:lnTo>
                    <a:pt x="0" y="0"/>
                  </a:lnTo>
                  <a:lnTo>
                    <a:pt x="0" y="883920"/>
                  </a:lnTo>
                  <a:lnTo>
                    <a:pt x="449580" y="88392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630680" y="4960620"/>
              <a:ext cx="403860" cy="1097280"/>
            </a:xfrm>
            <a:custGeom>
              <a:avLst/>
              <a:gdLst>
                <a:gd name="connsiteX0" fmla="*/ 403860 w 403860"/>
                <a:gd name="connsiteY0" fmla="*/ 1097280 h 1097280"/>
                <a:gd name="connsiteX1" fmla="*/ 0 w 403860"/>
                <a:gd name="connsiteY1" fmla="*/ 1097280 h 1097280"/>
                <a:gd name="connsiteX2" fmla="*/ 0 w 403860"/>
                <a:gd name="connsiteY2" fmla="*/ 0 h 1097280"/>
                <a:gd name="connsiteX3" fmla="*/ 220980 w 403860"/>
                <a:gd name="connsiteY3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60" h="1097280">
                  <a:moveTo>
                    <a:pt x="403860" y="1097280"/>
                  </a:moveTo>
                  <a:lnTo>
                    <a:pt x="0" y="1097280"/>
                  </a:lnTo>
                  <a:lnTo>
                    <a:pt x="0" y="0"/>
                  </a:lnTo>
                  <a:lnTo>
                    <a:pt x="22098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1584989" y="5204431"/>
              <a:ext cx="5972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PCSrc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650031" y="4249089"/>
              <a:ext cx="5597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strike="sngStrike" dirty="0" err="1" smtClean="0">
                  <a:solidFill>
                    <a:srgbClr val="0070C0"/>
                  </a:solidFill>
                </a:rPr>
                <a:t>PCEn</a:t>
              </a:r>
              <a:endParaRPr lang="en-US" b="1" strike="sngStrike" dirty="0">
                <a:solidFill>
                  <a:srgbClr val="0070C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72669" y="4268839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IREn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455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Diagram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614371"/>
              </p:ext>
            </p:extLst>
          </p:nvPr>
        </p:nvGraphicFramePr>
        <p:xfrm>
          <a:off x="78481" y="1447800"/>
          <a:ext cx="3638550" cy="1333500"/>
        </p:xfrm>
        <a:graphic>
          <a:graphicData uri="http://schemas.openxmlformats.org/drawingml/2006/table">
            <a:tbl>
              <a:tblPr/>
              <a:tblGrid>
                <a:gridCol w="1247775"/>
                <a:gridCol w="828675"/>
                <a:gridCol w="847725"/>
                <a:gridCol w="714375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Instruction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ALU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Concat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0" y="1524000"/>
            <a:ext cx="4419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 smtClean="0"/>
              <a:t>PC Enable is Always High</a:t>
            </a:r>
          </a:p>
          <a:p>
            <a:pPr lvl="0">
              <a:spcBef>
                <a:spcPct val="20000"/>
              </a:spcBef>
            </a:pPr>
            <a:r>
              <a:rPr lang="en-US" sz="2000" dirty="0" smtClean="0"/>
              <a:t>Remove it!</a:t>
            </a:r>
          </a:p>
          <a:p>
            <a:pPr lvl="0">
              <a:spcBef>
                <a:spcPct val="20000"/>
              </a:spcBef>
            </a:pPr>
            <a:r>
              <a:rPr lang="en-US" sz="2000" dirty="0" smtClean="0"/>
              <a:t>Only valid for an “Only Jumps” Processor</a:t>
            </a:r>
            <a:endParaRPr lang="en-US" sz="20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53002" y="3352800"/>
            <a:ext cx="5133340" cy="3101369"/>
            <a:chOff x="1432560" y="3632200"/>
            <a:chExt cx="5133340" cy="31013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5410200" y="4246958"/>
              <a:ext cx="1155700" cy="1118395"/>
              <a:chOff x="6096000" y="1447800"/>
              <a:chExt cx="1155700" cy="1118395"/>
            </a:xfrm>
          </p:grpSpPr>
          <p:sp>
            <p:nvSpPr>
              <p:cNvPr id="142" name="Rectangle 96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6218238" y="1447800"/>
                <a:ext cx="1016000" cy="9953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IR</a:t>
                </a: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  <a:p>
                <a:pPr algn="ctr" eaLnBrk="0" hangingPunct="0"/>
                <a:endParaRPr lang="en-US" sz="1600" b="1">
                  <a:latin typeface="Times New Roman" charset="0"/>
                </a:endParaRPr>
              </a:p>
            </p:txBody>
          </p:sp>
          <p:sp>
            <p:nvSpPr>
              <p:cNvPr id="143" name="Line 9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6096000" y="1944688"/>
                <a:ext cx="122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Text Box 98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10800000" flipV="1">
                <a:off x="6216650" y="1835150"/>
                <a:ext cx="1035050" cy="6064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eaVert"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400">
                    <a:latin typeface="Times New Roman" charset="0"/>
                  </a:rPr>
                  <a:t>Rs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Rt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Rd</a:t>
                </a:r>
              </a:p>
              <a:p>
                <a:pPr algn="r" eaLnBrk="0" hangingPunct="0"/>
                <a:r>
                  <a:rPr lang="en-US" sz="1400">
                    <a:latin typeface="Times New Roman" charset="0"/>
                  </a:rPr>
                  <a:t>Imm16</a:t>
                </a:r>
              </a:p>
            </p:txBody>
          </p:sp>
          <p:grpSp>
            <p:nvGrpSpPr>
              <p:cNvPr id="145" name="Group 99"/>
              <p:cNvGrpSpPr>
                <a:grpSpLocks/>
              </p:cNvGrpSpPr>
              <p:nvPr/>
            </p:nvGrpSpPr>
            <p:grpSpPr bwMode="auto">
              <a:xfrm rot="16200000">
                <a:off x="6664325" y="2179638"/>
                <a:ext cx="122238" cy="650875"/>
                <a:chOff x="2731" y="1068"/>
                <a:chExt cx="77" cy="410"/>
              </a:xfrm>
            </p:grpSpPr>
            <p:sp>
              <p:nvSpPr>
                <p:cNvPr id="146" name="Line 100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 flipV="1">
                  <a:off x="2731" y="147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Line 101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 flipV="1">
                  <a:off x="2731" y="1068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Line 102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 flipV="1">
                  <a:off x="2731" y="1342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Line 103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 flipV="1">
                  <a:off x="2731" y="1205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7" name="Group 35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437731" y="4207814"/>
              <a:ext cx="1328737" cy="1217612"/>
              <a:chOff x="3687" y="3015"/>
              <a:chExt cx="837" cy="767"/>
            </a:xfrm>
          </p:grpSpPr>
          <p:sp>
            <p:nvSpPr>
              <p:cNvPr id="137" name="Rectangle 3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err="1">
                    <a:latin typeface="Times New Roman" charset="0"/>
                  </a:rPr>
                  <a:t>WrEn</a:t>
                </a:r>
                <a:r>
                  <a:rPr lang="en-US" dirty="0">
                    <a:latin typeface="Times New Roman" charset="0"/>
                  </a:rPr>
                  <a:t>  </a:t>
                </a:r>
                <a:r>
                  <a:rPr lang="en-US" dirty="0" err="1">
                    <a:latin typeface="Times New Roman" charset="0"/>
                  </a:rPr>
                  <a:t>Addr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Din     </a:t>
                </a:r>
                <a:r>
                  <a:rPr lang="en-US" dirty="0" err="1">
                    <a:latin typeface="Times New Roman" charset="0"/>
                  </a:rPr>
                  <a:t>Dout</a:t>
                </a:r>
                <a:endParaRPr lang="en-US" dirty="0">
                  <a:latin typeface="Times New Roman" charset="0"/>
                </a:endParaRPr>
              </a:p>
              <a:p>
                <a:pPr algn="ctr" eaLnBrk="0" hangingPunct="0"/>
                <a:endParaRPr lang="en-US" b="1" strike="sngStrike" dirty="0">
                  <a:latin typeface="Times New Roman" charset="0"/>
                </a:endParaRP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38" name="Line 3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3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3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4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8" name="Group 107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2057400" y="4289570"/>
              <a:ext cx="568325" cy="995362"/>
              <a:chOff x="1875" y="3066"/>
              <a:chExt cx="358" cy="627"/>
            </a:xfrm>
          </p:grpSpPr>
          <p:sp>
            <p:nvSpPr>
              <p:cNvPr id="134" name="Rectangle 13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35" name="Line 3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3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627869" y="4038600"/>
              <a:ext cx="1766329" cy="747856"/>
            </a:xfrm>
            <a:custGeom>
              <a:avLst/>
              <a:gdLst>
                <a:gd name="connsiteX0" fmla="*/ 0 w 1746422"/>
                <a:gd name="connsiteY0" fmla="*/ 972064 h 972064"/>
                <a:gd name="connsiteX1" fmla="*/ 510746 w 1746422"/>
                <a:gd name="connsiteY1" fmla="*/ 972064 h 972064"/>
                <a:gd name="connsiteX2" fmla="*/ 510746 w 1746422"/>
                <a:gd name="connsiteY2" fmla="*/ 0 h 972064"/>
                <a:gd name="connsiteX3" fmla="*/ 1746422 w 1746422"/>
                <a:gd name="connsiteY3" fmla="*/ 0 h 972064"/>
                <a:gd name="connsiteX4" fmla="*/ 1746422 w 1746422"/>
                <a:gd name="connsiteY4" fmla="*/ 428367 h 97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422" h="972064">
                  <a:moveTo>
                    <a:pt x="0" y="972064"/>
                  </a:moveTo>
                  <a:lnTo>
                    <a:pt x="510746" y="972064"/>
                  </a:lnTo>
                  <a:lnTo>
                    <a:pt x="510746" y="0"/>
                  </a:lnTo>
                  <a:lnTo>
                    <a:pt x="1746422" y="0"/>
                  </a:lnTo>
                  <a:lnTo>
                    <a:pt x="1746422" y="428367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V="1">
              <a:off x="4766468" y="4698656"/>
              <a:ext cx="760091" cy="45719"/>
            </a:xfrm>
            <a:custGeom>
              <a:avLst/>
              <a:gdLst>
                <a:gd name="connsiteX0" fmla="*/ 0 w 659027"/>
                <a:gd name="connsiteY0" fmla="*/ 0 h 0"/>
                <a:gd name="connsiteX1" fmla="*/ 659027 w 6590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9027">
                  <a:moveTo>
                    <a:pt x="0" y="0"/>
                  </a:moveTo>
                  <a:lnTo>
                    <a:pt x="659027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 rot="10800000">
              <a:off x="1986756" y="5403244"/>
              <a:ext cx="709613" cy="1330325"/>
              <a:chOff x="3040" y="2253"/>
              <a:chExt cx="447" cy="838"/>
            </a:xfrm>
          </p:grpSpPr>
          <p:sp>
            <p:nvSpPr>
              <p:cNvPr id="126" name="AutoShape 4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5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6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7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0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404" y="2547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>
              <a:off x="2718486" y="4794422"/>
              <a:ext cx="428368" cy="889686"/>
            </a:xfrm>
            <a:custGeom>
              <a:avLst/>
              <a:gdLst>
                <a:gd name="connsiteX0" fmla="*/ 428368 w 428368"/>
                <a:gd name="connsiteY0" fmla="*/ 0 h 889686"/>
                <a:gd name="connsiteX1" fmla="*/ 428368 w 428368"/>
                <a:gd name="connsiteY1" fmla="*/ 889686 h 889686"/>
                <a:gd name="connsiteX2" fmla="*/ 0 w 428368"/>
                <a:gd name="connsiteY2" fmla="*/ 889686 h 88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368" h="889686">
                  <a:moveTo>
                    <a:pt x="428368" y="0"/>
                  </a:moveTo>
                  <a:lnTo>
                    <a:pt x="428368" y="889686"/>
                  </a:lnTo>
                  <a:lnTo>
                    <a:pt x="0" y="889686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81827" y="6269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4" name="Rectangle 1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6200000">
              <a:off x="1955006" y="3337719"/>
              <a:ext cx="406400" cy="995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 smtClean="0">
                  <a:latin typeface="Times New Roman" charset="0"/>
                </a:rPr>
                <a:t>Concat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669059" y="3657601"/>
              <a:ext cx="3006811" cy="584886"/>
            </a:xfrm>
            <a:custGeom>
              <a:avLst/>
              <a:gdLst>
                <a:gd name="connsiteX0" fmla="*/ 3006811 w 3006811"/>
                <a:gd name="connsiteY0" fmla="*/ 518983 h 518983"/>
                <a:gd name="connsiteX1" fmla="*/ 3006811 w 3006811"/>
                <a:gd name="connsiteY1" fmla="*/ 0 h 518983"/>
                <a:gd name="connsiteX2" fmla="*/ 0 w 3006811"/>
                <a:gd name="connsiteY2" fmla="*/ 0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6811" h="518983">
                  <a:moveTo>
                    <a:pt x="3006811" y="518983"/>
                  </a:moveTo>
                  <a:lnTo>
                    <a:pt x="3006811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669059" y="3829050"/>
              <a:ext cx="478951" cy="208778"/>
            </a:xfrm>
            <a:custGeom>
              <a:avLst/>
              <a:gdLst>
                <a:gd name="connsiteX0" fmla="*/ 444843 w 444843"/>
                <a:gd name="connsiteY0" fmla="*/ 164757 h 164757"/>
                <a:gd name="connsiteX1" fmla="*/ 444843 w 444843"/>
                <a:gd name="connsiteY1" fmla="*/ 0 h 164757"/>
                <a:gd name="connsiteX2" fmla="*/ 0 w 444843"/>
                <a:gd name="connsiteY2" fmla="*/ 0 h 164757"/>
                <a:gd name="connsiteX0" fmla="*/ 444843 w 444843"/>
                <a:gd name="connsiteY0" fmla="*/ 113140 h 113140"/>
                <a:gd name="connsiteX1" fmla="*/ 444843 w 444843"/>
                <a:gd name="connsiteY1" fmla="*/ 0 h 113140"/>
                <a:gd name="connsiteX2" fmla="*/ 0 w 444843"/>
                <a:gd name="connsiteY2" fmla="*/ 0 h 1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843" h="113140">
                  <a:moveTo>
                    <a:pt x="444843" y="113140"/>
                  </a:moveTo>
                  <a:lnTo>
                    <a:pt x="444843" y="0"/>
                  </a:ln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2686050" y="3969544"/>
              <a:ext cx="157163" cy="0"/>
            </a:xfrm>
            <a:custGeom>
              <a:avLst/>
              <a:gdLst>
                <a:gd name="connsiteX0" fmla="*/ 157163 w 157163"/>
                <a:gd name="connsiteY0" fmla="*/ 0 h 0"/>
                <a:gd name="connsiteX1" fmla="*/ 0 w 1571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163">
                  <a:moveTo>
                    <a:pt x="157163" y="0"/>
                  </a:moveTo>
                  <a:lnTo>
                    <a:pt x="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62252" y="3830595"/>
              <a:ext cx="4219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b00</a:t>
              </a:r>
              <a:endParaRPr lang="en-US" sz="1200" dirty="0"/>
            </a:p>
          </p:txBody>
        </p:sp>
        <p:cxnSp>
          <p:nvCxnSpPr>
            <p:cNvPr id="119" name="AutoShape 63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1927224" y="4785438"/>
              <a:ext cx="12541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Line 7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905000" y="4634308"/>
              <a:ext cx="0" cy="4968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432560" y="3840480"/>
              <a:ext cx="449580" cy="883920"/>
            </a:xfrm>
            <a:custGeom>
              <a:avLst/>
              <a:gdLst>
                <a:gd name="connsiteX0" fmla="*/ 213360 w 449580"/>
                <a:gd name="connsiteY0" fmla="*/ 0 h 883920"/>
                <a:gd name="connsiteX1" fmla="*/ 0 w 449580"/>
                <a:gd name="connsiteY1" fmla="*/ 0 h 883920"/>
                <a:gd name="connsiteX2" fmla="*/ 0 w 449580"/>
                <a:gd name="connsiteY2" fmla="*/ 883920 h 883920"/>
                <a:gd name="connsiteX3" fmla="*/ 449580 w 449580"/>
                <a:gd name="connsiteY3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883920">
                  <a:moveTo>
                    <a:pt x="213360" y="0"/>
                  </a:moveTo>
                  <a:lnTo>
                    <a:pt x="0" y="0"/>
                  </a:lnTo>
                  <a:lnTo>
                    <a:pt x="0" y="883920"/>
                  </a:lnTo>
                  <a:lnTo>
                    <a:pt x="449580" y="88392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630680" y="4960620"/>
              <a:ext cx="403860" cy="1097280"/>
            </a:xfrm>
            <a:custGeom>
              <a:avLst/>
              <a:gdLst>
                <a:gd name="connsiteX0" fmla="*/ 403860 w 403860"/>
                <a:gd name="connsiteY0" fmla="*/ 1097280 h 1097280"/>
                <a:gd name="connsiteX1" fmla="*/ 0 w 403860"/>
                <a:gd name="connsiteY1" fmla="*/ 1097280 h 1097280"/>
                <a:gd name="connsiteX2" fmla="*/ 0 w 403860"/>
                <a:gd name="connsiteY2" fmla="*/ 0 h 1097280"/>
                <a:gd name="connsiteX3" fmla="*/ 220980 w 403860"/>
                <a:gd name="connsiteY3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860" h="1097280">
                  <a:moveTo>
                    <a:pt x="403860" y="1097280"/>
                  </a:moveTo>
                  <a:lnTo>
                    <a:pt x="0" y="1097280"/>
                  </a:lnTo>
                  <a:lnTo>
                    <a:pt x="0" y="0"/>
                  </a:lnTo>
                  <a:lnTo>
                    <a:pt x="220980" y="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1584989" y="5204431"/>
              <a:ext cx="5972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PCSrc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72669" y="4268839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0070C0"/>
                  </a:solidFill>
                </a:rPr>
                <a:t>IREn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336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Transition Diagram</a:t>
            </a:r>
          </a:p>
          <a:p>
            <a:pPr lvl="1"/>
            <a:r>
              <a:rPr lang="en-US" dirty="0" smtClean="0"/>
              <a:t>This one is “silly” because it is only one instruction</a:t>
            </a:r>
          </a:p>
          <a:p>
            <a:pPr lvl="1"/>
            <a:r>
              <a:rPr lang="en-US" dirty="0" smtClean="0"/>
              <a:t>Yours will be “real”</a:t>
            </a:r>
            <a:endParaRPr lang="en-US" dirty="0"/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153296"/>
              </p:ext>
            </p:extLst>
          </p:nvPr>
        </p:nvGraphicFramePr>
        <p:xfrm>
          <a:off x="4038600" y="3695700"/>
          <a:ext cx="3638550" cy="1333500"/>
        </p:xfrm>
        <a:graphic>
          <a:graphicData uri="http://schemas.openxmlformats.org/drawingml/2006/table">
            <a:tbl>
              <a:tblPr/>
              <a:tblGrid>
                <a:gridCol w="1247775"/>
                <a:gridCol w="828675"/>
                <a:gridCol w="847725"/>
                <a:gridCol w="714375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Instruction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ALU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Concat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AutoShape 2" descr="data:image/png;base64,iVBORw0KGgoAAAANSUhEUgAAAyAAAAJYCAYAAACadoJwAAAUB0lEQVR4nO3dP4jU63oH8O8NW1hYWAhXyBYnsoWFxZIYELIQuVmIAQkWFhYWCznFFhIMiJxCMImFxSlusXAOXAuLU1icgIWFgoUJJiTEwBanOMUaJGyCxblwQiRcQgib4pk5O66zujPO7Pub2c8HfujM/P48O9U8vO/zPA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Bzi0muJbmT5Oskj5O8TLKdZKf378ve+/d75631rgMAAPiopSRfJHmR5G2Sb5PcTXI9yeUk57ObYCz2Xl9Ost4772GSH1KJye3e/QAAAH5yLMnNJJtJ3qRWM1aTLIx5v4Xe9RupVZKtVDJy/JMjBQAAZtZCasvUdpJHSVam9JyVJA9Syc16xk9sAACAGXUpteLxPLWN6jAsJ3mSWhG5ckjPBAAAGjqZSgI2U0lICxdSNSIvkpxqFAMAADBlZ5O8ThWLd8Ht1Lasc60DAQAAJutKqjvVtdaB7HE5Fdda4zgAAIAJWEiteLzJ4dV6jKq/MrMRBeoAADDT7ib5Lt0fDngqVROy0ToQAABgPFdSKx9dTz76TqVWQj5vHQgAADCas6naiq5uu9rP2SQ/ZvbiBgCAI+tkaiWhawXnB3UpNRxRi14AAJgBT9KdVrvj+iJVEwIAAHRYf8L5PHie2V3FAQCAubeQthPOJ20lyVaSY60DAQAA3reWWjWYJ4+S3GgdBAAA8K5jqcLteesedSbVSvhE60AAAIBdN1OrBfPoQZI7rYMAAAB2baZqJubRcmp1BwAA6ICl1DalebaV5FzrIAAAgJqZcb91EFN2L7M/2wQAAObCiySrrYOYsn5LXgAAoKHFJG9TM0Dm3XZquxkAANDItSTfTuG+O0OOW0m+2uezvcfpKcT0darbFwAA0MidTK824nQqmfhqyGdPe58N8yrTSUBup2pBAACARr5Ocn1K9x43Abma6SQga6mZIAAAQCOPk1ye0r3HTUCm5WKSZ4f8TAAAYMDLJOendO9RE5CV1OrHtCynBi4CAACNbKc6YU3DqAnIrUw3AVmMiegAANDUNLdBHSQB2XtMMwFJDn/bFwAAMKBLKyBXYwUEAADmWpdqQE5HDQgAAMy1o9QFazW6YAEAQFP3k6xP6d5dS0DWYg4IAAA01cVJ6NNiEjoAADS2luThFO47rMPVrVQysvf9V1N4/jAbSW4e0rMAAIAhFpP8kGShdSCHYDtViA4AADT0MlWgPc+Wk2y1DgIAAKjaiI3WQUzZ3aj/AACATljK/A/o+z7JSusgAACAspX5/YF+FBIsAACYKbczvzMyNpJ82ToIAABg1/EkbzJ/XaKWUl2+TrQOBAAAeNd6kietg5iwh6nVHQAAoGMWUrUgFxrHMSnLqVWdY60DAQAAhruSmgsyD56nJr0DAAAd9iKzv21pPclmjsaEdwAAmGmnUluXLrcOZEyrqfg/axwHAABwQOdS3aPOtg5kRP2uV6utAwEAAEazluR1akVkFhxPTTy/0ToQAABgPBupmpCuJyHHU3HO6zBFAAA4EhZSSch/Jvm9xrHsZym18vEgis4BAGCmLSX5pyT/k+THJJfahvOe1VTNh21XAAAww34nyV8l+bckO0n+I8n5JNtJvmgY16D1VLcrBecAADDD1pL8bSrx6B+/TvKzVC3Ii9SQv5U24WW59/zNaLULAAAz6w9TdRQ7+xw/Hzj3WpKtJI+SnDmk+JaSPEyteqxFvQcAAMysk0m+y/7Jx07eX204lqq9eJNKXKY1M2Qpya9StR63e88FAABm3M+T/HmSv8/wBOQX+1x3IsmdVH3IVpK7+fTtWcu9+3yf5N+T/F8qSQIAAObMbyf5i1Tr3cEE5OoBrj2XShy2UgnJRmrVYi3JxVRisdg7d7H3erX3+e3e+f1E5l52E5nXmb2p7AAAwAEdT/I2yc3UFqudJNdHvMdS7/p7qS1az1KF49u9+233Xj/rfX6vd/7ykHs9ysESIAAAYAZdTfK49/9+rcd6u3ByN5WgAAAAc+ibtE049rqS3YQIAACYIwupjlOLHzvxEJ1N1YEAAABzZiXVkrdrfpOqTQEAAObInSRftg5iiM0k51sHAQAATNa3qUnnXfMg3apLAQAAJuD7DG+F29qN1JwQAABgThxP8r+pQvSuuZiaGQIAAMyJc6laiy66kOR56yAAAIDJ+Tw1A6SLzqS2hwEAAB12OslO79+P+WWSm9MNZ2yfxSwQAADovJVUArJygHO/SbI21WjGdzw1C2Q//b9z73GQvxsAAPhEO0meZncFJL3Xrz5wzfNUrUVX7Xz8lFztnXd1yrEAAAADnqZ+iH/VOwZf76frCcgPSU5+5BwJCAAANNT/QX6QrUhbqWLvrnqdqgX5EAkIAAA0MM4KyEF+4Le0mWoV/CF7E5Bb2a0HudV77/TAe4Nb0lYGzhs8Z3Dr16uB9/YmOf1nnc7u9/2x7xwAAOZC/4fvKDUgb1PF3l11kC1iw1ZA+u/d2nPuYAIymKgMfk8rA+8NdhPrJyLZ87p/z/6KU/++e58NAABzaZQuWAcp8m5p3ARkcGVj0KsMXwF5+pHzkkru9rY37r+397vem6wAAMDc6v+oPsgckHldARk1AfnYecmHE5C933V/FURLYAAAGDBPNSCDP/YlIAAA0EFbSZZaB/EBo3TB6mICcpBVKAAAODJmdQ7Iq+zWbfQTkEH9QvxWCcjTvF9XAgAAR17XE5D9Crn73adWUsnDsLa3e1vuDrbJ7ScN/eRl7/V7W/EOXj+40tJPQAaTjVHmsAAAwJHyTZK11kHs43iS3+zz2WAL3f1mblzNuwnHSt5d2bi15/N+K92dvJ+ovNrzXn/FpJ+A7H2WrVcAADDERpIbrYPYx2epGpAu228LFgAAMMR6kgetg9jHmVSRfJdJQAAAYATnU61uu+hCqkaly4bVhQAAAPvo11kstA5kiItJnrUO4gP2qwsBAAA+YCvJ2dZBDHEjVaMCAADMkUepLk6tXU3yZZLLSU4kuZ/ketOIAACAibuT5F7rIJL8UXa3M/13krdJ/ibJnyX53SQ/axcaAAAwKReSvGwdRM9W3p/D0T9eJ/llu9AAAIBJWEjyY5JTrQNJ8tfZPwH5lyR/2i40AABgUr5J8nnrIJL8IsOTj39OcqlhXAAAwARdS/Jt6yCS/FaSv8u7ycc/JvmTlkEBAACTdTK1DevYJ9xjMZXI3EnydZLHqdqS7VQisd17/TjV4epOkrXedYP+MrvJxz8k+eNPiAkAAOioF0lWR7xmKckXvWvfplZR7qba515OTVrvJxiLvdeXk6z3znuY5IdUYnK7d7/lVPLx6yRnxv5rAACATrue5MEBzjuW5GaSzSRvUqsZqxl/mvpC7/qN1CrJv6YSkN8f834AAMAMOJFajdivG9ZCasvUdmp44cqU4lhJzf94k1opGTexAQAAOm4jtRVqr0upFY/nqW1Uh2E5yZPUbJArh/RMAADgEC2lVh76xegnU0nAZtq1wb2QqhF5kW7MKgEAACbocaqb1dnU9PG7bcP5ye1UcnSudSAAAMDkrCZ5laoHudY4lr0up+JaaxwHAAAwAQupFY//SvIHjWPZT39lZiMK1AEAYKbdTfJd3h8O2DWnUjUhG60DAQAAxnMlVWPR9eSj71RqJeTz1oEAAACjOZuqrTisFruTcjbJj5m9uAEA4Mg6mVpJ6FrB+UFdSg1H1KIXAABmwJN0p9XuuL5I1YQAAAAd1p9wPg+eZ3ZXcQAAYO4tpO2E80lbSbKV3SnuAABAh6ylVg3myaMkN1oHAQAAvOtYqnB73rpHnUm1Ej7ROhAAAGDXzdRqwTx6kORO6yAAAIBdm6maiXm0nFrdAQAAOmAptU1pnm0lOdc6CAAAoGZm3G8dxJTdy+zPNgEAgLnwIslq6yCmrN+SFwAAaGgxydvUDJB5t53abgYAADRyLcm3I16zkmRnyHHQIvYPXf90n88Gj6cjxtv3darbFwAA0MidjF8bcTWVEFydwvU7SV4Nef+r7CYiX434vNupWhAAAKCRr5NcH/PaaSYgrzI8AUmS09lNQm6N8Ly11EwQAACgkcdJLo95basEJHl3G9fpAz7vYpJnowQIAABM1ssk58e8tmUC0j9nlFWQ5dTARQAAoJHtVCescbROQPr1IAetBVmMiegAANDUzidcO2sJSPJpfy8AAPCJrIAAAACHZhI1IAed/7Hf9Z9aA3LQBEgNCAAANDaJLlgtEpDBLlgHtRpdsAAAoKn7SdZHOP9VdieR9xOIcU1iDsgo27/WYg4IAAA0Neok9P4P/5VU+9tRp5EP+tRJ6KPWnpiEDgAAja0leTjC+beymwCMm3wMbp8aPFZSqyvDPhs8xn3uRpKbY14LAABMwGKSH5IstA7kEGynCtEBAICGXqYKtOfZcpKt1kEAAABVG7HROogpuxv1HwAA0AlLmcyAvo/VbvSPWxN41qi+z/jtggEAgAnbyvz+QJ9UggUAAEzI7czvjIyNJF+2DgIAANh1PMmbzF+XqKVUl68TrQMBAADetZ7kSesgJuxhanUHAADomIVULciFxnFMynJqVedY60AAAIDhrqTmgsyD56lJ7wAAQIe9yOxvW1pPspmjMeEdAABm2qnU1qXLrQMZ02oq/s8axwEAABzQuVT3qLOtAxlRv+vVautAAACA0awleZ1aEZkFx1MTz2+0DgQAABjPRqompOtJyPFUnPM6TBEAAI6EhVQS8jrd3Y61lFr5eBBF5wAAMBc+T/JjkkutA9ljNVXzYdsVAADMmfNJtpN80TqQnvVUtysF5wAAMKdOpWotnidZaRTDcu/5m9FqFwAAjoRrSbaSPEpy5pCeuZTkYWrVYy3qPQAA4Eg5lqq9eJMqAJ9WkfpSqhD+h9SE9mNTeg4AADADTiS5k6oP2UpyN5++PWu5d5/ve/f9svccAACAn5xLJQ5bqcRhI7VqsZbkYiqxWOydu9h7vdr7/Hbv/H4icy/t6kwAAIAZs5TkZiqReJDkWapwfDvJTu/fzd77D3rn3Uwl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BH1/26orqpe+pk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 descr="C:\temp\inde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7" t="30666" r="48500" b="39333"/>
          <a:stretch/>
        </p:blipFill>
        <p:spPr bwMode="auto">
          <a:xfrm>
            <a:off x="1219200" y="3505200"/>
            <a:ext cx="1206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68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Replace States with DFF</a:t>
            </a:r>
          </a:p>
          <a:p>
            <a:pPr lvl="1"/>
            <a:r>
              <a:rPr lang="en-US" dirty="0" smtClean="0"/>
              <a:t>Input is an OR gate of all incoming transitions</a:t>
            </a:r>
          </a:p>
          <a:p>
            <a:pPr lvl="1"/>
            <a:r>
              <a:rPr lang="en-US" dirty="0" smtClean="0"/>
              <a:t>Each transition is an AND gate:</a:t>
            </a:r>
          </a:p>
          <a:p>
            <a:pPr lvl="2"/>
            <a:r>
              <a:rPr lang="en-US" dirty="0" smtClean="0"/>
              <a:t>“Sending State” AND “Transition Criteria”</a:t>
            </a:r>
          </a:p>
          <a:p>
            <a:pPr lvl="1"/>
            <a:r>
              <a:rPr lang="en-US" dirty="0" smtClean="0"/>
              <a:t>Again, silly in our example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3320"/>
            <a:ext cx="4651365" cy="320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52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Replace States with DFF</a:t>
            </a:r>
          </a:p>
          <a:p>
            <a:pPr lvl="1"/>
            <a:r>
              <a:rPr lang="en-US" dirty="0" smtClean="0"/>
              <a:t>Input is an OR gate of all incoming transitions</a:t>
            </a:r>
          </a:p>
          <a:p>
            <a:pPr lvl="1"/>
            <a:r>
              <a:rPr lang="en-US" dirty="0" smtClean="0"/>
              <a:t>Each transition is an AND gate:</a:t>
            </a:r>
          </a:p>
          <a:p>
            <a:pPr lvl="2"/>
            <a:r>
              <a:rPr lang="en-US" dirty="0" smtClean="0"/>
              <a:t>“Sending State” AND “Transition Criteria”</a:t>
            </a:r>
          </a:p>
          <a:p>
            <a:pPr lvl="1"/>
            <a:r>
              <a:rPr lang="en-US" dirty="0" smtClean="0"/>
              <a:t>Again, silly in our example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21306"/>
            <a:ext cx="2819400" cy="488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234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Control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Control Outputs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Outputs are an OR gate</a:t>
            </a:r>
          </a:p>
          <a:p>
            <a:pPr lvl="1"/>
            <a:r>
              <a:rPr lang="en-US" dirty="0" smtClean="0"/>
              <a:t>From each State the signal is high</a:t>
            </a:r>
          </a:p>
          <a:p>
            <a:endParaRPr lang="en-US" dirty="0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863"/>
              </p:ext>
            </p:extLst>
          </p:nvPr>
        </p:nvGraphicFramePr>
        <p:xfrm>
          <a:off x="533400" y="2286000"/>
          <a:ext cx="3638550" cy="1333500"/>
        </p:xfrm>
        <a:graphic>
          <a:graphicData uri="http://schemas.openxmlformats.org/drawingml/2006/table">
            <a:tbl>
              <a:tblPr/>
              <a:tblGrid>
                <a:gridCol w="1247775"/>
                <a:gridCol w="828675"/>
                <a:gridCol w="971550"/>
                <a:gridCol w="59055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Instruction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ALU=0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Concat</a:t>
                      </a:r>
                      <a:r>
                        <a:rPr lang="en-US" b="0" dirty="0" smtClean="0"/>
                        <a:t>=1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75" y="1752600"/>
            <a:ext cx="4414325" cy="292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360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Control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Control Outputs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Outputs are an OR gate</a:t>
            </a:r>
          </a:p>
          <a:p>
            <a:pPr lvl="1"/>
            <a:r>
              <a:rPr lang="en-US" dirty="0" smtClean="0"/>
              <a:t>From each State the signal is high</a:t>
            </a:r>
            <a:endParaRPr lang="en-US" dirty="0"/>
          </a:p>
          <a:p>
            <a:r>
              <a:rPr lang="en-US" dirty="0" smtClean="0"/>
              <a:t>Simplify?</a:t>
            </a:r>
            <a:endParaRPr lang="en-US" dirty="0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100544"/>
              </p:ext>
            </p:extLst>
          </p:nvPr>
        </p:nvGraphicFramePr>
        <p:xfrm>
          <a:off x="533400" y="2286000"/>
          <a:ext cx="3638550" cy="1333500"/>
        </p:xfrm>
        <a:graphic>
          <a:graphicData uri="http://schemas.openxmlformats.org/drawingml/2006/table">
            <a:tbl>
              <a:tblPr/>
              <a:tblGrid>
                <a:gridCol w="1247775"/>
                <a:gridCol w="828675"/>
                <a:gridCol w="971550"/>
                <a:gridCol w="59055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Instruction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ALU=0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Concat</a:t>
                      </a:r>
                      <a:r>
                        <a:rPr lang="en-US" b="0" dirty="0" smtClean="0"/>
                        <a:t>=1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2081"/>
            <a:ext cx="4114800" cy="435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557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An unbalanced design has some operations doing more “work” (time) than the others</a:t>
            </a:r>
          </a:p>
          <a:p>
            <a:pPr lvl="1"/>
            <a:r>
              <a:rPr lang="en-US" dirty="0" smtClean="0"/>
              <a:t>Wastes time in fast cycles</a:t>
            </a:r>
          </a:p>
          <a:p>
            <a:endParaRPr lang="en-US" dirty="0"/>
          </a:p>
          <a:p>
            <a:r>
              <a:rPr lang="en-US" dirty="0" smtClean="0"/>
              <a:t>Moving work between operations is Balancing</a:t>
            </a:r>
          </a:p>
          <a:p>
            <a:pPr lvl="1"/>
            <a:r>
              <a:rPr lang="en-US" dirty="0" smtClean="0"/>
              <a:t>Reduce the global clock period by leveling</a:t>
            </a:r>
          </a:p>
          <a:p>
            <a:pPr lvl="1"/>
            <a:endParaRPr lang="en-US" dirty="0"/>
          </a:p>
          <a:p>
            <a:r>
              <a:rPr lang="en-US" dirty="0" smtClean="0"/>
              <a:t>Balance adjacent ops by register positioning</a:t>
            </a:r>
          </a:p>
          <a:p>
            <a:pPr lvl="1"/>
            <a:r>
              <a:rPr lang="en-US" dirty="0" smtClean="0"/>
              <a:t>Some ops are hard to “slice”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tem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FSM Reduction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867400"/>
            <a:ext cx="4343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Return to IF suppressed for diagram clarity</a:t>
            </a:r>
          </a:p>
          <a:p>
            <a:pPr algn="l"/>
            <a:r>
              <a:rPr lang="en-US" sz="1800" dirty="0" smtClean="0"/>
              <a:t>Every terminal state returns to IF.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94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1841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5867400"/>
            <a:ext cx="4343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These states have identical outputs</a:t>
            </a:r>
          </a:p>
          <a:p>
            <a:pPr algn="l"/>
            <a:r>
              <a:rPr lang="en-US" sz="1800" dirty="0" smtClean="0"/>
              <a:t>They do not have identical transitions</a:t>
            </a:r>
          </a:p>
          <a:p>
            <a:pPr algn="l"/>
            <a:r>
              <a:rPr lang="en-US" sz="1800" dirty="0" smtClean="0"/>
              <a:t>We can still merge them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96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temp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5867400"/>
            <a:ext cx="4343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Tada!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21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24B6-96BB-7449-933F-F2FDC9844F7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 Cycle w/ Controls</a:t>
            </a:r>
            <a:endParaRPr lang="en-US" dirty="0"/>
          </a:p>
        </p:txBody>
      </p:sp>
      <p:grpSp>
        <p:nvGrpSpPr>
          <p:cNvPr id="58373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75225" y="3149600"/>
            <a:ext cx="568325" cy="995363"/>
            <a:chOff x="1875" y="3066"/>
            <a:chExt cx="358" cy="627"/>
          </a:xfrm>
        </p:grpSpPr>
        <p:sp>
          <p:nvSpPr>
            <p:cNvPr id="58548" name="Rectangle 5"/>
            <p:cNvSpPr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58549" name="Line 6"/>
            <p:cNvSpPr>
              <a:spLocks noChangeShapeType="1"/>
            </p:cNvSpPr>
            <p:nvPr>
              <p:custDataLst>
                <p:tags r:id="rId18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50" name="Line 7"/>
            <p:cNvSpPr>
              <a:spLocks noChangeShapeType="1"/>
            </p:cNvSpPr>
            <p:nvPr>
              <p:custDataLst>
                <p:tags r:id="rId18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4" name="Group 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150100" y="4452938"/>
            <a:ext cx="709613" cy="1330325"/>
            <a:chOff x="3040" y="2253"/>
            <a:chExt cx="447" cy="838"/>
          </a:xfrm>
        </p:grpSpPr>
        <p:sp>
          <p:nvSpPr>
            <p:cNvPr id="58540" name="AutoShape 9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1" name="Line 10"/>
            <p:cNvSpPr>
              <a:spLocks noChangeShapeType="1"/>
            </p:cNvSpPr>
            <p:nvPr>
              <p:custDataLst>
                <p:tags r:id="rId176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2" name="Line 11"/>
            <p:cNvSpPr>
              <a:spLocks noChangeShapeType="1"/>
            </p:cNvSpPr>
            <p:nvPr>
              <p:custDataLst>
                <p:tags r:id="rId177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3" name="Line 12"/>
            <p:cNvSpPr>
              <a:spLocks noChangeShapeType="1"/>
            </p:cNvSpPr>
            <p:nvPr>
              <p:custDataLst>
                <p:tags r:id="rId178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4" name="Line 13"/>
            <p:cNvSpPr>
              <a:spLocks noChangeShapeType="1"/>
            </p:cNvSpPr>
            <p:nvPr>
              <p:custDataLst>
                <p:tags r:id="rId179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5" name="Line 14"/>
            <p:cNvSpPr>
              <a:spLocks noChangeShapeType="1"/>
            </p:cNvSpPr>
            <p:nvPr>
              <p:custDataLst>
                <p:tags r:id="rId180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6" name="Line 15"/>
            <p:cNvSpPr>
              <a:spLocks noChangeShapeType="1"/>
            </p:cNvSpPr>
            <p:nvPr>
              <p:custDataLst>
                <p:tags r:id="rId181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7" name="Line 16"/>
            <p:cNvSpPr>
              <a:spLocks noChangeShapeType="1"/>
            </p:cNvSpPr>
            <p:nvPr>
              <p:custDataLst>
                <p:tags r:id="rId182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5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3213" y="2814638"/>
            <a:ext cx="568325" cy="995362"/>
            <a:chOff x="1875" y="3066"/>
            <a:chExt cx="358" cy="627"/>
          </a:xfrm>
        </p:grpSpPr>
        <p:sp>
          <p:nvSpPr>
            <p:cNvPr id="58537" name="Rectangle 18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58538" name="Line 19"/>
            <p:cNvSpPr>
              <a:spLocks noChangeShapeType="1"/>
            </p:cNvSpPr>
            <p:nvPr>
              <p:custDataLst>
                <p:tags r:id="rId173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9" name="Line 20"/>
            <p:cNvSpPr>
              <a:spLocks noChangeShapeType="1"/>
            </p:cNvSpPr>
            <p:nvPr>
              <p:custDataLst>
                <p:tags r:id="rId174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6" name="Group 2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26150" y="3151188"/>
            <a:ext cx="568325" cy="995362"/>
            <a:chOff x="1875" y="3066"/>
            <a:chExt cx="358" cy="627"/>
          </a:xfrm>
        </p:grpSpPr>
        <p:sp>
          <p:nvSpPr>
            <p:cNvPr id="58534" name="Rectangle 22"/>
            <p:cNvSpPr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&lt;&lt;2</a:t>
              </a:r>
            </a:p>
          </p:txBody>
        </p:sp>
        <p:sp>
          <p:nvSpPr>
            <p:cNvPr id="58535" name="Line 23"/>
            <p:cNvSpPr>
              <a:spLocks noChangeShapeType="1"/>
            </p:cNvSpPr>
            <p:nvPr>
              <p:custDataLst>
                <p:tags r:id="rId170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6" name="Line 24"/>
            <p:cNvSpPr>
              <a:spLocks noChangeShapeType="1"/>
            </p:cNvSpPr>
            <p:nvPr>
              <p:custDataLst>
                <p:tags r:id="rId171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7" name="Group 2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857500" y="4714875"/>
            <a:ext cx="568325" cy="995363"/>
            <a:chOff x="1875" y="3066"/>
            <a:chExt cx="358" cy="627"/>
          </a:xfrm>
        </p:grpSpPr>
        <p:sp>
          <p:nvSpPr>
            <p:cNvPr id="58531" name="Rectangle 26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Times New Roman" charset="0"/>
                </a:rPr>
                <a:t>MDR</a:t>
              </a:r>
            </a:p>
          </p:txBody>
        </p:sp>
        <p:sp>
          <p:nvSpPr>
            <p:cNvPr id="58532" name="Line 27"/>
            <p:cNvSpPr>
              <a:spLocks noChangeShapeType="1"/>
            </p:cNvSpPr>
            <p:nvPr>
              <p:custDataLst>
                <p:tags r:id="rId167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3" name="Line 28"/>
            <p:cNvSpPr>
              <a:spLocks noChangeShapeType="1"/>
            </p:cNvSpPr>
            <p:nvPr>
              <p:custDataLst>
                <p:tags r:id="rId168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8" name="Group 2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8101013" y="4624388"/>
            <a:ext cx="568325" cy="995362"/>
            <a:chOff x="1875" y="3066"/>
            <a:chExt cx="358" cy="627"/>
          </a:xfrm>
        </p:grpSpPr>
        <p:sp>
          <p:nvSpPr>
            <p:cNvPr id="58528" name="Rectangle 30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Times New Roman" charset="0"/>
                </a:rPr>
                <a:t>ALU RES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58529" name="Line 31"/>
            <p:cNvSpPr>
              <a:spLocks noChangeShapeType="1"/>
            </p:cNvSpPr>
            <p:nvPr>
              <p:custDataLst>
                <p:tags r:id="rId16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0" name="Line 32"/>
            <p:cNvSpPr>
              <a:spLocks noChangeShapeType="1"/>
            </p:cNvSpPr>
            <p:nvPr>
              <p:custDataLst>
                <p:tags r:id="rId16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9" name="Group 33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368925" y="5346700"/>
            <a:ext cx="568325" cy="415925"/>
            <a:chOff x="1875" y="3066"/>
            <a:chExt cx="358" cy="627"/>
          </a:xfrm>
        </p:grpSpPr>
        <p:sp>
          <p:nvSpPr>
            <p:cNvPr id="58525" name="Rectangle 34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B</a:t>
              </a:r>
            </a:p>
          </p:txBody>
        </p:sp>
        <p:sp>
          <p:nvSpPr>
            <p:cNvPr id="58526" name="Line 35"/>
            <p:cNvSpPr>
              <a:spLocks noChangeShapeType="1"/>
            </p:cNvSpPr>
            <p:nvPr>
              <p:custDataLst>
                <p:tags r:id="rId161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7" name="Line 36"/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0" name="Group 3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373688" y="4806950"/>
            <a:ext cx="568325" cy="387350"/>
            <a:chOff x="1875" y="3066"/>
            <a:chExt cx="358" cy="627"/>
          </a:xfrm>
        </p:grpSpPr>
        <p:sp>
          <p:nvSpPr>
            <p:cNvPr id="58522" name="Rectangle 38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A</a:t>
              </a:r>
            </a:p>
          </p:txBody>
        </p:sp>
        <p:sp>
          <p:nvSpPr>
            <p:cNvPr id="58523" name="Line 39"/>
            <p:cNvSpPr>
              <a:spLocks noChangeShapeType="1"/>
            </p:cNvSpPr>
            <p:nvPr>
              <p:custDataLst>
                <p:tags r:id="rId158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4" name="Line 40"/>
            <p:cNvSpPr>
              <a:spLocks noChangeShapeType="1"/>
            </p:cNvSpPr>
            <p:nvPr>
              <p:custDataLst>
                <p:tags r:id="rId159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1" name="Group 4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316038" y="2770188"/>
            <a:ext cx="1328737" cy="1217612"/>
            <a:chOff x="853" y="1349"/>
            <a:chExt cx="837" cy="767"/>
          </a:xfrm>
        </p:grpSpPr>
        <p:sp>
          <p:nvSpPr>
            <p:cNvPr id="58517" name="Rectangle 42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904" y="1400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Addr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        </a:t>
              </a:r>
              <a:endParaRPr lang="en-US" sz="1600" b="1">
                <a:latin typeface="Times New Roman" charset="0"/>
              </a:endParaRPr>
            </a:p>
          </p:txBody>
        </p:sp>
        <p:sp>
          <p:nvSpPr>
            <p:cNvPr id="58518" name="Line 43"/>
            <p:cNvSpPr>
              <a:spLocks noChangeShapeType="1"/>
            </p:cNvSpPr>
            <p:nvPr>
              <p:custDataLst>
                <p:tags r:id="rId153"/>
              </p:custDataLst>
            </p:nvPr>
          </p:nvSpPr>
          <p:spPr bwMode="auto">
            <a:xfrm>
              <a:off x="1639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9" name="Line 44"/>
            <p:cNvSpPr>
              <a:spLocks noChangeShapeType="1"/>
            </p:cNvSpPr>
            <p:nvPr>
              <p:custDataLst>
                <p:tags r:id="rId154"/>
              </p:custDataLst>
            </p:nvPr>
          </p:nvSpPr>
          <p:spPr bwMode="auto">
            <a:xfrm>
              <a:off x="853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0" name="Line 45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 rot="-5400000">
              <a:off x="1251" y="13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1" name="Line 46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853" y="20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382" name="Line 4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119813" y="4265613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3" name="Line 4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942975" y="33115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Line 4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39800" y="42672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Line 5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740775" y="51212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Line 5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740775" y="60245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Line 5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471863" y="602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Line 5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1068388" y="6029325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Line 5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065213" y="348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Line 5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671763" y="33099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5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3208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Line 5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8166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Line 5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787650" y="5211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394" name="AutoShape 59"/>
          <p:cNvCxnSpPr>
            <a:cxnSpLocks noChangeShapeType="1"/>
            <a:stCxn id="58539" idx="1"/>
            <a:endCxn id="58383" idx="0"/>
          </p:cNvCxnSpPr>
          <p:nvPr>
            <p:custDataLst>
              <p:tags r:id="rId23"/>
            </p:custDataLst>
          </p:nvPr>
        </p:nvCxnSpPr>
        <p:spPr bwMode="auto">
          <a:xfrm flipV="1">
            <a:off x="871538" y="331152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5" name="AutoShape 60"/>
          <p:cNvCxnSpPr>
            <a:cxnSpLocks noChangeShapeType="1"/>
            <a:stCxn id="58383" idx="0"/>
            <a:endCxn id="58384" idx="0"/>
          </p:cNvCxnSpPr>
          <p:nvPr>
            <p:custDataLst>
              <p:tags r:id="rId24"/>
            </p:custDataLst>
          </p:nvPr>
        </p:nvCxnSpPr>
        <p:spPr bwMode="auto">
          <a:xfrm flipH="1">
            <a:off x="939800" y="3311525"/>
            <a:ext cx="3175" cy="955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6" name="AutoShape 61"/>
          <p:cNvCxnSpPr>
            <a:cxnSpLocks noChangeShapeType="1"/>
            <a:stCxn id="58384" idx="1"/>
            <a:endCxn id="58382" idx="0"/>
          </p:cNvCxnSpPr>
          <p:nvPr>
            <p:custDataLst>
              <p:tags r:id="rId25"/>
            </p:custDataLst>
          </p:nvPr>
        </p:nvCxnSpPr>
        <p:spPr bwMode="auto">
          <a:xfrm flipV="1">
            <a:off x="1062038" y="4265613"/>
            <a:ext cx="50577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7" name="AutoShape 62"/>
          <p:cNvCxnSpPr>
            <a:cxnSpLocks noChangeShapeType="1"/>
            <a:stCxn id="58382" idx="1"/>
            <a:endCxn id="58469" idx="0"/>
          </p:cNvCxnSpPr>
          <p:nvPr>
            <p:custDataLst>
              <p:tags r:id="rId26"/>
            </p:custDataLst>
          </p:nvPr>
        </p:nvCxnSpPr>
        <p:spPr bwMode="auto">
          <a:xfrm>
            <a:off x="6262688" y="4265613"/>
            <a:ext cx="1587" cy="409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8" name="AutoShape 63"/>
          <p:cNvCxnSpPr>
            <a:cxnSpLocks noChangeShapeType="1"/>
            <a:stCxn id="58383" idx="1"/>
            <a:endCxn id="58519" idx="0"/>
          </p:cNvCxnSpPr>
          <p:nvPr>
            <p:custDataLst>
              <p:tags r:id="rId27"/>
            </p:custDataLst>
          </p:nvPr>
        </p:nvCxnSpPr>
        <p:spPr bwMode="auto">
          <a:xfrm flipV="1">
            <a:off x="1065213" y="3309938"/>
            <a:ext cx="2508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64"/>
          <p:cNvCxnSpPr>
            <a:cxnSpLocks noChangeShapeType="1"/>
            <a:stCxn id="58530" idx="1"/>
            <a:endCxn id="58385" idx="0"/>
          </p:cNvCxnSpPr>
          <p:nvPr>
            <p:custDataLst>
              <p:tags r:id="rId28"/>
            </p:custDataLst>
          </p:nvPr>
        </p:nvCxnSpPr>
        <p:spPr bwMode="auto">
          <a:xfrm flipV="1">
            <a:off x="8669338" y="512127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0" name="AutoShape 65"/>
          <p:cNvCxnSpPr>
            <a:cxnSpLocks noChangeShapeType="1"/>
            <a:stCxn id="58385" idx="1"/>
            <a:endCxn id="58386" idx="1"/>
          </p:cNvCxnSpPr>
          <p:nvPr>
            <p:custDataLst>
              <p:tags r:id="rId29"/>
            </p:custDataLst>
          </p:nvPr>
        </p:nvCxnSpPr>
        <p:spPr bwMode="auto">
          <a:xfrm>
            <a:off x="8863013" y="5121275"/>
            <a:ext cx="0" cy="903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1" name="AutoShape 66"/>
          <p:cNvCxnSpPr>
            <a:cxnSpLocks noChangeShapeType="1"/>
            <a:stCxn id="58386" idx="0"/>
            <a:endCxn id="58387" idx="1"/>
          </p:cNvCxnSpPr>
          <p:nvPr>
            <p:custDataLst>
              <p:tags r:id="rId30"/>
            </p:custDataLst>
          </p:nvPr>
        </p:nvCxnSpPr>
        <p:spPr bwMode="auto">
          <a:xfrm flipH="1">
            <a:off x="3594100" y="6024563"/>
            <a:ext cx="51466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2" name="AutoShape 67"/>
          <p:cNvCxnSpPr>
            <a:cxnSpLocks noChangeShapeType="1"/>
            <a:stCxn id="58387" idx="0"/>
            <a:endCxn id="58425" idx="0"/>
          </p:cNvCxnSpPr>
          <p:nvPr>
            <p:custDataLst>
              <p:tags r:id="rId31"/>
            </p:custDataLst>
          </p:nvPr>
        </p:nvCxnSpPr>
        <p:spPr bwMode="auto">
          <a:xfrm flipV="1">
            <a:off x="3471863" y="5719763"/>
            <a:ext cx="1587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3" name="AutoShape 68"/>
          <p:cNvCxnSpPr>
            <a:cxnSpLocks noChangeShapeType="1"/>
            <a:stCxn id="58387" idx="0"/>
            <a:endCxn id="58388" idx="1"/>
          </p:cNvCxnSpPr>
          <p:nvPr>
            <p:custDataLst>
              <p:tags r:id="rId32"/>
            </p:custDataLst>
          </p:nvPr>
        </p:nvCxnSpPr>
        <p:spPr bwMode="auto">
          <a:xfrm flipH="1">
            <a:off x="1190625" y="6024563"/>
            <a:ext cx="228123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4" name="AutoShape 69"/>
          <p:cNvCxnSpPr>
            <a:cxnSpLocks noChangeShapeType="1"/>
            <a:stCxn id="58388" idx="0"/>
            <a:endCxn id="58389" idx="0"/>
          </p:cNvCxnSpPr>
          <p:nvPr>
            <p:custDataLst>
              <p:tags r:id="rId33"/>
            </p:custDataLst>
          </p:nvPr>
        </p:nvCxnSpPr>
        <p:spPr bwMode="auto">
          <a:xfrm flipH="1" flipV="1">
            <a:off x="1065213" y="3484563"/>
            <a:ext cx="3175" cy="254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5" name="Line 7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1177925" y="3140075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06" name="AutoShape 71"/>
          <p:cNvCxnSpPr>
            <a:cxnSpLocks noChangeShapeType="1"/>
            <a:stCxn id="58527" idx="1"/>
            <a:endCxn id="58392" idx="1"/>
          </p:cNvCxnSpPr>
          <p:nvPr>
            <p:custDataLst>
              <p:tags r:id="rId35"/>
            </p:custDataLst>
          </p:nvPr>
        </p:nvCxnSpPr>
        <p:spPr bwMode="auto">
          <a:xfrm>
            <a:off x="5937250" y="5554663"/>
            <a:ext cx="1588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7" name="AutoShape 72"/>
          <p:cNvCxnSpPr>
            <a:cxnSpLocks noChangeShapeType="1"/>
            <a:stCxn id="58392" idx="0"/>
            <a:endCxn id="58391" idx="1"/>
          </p:cNvCxnSpPr>
          <p:nvPr>
            <p:custDataLst>
              <p:tags r:id="rId36"/>
            </p:custDataLst>
          </p:nvPr>
        </p:nvCxnSpPr>
        <p:spPr bwMode="auto">
          <a:xfrm flipH="1">
            <a:off x="1443038" y="5870575"/>
            <a:ext cx="43735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8" name="AutoShape 73"/>
          <p:cNvCxnSpPr>
            <a:cxnSpLocks noChangeShapeType="1"/>
            <a:stCxn id="58391" idx="0"/>
            <a:endCxn id="58521" idx="0"/>
          </p:cNvCxnSpPr>
          <p:nvPr>
            <p:custDataLst>
              <p:tags r:id="rId37"/>
            </p:custDataLst>
          </p:nvPr>
        </p:nvCxnSpPr>
        <p:spPr bwMode="auto">
          <a:xfrm flipH="1" flipV="1">
            <a:off x="1316038" y="3827463"/>
            <a:ext cx="4762" cy="2043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9" name="Line 7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2790825" y="295433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10" name="AutoShape 75"/>
          <p:cNvCxnSpPr>
            <a:cxnSpLocks noChangeShapeType="1"/>
            <a:stCxn id="58518" idx="1"/>
            <a:endCxn id="58390" idx="0"/>
          </p:cNvCxnSpPr>
          <p:nvPr>
            <p:custDataLst>
              <p:tags r:id="rId39"/>
            </p:custDataLst>
          </p:nvPr>
        </p:nvCxnSpPr>
        <p:spPr bwMode="auto">
          <a:xfrm>
            <a:off x="2644775" y="3309938"/>
            <a:ext cx="269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1" name="AutoShape 76"/>
          <p:cNvCxnSpPr>
            <a:cxnSpLocks noChangeShapeType="1"/>
            <a:stCxn id="58390" idx="1"/>
            <a:endCxn id="58393" idx="0"/>
          </p:cNvCxnSpPr>
          <p:nvPr>
            <p:custDataLst>
              <p:tags r:id="rId40"/>
            </p:custDataLst>
          </p:nvPr>
        </p:nvCxnSpPr>
        <p:spPr bwMode="auto">
          <a:xfrm flipH="1">
            <a:off x="2787650" y="3309938"/>
            <a:ext cx="6350" cy="1901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12" name="AutoShape 77"/>
          <p:cNvCxnSpPr>
            <a:cxnSpLocks noChangeShapeType="1"/>
            <a:stCxn id="58393" idx="1"/>
            <a:endCxn id="58532" idx="0"/>
          </p:cNvCxnSpPr>
          <p:nvPr>
            <p:custDataLst>
              <p:tags r:id="rId41"/>
            </p:custDataLst>
          </p:nvPr>
        </p:nvCxnSpPr>
        <p:spPr bwMode="auto">
          <a:xfrm flipH="1">
            <a:off x="2857500" y="5211763"/>
            <a:ext cx="523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3" name="AutoShape 78"/>
          <p:cNvCxnSpPr>
            <a:cxnSpLocks noChangeShapeType="1"/>
            <a:stCxn id="58390" idx="1"/>
            <a:endCxn id="58409" idx="0"/>
          </p:cNvCxnSpPr>
          <p:nvPr>
            <p:custDataLst>
              <p:tags r:id="rId42"/>
            </p:custDataLst>
          </p:nvPr>
        </p:nvCxnSpPr>
        <p:spPr bwMode="auto">
          <a:xfrm flipH="1" flipV="1">
            <a:off x="2790825" y="2954338"/>
            <a:ext cx="3175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4" name="AutoShape 79"/>
          <p:cNvCxnSpPr>
            <a:cxnSpLocks noChangeShapeType="1"/>
            <a:stCxn id="58409" idx="1"/>
            <a:endCxn id="58510" idx="0"/>
          </p:cNvCxnSpPr>
          <p:nvPr>
            <p:custDataLst>
              <p:tags r:id="rId43"/>
            </p:custDataLst>
          </p:nvPr>
        </p:nvCxnSpPr>
        <p:spPr bwMode="auto">
          <a:xfrm flipV="1">
            <a:off x="2913063" y="2952750"/>
            <a:ext cx="4746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15" name="Line 8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304800" y="22860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6" name="Line 8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7862888" y="2286000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7" name="Line 8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6997700" y="54403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8" name="Line 83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997700" y="53260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9" name="Line 8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7864475" y="511968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0" name="Line 8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3694113" y="36512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1" name="Line 8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997700" y="567055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2" name="Line 8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6977063" y="46751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3" name="Line 8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6997700" y="55546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4" name="Line 89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7029450" y="500221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5" name="Line 9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3473450" y="5719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6" name="Line 9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3425825" y="5534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7" name="Line 9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3563938" y="5326063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28" name="AutoShape 93"/>
          <p:cNvCxnSpPr>
            <a:cxnSpLocks noChangeShapeType="1"/>
            <a:stCxn id="58533" idx="1"/>
            <a:endCxn id="58426" idx="0"/>
          </p:cNvCxnSpPr>
          <p:nvPr>
            <p:custDataLst>
              <p:tags r:id="rId57"/>
            </p:custDataLst>
          </p:nvPr>
        </p:nvCxnSpPr>
        <p:spPr bwMode="auto">
          <a:xfrm>
            <a:off x="3425825" y="5213350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29" name="AutoShape 94"/>
          <p:cNvCxnSpPr>
            <a:cxnSpLocks noChangeShapeType="1"/>
            <a:stCxn id="58426" idx="1"/>
            <a:endCxn id="58506" idx="0"/>
          </p:cNvCxnSpPr>
          <p:nvPr>
            <p:custDataLst>
              <p:tags r:id="rId58"/>
            </p:custDataLst>
          </p:nvPr>
        </p:nvCxnSpPr>
        <p:spPr bwMode="auto">
          <a:xfrm>
            <a:off x="3548063" y="5534025"/>
            <a:ext cx="1698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30" name="Group 95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3387725" y="2455863"/>
            <a:ext cx="1155700" cy="1117600"/>
            <a:chOff x="2014" y="953"/>
            <a:chExt cx="728" cy="704"/>
          </a:xfrm>
        </p:grpSpPr>
        <p:sp>
          <p:nvSpPr>
            <p:cNvPr id="58509" name="Rectangle 96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 flipV="1">
              <a:off x="2091" y="953"/>
              <a:ext cx="640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IR</a:t>
              </a: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</p:txBody>
        </p:sp>
        <p:sp>
          <p:nvSpPr>
            <p:cNvPr id="58510" name="Line 97"/>
            <p:cNvSpPr>
              <a:spLocks noChangeShapeType="1"/>
            </p:cNvSpPr>
            <p:nvPr>
              <p:custDataLst>
                <p:tags r:id="rId146"/>
              </p:custDataLst>
            </p:nvPr>
          </p:nvSpPr>
          <p:spPr bwMode="auto">
            <a:xfrm flipV="1">
              <a:off x="2014" y="1266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1" name="Text Box 98"/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 rot="10800000" flipV="1">
              <a:off x="2090" y="1197"/>
              <a:ext cx="652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>
                  <a:latin typeface="Times New Roman" charset="0"/>
                </a:rPr>
                <a:t>Rs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Rt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Rd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Imm16</a:t>
              </a:r>
            </a:p>
          </p:txBody>
        </p:sp>
        <p:grpSp>
          <p:nvGrpSpPr>
            <p:cNvPr id="58512" name="Group 99"/>
            <p:cNvGrpSpPr>
              <a:grpSpLocks/>
            </p:cNvGrpSpPr>
            <p:nvPr/>
          </p:nvGrpSpPr>
          <p:grpSpPr bwMode="auto">
            <a:xfrm rot="-5400000">
              <a:off x="2372" y="1414"/>
              <a:ext cx="77" cy="410"/>
              <a:chOff x="2731" y="1068"/>
              <a:chExt cx="77" cy="410"/>
            </a:xfrm>
          </p:grpSpPr>
          <p:sp>
            <p:nvSpPr>
              <p:cNvPr id="58513" name="Line 100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 flipV="1">
                <a:off x="2731" y="147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4" name="Line 101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 flipV="1">
                <a:off x="2731" y="106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5" name="Line 102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 flipV="1">
                <a:off x="2731" y="1342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6" name="Line 103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 flipV="1">
                <a:off x="2731" y="1205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58431" name="AutoShape 104"/>
          <p:cNvCxnSpPr>
            <a:cxnSpLocks noChangeShapeType="1"/>
            <a:stCxn id="58544" idx="1"/>
            <a:endCxn id="58419" idx="0"/>
          </p:cNvCxnSpPr>
          <p:nvPr>
            <p:custDataLst>
              <p:tags r:id="rId60"/>
            </p:custDataLst>
          </p:nvPr>
        </p:nvCxnSpPr>
        <p:spPr bwMode="auto">
          <a:xfrm>
            <a:off x="7807325" y="5118100"/>
            <a:ext cx="571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2" name="AutoShape 105"/>
          <p:cNvCxnSpPr>
            <a:cxnSpLocks noChangeShapeType="1"/>
          </p:cNvCxnSpPr>
          <p:nvPr>
            <p:custDataLst>
              <p:tags r:id="rId61"/>
            </p:custDataLst>
          </p:nvPr>
        </p:nvCxnSpPr>
        <p:spPr bwMode="auto">
          <a:xfrm flipH="1" flipV="1">
            <a:off x="8096235" y="2287588"/>
            <a:ext cx="1588" cy="283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3" name="AutoShape 106"/>
          <p:cNvCxnSpPr>
            <a:cxnSpLocks noChangeShapeType="1"/>
            <a:stCxn id="58419" idx="1"/>
            <a:endCxn id="58529" idx="0"/>
          </p:cNvCxnSpPr>
          <p:nvPr>
            <p:custDataLst>
              <p:tags r:id="rId62"/>
            </p:custDataLst>
          </p:nvPr>
        </p:nvCxnSpPr>
        <p:spPr bwMode="auto">
          <a:xfrm>
            <a:off x="7986713" y="5119688"/>
            <a:ext cx="1143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4" name="AutoShape 107"/>
          <p:cNvCxnSpPr>
            <a:cxnSpLocks noChangeShapeType="1"/>
            <a:stCxn id="58416" idx="0"/>
            <a:endCxn id="58415" idx="1"/>
          </p:cNvCxnSpPr>
          <p:nvPr>
            <p:custDataLst>
              <p:tags r:id="rId63"/>
            </p:custDataLst>
          </p:nvPr>
        </p:nvCxnSpPr>
        <p:spPr bwMode="auto">
          <a:xfrm flipH="1">
            <a:off x="427038" y="2286000"/>
            <a:ext cx="7435850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5" name="AutoShape 108"/>
          <p:cNvCxnSpPr>
            <a:cxnSpLocks noChangeShapeType="1"/>
            <a:stCxn id="58415" idx="0"/>
            <a:endCxn id="58538" idx="0"/>
          </p:cNvCxnSpPr>
          <p:nvPr>
            <p:custDataLst>
              <p:tags r:id="rId64"/>
            </p:custDataLst>
          </p:nvPr>
        </p:nvCxnSpPr>
        <p:spPr bwMode="auto">
          <a:xfrm flipH="1">
            <a:off x="303213" y="2286000"/>
            <a:ext cx="1587" cy="1025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6" name="AutoShape 109"/>
          <p:cNvCxnSpPr>
            <a:cxnSpLocks noChangeShapeType="1"/>
            <a:stCxn id="58524" idx="1"/>
            <a:endCxn id="58424" idx="0"/>
          </p:cNvCxnSpPr>
          <p:nvPr>
            <p:custDataLst>
              <p:tags r:id="rId65"/>
            </p:custDataLst>
          </p:nvPr>
        </p:nvCxnSpPr>
        <p:spPr bwMode="auto">
          <a:xfrm>
            <a:off x="5942013" y="5000625"/>
            <a:ext cx="1087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37" name="Line 110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7129463" y="4592638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8" name="Line 111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7148513" y="523875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9" name="Line 112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5868988" y="36464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40" name="AutoShape 113"/>
          <p:cNvCxnSpPr>
            <a:cxnSpLocks noChangeShapeType="1"/>
            <a:stCxn id="58527" idx="1"/>
            <a:endCxn id="58423" idx="0"/>
          </p:cNvCxnSpPr>
          <p:nvPr>
            <p:custDataLst>
              <p:tags r:id="rId69"/>
            </p:custDataLst>
          </p:nvPr>
        </p:nvCxnSpPr>
        <p:spPr bwMode="auto">
          <a:xfrm>
            <a:off x="5937250" y="5554663"/>
            <a:ext cx="10604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1" name="AutoShape 114"/>
          <p:cNvCxnSpPr>
            <a:cxnSpLocks noChangeShapeType="1"/>
            <a:stCxn id="58505" idx="1"/>
            <a:endCxn id="58523" idx="0"/>
          </p:cNvCxnSpPr>
          <p:nvPr>
            <p:custDataLst>
              <p:tags r:id="rId70"/>
            </p:custDataLst>
          </p:nvPr>
        </p:nvCxnSpPr>
        <p:spPr bwMode="auto">
          <a:xfrm>
            <a:off x="5314950" y="5000625"/>
            <a:ext cx="587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2" name="AutoShape 115"/>
          <p:cNvCxnSpPr>
            <a:cxnSpLocks noChangeShapeType="1"/>
            <a:stCxn id="58503" idx="1"/>
            <a:endCxn id="58526" idx="0"/>
          </p:cNvCxnSpPr>
          <p:nvPr>
            <p:custDataLst>
              <p:tags r:id="rId71"/>
            </p:custDataLst>
          </p:nvPr>
        </p:nvCxnSpPr>
        <p:spPr bwMode="auto">
          <a:xfrm flipV="1">
            <a:off x="5314950" y="5554663"/>
            <a:ext cx="539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3" name="Group 116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3717925" y="4491038"/>
            <a:ext cx="1597025" cy="1293812"/>
            <a:chOff x="2432" y="2829"/>
            <a:chExt cx="1006" cy="815"/>
          </a:xfrm>
        </p:grpSpPr>
        <p:sp>
          <p:nvSpPr>
            <p:cNvPr id="58501" name="Rectangle 117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2483" y="2881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  Ab   Aa  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            Da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Registers</a:t>
              </a:r>
              <a:r>
                <a:rPr lang="en-US">
                  <a:latin typeface="Times New Roman" charset="0"/>
                </a:rPr>
                <a:t> </a:t>
              </a:r>
              <a:endParaRPr lang="en-US" b="1">
                <a:latin typeface="Times New Roman" charset="0"/>
              </a:endParaRPr>
            </a:p>
            <a:p>
              <a:pPr algn="ctr" eaLnBrk="0" hangingPunct="0"/>
              <a:r>
                <a:rPr lang="en-US">
                  <a:latin typeface="Times New Roman" charset="0"/>
                </a:rPr>
                <a:t>Dw  WrEn Db</a:t>
              </a:r>
            </a:p>
          </p:txBody>
        </p:sp>
        <p:sp>
          <p:nvSpPr>
            <p:cNvPr id="58502" name="Line 118"/>
            <p:cNvSpPr>
              <a:spLocks noChangeShapeType="1"/>
            </p:cNvSpPr>
            <p:nvPr>
              <p:custDataLst>
                <p:tags r:id="rId138"/>
              </p:custDataLst>
            </p:nvPr>
          </p:nvSpPr>
          <p:spPr bwMode="auto">
            <a:xfrm rot="-5400000">
              <a:off x="2604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3" name="Line 119"/>
            <p:cNvSpPr>
              <a:spLocks noChangeShapeType="1"/>
            </p:cNvSpPr>
            <p:nvPr>
              <p:custDataLst>
                <p:tags r:id="rId139"/>
              </p:custDataLst>
            </p:nvPr>
          </p:nvSpPr>
          <p:spPr bwMode="auto">
            <a:xfrm>
              <a:off x="3387" y="35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4" name="Line 120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 rot="-5400000">
              <a:off x="2921" y="361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5" name="Line 121"/>
            <p:cNvSpPr>
              <a:spLocks noChangeShapeType="1"/>
            </p:cNvSpPr>
            <p:nvPr>
              <p:custDataLst>
                <p:tags r:id="rId141"/>
              </p:custDataLst>
            </p:nvPr>
          </p:nvSpPr>
          <p:spPr bwMode="auto">
            <a:xfrm>
              <a:off x="3387" y="315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6" name="Line 122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>
              <a:off x="2432" y="348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7" name="Line 123"/>
            <p:cNvSpPr>
              <a:spLocks noChangeShapeType="1"/>
            </p:cNvSpPr>
            <p:nvPr>
              <p:custDataLst>
                <p:tags r:id="rId143"/>
              </p:custDataLst>
            </p:nvPr>
          </p:nvSpPr>
          <p:spPr bwMode="auto">
            <a:xfrm rot="-5400000">
              <a:off x="2895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8" name="Line 124"/>
            <p:cNvSpPr>
              <a:spLocks noChangeShapeType="1"/>
            </p:cNvSpPr>
            <p:nvPr>
              <p:custDataLst>
                <p:tags r:id="rId144"/>
              </p:custDataLst>
            </p:nvPr>
          </p:nvSpPr>
          <p:spPr bwMode="auto">
            <a:xfrm rot="-5400000">
              <a:off x="3187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4" name="AutoShape 125"/>
          <p:cNvCxnSpPr>
            <a:cxnSpLocks noChangeShapeType="1"/>
            <a:stCxn id="58516" idx="0"/>
            <a:endCxn id="58499" idx="1"/>
          </p:cNvCxnSpPr>
          <p:nvPr>
            <p:custDataLst>
              <p:tags r:id="rId73"/>
            </p:custDataLst>
          </p:nvPr>
        </p:nvCxnSpPr>
        <p:spPr bwMode="auto">
          <a:xfrm flipH="1">
            <a:off x="3905250" y="3573463"/>
            <a:ext cx="3175" cy="774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5" name="Group 126"/>
          <p:cNvGrpSpPr>
            <a:grpSpLocks/>
          </p:cNvGrpSpPr>
          <p:nvPr>
            <p:custDataLst>
              <p:tags r:id="rId74"/>
            </p:custDataLst>
          </p:nvPr>
        </p:nvGrpSpPr>
        <p:grpSpPr bwMode="auto">
          <a:xfrm>
            <a:off x="3797300" y="4346575"/>
            <a:ext cx="496888" cy="130175"/>
            <a:chOff x="2410" y="2738"/>
            <a:chExt cx="313" cy="82"/>
          </a:xfrm>
        </p:grpSpPr>
        <p:sp>
          <p:nvSpPr>
            <p:cNvPr id="58498" name="Line 127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 rot="-5400000">
              <a:off x="2567" y="2663"/>
              <a:ext cx="0" cy="3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99" name="Line 128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 rot="16200000" flipV="1">
              <a:off x="2439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0" name="Line 129"/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auto">
            <a:xfrm rot="16200000" flipV="1">
              <a:off x="2576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6" name="AutoShape 130"/>
          <p:cNvCxnSpPr>
            <a:cxnSpLocks noChangeShapeType="1"/>
            <a:stCxn id="58418" idx="0"/>
            <a:endCxn id="58468" idx="1"/>
          </p:cNvCxnSpPr>
          <p:nvPr>
            <p:custDataLst>
              <p:tags r:id="rId75"/>
            </p:custDataLst>
          </p:nvPr>
        </p:nvCxnSpPr>
        <p:spPr bwMode="auto">
          <a:xfrm flipH="1">
            <a:off x="6711950" y="5326063"/>
            <a:ext cx="2857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47" name="AutoShape 131"/>
          <p:cNvCxnSpPr>
            <a:cxnSpLocks noChangeShapeType="1"/>
            <a:stCxn id="58468" idx="0"/>
            <a:endCxn id="58536" idx="1"/>
          </p:cNvCxnSpPr>
          <p:nvPr>
            <p:custDataLst>
              <p:tags r:id="rId76"/>
            </p:custDataLst>
          </p:nvPr>
        </p:nvCxnSpPr>
        <p:spPr bwMode="auto">
          <a:xfrm flipV="1">
            <a:off x="6589713" y="3649663"/>
            <a:ext cx="4762" cy="1677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8" name="AutoShape 132"/>
          <p:cNvCxnSpPr>
            <a:cxnSpLocks noChangeShapeType="1"/>
            <a:stCxn id="58439" idx="1"/>
            <a:endCxn id="58535" idx="0"/>
          </p:cNvCxnSpPr>
          <p:nvPr>
            <p:custDataLst>
              <p:tags r:id="rId77"/>
            </p:custDataLst>
          </p:nvPr>
        </p:nvCxnSpPr>
        <p:spPr bwMode="auto">
          <a:xfrm>
            <a:off x="5991225" y="3646488"/>
            <a:ext cx="349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9" name="AutoShape 133"/>
          <p:cNvCxnSpPr>
            <a:cxnSpLocks noChangeShapeType="1"/>
            <a:stCxn id="58439" idx="0"/>
            <a:endCxn id="58550" idx="1"/>
          </p:cNvCxnSpPr>
          <p:nvPr>
            <p:custDataLst>
              <p:tags r:id="rId78"/>
            </p:custDataLst>
          </p:nvPr>
        </p:nvCxnSpPr>
        <p:spPr bwMode="auto">
          <a:xfrm flipH="1">
            <a:off x="5543550" y="3646488"/>
            <a:ext cx="3254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50" name="AutoShape 134"/>
          <p:cNvCxnSpPr>
            <a:cxnSpLocks noChangeShapeType="1"/>
            <a:stCxn id="58549" idx="0"/>
            <a:endCxn id="58420" idx="1"/>
          </p:cNvCxnSpPr>
          <p:nvPr>
            <p:custDataLst>
              <p:tags r:id="rId79"/>
            </p:custDataLst>
          </p:nvPr>
        </p:nvCxnSpPr>
        <p:spPr bwMode="auto">
          <a:xfrm flipH="1">
            <a:off x="3816350" y="3646488"/>
            <a:ext cx="1158875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1" name="AutoShape 135"/>
          <p:cNvCxnSpPr>
            <a:cxnSpLocks noChangeShapeType="1"/>
            <a:stCxn id="58420" idx="0"/>
            <a:endCxn id="58514" idx="0"/>
          </p:cNvCxnSpPr>
          <p:nvPr>
            <p:custDataLst>
              <p:tags r:id="rId80"/>
            </p:custDataLst>
          </p:nvPr>
        </p:nvCxnSpPr>
        <p:spPr bwMode="auto">
          <a:xfrm flipH="1" flipV="1">
            <a:off x="3690938" y="3573463"/>
            <a:ext cx="3175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52" name="Text Box 136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6467475" y="5622925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4</a:t>
            </a:r>
          </a:p>
        </p:txBody>
      </p:sp>
      <p:cxnSp>
        <p:nvCxnSpPr>
          <p:cNvPr id="58453" name="AutoShape 137"/>
          <p:cNvCxnSpPr>
            <a:cxnSpLocks noChangeShapeType="1"/>
            <a:stCxn id="58452" idx="3"/>
            <a:endCxn id="58421" idx="0"/>
          </p:cNvCxnSpPr>
          <p:nvPr>
            <p:custDataLst>
              <p:tags r:id="rId82"/>
            </p:custDataLst>
          </p:nvPr>
        </p:nvCxnSpPr>
        <p:spPr bwMode="auto">
          <a:xfrm flipV="1">
            <a:off x="6765925" y="5670550"/>
            <a:ext cx="231775" cy="136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4" name="Line 138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4349750" y="38893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5" name="Line 139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4953000" y="40338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6" name="Line 140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4121150" y="40036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7" name="Line 141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41481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58" name="AutoShape 142"/>
          <p:cNvCxnSpPr>
            <a:cxnSpLocks noChangeShapeType="1"/>
            <a:stCxn id="58507" idx="1"/>
            <a:endCxn id="58457" idx="1"/>
          </p:cNvCxnSpPr>
          <p:nvPr>
            <p:custDataLst>
              <p:tags r:id="rId87"/>
            </p:custDataLst>
          </p:nvPr>
        </p:nvCxnSpPr>
        <p:spPr bwMode="auto">
          <a:xfrm flipV="1">
            <a:off x="4494213" y="4291013"/>
            <a:ext cx="1587" cy="2016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9" name="AutoShape 143"/>
          <p:cNvCxnSpPr>
            <a:cxnSpLocks noChangeShapeType="1"/>
            <a:stCxn id="58457" idx="0"/>
            <a:endCxn id="58456" idx="1"/>
          </p:cNvCxnSpPr>
          <p:nvPr>
            <p:custDataLst>
              <p:tags r:id="rId88"/>
            </p:custDataLst>
          </p:nvPr>
        </p:nvCxnSpPr>
        <p:spPr bwMode="auto">
          <a:xfrm flipH="1" flipV="1">
            <a:off x="4121150" y="414655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0" name="AutoShape 144"/>
          <p:cNvCxnSpPr>
            <a:cxnSpLocks noChangeShapeType="1"/>
            <a:stCxn id="58456" idx="1"/>
            <a:endCxn id="58500" idx="1"/>
          </p:cNvCxnSpPr>
          <p:nvPr>
            <p:custDataLst>
              <p:tags r:id="rId89"/>
            </p:custDataLst>
          </p:nvPr>
        </p:nvCxnSpPr>
        <p:spPr bwMode="auto">
          <a:xfrm>
            <a:off x="4121150" y="4146550"/>
            <a:ext cx="1588" cy="201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61" name="AutoShape 145"/>
          <p:cNvCxnSpPr>
            <a:cxnSpLocks noChangeShapeType="1"/>
            <a:stCxn id="58456" idx="0"/>
            <a:endCxn id="58515" idx="0"/>
          </p:cNvCxnSpPr>
          <p:nvPr>
            <p:custDataLst>
              <p:tags r:id="rId90"/>
            </p:custDataLst>
          </p:nvPr>
        </p:nvCxnSpPr>
        <p:spPr bwMode="auto">
          <a:xfrm flipV="1">
            <a:off x="4121150" y="3573463"/>
            <a:ext cx="4763" cy="430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2" name="AutoShape 146"/>
          <p:cNvCxnSpPr>
            <a:cxnSpLocks noChangeShapeType="1"/>
            <a:stCxn id="58513" idx="0"/>
            <a:endCxn id="58454" idx="0"/>
          </p:cNvCxnSpPr>
          <p:nvPr>
            <p:custDataLst>
              <p:tags r:id="rId91"/>
            </p:custDataLst>
          </p:nvPr>
        </p:nvCxnSpPr>
        <p:spPr bwMode="auto">
          <a:xfrm>
            <a:off x="4341813" y="3573463"/>
            <a:ext cx="7937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3" name="AutoShape 147"/>
          <p:cNvCxnSpPr>
            <a:cxnSpLocks noChangeShapeType="1"/>
            <a:stCxn id="58454" idx="1"/>
            <a:endCxn id="58455" idx="0"/>
          </p:cNvCxnSpPr>
          <p:nvPr>
            <p:custDataLst>
              <p:tags r:id="rId92"/>
            </p:custDataLst>
          </p:nvPr>
        </p:nvCxnSpPr>
        <p:spPr bwMode="auto">
          <a:xfrm>
            <a:off x="4349750" y="4032250"/>
            <a:ext cx="6032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4" name="AutoShape 148"/>
          <p:cNvCxnSpPr>
            <a:cxnSpLocks noChangeShapeType="1"/>
            <a:stCxn id="58455" idx="1"/>
            <a:endCxn id="58508" idx="1"/>
          </p:cNvCxnSpPr>
          <p:nvPr>
            <p:custDataLst>
              <p:tags r:id="rId93"/>
            </p:custDataLst>
          </p:nvPr>
        </p:nvCxnSpPr>
        <p:spPr bwMode="auto">
          <a:xfrm>
            <a:off x="4953000" y="4176713"/>
            <a:ext cx="4763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5" name="Line 149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5994400" y="54387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66" name="AutoShape 150"/>
          <p:cNvCxnSpPr>
            <a:cxnSpLocks noChangeShapeType="1"/>
            <a:stCxn id="58439" idx="1"/>
            <a:endCxn id="58465" idx="0"/>
          </p:cNvCxnSpPr>
          <p:nvPr>
            <p:custDataLst>
              <p:tags r:id="rId95"/>
            </p:custDataLst>
          </p:nvPr>
        </p:nvCxnSpPr>
        <p:spPr bwMode="auto">
          <a:xfrm>
            <a:off x="5991225" y="3646488"/>
            <a:ext cx="3175" cy="1792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7" name="AutoShape 151"/>
          <p:cNvCxnSpPr>
            <a:cxnSpLocks noChangeShapeType="1"/>
            <a:stCxn id="58465" idx="1"/>
            <a:endCxn id="58417" idx="0"/>
          </p:cNvCxnSpPr>
          <p:nvPr>
            <p:custDataLst>
              <p:tags r:id="rId96"/>
            </p:custDataLst>
          </p:nvPr>
        </p:nvCxnSpPr>
        <p:spPr bwMode="auto">
          <a:xfrm>
            <a:off x="6116638" y="5438775"/>
            <a:ext cx="8810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8" name="Line 152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6589713" y="53276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69" name="Line 153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6264275" y="4675188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70" name="AutoShape 154"/>
          <p:cNvCxnSpPr>
            <a:cxnSpLocks noChangeShapeType="1"/>
            <a:stCxn id="58469" idx="1"/>
            <a:endCxn id="58422" idx="0"/>
          </p:cNvCxnSpPr>
          <p:nvPr>
            <p:custDataLst>
              <p:tags r:id="rId99"/>
            </p:custDataLst>
          </p:nvPr>
        </p:nvCxnSpPr>
        <p:spPr bwMode="auto">
          <a:xfrm>
            <a:off x="6407150" y="4675188"/>
            <a:ext cx="569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71" name="Text Box 155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749300" y="1304925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MemIn</a:t>
            </a:r>
          </a:p>
        </p:txBody>
      </p:sp>
      <p:sp>
        <p:nvSpPr>
          <p:cNvPr id="58472" name="Text Box 156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1422400" y="1676400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Mem_WE</a:t>
            </a:r>
          </a:p>
        </p:txBody>
      </p:sp>
      <p:sp>
        <p:nvSpPr>
          <p:cNvPr id="58473" name="Text Box 157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3570288" y="1617663"/>
            <a:ext cx="882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IR_WE</a:t>
            </a:r>
          </a:p>
        </p:txBody>
      </p:sp>
      <p:sp>
        <p:nvSpPr>
          <p:cNvPr id="58474" name="Text Box 158"/>
          <p:cNvSpPr txBox="1"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123825" y="1617663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PC_WE</a:t>
            </a:r>
          </a:p>
        </p:txBody>
      </p:sp>
      <p:sp>
        <p:nvSpPr>
          <p:cNvPr id="58475" name="Text Box 159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3197225" y="6338888"/>
            <a:ext cx="74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RegIn</a:t>
            </a:r>
          </a:p>
        </p:txBody>
      </p:sp>
      <p:sp>
        <p:nvSpPr>
          <p:cNvPr id="58476" name="Text Box 160"/>
          <p:cNvSpPr txBox="1"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1730375" y="624840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Dst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8477" name="Text Box 161"/>
          <p:cNvSpPr txBox="1"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4029075" y="6327775"/>
            <a:ext cx="1022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Reg_WE</a:t>
            </a:r>
          </a:p>
        </p:txBody>
      </p:sp>
      <p:sp>
        <p:nvSpPr>
          <p:cNvPr id="58478" name="Text Box 162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5808663" y="1597025"/>
            <a:ext cx="1123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ALUSrcA</a:t>
            </a:r>
          </a:p>
        </p:txBody>
      </p:sp>
      <p:sp>
        <p:nvSpPr>
          <p:cNvPr id="58479" name="Text Box 163"/>
          <p:cNvSpPr txBox="1"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6596063" y="6316663"/>
            <a:ext cx="1111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ALUSrcB</a:t>
            </a:r>
          </a:p>
        </p:txBody>
      </p:sp>
      <p:sp>
        <p:nvSpPr>
          <p:cNvPr id="58480" name="Text Box 164"/>
          <p:cNvSpPr txBox="1"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6854825" y="1595438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ALUOp</a:t>
            </a:r>
          </a:p>
        </p:txBody>
      </p:sp>
      <p:sp>
        <p:nvSpPr>
          <p:cNvPr id="58481" name="Text Box 165"/>
          <p:cNvSpPr txBox="1">
            <a:spLocks noChangeArrowheads="1"/>
          </p:cNvSpPr>
          <p:nvPr>
            <p:custDataLst>
              <p:tags r:id="rId110"/>
            </p:custDataLst>
          </p:nvPr>
        </p:nvSpPr>
        <p:spPr bwMode="auto">
          <a:xfrm>
            <a:off x="7486650" y="1277938"/>
            <a:ext cx="768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PCSrc</a:t>
            </a:r>
          </a:p>
        </p:txBody>
      </p:sp>
      <p:cxnSp>
        <p:nvCxnSpPr>
          <p:cNvPr id="58482" name="AutoShape 166"/>
          <p:cNvCxnSpPr>
            <a:cxnSpLocks noChangeShapeType="1"/>
            <a:stCxn id="58474" idx="2"/>
            <a:endCxn id="58537" idx="0"/>
          </p:cNvCxnSpPr>
          <p:nvPr>
            <p:custDataLst>
              <p:tags r:id="rId111"/>
            </p:custDataLst>
          </p:nvPr>
        </p:nvCxnSpPr>
        <p:spPr bwMode="auto">
          <a:xfrm flipH="1">
            <a:off x="587375" y="1984375"/>
            <a:ext cx="3175" cy="8302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3" name="AutoShape 167"/>
          <p:cNvCxnSpPr>
            <a:cxnSpLocks noChangeShapeType="1"/>
            <a:stCxn id="58471" idx="2"/>
            <a:endCxn id="58405" idx="0"/>
          </p:cNvCxnSpPr>
          <p:nvPr>
            <p:custDataLst>
              <p:tags r:id="rId112"/>
            </p:custDataLst>
          </p:nvPr>
        </p:nvCxnSpPr>
        <p:spPr bwMode="auto">
          <a:xfrm>
            <a:off x="1177925" y="1671638"/>
            <a:ext cx="0" cy="14398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4" name="AutoShape 168"/>
          <p:cNvCxnSpPr>
            <a:cxnSpLocks noChangeShapeType="1"/>
            <a:stCxn id="58472" idx="2"/>
            <a:endCxn id="58520" idx="1"/>
          </p:cNvCxnSpPr>
          <p:nvPr>
            <p:custDataLst>
              <p:tags r:id="rId113"/>
            </p:custDataLst>
          </p:nvPr>
        </p:nvCxnSpPr>
        <p:spPr bwMode="auto">
          <a:xfrm flipH="1">
            <a:off x="1989138" y="2043113"/>
            <a:ext cx="1587" cy="7286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5" name="AutoShape 169"/>
          <p:cNvCxnSpPr>
            <a:cxnSpLocks noChangeShapeType="1"/>
            <a:stCxn id="58475" idx="0"/>
            <a:endCxn id="58427" idx="1"/>
          </p:cNvCxnSpPr>
          <p:nvPr>
            <p:custDataLst>
              <p:tags r:id="rId114"/>
            </p:custDataLst>
          </p:nvPr>
        </p:nvCxnSpPr>
        <p:spPr bwMode="auto">
          <a:xfrm flipH="1" flipV="1">
            <a:off x="3563938" y="5851525"/>
            <a:ext cx="4762" cy="4873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6" name="AutoShape 170"/>
          <p:cNvCxnSpPr>
            <a:cxnSpLocks noChangeShapeType="1"/>
            <a:stCxn id="58473" idx="2"/>
            <a:endCxn id="58509" idx="2"/>
          </p:cNvCxnSpPr>
          <p:nvPr>
            <p:custDataLst>
              <p:tags r:id="rId115"/>
            </p:custDataLst>
          </p:nvPr>
        </p:nvCxnSpPr>
        <p:spPr bwMode="auto">
          <a:xfrm>
            <a:off x="4011613" y="1984375"/>
            <a:ext cx="4762" cy="4730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7" name="AutoShape 171"/>
          <p:cNvCxnSpPr>
            <a:cxnSpLocks noChangeShapeType="1"/>
            <a:stCxn id="58476" idx="0"/>
            <a:endCxn id="58498" idx="0"/>
          </p:cNvCxnSpPr>
          <p:nvPr>
            <p:custDataLst>
              <p:tags r:id="rId116"/>
            </p:custDataLst>
          </p:nvPr>
        </p:nvCxnSpPr>
        <p:spPr bwMode="auto">
          <a:xfrm flipV="1">
            <a:off x="1981200" y="4475956"/>
            <a:ext cx="1816894" cy="177244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8" name="AutoShape 172"/>
          <p:cNvCxnSpPr>
            <a:cxnSpLocks noChangeShapeType="1"/>
            <a:stCxn id="58477" idx="0"/>
            <a:endCxn id="58504" idx="0"/>
          </p:cNvCxnSpPr>
          <p:nvPr>
            <p:custDataLst>
              <p:tags r:id="rId117"/>
            </p:custDataLst>
          </p:nvPr>
        </p:nvCxnSpPr>
        <p:spPr bwMode="auto">
          <a:xfrm flipH="1" flipV="1">
            <a:off x="4537075" y="5786438"/>
            <a:ext cx="3175" cy="541337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9" name="AutoShape 173"/>
          <p:cNvCxnSpPr>
            <a:cxnSpLocks noChangeShapeType="1"/>
            <a:stCxn id="58478" idx="2"/>
            <a:endCxn id="58437" idx="0"/>
          </p:cNvCxnSpPr>
          <p:nvPr>
            <p:custDataLst>
              <p:tags r:id="rId118"/>
            </p:custDataLst>
          </p:nvPr>
        </p:nvCxnSpPr>
        <p:spPr bwMode="auto">
          <a:xfrm>
            <a:off x="6370638" y="1963738"/>
            <a:ext cx="758825" cy="260032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0" name="AutoShape 174"/>
          <p:cNvCxnSpPr>
            <a:cxnSpLocks noChangeShapeType="1"/>
            <a:stCxn id="58479" idx="0"/>
            <a:endCxn id="58438" idx="1"/>
          </p:cNvCxnSpPr>
          <p:nvPr>
            <p:custDataLst>
              <p:tags r:id="rId119"/>
            </p:custDataLst>
          </p:nvPr>
        </p:nvCxnSpPr>
        <p:spPr bwMode="auto">
          <a:xfrm flipH="1" flipV="1">
            <a:off x="7148513" y="5764213"/>
            <a:ext cx="3175" cy="55245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1" name="AutoShape 175"/>
          <p:cNvCxnSpPr>
            <a:cxnSpLocks noChangeShapeType="1"/>
            <a:stCxn id="58480" idx="2"/>
            <a:endCxn id="58540" idx="0"/>
          </p:cNvCxnSpPr>
          <p:nvPr>
            <p:custDataLst>
              <p:tags r:id="rId120"/>
            </p:custDataLst>
          </p:nvPr>
        </p:nvCxnSpPr>
        <p:spPr bwMode="auto">
          <a:xfrm>
            <a:off x="7321550" y="1962150"/>
            <a:ext cx="157163" cy="26574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2" name="AutoShape 176"/>
          <p:cNvCxnSpPr>
            <a:cxnSpLocks noChangeShapeType="1"/>
            <a:stCxn id="58481" idx="2"/>
            <a:endCxn id="58493" idx="0"/>
          </p:cNvCxnSpPr>
          <p:nvPr>
            <p:custDataLst>
              <p:tags r:id="rId121"/>
            </p:custDataLst>
          </p:nvPr>
        </p:nvCxnSpPr>
        <p:spPr bwMode="auto">
          <a:xfrm flipH="1">
            <a:off x="7869238" y="1644650"/>
            <a:ext cx="1587" cy="3206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8493" name="Line 177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>
            <a:off x="7869238" y="199390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4" name="Line 178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7888288" y="21034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5" name="Line 179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>
            <a:off x="8737600" y="2105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96" name="AutoShape 180"/>
          <p:cNvCxnSpPr>
            <a:cxnSpLocks noChangeShapeType="1"/>
            <a:stCxn id="58385" idx="1"/>
            <a:endCxn id="58495" idx="1"/>
          </p:cNvCxnSpPr>
          <p:nvPr>
            <p:custDataLst>
              <p:tags r:id="rId125"/>
            </p:custDataLst>
          </p:nvPr>
        </p:nvCxnSpPr>
        <p:spPr bwMode="auto">
          <a:xfrm flipH="1" flipV="1">
            <a:off x="8859838" y="2105025"/>
            <a:ext cx="3175" cy="301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97" name="AutoShape 181"/>
          <p:cNvCxnSpPr>
            <a:cxnSpLocks noChangeShapeType="1"/>
            <a:stCxn id="58495" idx="0"/>
            <a:endCxn id="58494" idx="1"/>
          </p:cNvCxnSpPr>
          <p:nvPr>
            <p:custDataLst>
              <p:tags r:id="rId126"/>
            </p:custDataLst>
          </p:nvPr>
        </p:nvCxnSpPr>
        <p:spPr bwMode="auto">
          <a:xfrm flipH="1" flipV="1">
            <a:off x="8010525" y="2103438"/>
            <a:ext cx="7270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6" name="Rectangle 18"/>
          <p:cNvSpPr>
            <a:spLocks noChangeArrowheads="1"/>
          </p:cNvSpPr>
          <p:nvPr>
            <p:custDataLst>
              <p:tags r:id="rId127"/>
            </p:custDataLst>
          </p:nvPr>
        </p:nvSpPr>
        <p:spPr bwMode="auto">
          <a:xfrm rot="16200000">
            <a:off x="5449889" y="2266003"/>
            <a:ext cx="406400" cy="9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err="1" smtClean="0">
                <a:latin typeface="Times New Roman" charset="0"/>
              </a:rPr>
              <a:t>Concat</a:t>
            </a:r>
            <a:endParaRPr lang="en-US" sz="1600" b="1" dirty="0">
              <a:latin typeface="Times New Roman" charset="0"/>
            </a:endParaRPr>
          </a:p>
        </p:txBody>
      </p:sp>
      <p:cxnSp>
        <p:nvCxnSpPr>
          <p:cNvPr id="200" name="AutoShape 134"/>
          <p:cNvCxnSpPr>
            <a:cxnSpLocks noChangeShapeType="1"/>
          </p:cNvCxnSpPr>
          <p:nvPr>
            <p:custDataLst>
              <p:tags r:id="rId128"/>
            </p:custDataLst>
          </p:nvPr>
        </p:nvCxnSpPr>
        <p:spPr bwMode="auto">
          <a:xfrm flipH="1">
            <a:off x="4515644" y="2667000"/>
            <a:ext cx="63976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3" name="AutoShape 134"/>
          <p:cNvCxnSpPr>
            <a:cxnSpLocks noChangeShapeType="1"/>
          </p:cNvCxnSpPr>
          <p:nvPr>
            <p:custDataLst>
              <p:tags r:id="rId129"/>
            </p:custDataLst>
          </p:nvPr>
        </p:nvCxnSpPr>
        <p:spPr bwMode="auto">
          <a:xfrm flipH="1">
            <a:off x="4789089" y="2830636"/>
            <a:ext cx="36632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6" name="AutoShape 150"/>
          <p:cNvCxnSpPr>
            <a:cxnSpLocks noChangeShapeType="1"/>
          </p:cNvCxnSpPr>
          <p:nvPr>
            <p:custDataLst>
              <p:tags r:id="rId130"/>
            </p:custDataLst>
          </p:nvPr>
        </p:nvCxnSpPr>
        <p:spPr bwMode="auto">
          <a:xfrm>
            <a:off x="4789089" y="2830636"/>
            <a:ext cx="3175" cy="14365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9" name="AutoShape 181"/>
          <p:cNvCxnSpPr>
            <a:cxnSpLocks noChangeShapeType="1"/>
          </p:cNvCxnSpPr>
          <p:nvPr>
            <p:custDataLst>
              <p:tags r:id="rId131"/>
            </p:custDataLst>
          </p:nvPr>
        </p:nvCxnSpPr>
        <p:spPr bwMode="auto">
          <a:xfrm flipH="1">
            <a:off x="7848600" y="2397919"/>
            <a:ext cx="146302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1" name="AutoShape 109"/>
          <p:cNvCxnSpPr>
            <a:cxnSpLocks noChangeShapeType="1"/>
          </p:cNvCxnSpPr>
          <p:nvPr>
            <p:custDataLst>
              <p:tags r:id="rId132"/>
            </p:custDataLst>
          </p:nvPr>
        </p:nvCxnSpPr>
        <p:spPr bwMode="auto">
          <a:xfrm>
            <a:off x="6148387" y="2765425"/>
            <a:ext cx="18621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3" name="AutoShape 109"/>
          <p:cNvCxnSpPr>
            <a:cxnSpLocks noChangeShapeType="1"/>
          </p:cNvCxnSpPr>
          <p:nvPr>
            <p:custDataLst>
              <p:tags r:id="rId133"/>
            </p:custDataLst>
          </p:nvPr>
        </p:nvCxnSpPr>
        <p:spPr bwMode="auto">
          <a:xfrm flipV="1">
            <a:off x="8010525" y="2391569"/>
            <a:ext cx="1" cy="38020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259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Board Work!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Finish Structure Schematic (or use mine)</a:t>
            </a:r>
          </a:p>
          <a:p>
            <a:endParaRPr lang="en-US" dirty="0" smtClean="0"/>
          </a:p>
          <a:p>
            <a:r>
              <a:rPr lang="en-US" dirty="0" smtClean="0"/>
              <a:t>Create Control Diagram</a:t>
            </a:r>
          </a:p>
          <a:p>
            <a:pPr lvl="1"/>
            <a:r>
              <a:rPr lang="en-US" dirty="0" smtClean="0"/>
              <a:t>Google Doc Spreadsheet?</a:t>
            </a:r>
          </a:p>
          <a:p>
            <a:endParaRPr lang="en-US" dirty="0" smtClean="0"/>
          </a:p>
          <a:p>
            <a:r>
              <a:rPr lang="en-US" dirty="0" smtClean="0"/>
              <a:t>Create Finite State Machine</a:t>
            </a:r>
          </a:p>
          <a:p>
            <a:endParaRPr lang="en-US" dirty="0" smtClean="0"/>
          </a:p>
          <a:p>
            <a:r>
              <a:rPr lang="en-US" dirty="0" smtClean="0"/>
              <a:t>Create One </a:t>
            </a:r>
            <a:r>
              <a:rPr lang="en-US" smtClean="0"/>
              <a:t>Hot Encoding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756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795900"/>
              </p:ext>
            </p:extLst>
          </p:nvPr>
        </p:nvGraphicFramePr>
        <p:xfrm>
          <a:off x="381000" y="1676398"/>
          <a:ext cx="8610600" cy="4352544"/>
        </p:xfrm>
        <a:graphic>
          <a:graphicData uri="http://schemas.openxmlformats.org/drawingml/2006/table">
            <a:tbl>
              <a:tblPr/>
              <a:tblGrid>
                <a:gridCol w="1194534"/>
                <a:gridCol w="1194534"/>
                <a:gridCol w="1194534"/>
                <a:gridCol w="1194534"/>
                <a:gridCol w="1194534"/>
                <a:gridCol w="1318965"/>
                <a:gridCol w="1318965"/>
              </a:tblGrid>
              <a:tr h="469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 Enable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Enable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 Enable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LW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Immed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Load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RegFile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[IR[16:20]]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EX: 	Result = A + sign extended immediate</a:t>
            </a:r>
            <a:endParaRPr lang="en-US" dirty="0"/>
          </a:p>
          <a:p>
            <a:r>
              <a:rPr lang="en-US" dirty="0" smtClean="0"/>
              <a:t>MEM:	</a:t>
            </a:r>
            <a:r>
              <a:rPr lang="en-US" dirty="0" err="1" smtClean="0"/>
              <a:t>DataReg</a:t>
            </a:r>
            <a:r>
              <a:rPr lang="en-US" dirty="0" smtClean="0"/>
              <a:t> = </a:t>
            </a:r>
            <a:r>
              <a:rPr lang="en-US" dirty="0" err="1" smtClean="0"/>
              <a:t>Mem</a:t>
            </a:r>
            <a:r>
              <a:rPr lang="en-US" dirty="0" smtClean="0"/>
              <a:t>[Result] </a:t>
            </a:r>
          </a:p>
          <a:p>
            <a:r>
              <a:rPr lang="en-US" dirty="0" smtClean="0"/>
              <a:t>WB:	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 = </a:t>
            </a:r>
            <a:r>
              <a:rPr lang="en-US" dirty="0" err="1" smtClean="0"/>
              <a:t>DataReg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EX: 	Result = A + B</a:t>
            </a:r>
            <a:endParaRPr lang="en-US" dirty="0"/>
          </a:p>
          <a:p>
            <a:r>
              <a:rPr lang="en-US" strike="sngStrike" dirty="0" smtClean="0"/>
              <a:t>MEM:</a:t>
            </a:r>
            <a:endParaRPr lang="en-US" strike="sngStrike" dirty="0"/>
          </a:p>
          <a:p>
            <a:r>
              <a:rPr lang="en-US" dirty="0" smtClean="0"/>
              <a:t>WB:	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rd</a:t>
            </a:r>
            <a:r>
              <a:rPr lang="en-US" dirty="0" smtClean="0"/>
              <a:t>] =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Store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EX: 	Result = A + sign extended immediate</a:t>
            </a:r>
            <a:endParaRPr lang="en-US" dirty="0"/>
          </a:p>
          <a:p>
            <a:r>
              <a:rPr lang="en-US" dirty="0" smtClean="0"/>
              <a:t>MEM:	</a:t>
            </a:r>
            <a:r>
              <a:rPr lang="en-US" dirty="0" err="1" smtClean="0"/>
              <a:t>Mem</a:t>
            </a:r>
            <a:r>
              <a:rPr lang="en-US" dirty="0" smtClean="0"/>
              <a:t>[Result] = B </a:t>
            </a:r>
          </a:p>
          <a:p>
            <a:r>
              <a:rPr lang="en-US" strike="sngStrike" dirty="0" smtClean="0"/>
              <a:t>WB: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0066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Branch if Equal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		Res = PC + sign extended immediate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EX: 	 if(A==B) PC = Res</a:t>
            </a:r>
            <a:endParaRPr lang="en-US" dirty="0"/>
          </a:p>
          <a:p>
            <a:r>
              <a:rPr lang="en-US" strike="sngStrike" dirty="0" smtClean="0"/>
              <a:t>MEM:</a:t>
            </a:r>
          </a:p>
          <a:p>
            <a:r>
              <a:rPr lang="en-US" strike="sngStrike" dirty="0" smtClean="0"/>
              <a:t>WB: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0682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has 5 components:</a:t>
            </a:r>
          </a:p>
          <a:p>
            <a:pPr lvl="1"/>
            <a:r>
              <a:rPr lang="en-US" dirty="0" smtClean="0"/>
              <a:t>1, 2, 3, 4, and 5 nanoseconds long</a:t>
            </a:r>
          </a:p>
          <a:p>
            <a:pPr lvl="1"/>
            <a:r>
              <a:rPr lang="en-US" dirty="0" smtClean="0"/>
              <a:t>In that order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Divide optimally in to 3 </a:t>
            </a:r>
            <a:r>
              <a:rPr lang="en-US" dirty="0" smtClean="0"/>
              <a:t>cycles:</a:t>
            </a:r>
            <a:endParaRPr lang="en-US" dirty="0" smtClean="0"/>
          </a:p>
          <a:p>
            <a:pPr lvl="1"/>
            <a:r>
              <a:rPr lang="en-US" dirty="0" smtClean="0"/>
              <a:t>Minimum Clock Period?</a:t>
            </a:r>
          </a:p>
          <a:p>
            <a:pPr lvl="1"/>
            <a:r>
              <a:rPr lang="en-US" dirty="0" smtClean="0"/>
              <a:t>How much time is wasted per instruction?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PC = PC[31:28],IR[25:0],b00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trike="sngStrike" dirty="0" smtClean="0"/>
              <a:t>EX:</a:t>
            </a:r>
            <a:endParaRPr lang="en-US" strike="sngStrike" dirty="0"/>
          </a:p>
          <a:p>
            <a:r>
              <a:rPr lang="en-US" strike="sngStrike" dirty="0" smtClean="0"/>
              <a:t>MEM:</a:t>
            </a:r>
          </a:p>
          <a:p>
            <a:r>
              <a:rPr lang="en-US" strike="sngStrike" dirty="0" smtClean="0"/>
              <a:t>WB:</a:t>
            </a:r>
          </a:p>
        </p:txBody>
      </p:sp>
    </p:spTree>
    <p:extLst>
      <p:ext uri="{BB962C8B-B14F-4D97-AF65-F5344CB8AC3E}">
        <p14:creationId xmlns:p14="http://schemas.microsoft.com/office/powerpoint/2010/main" val="3111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temp\downloa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has 5 components:</a:t>
            </a:r>
          </a:p>
          <a:p>
            <a:pPr lvl="1"/>
            <a:r>
              <a:rPr lang="en-US" dirty="0" smtClean="0"/>
              <a:t>1, 2, 3, 4, and 5 nanoseconds long</a:t>
            </a:r>
          </a:p>
          <a:p>
            <a:pPr lvl="1"/>
            <a:r>
              <a:rPr lang="en-US" dirty="0" smtClean="0"/>
              <a:t>In that order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Divide optimally in to 3 cycles:</a:t>
            </a:r>
          </a:p>
          <a:p>
            <a:pPr lvl="1"/>
            <a:r>
              <a:rPr lang="en-US" dirty="0" smtClean="0"/>
              <a:t>Minimum Clock Period? 6ns</a:t>
            </a:r>
          </a:p>
          <a:p>
            <a:pPr lvl="1"/>
            <a:r>
              <a:rPr lang="en-US" dirty="0" smtClean="0"/>
              <a:t>How much time is wasted per instruction? 3ns </a:t>
            </a:r>
          </a:p>
          <a:p>
            <a:pPr lvl="1"/>
            <a:r>
              <a:rPr lang="en-US" dirty="0" smtClean="0"/>
              <a:t>{1,2,3}{4}{5}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resources are fungible</a:t>
            </a:r>
          </a:p>
          <a:p>
            <a:pPr lvl="1"/>
            <a:r>
              <a:rPr lang="en-US" dirty="0" smtClean="0"/>
              <a:t>Some micro-operations are hard to subdivide</a:t>
            </a:r>
          </a:p>
          <a:p>
            <a:pPr lvl="1"/>
            <a:r>
              <a:rPr lang="en-US" dirty="0" smtClean="0"/>
              <a:t>Order of operations matters </a:t>
            </a:r>
            <a:r>
              <a:rPr lang="en-US" i="1" dirty="0" smtClean="0"/>
              <a:t>sometimes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slowest unit sets the pace for everything</a:t>
            </a:r>
          </a:p>
          <a:p>
            <a:endParaRPr lang="en-US" dirty="0"/>
          </a:p>
          <a:p>
            <a:r>
              <a:rPr lang="en-US" dirty="0" smtClean="0"/>
              <a:t>Compare “Optimal” time to Reality</a:t>
            </a:r>
          </a:p>
          <a:p>
            <a:pPr lvl="1"/>
            <a:r>
              <a:rPr lang="en-US" dirty="0" smtClean="0"/>
              <a:t>Measure of Balance</a:t>
            </a:r>
          </a:p>
        </p:txBody>
      </p:sp>
    </p:spTree>
    <p:extLst>
      <p:ext uri="{BB962C8B-B14F-4D97-AF65-F5344CB8AC3E}">
        <p14:creationId xmlns:p14="http://schemas.microsoft.com/office/powerpoint/2010/main" val="36330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dirty="0" smtClean="0"/>
              <a:t>Example Timings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794753"/>
              </p:ext>
            </p:extLst>
          </p:nvPr>
        </p:nvGraphicFramePr>
        <p:xfrm>
          <a:off x="457200" y="1219200"/>
          <a:ext cx="8229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</a:t>
                      </a:r>
                      <a:r>
                        <a:rPr lang="en-US" dirty="0" smtClean="0"/>
                        <a:t>/Cycle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 =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[PC]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tX1 + </a:t>
                      </a:r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PC=PC+4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tX1+tALU+tX2</a:t>
                      </a:r>
                    </a:p>
                    <a:p>
                      <a:r>
                        <a:rPr lang="en-US" dirty="0" smtClean="0"/>
                        <a:t>In Parallel</a:t>
                      </a:r>
                      <a:r>
                        <a:rPr lang="en-US" baseline="0" dirty="0" smtClean="0"/>
                        <a:t> with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tX2+tALU+tX2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 = </a:t>
                      </a:r>
                      <a:r>
                        <a:rPr lang="en-US" dirty="0" err="1" smtClean="0"/>
                        <a:t>RegFile</a:t>
                      </a:r>
                      <a:r>
                        <a:rPr lang="en-US" dirty="0" smtClean="0"/>
                        <a:t>[_]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 = A + SEI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 =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[Res]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tX1 + </a:t>
                      </a:r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RegFile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rt</a:t>
                      </a:r>
                      <a:r>
                        <a:rPr lang="en-US" dirty="0" smtClean="0"/>
                        <a:t>]</a:t>
                      </a:r>
                      <a:r>
                        <a:rPr lang="en-US" baseline="0" dirty="0" smtClean="0"/>
                        <a:t> = 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tRF+tX1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343822"/>
              </p:ext>
            </p:extLst>
          </p:nvPr>
        </p:nvGraphicFramePr>
        <p:xfrm>
          <a:off x="457200" y="44958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Instruction/Data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Muxes</a:t>
                      </a:r>
                      <a:r>
                        <a:rPr lang="en-US" dirty="0" smtClean="0"/>
                        <a:t> 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0ish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5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dirty="0" smtClean="0"/>
              <a:t>Rebalance: Combine Stages 1 and 2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42152"/>
              </p:ext>
            </p:extLst>
          </p:nvPr>
        </p:nvGraphicFramePr>
        <p:xfrm>
          <a:off x="457200" y="1219200"/>
          <a:ext cx="8229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</a:t>
                      </a:r>
                      <a:r>
                        <a:rPr lang="en-US" dirty="0" smtClean="0"/>
                        <a:t>/Cycle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 =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[PC]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tX1 + </a:t>
                      </a:r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PC=PC+4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tX1+tALU+tX2</a:t>
                      </a:r>
                    </a:p>
                    <a:p>
                      <a:r>
                        <a:rPr lang="en-US" dirty="0" smtClean="0"/>
                        <a:t>In Parallel</a:t>
                      </a:r>
                      <a:r>
                        <a:rPr lang="en-US" baseline="0" dirty="0" smtClean="0"/>
                        <a:t> with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tX2+tALU+tX2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LW:1/2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RegFile</a:t>
                      </a:r>
                      <a:r>
                        <a:rPr lang="en-US" b="1" baseline="0" dirty="0" smtClean="0"/>
                        <a:t>[]+SEI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tRF+tALU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 =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[Res]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tX1 + </a:t>
                      </a:r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RegFile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rt</a:t>
                      </a:r>
                      <a:r>
                        <a:rPr lang="en-US" dirty="0" smtClean="0"/>
                        <a:t>]</a:t>
                      </a:r>
                      <a:r>
                        <a:rPr lang="en-US" baseline="0" dirty="0" smtClean="0"/>
                        <a:t> = 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tRF+tX1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258175"/>
              </p:ext>
            </p:extLst>
          </p:nvPr>
        </p:nvGraphicFramePr>
        <p:xfrm>
          <a:off x="457200" y="44958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Instruction/Data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Muxes</a:t>
                      </a:r>
                      <a:r>
                        <a:rPr lang="en-US" dirty="0" smtClean="0"/>
                        <a:t> 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0ish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time wasted per cycle from poor balance</a:t>
            </a:r>
            <a:endParaRPr lang="en-US" dirty="0"/>
          </a:p>
        </p:txBody>
      </p:sp>
      <p:graphicFrame>
        <p:nvGraphicFramePr>
          <p:cNvPr id="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184716"/>
              </p:ext>
            </p:extLst>
          </p:nvPr>
        </p:nvGraphicFramePr>
        <p:xfrm>
          <a:off x="533400" y="2286000"/>
          <a:ext cx="3581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998935"/>
                <a:gridCol w="1287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</a:t>
                      </a:r>
                      <a:r>
                        <a:rPr lang="en-US" dirty="0" smtClean="0"/>
                        <a:t>/Cycle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Penalty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425859"/>
              </p:ext>
            </p:extLst>
          </p:nvPr>
        </p:nvGraphicFramePr>
        <p:xfrm>
          <a:off x="4495800" y="2286000"/>
          <a:ext cx="3581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998935"/>
                <a:gridCol w="1287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</a:t>
                      </a:r>
                      <a:r>
                        <a:rPr lang="en-US" dirty="0" smtClean="0"/>
                        <a:t>/Cycle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Penalty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LW:ID/EX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12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1402</Words>
  <Application>Microsoft Office PowerPoint</Application>
  <PresentationFormat>On-screen Show (4:3)</PresentationFormat>
  <Paragraphs>795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b1110 Multicycle (Continued)</vt:lpstr>
      <vt:lpstr>Today</vt:lpstr>
      <vt:lpstr>Balance</vt:lpstr>
      <vt:lpstr>Example</vt:lpstr>
      <vt:lpstr>Example</vt:lpstr>
      <vt:lpstr>Balancing</vt:lpstr>
      <vt:lpstr>Example Timings</vt:lpstr>
      <vt:lpstr>Rebalance: Combine Stages 1 and 2</vt:lpstr>
      <vt:lpstr>Balancing Penalty</vt:lpstr>
      <vt:lpstr>Back to Review!</vt:lpstr>
      <vt:lpstr>Multi Cycle w/ Controls</vt:lpstr>
      <vt:lpstr>Phases: Jump</vt:lpstr>
      <vt:lpstr>Phases: Jump</vt:lpstr>
      <vt:lpstr>Phases: Jump</vt:lpstr>
      <vt:lpstr>Phases: Jump</vt:lpstr>
      <vt:lpstr>Resolve Conflicts</vt:lpstr>
      <vt:lpstr>Control Diagram</vt:lpstr>
      <vt:lpstr>Control Diagram</vt:lpstr>
      <vt:lpstr>Control Diagram</vt:lpstr>
      <vt:lpstr>Control Diagram</vt:lpstr>
      <vt:lpstr>Control Diagram</vt:lpstr>
      <vt:lpstr>Control Diagram</vt:lpstr>
      <vt:lpstr>Control Diagram</vt:lpstr>
      <vt:lpstr>Finite State Machine</vt:lpstr>
      <vt:lpstr>One Hot Encoding</vt:lpstr>
      <vt:lpstr>One Hot Encoding</vt:lpstr>
      <vt:lpstr>Add Control Outputs</vt:lpstr>
      <vt:lpstr>Add Control Outputs</vt:lpstr>
      <vt:lpstr>PowerPoint Presentation</vt:lpstr>
      <vt:lpstr>FSM Reduction</vt:lpstr>
      <vt:lpstr>PowerPoint Presentation</vt:lpstr>
      <vt:lpstr>PowerPoint Presentation</vt:lpstr>
      <vt:lpstr>Multi Cycle w/ Controls</vt:lpstr>
      <vt:lpstr>Resume Board Work!</vt:lpstr>
      <vt:lpstr>Example Control Diagram</vt:lpstr>
      <vt:lpstr>Phases: Load Word</vt:lpstr>
      <vt:lpstr>Phases: ADD</vt:lpstr>
      <vt:lpstr>Phases: Store Word</vt:lpstr>
      <vt:lpstr>Phases: Branch if Equal</vt:lpstr>
      <vt:lpstr>Phases: Jump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14</cp:revision>
  <dcterms:created xsi:type="dcterms:W3CDTF">2014-10-25T18:49:08Z</dcterms:created>
  <dcterms:modified xsi:type="dcterms:W3CDTF">2014-10-27T03:01:34Z</dcterms:modified>
</cp:coreProperties>
</file>