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2" r:id="rId6"/>
    <p:sldId id="263" r:id="rId7"/>
    <p:sldId id="314" r:id="rId8"/>
    <p:sldId id="267" r:id="rId9"/>
    <p:sldId id="261" r:id="rId10"/>
    <p:sldId id="315" r:id="rId11"/>
    <p:sldId id="264" r:id="rId12"/>
    <p:sldId id="268" r:id="rId13"/>
    <p:sldId id="270" r:id="rId14"/>
    <p:sldId id="271" r:id="rId15"/>
    <p:sldId id="272" r:id="rId16"/>
    <p:sldId id="269" r:id="rId17"/>
    <p:sldId id="274" r:id="rId18"/>
    <p:sldId id="316" r:id="rId19"/>
    <p:sldId id="317" r:id="rId20"/>
    <p:sldId id="275" r:id="rId21"/>
    <p:sldId id="276" r:id="rId22"/>
    <p:sldId id="328" r:id="rId23"/>
    <p:sldId id="277" r:id="rId24"/>
    <p:sldId id="266" r:id="rId25"/>
    <p:sldId id="319" r:id="rId26"/>
    <p:sldId id="278" r:id="rId27"/>
    <p:sldId id="320" r:id="rId28"/>
    <p:sldId id="321" r:id="rId29"/>
    <p:sldId id="279" r:id="rId30"/>
    <p:sldId id="326" r:id="rId31"/>
    <p:sldId id="327" r:id="rId32"/>
    <p:sldId id="280" r:id="rId33"/>
    <p:sldId id="300" r:id="rId34"/>
    <p:sldId id="301" r:id="rId35"/>
    <p:sldId id="302" r:id="rId36"/>
    <p:sldId id="303" r:id="rId37"/>
    <p:sldId id="322" r:id="rId38"/>
    <p:sldId id="304" r:id="rId39"/>
    <p:sldId id="305" r:id="rId40"/>
    <p:sldId id="306" r:id="rId41"/>
    <p:sldId id="307" r:id="rId42"/>
    <p:sldId id="323" r:id="rId43"/>
    <p:sldId id="308" r:id="rId44"/>
    <p:sldId id="309" r:id="rId45"/>
    <p:sldId id="310" r:id="rId46"/>
    <p:sldId id="311" r:id="rId47"/>
    <p:sldId id="312" r:id="rId48"/>
    <p:sldId id="324" r:id="rId49"/>
    <p:sldId id="325" r:id="rId50"/>
    <p:sldId id="313" r:id="rId51"/>
    <p:sldId id="273" r:id="rId52"/>
    <p:sldId id="28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1552" autoAdjust="0"/>
  </p:normalViewPr>
  <p:slideViewPr>
    <p:cSldViewPr>
      <p:cViewPr varScale="1">
        <p:scale>
          <a:sx n="61" d="100"/>
          <a:sy n="61" d="100"/>
        </p:scale>
        <p:origin x="-96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D245-7C87-4295-800F-F061B186FC56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58C01-B3E4-4027-99BD-37FE07C2C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Multiply : 3+2+1 = 6</a:t>
            </a:r>
          </a:p>
          <a:p>
            <a:r>
              <a:rPr lang="en-US" dirty="0" smtClean="0"/>
              <a:t>Add: 3</a:t>
            </a:r>
          </a:p>
          <a:p>
            <a:endParaRPr lang="en-US" dirty="0" smtClean="0"/>
          </a:p>
          <a:p>
            <a:r>
              <a:rPr lang="en-US" dirty="0" smtClean="0"/>
              <a:t>Multiply: 3</a:t>
            </a:r>
          </a:p>
          <a:p>
            <a:r>
              <a:rPr lang="en-US" dirty="0" smtClean="0"/>
              <a:t>Add 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Powerpoint</a:t>
            </a:r>
            <a:r>
              <a:rPr lang="en-US" dirty="0" smtClean="0"/>
              <a:t> sucks for formulas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it reduces slower than 2^-</a:t>
            </a:r>
            <a:r>
              <a:rPr lang="en-US" dirty="0" err="1" smtClean="0"/>
              <a:t>i</a:t>
            </a:r>
            <a:r>
              <a:rPr lang="en-US" dirty="0" smtClean="0"/>
              <a:t>, we will always converge!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58C01-B3E4-4027-99BD-37FE07C2C82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0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805B-D53C-40E7-B0BA-D74D58571AA0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ED10-2D69-4A77-808D-C96B6F683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b10011</a:t>
            </a:r>
            <a:br>
              <a:rPr lang="en-US" dirty="0" smtClean="0"/>
            </a:br>
            <a:r>
              <a:rPr lang="en-US" dirty="0" smtClean="0"/>
              <a:t>Numerically Awesome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Adds?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Ax^3 = 3 Multiplies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Bx^2 = 2 Multiplies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… 6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3 Adds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7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(Paraphrased) Horner’s Scheme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((((Ax)+B)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Now how many?</a:t>
            </a:r>
          </a:p>
        </p:txBody>
      </p:sp>
    </p:spTree>
    <p:extLst>
      <p:ext uri="{BB962C8B-B14F-4D97-AF65-F5344CB8AC3E}">
        <p14:creationId xmlns:p14="http://schemas.microsoft.com/office/powerpoint/2010/main" val="2914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Goal: Approximate a transcendental as a poly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Attempt 1: Taylor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Create a LUT for several values of </a:t>
                </a:r>
                <a:r>
                  <a:rPr lang="en-US" b="1" dirty="0" smtClean="0"/>
                  <a:t>a</a:t>
                </a:r>
              </a:p>
              <a:p>
                <a:pPr lvl="1"/>
                <a:r>
                  <a:rPr lang="en-US" dirty="0" smtClean="0"/>
                  <a:t>Store </a:t>
                </a:r>
                <a:r>
                  <a:rPr lang="en-US" dirty="0" err="1" smtClean="0"/>
                  <a:t>f^n</a:t>
                </a:r>
                <a:r>
                  <a:rPr lang="en-US" dirty="0" smtClean="0"/>
                  <a:t>(a)/n!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deep should the LUT be?</a:t>
            </a:r>
          </a:p>
          <a:p>
            <a:pPr lvl="1"/>
            <a:r>
              <a:rPr lang="en-US" dirty="0" smtClean="0"/>
              <a:t>Deeper means we are on average closer</a:t>
            </a:r>
          </a:p>
          <a:p>
            <a:pPr lvl="1"/>
            <a:r>
              <a:rPr lang="en-US" dirty="0" smtClean="0"/>
              <a:t>Better approximation for a given number of terms</a:t>
            </a:r>
          </a:p>
          <a:p>
            <a:pPr lvl="1"/>
            <a:r>
              <a:rPr lang="en-US" dirty="0" smtClean="0"/>
              <a:t>But Deeper also means more expensive</a:t>
            </a:r>
          </a:p>
          <a:p>
            <a:pPr lvl="1"/>
            <a:r>
              <a:rPr lang="en-US" dirty="0" smtClean="0"/>
              <a:t>No easy answer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you pick </a:t>
            </a:r>
            <a:r>
              <a:rPr lang="en-US" b="1" dirty="0" smtClean="0"/>
              <a:t>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Right in the middle of your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Poly/LUT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nearest </a:t>
            </a:r>
            <a:r>
              <a:rPr lang="en-US" b="1" dirty="0" smtClean="0"/>
              <a:t>a</a:t>
            </a:r>
            <a:r>
              <a:rPr lang="en-US" dirty="0" smtClean="0"/>
              <a:t> in our LUT</a:t>
            </a:r>
          </a:p>
          <a:p>
            <a:pPr lvl="1"/>
            <a:r>
              <a:rPr lang="en-US" dirty="0" smtClean="0"/>
              <a:t>Truncate x, use as index in to 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Coefficients</a:t>
            </a:r>
          </a:p>
          <a:p>
            <a:pPr lvl="1"/>
            <a:r>
              <a:rPr lang="en-US" dirty="0" smtClean="0"/>
              <a:t>Sine and Cosine are special: Why?</a:t>
            </a:r>
          </a:p>
          <a:p>
            <a:endParaRPr lang="en-US" dirty="0" smtClean="0"/>
          </a:p>
          <a:p>
            <a:r>
              <a:rPr lang="en-US" dirty="0" smtClean="0"/>
              <a:t>Calculate with Horner’s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Series optimizes accuracy for </a:t>
            </a:r>
            <a:r>
              <a:rPr lang="en-US" b="1" dirty="0" smtClean="0"/>
              <a:t>x ≈ a</a:t>
            </a:r>
          </a:p>
          <a:p>
            <a:pPr lvl="1"/>
            <a:r>
              <a:rPr lang="en-US" dirty="0" smtClean="0"/>
              <a:t>Largest errors right between LUT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Statistics has nice ways to optimize RMS error</a:t>
            </a:r>
          </a:p>
          <a:p>
            <a:pPr lvl="1"/>
            <a:r>
              <a:rPr lang="en-US" dirty="0" smtClean="0"/>
              <a:t>Does a better job of </a:t>
            </a:r>
            <a:r>
              <a:rPr lang="en-US" b="1" dirty="0" smtClean="0"/>
              <a:t>spreading</a:t>
            </a:r>
            <a:r>
              <a:rPr lang="en-US" dirty="0" smtClean="0"/>
              <a:t> the error</a:t>
            </a:r>
          </a:p>
          <a:p>
            <a:pPr lvl="1"/>
            <a:r>
              <a:rPr lang="en-US" dirty="0" smtClean="0"/>
              <a:t>But still not perfect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care about the </a:t>
            </a:r>
            <a:r>
              <a:rPr lang="en-US" b="1" dirty="0" smtClean="0"/>
              <a:t>worst</a:t>
            </a:r>
            <a:r>
              <a:rPr lang="en-US" dirty="0" smtClean="0"/>
              <a:t> case error</a:t>
            </a:r>
          </a:p>
          <a:p>
            <a:pPr lvl="1"/>
            <a:r>
              <a:rPr lang="en-US" dirty="0" smtClean="0"/>
              <a:t>I haven’t found a great way to do this yet</a:t>
            </a:r>
          </a:p>
          <a:p>
            <a:pPr lvl="1"/>
            <a:r>
              <a:rPr lang="en-US" dirty="0" smtClean="0"/>
              <a:t>So I just brute force it with an annealing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Prototype with double precision floats</a:t>
            </a:r>
          </a:p>
          <a:p>
            <a:pPr lvl="1"/>
            <a:r>
              <a:rPr lang="en-US" dirty="0" smtClean="0"/>
              <a:t>MATLAB, Python or Wolfram Alpha</a:t>
            </a:r>
          </a:p>
          <a:p>
            <a:pPr lvl="1"/>
            <a:r>
              <a:rPr lang="en-US" dirty="0" smtClean="0"/>
              <a:t>Count adds, </a:t>
            </a:r>
            <a:r>
              <a:rPr lang="en-US" dirty="0" err="1" smtClean="0"/>
              <a:t>mults</a:t>
            </a:r>
            <a:r>
              <a:rPr lang="en-US" dirty="0" smtClean="0"/>
              <a:t>, loads, etc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Move to integer math</a:t>
            </a:r>
          </a:p>
          <a:p>
            <a:pPr lvl="1"/>
            <a:r>
              <a:rPr lang="en-US" dirty="0" smtClean="0"/>
              <a:t>Python (X,Y)</a:t>
            </a:r>
          </a:p>
          <a:p>
            <a:pPr lvl="1"/>
            <a:r>
              <a:rPr lang="en-US" dirty="0" smtClean="0"/>
              <a:t>Any catastrophic loss of precision? Rearrange</a:t>
            </a:r>
          </a:p>
          <a:p>
            <a:pPr lvl="1"/>
            <a:r>
              <a:rPr lang="en-US" dirty="0" smtClean="0"/>
              <a:t>Anneal coefficients over a weekend</a:t>
            </a:r>
          </a:p>
          <a:p>
            <a:endParaRPr lang="en-US" dirty="0" smtClean="0"/>
          </a:p>
          <a:p>
            <a:r>
              <a:rPr lang="en-US" dirty="0" err="1" smtClean="0"/>
              <a:t>Automagically</a:t>
            </a:r>
            <a:r>
              <a:rPr lang="en-US" dirty="0" smtClean="0"/>
              <a:t> try several Depth/Power combos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“Folding”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use of symmetry in your functions</a:t>
            </a:r>
          </a:p>
          <a:p>
            <a:pPr lvl="1"/>
            <a:r>
              <a:rPr lang="en-US" dirty="0" smtClean="0"/>
              <a:t>“Fold” the function in half cuts LUT depth in half!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One of my favorite assembly language games</a:t>
            </a:r>
          </a:p>
          <a:p>
            <a:pPr lvl="1"/>
            <a:r>
              <a:rPr lang="en-US" dirty="0" smtClean="0"/>
              <a:t>Great practice in number systems and </a:t>
            </a:r>
            <a:r>
              <a:rPr lang="en-US" dirty="0" err="1" smtClean="0"/>
              <a:t>asm</a:t>
            </a:r>
            <a:r>
              <a:rPr lang="en-US" dirty="0" smtClean="0"/>
              <a:t> tricks</a:t>
            </a:r>
          </a:p>
          <a:p>
            <a:endParaRPr lang="en-US" dirty="0" smtClean="0"/>
          </a:p>
          <a:p>
            <a:r>
              <a:rPr lang="en-US" dirty="0" smtClean="0"/>
              <a:t>How do you fold </a:t>
            </a:r>
            <a:r>
              <a:rPr lang="en-US" dirty="0" err="1" smtClean="0"/>
              <a:t>cos</a:t>
            </a:r>
            <a:r>
              <a:rPr lang="en-US" dirty="0" smtClean="0"/>
              <a:t>(x)?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 </a:t>
            </a:r>
            <a:r>
              <a:rPr lang="en-US" dirty="0" err="1" smtClean="0"/>
              <a:t>cos</a:t>
            </a:r>
            <a:r>
              <a:rPr lang="en-US" dirty="0" smtClean="0"/>
              <a:t>(x)=</a:t>
            </a:r>
            <a:r>
              <a:rPr lang="en-US" dirty="0" err="1" smtClean="0"/>
              <a:t>cos</a:t>
            </a:r>
            <a:r>
              <a:rPr lang="en-US" dirty="0" smtClean="0"/>
              <a:t>(|x|)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x=abs(x) on MIPS</a:t>
            </a: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slt $t1, $t0, $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		// $t0&lt;0?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beq $t1, $zero,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	// branch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$t0, $zero, $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		// negate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negative:</a:t>
            </a: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x=abs(x) on MIPS </a:t>
            </a:r>
          </a:p>
          <a:p>
            <a:pPr lvl="2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$t0, 31		// -1 or 0</a:t>
            </a:r>
          </a:p>
          <a:p>
            <a:pPr lvl="2"/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$t0, $t1 	// |x|-1 or x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$t0, $t0, $t1	// |x|-1-(-1) or x-0</a:t>
            </a:r>
          </a:p>
          <a:p>
            <a:r>
              <a:rPr lang="en-US" dirty="0"/>
              <a:t>x</a:t>
            </a:r>
            <a:r>
              <a:rPr lang="en-US" dirty="0" smtClean="0"/>
              <a:t>=abs(x) on ARM</a:t>
            </a:r>
          </a:p>
          <a:p>
            <a:pPr lvl="2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 #0			// Compare r0 to zero</a:t>
            </a:r>
          </a:p>
          <a:p>
            <a:pPr lvl="2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rsblt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r0, r0, #0		// If &lt;0, r0 = 0 – r0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Trig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 functions are periodic</a:t>
            </a:r>
          </a:p>
          <a:p>
            <a:pPr lvl="1"/>
            <a:r>
              <a:rPr lang="en-US" dirty="0" smtClean="0"/>
              <a:t>sin(x) = sin(x%2pi)</a:t>
            </a:r>
          </a:p>
          <a:p>
            <a:pPr lvl="1"/>
            <a:r>
              <a:rPr lang="en-US" dirty="0" smtClean="0"/>
              <a:t>In radians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modulo power of 2 is super easy</a:t>
            </a:r>
          </a:p>
          <a:p>
            <a:pPr lvl="1"/>
            <a:r>
              <a:rPr lang="en-US" dirty="0" smtClean="0"/>
              <a:t>Linearly scale so that 1 cycle is a power of 2</a:t>
            </a:r>
          </a:p>
          <a:p>
            <a:pPr lvl="1"/>
            <a:r>
              <a:rPr lang="en-US" dirty="0" smtClean="0"/>
              <a:t>Get rid of extra high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Great Wikipedia, Finder of Figures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Carmack</a:t>
            </a:r>
            <a:r>
              <a:rPr lang="en-US" dirty="0" smtClean="0"/>
              <a:t>, Quake III Arena Source Code</a:t>
            </a:r>
          </a:p>
          <a:p>
            <a:r>
              <a:rPr lang="en-US" dirty="0" smtClean="0"/>
              <a:t>Ray </a:t>
            </a:r>
            <a:r>
              <a:rPr lang="en-US" dirty="0" err="1"/>
              <a:t>Andraka</a:t>
            </a:r>
            <a:r>
              <a:rPr lang="en-US" dirty="0"/>
              <a:t>: A survey of CORDIC algorithms for FPGA based computers</a:t>
            </a:r>
          </a:p>
          <a:p>
            <a:r>
              <a:rPr lang="en-US" dirty="0" err="1"/>
              <a:t>Lumilogic</a:t>
            </a:r>
            <a:endParaRPr lang="en-US" dirty="0"/>
          </a:p>
          <a:p>
            <a:r>
              <a:rPr lang="en-US" dirty="0"/>
              <a:t>Jack E. </a:t>
            </a:r>
            <a:r>
              <a:rPr lang="en-US" dirty="0" err="1"/>
              <a:t>Volder</a:t>
            </a:r>
            <a:r>
              <a:rPr lang="en-US" dirty="0"/>
              <a:t>, The CORDIC Trigonometric Computing Technique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fold 1/x?</a:t>
            </a:r>
          </a:p>
          <a:p>
            <a:pPr lvl="1"/>
            <a:r>
              <a:rPr lang="en-US" dirty="0" smtClean="0"/>
              <a:t>1/x^2?  </a:t>
            </a:r>
            <a:r>
              <a:rPr lang="en-US" dirty="0" err="1" smtClean="0"/>
              <a:t>e^x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have symmetry…</a:t>
            </a:r>
          </a:p>
          <a:p>
            <a:pPr lvl="1"/>
            <a:r>
              <a:rPr lang="en-US" dirty="0" smtClean="0"/>
              <a:t>But not in the linear way trig does</a:t>
            </a:r>
          </a:p>
          <a:p>
            <a:pPr lvl="1"/>
            <a:r>
              <a:rPr lang="en-US" dirty="0" smtClean="0"/>
              <a:t>Higher order symmetry</a:t>
            </a:r>
          </a:p>
          <a:p>
            <a:endParaRPr lang="en-US" dirty="0" smtClean="0"/>
          </a:p>
          <a:p>
            <a:r>
              <a:rPr lang="en-US" dirty="0" smtClean="0"/>
              <a:t>1/(x) = 2^-n/(x*2^n)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symmetries are harder to exploit</a:t>
            </a:r>
          </a:p>
          <a:p>
            <a:endParaRPr lang="en-US" dirty="0" smtClean="0"/>
          </a:p>
          <a:p>
            <a:r>
              <a:rPr lang="en-US" dirty="0" smtClean="0"/>
              <a:t>Count Leading Zeros</a:t>
            </a:r>
          </a:p>
          <a:p>
            <a:pPr lvl="1"/>
            <a:r>
              <a:rPr lang="en-US" dirty="0" smtClean="0"/>
              <a:t>Quick stand-in for log(2)</a:t>
            </a:r>
          </a:p>
          <a:p>
            <a:pPr lvl="1"/>
            <a:r>
              <a:rPr lang="en-US" dirty="0" smtClean="0"/>
              <a:t>Break spaces into powers of 2</a:t>
            </a:r>
          </a:p>
          <a:p>
            <a:pPr lvl="1"/>
            <a:r>
              <a:rPr lang="en-US" dirty="0" smtClean="0"/>
              <a:t>Shift by the number of leading zeros</a:t>
            </a:r>
          </a:p>
          <a:p>
            <a:pPr lvl="1"/>
            <a:r>
              <a:rPr lang="en-US" dirty="0" smtClean="0"/>
              <a:t>Compensate Later</a:t>
            </a:r>
          </a:p>
          <a:p>
            <a:pPr lvl="1"/>
            <a:endParaRPr lang="en-US" dirty="0"/>
          </a:p>
          <a:p>
            <a:r>
              <a:rPr lang="en-US" dirty="0" smtClean="0"/>
              <a:t>This helps with limiting calculation Range!</a:t>
            </a:r>
          </a:p>
          <a:p>
            <a:pPr lvl="1"/>
            <a:r>
              <a:rPr lang="en-US" dirty="0" smtClean="0"/>
              <a:t>Optimize for accuracy instead of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Interesting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GIANT LUTs</a:t>
            </a:r>
          </a:p>
          <a:p>
            <a:pPr lvl="1"/>
            <a:r>
              <a:rPr lang="en-US" dirty="0" smtClean="0"/>
              <a:t>Because we have silicon area to burn</a:t>
            </a:r>
          </a:p>
          <a:p>
            <a:pPr lvl="1"/>
            <a:r>
              <a:rPr lang="en-US" dirty="0" smtClean="0"/>
              <a:t>Area doubles per bit of accuracy</a:t>
            </a:r>
          </a:p>
          <a:p>
            <a:pPr lvl="1"/>
            <a:endParaRPr lang="en-US" dirty="0"/>
          </a:p>
          <a:p>
            <a:r>
              <a:rPr lang="en-US" dirty="0" smtClean="0"/>
              <a:t>Power Series and LUTs:</a:t>
            </a:r>
          </a:p>
          <a:p>
            <a:pPr lvl="1"/>
            <a:r>
              <a:rPr lang="en-US" dirty="0" smtClean="0"/>
              <a:t>Approximation by polynomial</a:t>
            </a:r>
          </a:p>
          <a:p>
            <a:pPr lvl="1"/>
            <a:r>
              <a:rPr lang="en-US" dirty="0" smtClean="0"/>
              <a:t>More efficient in space, but still improves slowly</a:t>
            </a:r>
          </a:p>
          <a:p>
            <a:pPr lvl="1"/>
            <a:endParaRPr lang="en-US" dirty="0"/>
          </a:p>
          <a:p>
            <a:r>
              <a:rPr lang="en-US" dirty="0" smtClean="0"/>
              <a:t>Lets find better ways</a:t>
            </a:r>
          </a:p>
          <a:p>
            <a:pPr lvl="1"/>
            <a:r>
              <a:rPr lang="en-US" dirty="0" smtClean="0"/>
              <a:t>That gain accuracy faster </a:t>
            </a:r>
          </a:p>
        </p:txBody>
      </p:sp>
    </p:spTree>
    <p:extLst>
      <p:ext uri="{BB962C8B-B14F-4D97-AF65-F5344CB8AC3E}">
        <p14:creationId xmlns:p14="http://schemas.microsoft.com/office/powerpoint/2010/main" val="885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Successive approximation to find root of a well behaved function</a:t>
                </a:r>
              </a:p>
              <a:p>
                <a:endParaRPr lang="en-US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http://upload.wikimedia.org/wikipedia/commons/thumb/e/e0/NewtonIteration_Ani.gif/300px-NewtonIteration_Ani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5604" y="2133600"/>
            <a:ext cx="4486542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Want to find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=1/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1"/>
                <a:r>
                  <a:rPr lang="en-US" dirty="0" smtClean="0"/>
                  <a:t>Create a function that crosses zero at that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://www4b.wolframalpha.com/Calculate/MSP/MSP275217ba95823cf497i00004g9g55006i72ba20?MSPStoreType=image/gif&amp;s=17&amp;w=345.&amp;h=152.&amp;cdf=RangeControl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6" r="34988"/>
          <a:stretch/>
        </p:blipFill>
        <p:spPr bwMode="auto">
          <a:xfrm>
            <a:off x="4963300" y="2209800"/>
            <a:ext cx="3440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81800" y="44196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D=3</a:t>
            </a:r>
          </a:p>
        </p:txBody>
      </p:sp>
    </p:spTree>
    <p:extLst>
      <p:ext uri="{BB962C8B-B14F-4D97-AF65-F5344CB8AC3E}">
        <p14:creationId xmlns:p14="http://schemas.microsoft.com/office/powerpoint/2010/main" val="28503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(1 – </m:t>
                    </m:r>
                    <m:r>
                      <a:rPr lang="en-US" i="1" dirty="0" err="1" smtClean="0">
                        <a:latin typeface="Cambria Math"/>
                      </a:rPr>
                      <m:t>𝐷</m:t>
                    </m:r>
                    <m:r>
                      <a:rPr lang="en-US" b="0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∗(</m:t>
                    </m:r>
                    <m:r>
                      <a:rPr lang="en-US" b="1" i="1" dirty="0" smtClean="0"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𝑫</m:t>
                    </m:r>
                    <m:r>
                      <a:rPr lang="en-US" b="1" i="1" dirty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b="1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Division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Quadratic Convergence</a:t>
                </a:r>
              </a:p>
              <a:p>
                <a:pPr lvl="1"/>
                <a:r>
                  <a:rPr lang="en-US" dirty="0" smtClean="0"/>
                  <a:t>Each step is twice as accurate as previous!</a:t>
                </a:r>
              </a:p>
              <a:p>
                <a:endParaRPr lang="en-US" dirty="0"/>
              </a:p>
              <a:p>
                <a:r>
                  <a:rPr lang="en-US" dirty="0" smtClean="0"/>
                  <a:t>Hot </a:t>
                </a:r>
                <a:r>
                  <a:rPr lang="en-US" dirty="0" err="1" smtClean="0"/>
                  <a:t>Diggity</a:t>
                </a:r>
                <a:r>
                  <a:rPr lang="en-US" dirty="0" smtClean="0"/>
                  <a:t>!...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LUT, with symmetry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Must be within a </a:t>
                </a:r>
                <a:r>
                  <a:rPr lang="en-US" b="1" dirty="0" smtClean="0"/>
                  <a:t>Basin of Attraction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Bad initial conditions will never converge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4b.wolframalpha.com/Calculate/MSP/MSP275217ba95823cf497i00004g9g55006i72ba20?MSPStoreType=image/gif&amp;s=17&amp;w=345.&amp;h=152.&amp;cdf=Range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8474741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of Attraction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the black line represent?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23622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4b.wolframalpha.com/Calculate/MSP/MSP275217ba95823cf497i00004g9g55006i72ba20?MSPStoreType=image/gif&amp;s=17&amp;w=345.&amp;h=152.&amp;cdf=Range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8474741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Basin of Attraction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Now it will never converge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828800" y="2438400"/>
            <a:ext cx="320867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1/</a:t>
            </a:r>
            <a:r>
              <a:rPr lang="en-US" dirty="0" err="1" smtClean="0"/>
              <a:t>sqrt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</a:t>
            </a:r>
            <a:r>
              <a:rPr lang="en-US" dirty="0" smtClean="0"/>
              <a:t>Formulae for Fun and Profit</a:t>
            </a:r>
          </a:p>
          <a:p>
            <a:endParaRPr lang="en-US" dirty="0"/>
          </a:p>
          <a:p>
            <a:r>
              <a:rPr lang="en-US" dirty="0" smtClean="0"/>
              <a:t>Polynomial Fits</a:t>
            </a:r>
          </a:p>
          <a:p>
            <a:endParaRPr lang="en-US" dirty="0"/>
          </a:p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CORDIC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Q_rsqrt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x2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1.5F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0.5F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number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evil floating point bit level </a:t>
            </a:r>
            <a:r>
              <a:rPr lang="en-US" sz="1800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hacking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08080"/>
                </a:solidFill>
                <a:latin typeface="Courier New" pitchFamily="49" charset="0"/>
                <a:cs typeface="Courier New" pitchFamily="49" charset="0"/>
              </a:rPr>
              <a:t>0x5f3759df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what the fuck?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993333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x2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1st iteration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y = y * ( </a:t>
            </a:r>
            <a:r>
              <a:rPr lang="en-US" sz="1800" b="1" i="1" dirty="0" err="1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threehalfs</a:t>
            </a:r>
            <a:r>
              <a:rPr lang="en-US" sz="1800" b="1" i="1" dirty="0">
                <a:solidFill>
                  <a:srgbClr val="666666"/>
                </a:solidFill>
                <a:latin typeface="Courier New" pitchFamily="49" charset="0"/>
                <a:cs typeface="Courier New" pitchFamily="49" charset="0"/>
              </a:rPr>
              <a:t> - ( x2 * y * y ) ); // 2nd iteration, this can be removed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1B1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4566" y="6488668"/>
            <a:ext cx="284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Quake</a:t>
            </a:r>
            <a:r>
              <a:rPr lang="fr-FR" dirty="0"/>
              <a:t> III </a:t>
            </a:r>
            <a:r>
              <a:rPr lang="fr-FR" dirty="0" err="1"/>
              <a:t>Arena</a:t>
            </a:r>
            <a:r>
              <a:rPr lang="fr-FR" dirty="0"/>
              <a:t>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to Fixed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Newton </a:t>
            </a:r>
            <a:r>
              <a:rPr lang="en-US" dirty="0" err="1" smtClean="0"/>
              <a:t>Raphson</a:t>
            </a:r>
            <a:r>
              <a:rPr lang="en-US" dirty="0" smtClean="0"/>
              <a:t> is easy</a:t>
            </a:r>
          </a:p>
          <a:p>
            <a:pPr lvl="1"/>
            <a:r>
              <a:rPr lang="en-US" dirty="0" smtClean="0"/>
              <a:t>It handles range changes for you</a:t>
            </a:r>
          </a:p>
          <a:p>
            <a:pPr lvl="1"/>
            <a:endParaRPr lang="en-US" dirty="0"/>
          </a:p>
          <a:p>
            <a:r>
              <a:rPr lang="en-US" dirty="0" smtClean="0"/>
              <a:t>Fixed Point is degenerately bad</a:t>
            </a:r>
          </a:p>
          <a:p>
            <a:pPr lvl="1"/>
            <a:r>
              <a:rPr lang="en-US" dirty="0" smtClean="0"/>
              <a:t>Intermediate steps are all over the place</a:t>
            </a:r>
          </a:p>
          <a:p>
            <a:pPr lvl="1"/>
            <a:endParaRPr lang="en-US" dirty="0"/>
          </a:p>
          <a:p>
            <a:r>
              <a:rPr lang="en-US" dirty="0" smtClean="0"/>
              <a:t>Use symmetry to tighten up ranges</a:t>
            </a:r>
          </a:p>
          <a:p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9904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Multiplies are expensive in hardware</a:t>
            </a:r>
          </a:p>
          <a:p>
            <a:pPr lvl="1"/>
            <a:r>
              <a:rPr lang="en-US" dirty="0" smtClean="0"/>
              <a:t>So many adders!</a:t>
            </a:r>
          </a:p>
          <a:p>
            <a:pPr lvl="1"/>
            <a:endParaRPr lang="en-US" dirty="0"/>
          </a:p>
          <a:p>
            <a:r>
              <a:rPr lang="en-US" dirty="0" smtClean="0"/>
              <a:t>Jack </a:t>
            </a:r>
            <a:r>
              <a:rPr lang="en-US" dirty="0" err="1" smtClean="0"/>
              <a:t>Volder</a:t>
            </a:r>
            <a:r>
              <a:rPr lang="en-US" dirty="0" smtClean="0"/>
              <a:t> invented CORDIC in 1959</a:t>
            </a:r>
          </a:p>
          <a:p>
            <a:pPr lvl="1"/>
            <a:r>
              <a:rPr lang="en-US" dirty="0" smtClean="0"/>
              <a:t>Trig functions using only shifts, adds, LUTs</a:t>
            </a:r>
          </a:p>
          <a:p>
            <a:pPr lvl="1"/>
            <a:r>
              <a:rPr lang="en-US" dirty="0" smtClean="0"/>
              <a:t>We’ll be looking at this half</a:t>
            </a:r>
          </a:p>
          <a:p>
            <a:pPr lvl="1"/>
            <a:endParaRPr lang="en-US" dirty="0"/>
          </a:p>
          <a:p>
            <a:r>
              <a:rPr lang="en-US" dirty="0" smtClean="0"/>
              <a:t>John Stephen </a:t>
            </a:r>
            <a:r>
              <a:rPr lang="en-US" dirty="0" err="1" smtClean="0"/>
              <a:t>Welther</a:t>
            </a:r>
            <a:r>
              <a:rPr lang="en-US" dirty="0" smtClean="0"/>
              <a:t> generalized it  at HP</a:t>
            </a:r>
          </a:p>
          <a:p>
            <a:pPr lvl="1"/>
            <a:r>
              <a:rPr lang="en-US" dirty="0" err="1" smtClean="0"/>
              <a:t>Hyperbolics</a:t>
            </a:r>
            <a:r>
              <a:rPr lang="en-US" dirty="0" smtClean="0"/>
              <a:t>, exponentials, logs,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This half is awesome too</a:t>
            </a:r>
          </a:p>
        </p:txBody>
      </p:sp>
    </p:spTree>
    <p:extLst>
      <p:ext uri="{BB962C8B-B14F-4D97-AF65-F5344CB8AC3E}">
        <p14:creationId xmlns:p14="http://schemas.microsoft.com/office/powerpoint/2010/main" val="25648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dirty="0" err="1" smtClean="0"/>
              <a:t>ordinate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 smtClean="0"/>
              <a:t>otation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</a:t>
            </a:r>
            <a:r>
              <a:rPr lang="en-US" dirty="0" err="1" smtClean="0"/>
              <a:t>gital</a:t>
            </a:r>
            <a:r>
              <a:rPr lang="en-US" dirty="0" smtClean="0"/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/>
              <a:t>omputer</a:t>
            </a:r>
          </a:p>
          <a:p>
            <a:pPr lvl="1"/>
            <a:r>
              <a:rPr lang="en-US" dirty="0" smtClean="0"/>
              <a:t>A simple way to rotate a vector quickly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Creates rotation matrices based on 2^i</a:t>
            </a:r>
          </a:p>
          <a:p>
            <a:pPr lvl="1"/>
            <a:r>
              <a:rPr lang="en-US" dirty="0" smtClean="0"/>
              <a:t>Makes the math </a:t>
            </a:r>
            <a:r>
              <a:rPr lang="en-US" dirty="0" err="1" smtClean="0"/>
              <a:t>redonkulously</a:t>
            </a:r>
            <a:r>
              <a:rPr lang="en-US" dirty="0" smtClean="0"/>
              <a:t> quick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Glossy Transformation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791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 with the basic rotation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Use trig identities to transform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Trust Me (or derive on your own)</a:t>
                </a: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791183"/>
              </a:xfrm>
              <a:prstGeom prst="rect">
                <a:avLst/>
              </a:prstGeom>
              <a:blipFill rotWithShape="1">
                <a:blip r:embed="rId2"/>
                <a:stretch>
                  <a:fillRect l="-1614" t="-1656" b="-3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5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Clever Bit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Pick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to make the math easy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±2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Now the rotation simplifies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−(±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±2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Store two separate look up tables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		… maybe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CORDIC LUT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Calculated in advance</a:t>
                </a:r>
              </a:p>
              <a:p>
                <a:r>
                  <a:rPr lang="en-US" dirty="0" smtClean="0"/>
                  <a:t>Stored in I?Q?</a:t>
                </a:r>
              </a:p>
              <a:p>
                <a:endParaRPr lang="en-US" dirty="0"/>
              </a:p>
              <a:p>
                <a:r>
                  <a:rPr lang="en-US" dirty="0" smtClean="0"/>
                  <a:t>Look at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Drop the table</a:t>
                </a:r>
              </a:p>
              <a:p>
                <a:pPr lvl="1"/>
                <a:r>
                  <a:rPr lang="en-US" dirty="0" smtClean="0"/>
                  <a:t>Just store 0.607253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56589390"/>
                  </p:ext>
                </p:extLst>
              </p:nvPr>
            </p:nvGraphicFramePr>
            <p:xfrm>
              <a:off x="4648200" y="1600202"/>
              <a:ext cx="4038600" cy="4658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7200"/>
                    <a:gridCol w="1143000"/>
                    <a:gridCol w="1143000"/>
                    <a:gridCol w="1295400"/>
                  </a:tblGrid>
                  <a:tr h="43994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u="none" strike="noStrike" dirty="0" smtClean="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u="none" strike="noStrike" dirty="0" smtClean="0">
                                    <a:effectLst/>
                                    <a:latin typeface="Cambria Math"/>
                                  </a:rPr>
                                  <m:t>atan</m:t>
                                </m:r>
                                <m:r>
                                  <a:rPr lang="en-US" sz="1400" b="0" i="1" u="none" strike="noStrike" dirty="0" smtClean="0">
                                    <a:effectLst/>
                                    <a:latin typeface="Cambria Math"/>
                                  </a:rPr>
                                  <m:t>⁡</m:t>
                                </m:r>
                                <m:sSup>
                                  <m:sSupPr>
                                    <m:ctrlP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400" b="0" i="1" u="none" strike="noStrike" dirty="0" smtClean="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en-US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−2</m:t>
                                                </m:r>
                                                <m:r>
                                                  <a:rPr lang="en-US" sz="1400" b="0" i="1" u="none" strike="noStrike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45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26.56505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0.894427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0.632456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14.03624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0.970143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0.613572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7.125016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0.992278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0.608834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3.576334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0.998053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0.607648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1.789911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0.999512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0.607352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0.895174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0.999878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0.447614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0.999969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0.607259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0.223811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0.111906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0.055953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0.027976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0.013988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0.006994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0.003497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0.001749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0.000874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956589390"/>
                  </p:ext>
                </p:extLst>
              </p:nvPr>
            </p:nvGraphicFramePr>
            <p:xfrm>
              <a:off x="4648200" y="1600202"/>
              <a:ext cx="4038600" cy="4658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57200"/>
                    <a:gridCol w="1143000"/>
                    <a:gridCol w="1143000"/>
                    <a:gridCol w="1295400"/>
                  </a:tblGrid>
                  <a:tr h="5262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1333" t="-143023" r="-782667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40642" t="-143023" r="-213904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139894" t="-143023" r="-112766" b="-80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212736" t="-143023" b="-808140"/>
                          </a:stretch>
                        </a:blipFill>
                      </a:tcPr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45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0.707107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26.56505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0.894427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0.632456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14.03624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0.970143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0.613572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7.125016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0.992278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0.608834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3.576334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0.998053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0.607648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1.789911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0.999512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0.607352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0.895174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0.999878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0.607278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0.447614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0.999969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0.607259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0.223811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0.607254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0.111906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0.999998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0.055953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11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0.027976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12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0.013988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13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0.006994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0.003497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0.001749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4306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16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>
                              <a:effectLst/>
                            </a:rPr>
                            <a:t>0.000874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0.607253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3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≫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≫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atan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Rotating a vector is now:</a:t>
                </a:r>
              </a:p>
              <a:p>
                <a:pPr lvl="1"/>
                <a:r>
                  <a:rPr lang="en-US" dirty="0" smtClean="0"/>
                  <a:t>1 look up, 2 shifts, 3 adds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Optionally Compensate for magnitude at end</a:t>
                </a:r>
              </a:p>
              <a:p>
                <a:pPr lvl="1"/>
                <a:r>
                  <a:rPr lang="en-US" dirty="0" smtClean="0"/>
                  <a:t>1 lookup, 1 (difficult?) multiply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a vector,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Plan:</a:t>
                </a:r>
              </a:p>
              <a:p>
                <a:r>
                  <a:rPr lang="en-US" dirty="0" smtClean="0"/>
                  <a:t>Start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Rotate vector into Quadrant I or IV </a:t>
                </a:r>
              </a:p>
              <a:p>
                <a:r>
                  <a:rPr lang="en-US" dirty="0" smtClean="0"/>
                  <a:t>Rotate vector until it is flat (zero angle)</a:t>
                </a:r>
              </a:p>
              <a:p>
                <a:pPr lvl="1"/>
                <a:r>
                  <a:rPr lang="en-US" dirty="0" smtClean="0"/>
                  <a:t>At each iteration, choose direction by sign of 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Algebra 404</a:t>
            </a:r>
          </a:p>
          <a:p>
            <a:pPr lvl="1"/>
            <a:r>
              <a:rPr lang="en-US" dirty="0" smtClean="0"/>
              <a:t>Where Math don’t think it be like it is,  but it do.</a:t>
            </a:r>
          </a:p>
          <a:p>
            <a:pPr lvl="1"/>
            <a:endParaRPr lang="en-US" dirty="0"/>
          </a:p>
          <a:p>
            <a:r>
              <a:rPr lang="en-US" dirty="0" smtClean="0"/>
              <a:t>Use algebra to reformat for “good” execution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Code Size</a:t>
            </a:r>
          </a:p>
          <a:p>
            <a:pPr lvl="1"/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Finding the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Phase of -1+3j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Rotate into a start Quadrant</a:t>
            </a:r>
          </a:p>
          <a:p>
            <a:pPr lvl="1"/>
            <a:r>
              <a:rPr lang="en-US" dirty="0" smtClean="0"/>
              <a:t>This is not yet CORDIC</a:t>
            </a: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ww4c.wolframalpha.com/Calculate/MSP/MSP20925204ha8d6610311d700005ag0717d3gg17efd?MSPStoreType=image/gif&amp;s=34&amp;w=200.&amp;h=193.&amp;cdf=Coordinates&amp;cdf=Toolti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19745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5a.wolframalpha.com/Calculate/MSP/MSP431227545cga856g43900002ib2h8be856bb1hc?MSPStoreType=image/gif&amp;s=16&amp;w=200.&amp;h=193.&amp;cdf=Coordinates&amp;cdf=Toolti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00600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Iteration 0</a:t>
            </a:r>
          </a:p>
          <a:p>
            <a:endParaRPr lang="en-US" dirty="0"/>
          </a:p>
          <a:p>
            <a:r>
              <a:rPr lang="en-US" dirty="0" smtClean="0"/>
              <a:t>Y is positive</a:t>
            </a:r>
          </a:p>
          <a:p>
            <a:pPr lvl="1"/>
            <a:r>
              <a:rPr lang="en-US" dirty="0" smtClean="0"/>
              <a:t>Rotate “Down”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=−90+(−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−0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0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Iteration 0</a:t>
            </a:r>
          </a:p>
          <a:p>
            <a:endParaRPr lang="en-US" dirty="0"/>
          </a:p>
          <a:p>
            <a:r>
              <a:rPr lang="en-US" dirty="0" smtClean="0"/>
              <a:t>Y is positive</a:t>
            </a:r>
          </a:p>
          <a:p>
            <a:pPr lvl="1"/>
            <a:r>
              <a:rPr lang="en-US" dirty="0" smtClean="0"/>
              <a:t>Rotate “Down”</a:t>
            </a:r>
          </a:p>
          <a:p>
            <a:pPr lvl="1"/>
            <a:endParaRPr lang="en-US" dirty="0"/>
          </a:p>
          <a:p>
            <a:r>
              <a:rPr lang="en-US" dirty="0" smtClean="0"/>
              <a:t>-atan2^-0 from LUT</a:t>
            </a:r>
          </a:p>
          <a:p>
            <a:pPr marL="457200" lvl="1" indent="0">
              <a:buNone/>
            </a:pPr>
            <a:r>
              <a:rPr lang="en-US" dirty="0" smtClean="0"/>
              <a:t>=45 degrees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NOTE: Magnitude changed</a:t>
            </a:r>
          </a:p>
          <a:p>
            <a:pPr lvl="1"/>
            <a:r>
              <a:rPr lang="en-US" dirty="0" smtClean="0"/>
              <a:t>|-1+3j| != |4+2j|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=3,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=−90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3≫0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=−90</m:t>
                    </m:r>
                    <m:r>
                      <a:rPr lang="en-US" b="1" i="1" smtClean="0">
                        <a:latin typeface="Cambria Math"/>
                      </a:rPr>
                      <m:t>+(−</m:t>
                    </m:r>
                    <m:func>
                      <m:funcPr>
                        <m:ctrlPr>
                          <a:rPr lang="en-US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/>
                          </a:rPr>
                          <m:t>𝐚𝐭𝐚𝐧</m:t>
                        </m:r>
                      </m:fNam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b="1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Iteration 1</a:t>
                </a:r>
              </a:p>
              <a:p>
                <a:endParaRPr lang="en-US" dirty="0"/>
              </a:p>
              <a:p>
                <a:r>
                  <a:rPr lang="en-US" dirty="0" smtClean="0"/>
                  <a:t>Y is negative</a:t>
                </a:r>
              </a:p>
              <a:p>
                <a:pPr lvl="1"/>
                <a:r>
                  <a:rPr lang="en-US" dirty="0" smtClean="0"/>
                  <a:t>Rotate “Up”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/>
                      </a:rPr>
                      <m:t>≈26.565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=4,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=−135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−2≫1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=−2+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4≫1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=−135+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=−135+</m:t>
                    </m:r>
                    <m:r>
                      <a:rPr lang="en-US" b="0" i="1" smtClean="0">
                        <a:latin typeface="Cambria Math"/>
                      </a:rPr>
                      <m:t>26.565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=5,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≈−108.4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4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Phase   I=2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Iteration 2</a:t>
                </a:r>
              </a:p>
              <a:p>
                <a:endParaRPr lang="en-US" dirty="0"/>
              </a:p>
              <a:p>
                <a:r>
                  <a:rPr lang="en-US" dirty="0" smtClean="0"/>
                  <a:t>Y is zero</a:t>
                </a:r>
              </a:p>
              <a:p>
                <a:pPr lvl="1"/>
                <a:r>
                  <a:rPr lang="en-US" dirty="0" smtClean="0"/>
                  <a:t>We are done!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=108</m:t>
                    </m:r>
                  </m:oMath>
                </a14:m>
                <a:r>
                  <a:rPr lang="en-US" dirty="0" smtClean="0"/>
                  <a:t>.4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Actual answer?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tan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−1,3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≈108.4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=5, 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=0,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=−108</m:t>
                      </m:r>
                      <m:r>
                        <a:rPr lang="en-US" b="0" i="1" smtClean="0">
                          <a:latin typeface="Cambria Math"/>
                        </a:rPr>
                        <m:t>.4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Finding the Magnitude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Apply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compensations now</a:t>
                </a:r>
              </a:p>
              <a:p>
                <a:endParaRPr lang="en-US" dirty="0"/>
              </a:p>
              <a:p>
                <a:r>
                  <a:rPr lang="en-US" dirty="0" smtClean="0"/>
                  <a:t>5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−0</m:t>
                                </m:r>
                              </m:sup>
                            </m:sSup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≈3.1622…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2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lucky or what?!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example terminated nicely</a:t>
                </a:r>
              </a:p>
              <a:p>
                <a:pPr lvl="1"/>
                <a:r>
                  <a:rPr lang="en-US" dirty="0" smtClean="0"/>
                  <a:t>Do all start vectors terminate?</a:t>
                </a:r>
              </a:p>
              <a:p>
                <a:pPr lvl="1"/>
                <a:r>
                  <a:rPr lang="en-US" dirty="0" smtClean="0"/>
                  <a:t>Do all start vectors </a:t>
                </a:r>
                <a:r>
                  <a:rPr lang="en-US" i="1" dirty="0" smtClean="0"/>
                  <a:t>converge?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Explore the sequence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How is it shaped?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 increases linearly per bit of accuracy</a:t>
            </a:r>
          </a:p>
          <a:p>
            <a:endParaRPr lang="en-US" dirty="0"/>
          </a:p>
          <a:p>
            <a:r>
              <a:rPr lang="en-US" dirty="0" smtClean="0"/>
              <a:t>Cheap Hardware</a:t>
            </a:r>
          </a:p>
          <a:p>
            <a:endParaRPr lang="en-US" dirty="0"/>
          </a:p>
          <a:p>
            <a:r>
              <a:rPr lang="en-US" dirty="0" smtClean="0"/>
              <a:t>Very reusable</a:t>
            </a:r>
          </a:p>
        </p:txBody>
      </p:sp>
    </p:spTree>
    <p:extLst>
      <p:ext uri="{BB962C8B-B14F-4D97-AF65-F5344CB8AC3E}">
        <p14:creationId xmlns:p14="http://schemas.microsoft.com/office/powerpoint/2010/main" val="5001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r>
              <a:rPr lang="en-US" dirty="0" smtClean="0"/>
              <a:t>Do any of these in Python / MATLAB / MIPS:</a:t>
            </a:r>
          </a:p>
          <a:p>
            <a:pPr lvl="1"/>
            <a:r>
              <a:rPr lang="en-US" dirty="0" smtClean="0"/>
              <a:t>CORDIC – Sine?  Arcsine?</a:t>
            </a:r>
          </a:p>
          <a:p>
            <a:pPr lvl="1"/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– </a:t>
            </a:r>
            <a:r>
              <a:rPr lang="en-US" dirty="0" err="1" smtClean="0"/>
              <a:t>invsqrt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Better than Taylor Approximation – annealing!</a:t>
            </a:r>
          </a:p>
        </p:txBody>
      </p:sp>
    </p:spTree>
    <p:extLst>
      <p:ext uri="{BB962C8B-B14F-4D97-AF65-F5344CB8AC3E}">
        <p14:creationId xmlns:p14="http://schemas.microsoft.com/office/powerpoint/2010/main" val="1156488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Speed Tweaking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degenerate expensive cases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 for duplicated effort and eliminate it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Plan your loads / stores carefully!</a:t>
            </a:r>
          </a:p>
        </p:txBody>
      </p:sp>
    </p:spTree>
    <p:extLst>
      <p:ext uri="{BB962C8B-B14F-4D97-AF65-F5344CB8AC3E}">
        <p14:creationId xmlns:p14="http://schemas.microsoft.com/office/powerpoint/2010/main" val="33764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CORDIC</a:t>
            </a:r>
          </a:p>
          <a:p>
            <a:pPr lvl="1"/>
            <a:r>
              <a:rPr lang="en-US" dirty="0" smtClean="0"/>
              <a:t>What other functions can it calculate?</a:t>
            </a:r>
          </a:p>
          <a:p>
            <a:pPr lvl="1"/>
            <a:endParaRPr lang="en-US" dirty="0"/>
          </a:p>
          <a:p>
            <a:r>
              <a:rPr lang="en-US" dirty="0" smtClean="0"/>
              <a:t>Continue with practice from before</a:t>
            </a:r>
          </a:p>
          <a:p>
            <a:endParaRPr lang="en-US" dirty="0"/>
          </a:p>
          <a:p>
            <a:r>
              <a:rPr lang="en-US" dirty="0" smtClean="0"/>
              <a:t>Start HW3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Poly/LUT fit a transcendental function</a:t>
            </a:r>
          </a:p>
          <a:p>
            <a:pPr lvl="1"/>
            <a:r>
              <a:rPr lang="en-US" dirty="0" smtClean="0"/>
              <a:t>(Co)sine, </a:t>
            </a:r>
            <a:r>
              <a:rPr lang="en-US" dirty="0" err="1" smtClean="0"/>
              <a:t>e^x</a:t>
            </a:r>
            <a:r>
              <a:rPr lang="en-US" dirty="0" smtClean="0"/>
              <a:t>,  or something else</a:t>
            </a:r>
          </a:p>
          <a:p>
            <a:pPr lvl="1"/>
            <a:r>
              <a:rPr lang="en-US" dirty="0" smtClean="0"/>
              <a:t>Pick a range</a:t>
            </a:r>
          </a:p>
          <a:p>
            <a:pPr lvl="1"/>
            <a:r>
              <a:rPr lang="en-US" dirty="0" smtClean="0"/>
              <a:t>Pick an accuracy – 24 bits?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Start with a Taylor approximation</a:t>
            </a:r>
          </a:p>
          <a:p>
            <a:pPr lvl="1"/>
            <a:r>
              <a:rPr lang="en-US" dirty="0" smtClean="0"/>
              <a:t>LUT Depth?  Number of terms?</a:t>
            </a:r>
          </a:p>
          <a:p>
            <a:pPr lvl="1"/>
            <a:r>
              <a:rPr lang="en-US" dirty="0" smtClean="0"/>
              <a:t>What is your worst case error?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Try annealing a bit</a:t>
            </a:r>
          </a:p>
          <a:p>
            <a:pPr lvl="1"/>
            <a:r>
              <a:rPr lang="en-US" dirty="0" smtClean="0"/>
              <a:t>How much did it improve?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and Save Figures!</a:t>
            </a:r>
          </a:p>
          <a:p>
            <a:pPr lvl="1"/>
            <a:r>
              <a:rPr lang="en-US" dirty="0" smtClean="0"/>
              <a:t>We will discuss as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Remaining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how fast NR division runs in MIPS</a:t>
                </a:r>
              </a:p>
              <a:p>
                <a:pPr lvl="1"/>
                <a:r>
                  <a:rPr lang="en-US" dirty="0" smtClean="0"/>
                  <a:t>Each iteration cost: 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Implement for 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≤4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floating point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Find appropriate IQ for intermediate calculations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Sometimes, shift-add is cheap</a:t>
            </a:r>
          </a:p>
          <a:p>
            <a:pPr lvl="1"/>
            <a:r>
              <a:rPr lang="en-US" dirty="0" smtClean="0"/>
              <a:t>9x = 8x + x = X&lt;&lt;3 + X</a:t>
            </a:r>
          </a:p>
          <a:p>
            <a:pPr lvl="1"/>
            <a:r>
              <a:rPr lang="en-US" dirty="0" smtClean="0"/>
              <a:t>In Arm and Thumb(2), this is one instruction</a:t>
            </a:r>
          </a:p>
          <a:p>
            <a:pPr lvl="1"/>
            <a:r>
              <a:rPr lang="en-US" dirty="0" smtClean="0"/>
              <a:t>add $r1, $r0, $r0 </a:t>
            </a:r>
            <a:r>
              <a:rPr lang="en-US" dirty="0" err="1" smtClean="0"/>
              <a:t>lsl</a:t>
            </a:r>
            <a:r>
              <a:rPr lang="en-US" dirty="0" smtClean="0"/>
              <a:t>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ops, One Instruction?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Multiplicands with a small number of active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Ops, One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clue about:</a:t>
            </a:r>
          </a:p>
          <a:p>
            <a:pPr lvl="1"/>
            <a:r>
              <a:rPr lang="en-US" dirty="0" smtClean="0"/>
              <a:t>What types of programs this processor runs</a:t>
            </a:r>
          </a:p>
          <a:p>
            <a:pPr lvl="1"/>
            <a:r>
              <a:rPr lang="en-US" dirty="0" smtClean="0"/>
              <a:t>What instructions those programs have</a:t>
            </a:r>
          </a:p>
          <a:p>
            <a:pPr lvl="1"/>
            <a:endParaRPr lang="en-US" dirty="0"/>
          </a:p>
          <a:p>
            <a:r>
              <a:rPr lang="en-US" dirty="0" smtClean="0"/>
              <a:t>DSPs often have Multiply Accumulate</a:t>
            </a:r>
          </a:p>
          <a:p>
            <a:pPr lvl="1"/>
            <a:r>
              <a:rPr lang="en-US" dirty="0" smtClean="0"/>
              <a:t>X += Y*Z</a:t>
            </a:r>
          </a:p>
          <a:p>
            <a:pPr lvl="1"/>
            <a:r>
              <a:rPr lang="en-US" dirty="0" smtClean="0"/>
              <a:t>X might be fixed: The Accumulator (register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might even be a wide register!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Booth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multiplicand as </a:t>
            </a:r>
            <a:r>
              <a:rPr lang="en-US" b="1" dirty="0" smtClean="0"/>
              <a:t>runs of ones</a:t>
            </a:r>
            <a:endParaRPr lang="en-US" dirty="0" smtClean="0"/>
          </a:p>
          <a:p>
            <a:pPr lvl="1"/>
            <a:r>
              <a:rPr lang="en-US" dirty="0" smtClean="0"/>
              <a:t>X*60d = X * b00</a:t>
            </a:r>
            <a:r>
              <a:rPr lang="en-US" b="1" dirty="0" smtClean="0"/>
              <a:t>1</a:t>
            </a:r>
            <a:r>
              <a:rPr lang="en-US" dirty="0" smtClean="0"/>
              <a:t>11</a:t>
            </a:r>
            <a:r>
              <a:rPr lang="en-US" b="1" dirty="0" smtClean="0"/>
              <a:t>1</a:t>
            </a:r>
            <a:r>
              <a:rPr lang="en-US" dirty="0" smtClean="0"/>
              <a:t>00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of Ones are the difference of powers of 2</a:t>
            </a:r>
          </a:p>
          <a:p>
            <a:pPr lvl="1"/>
            <a:r>
              <a:rPr lang="en-US" dirty="0" smtClean="0"/>
              <a:t>60 = 64 – 4 = 2^6 – 2^2</a:t>
            </a:r>
          </a:p>
          <a:p>
            <a:pPr lvl="1"/>
            <a:r>
              <a:rPr lang="en-US" dirty="0" smtClean="0"/>
              <a:t>X*60 = X&lt;&lt;6 – X&lt;&lt;2</a:t>
            </a:r>
          </a:p>
          <a:p>
            <a:endParaRPr lang="en-US" dirty="0" smtClean="0"/>
          </a:p>
          <a:p>
            <a:r>
              <a:rPr lang="en-US" dirty="0" smtClean="0"/>
              <a:t>There are many other </a:t>
            </a:r>
            <a:r>
              <a:rPr lang="en-US" b="1" dirty="0" smtClean="0"/>
              <a:t>fixed multiplicand</a:t>
            </a:r>
            <a:r>
              <a:rPr lang="en-US" dirty="0" smtClean="0"/>
              <a:t> tricks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“Human” Form: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Ax^3+Bx^2+Cx^1+Dx^0</a:t>
            </a:r>
          </a:p>
          <a:p>
            <a:endParaRPr lang="en-US" dirty="0"/>
          </a:p>
          <a:p>
            <a:r>
              <a:rPr lang="en-US" dirty="0" smtClean="0"/>
              <a:t>How many Multiplies does this use? Adds?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7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2639</Words>
  <Application>Microsoft Office PowerPoint</Application>
  <PresentationFormat>On-screen Show (4:3)</PresentationFormat>
  <Paragraphs>553</Paragraphs>
  <Slides>52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b10011 Numerically Awesome</vt:lpstr>
      <vt:lpstr>Acknowledgements</vt:lpstr>
      <vt:lpstr>Today</vt:lpstr>
      <vt:lpstr>Manipulating Formulae</vt:lpstr>
      <vt:lpstr>Easy Speed Tweaking</vt:lpstr>
      <vt:lpstr>Multiplication Tricks</vt:lpstr>
      <vt:lpstr>Two Ops, One Instruction</vt:lpstr>
      <vt:lpstr>Booth Encoding</vt:lpstr>
      <vt:lpstr>Polynomials</vt:lpstr>
      <vt:lpstr>Polynomials</vt:lpstr>
      <vt:lpstr>Polynomials</vt:lpstr>
      <vt:lpstr>Polynomial Approximations</vt:lpstr>
      <vt:lpstr>Polynomial Approximation</vt:lpstr>
      <vt:lpstr>Implementation: Poly/LUT</vt:lpstr>
      <vt:lpstr>Picking Coefficients</vt:lpstr>
      <vt:lpstr>My Method</vt:lpstr>
      <vt:lpstr>Approximation “Folding”</vt:lpstr>
      <vt:lpstr>Fold cos(x)=cos(|x|)</vt:lpstr>
      <vt:lpstr>Further Trig Folding</vt:lpstr>
      <vt:lpstr>Approximation Folding</vt:lpstr>
      <vt:lpstr>Approximation Folding</vt:lpstr>
      <vt:lpstr>Calculating Interesting Functions</vt:lpstr>
      <vt:lpstr>Newton Raphson</vt:lpstr>
      <vt:lpstr>Newton Raphson Division</vt:lpstr>
      <vt:lpstr>Newton Raphson Division</vt:lpstr>
      <vt:lpstr>Newton Raphson Division</vt:lpstr>
      <vt:lpstr>Basin of Attraction</vt:lpstr>
      <vt:lpstr>Basin of Attraction</vt:lpstr>
      <vt:lpstr>Newton Raphson 1/sqrt</vt:lpstr>
      <vt:lpstr>Initial Approximation</vt:lpstr>
      <vt:lpstr>Newton Raphson Iteration</vt:lpstr>
      <vt:lpstr>Translating to Fixed Point</vt:lpstr>
      <vt:lpstr>CORDIC</vt:lpstr>
      <vt:lpstr>CORDIC?</vt:lpstr>
      <vt:lpstr>Super Glossy Transformation Step</vt:lpstr>
      <vt:lpstr>The Clever Bit</vt:lpstr>
      <vt:lpstr>CORDIC LUT</vt:lpstr>
      <vt:lpstr>The Result</vt:lpstr>
      <vt:lpstr>Example: Finding the Phase</vt:lpstr>
      <vt:lpstr>Example: Finding the Phase</vt:lpstr>
      <vt:lpstr>Example: Finding the Phase   I=0</vt:lpstr>
      <vt:lpstr>Example: Finding the Phase   I=0</vt:lpstr>
      <vt:lpstr>Example: Finding the Phase   I=1</vt:lpstr>
      <vt:lpstr>Example: Finding the Phase   I=2</vt:lpstr>
      <vt:lpstr>Example: Finding the Magnitude</vt:lpstr>
      <vt:lpstr>Am I lucky or what?!</vt:lpstr>
      <vt:lpstr>The Point?</vt:lpstr>
      <vt:lpstr>With Remaining Time</vt:lpstr>
      <vt:lpstr>PowerPoint Presentation</vt:lpstr>
      <vt:lpstr>With Remaining Time</vt:lpstr>
      <vt:lpstr>Group Work</vt:lpstr>
      <vt:lpstr>With Remaining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b10011 Numerical Accuracy</dc:title>
  <dc:creator>Eric VanWyk</dc:creator>
  <cp:lastModifiedBy>Eric VanWyk</cp:lastModifiedBy>
  <cp:revision>34</cp:revision>
  <dcterms:created xsi:type="dcterms:W3CDTF">2012-11-13T16:48:39Z</dcterms:created>
  <dcterms:modified xsi:type="dcterms:W3CDTF">2014-11-13T03:22:21Z</dcterms:modified>
</cp:coreProperties>
</file>