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9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9" r:id="rId3"/>
    <p:sldId id="260" r:id="rId4"/>
    <p:sldId id="261" r:id="rId5"/>
    <p:sldId id="262" r:id="rId6"/>
    <p:sldId id="299" r:id="rId7"/>
    <p:sldId id="300" r:id="rId8"/>
    <p:sldId id="301" r:id="rId9"/>
    <p:sldId id="265" r:id="rId10"/>
    <p:sldId id="267" r:id="rId11"/>
    <p:sldId id="266" r:id="rId12"/>
    <p:sldId id="291" r:id="rId13"/>
    <p:sldId id="293" r:id="rId14"/>
    <p:sldId id="257" r:id="rId15"/>
    <p:sldId id="294" r:id="rId16"/>
    <p:sldId id="268" r:id="rId17"/>
    <p:sldId id="295" r:id="rId18"/>
    <p:sldId id="296" r:id="rId19"/>
    <p:sldId id="297" r:id="rId20"/>
    <p:sldId id="302" r:id="rId21"/>
    <p:sldId id="269" r:id="rId22"/>
    <p:sldId id="285" r:id="rId23"/>
    <p:sldId id="286" r:id="rId24"/>
    <p:sldId id="287" r:id="rId25"/>
    <p:sldId id="309" r:id="rId26"/>
    <p:sldId id="310" r:id="rId27"/>
    <p:sldId id="311" r:id="rId28"/>
    <p:sldId id="312" r:id="rId29"/>
    <p:sldId id="313" r:id="rId30"/>
    <p:sldId id="314" r:id="rId31"/>
    <p:sldId id="303" r:id="rId32"/>
    <p:sldId id="304" r:id="rId33"/>
    <p:sldId id="305" r:id="rId34"/>
    <p:sldId id="306" r:id="rId35"/>
    <p:sldId id="307" r:id="rId36"/>
    <p:sldId id="315" r:id="rId37"/>
    <p:sldId id="270" r:id="rId38"/>
    <p:sldId id="272" r:id="rId39"/>
    <p:sldId id="298" r:id="rId40"/>
    <p:sldId id="271" r:id="rId41"/>
    <p:sldId id="273" r:id="rId42"/>
    <p:sldId id="274" r:id="rId43"/>
    <p:sldId id="280" r:id="rId44"/>
    <p:sldId id="276" r:id="rId45"/>
    <p:sldId id="290" r:id="rId46"/>
    <p:sldId id="278" r:id="rId47"/>
    <p:sldId id="277" r:id="rId48"/>
    <p:sldId id="279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43" autoAdjust="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05B6B-3915-417A-9E21-F0B1F0CD1C43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036E-E89A-4A17-B209-3FBDBCFC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Derived in class last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1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~X as an</a:t>
            </a:r>
            <a:r>
              <a:rPr lang="en-US" baseline="0" dirty="0" smtClean="0"/>
              <a:t> independent variable for the use of the distributive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My preference is to start with 0 0 0 and increment as though counting in binary.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truth table for basic law on</a:t>
            </a:r>
            <a:r>
              <a:rPr lang="en-US" baseline="0" dirty="0" smtClean="0"/>
              <a:t> white board </a:t>
            </a:r>
            <a:r>
              <a:rPr lang="en-US" sz="1200" dirty="0" smtClean="0"/>
              <a:t>X+YZ = (X+Y)(X+Z)</a:t>
            </a:r>
          </a:p>
          <a:p>
            <a:endParaRPr lang="en-US" dirty="0" smtClean="0"/>
          </a:p>
          <a:p>
            <a:r>
              <a:rPr lang="en-US" dirty="0" smtClean="0"/>
              <a:t>X y z (X+Y)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Gray</a:t>
            </a:r>
            <a:r>
              <a:rPr lang="en-US" baseline="0" dirty="0" smtClean="0"/>
              <a:t> coded!  This means only one transition for one movement.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Gray</a:t>
            </a:r>
            <a:r>
              <a:rPr lang="en-US" baseline="0" dirty="0" smtClean="0"/>
              <a:t> coded!  This means only one transition for one movement.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NAND or NOR can be used as an</a:t>
            </a:r>
            <a:r>
              <a:rPr lang="en-US" baseline="0" dirty="0" smtClean="0"/>
              <a:t> inverter by tying the inputs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8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F1C9-504E-4E47-9115-58C383EA652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df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12" Type="http://schemas.openxmlformats.org/officeDocument/2006/relationships/image" Target="../media/image9.pd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7.pdf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tags" Target="../tags/tag43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42" Type="http://schemas.openxmlformats.org/officeDocument/2006/relationships/tags" Target="../tags/tag46.xml"/><Relationship Id="rId47" Type="http://schemas.openxmlformats.org/officeDocument/2006/relationships/tags" Target="../tags/tag51.xml"/><Relationship Id="rId50" Type="http://schemas.openxmlformats.org/officeDocument/2006/relationships/tags" Target="../tags/tag54.xml"/><Relationship Id="rId55" Type="http://schemas.openxmlformats.org/officeDocument/2006/relationships/tags" Target="../tags/tag59.xml"/><Relationship Id="rId63" Type="http://schemas.openxmlformats.org/officeDocument/2006/relationships/tags" Target="../tags/tag67.xml"/><Relationship Id="rId68" Type="http://schemas.openxmlformats.org/officeDocument/2006/relationships/tags" Target="../tags/tag72.xml"/><Relationship Id="rId76" Type="http://schemas.openxmlformats.org/officeDocument/2006/relationships/tags" Target="../tags/tag80.xml"/><Relationship Id="rId84" Type="http://schemas.openxmlformats.org/officeDocument/2006/relationships/tags" Target="../tags/tag88.xml"/><Relationship Id="rId89" Type="http://schemas.openxmlformats.org/officeDocument/2006/relationships/tags" Target="../tags/tag93.xml"/><Relationship Id="rId7" Type="http://schemas.openxmlformats.org/officeDocument/2006/relationships/tags" Target="../tags/tag11.xml"/><Relationship Id="rId71" Type="http://schemas.openxmlformats.org/officeDocument/2006/relationships/tags" Target="../tags/tag75.xml"/><Relationship Id="rId92" Type="http://schemas.openxmlformats.org/officeDocument/2006/relationships/tags" Target="../tags/tag96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9" Type="http://schemas.openxmlformats.org/officeDocument/2006/relationships/tags" Target="../tags/tag33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45" Type="http://schemas.openxmlformats.org/officeDocument/2006/relationships/tags" Target="../tags/tag49.xml"/><Relationship Id="rId53" Type="http://schemas.openxmlformats.org/officeDocument/2006/relationships/tags" Target="../tags/tag57.xml"/><Relationship Id="rId58" Type="http://schemas.openxmlformats.org/officeDocument/2006/relationships/tags" Target="../tags/tag62.xml"/><Relationship Id="rId66" Type="http://schemas.openxmlformats.org/officeDocument/2006/relationships/tags" Target="../tags/tag70.xml"/><Relationship Id="rId74" Type="http://schemas.openxmlformats.org/officeDocument/2006/relationships/tags" Target="../tags/tag78.xml"/><Relationship Id="rId79" Type="http://schemas.openxmlformats.org/officeDocument/2006/relationships/tags" Target="../tags/tag83.xml"/><Relationship Id="rId87" Type="http://schemas.openxmlformats.org/officeDocument/2006/relationships/tags" Target="../tags/tag91.xml"/><Relationship Id="rId5" Type="http://schemas.openxmlformats.org/officeDocument/2006/relationships/tags" Target="../tags/tag9.xml"/><Relationship Id="rId61" Type="http://schemas.openxmlformats.org/officeDocument/2006/relationships/tags" Target="../tags/tag65.xml"/><Relationship Id="rId82" Type="http://schemas.openxmlformats.org/officeDocument/2006/relationships/tags" Target="../tags/tag86.xml"/><Relationship Id="rId90" Type="http://schemas.openxmlformats.org/officeDocument/2006/relationships/tags" Target="../tags/tag94.xml"/><Relationship Id="rId95" Type="http://schemas.openxmlformats.org/officeDocument/2006/relationships/slideLayout" Target="../slideLayouts/slideLayout4.xml"/><Relationship Id="rId19" Type="http://schemas.openxmlformats.org/officeDocument/2006/relationships/tags" Target="../tags/tag2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tags" Target="../tags/tag52.xml"/><Relationship Id="rId56" Type="http://schemas.openxmlformats.org/officeDocument/2006/relationships/tags" Target="../tags/tag60.xml"/><Relationship Id="rId64" Type="http://schemas.openxmlformats.org/officeDocument/2006/relationships/tags" Target="../tags/tag68.xml"/><Relationship Id="rId69" Type="http://schemas.openxmlformats.org/officeDocument/2006/relationships/tags" Target="../tags/tag73.xml"/><Relationship Id="rId77" Type="http://schemas.openxmlformats.org/officeDocument/2006/relationships/tags" Target="../tags/tag81.xml"/><Relationship Id="rId8" Type="http://schemas.openxmlformats.org/officeDocument/2006/relationships/tags" Target="../tags/tag12.xml"/><Relationship Id="rId51" Type="http://schemas.openxmlformats.org/officeDocument/2006/relationships/tags" Target="../tags/tag55.xml"/><Relationship Id="rId72" Type="http://schemas.openxmlformats.org/officeDocument/2006/relationships/tags" Target="../tags/tag76.xml"/><Relationship Id="rId80" Type="http://schemas.openxmlformats.org/officeDocument/2006/relationships/tags" Target="../tags/tag84.xml"/><Relationship Id="rId85" Type="http://schemas.openxmlformats.org/officeDocument/2006/relationships/tags" Target="../tags/tag89.xml"/><Relationship Id="rId93" Type="http://schemas.openxmlformats.org/officeDocument/2006/relationships/tags" Target="../tags/tag97.xml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tags" Target="../tags/tag50.xml"/><Relationship Id="rId59" Type="http://schemas.openxmlformats.org/officeDocument/2006/relationships/tags" Target="../tags/tag63.xml"/><Relationship Id="rId67" Type="http://schemas.openxmlformats.org/officeDocument/2006/relationships/tags" Target="../tags/tag71.xml"/><Relationship Id="rId20" Type="http://schemas.openxmlformats.org/officeDocument/2006/relationships/tags" Target="../tags/tag24.xml"/><Relationship Id="rId41" Type="http://schemas.openxmlformats.org/officeDocument/2006/relationships/tags" Target="../tags/tag45.xml"/><Relationship Id="rId54" Type="http://schemas.openxmlformats.org/officeDocument/2006/relationships/tags" Target="../tags/tag58.xml"/><Relationship Id="rId62" Type="http://schemas.openxmlformats.org/officeDocument/2006/relationships/tags" Target="../tags/tag66.xml"/><Relationship Id="rId70" Type="http://schemas.openxmlformats.org/officeDocument/2006/relationships/tags" Target="../tags/tag74.xml"/><Relationship Id="rId75" Type="http://schemas.openxmlformats.org/officeDocument/2006/relationships/tags" Target="../tags/tag79.xml"/><Relationship Id="rId83" Type="http://schemas.openxmlformats.org/officeDocument/2006/relationships/tags" Target="../tags/tag87.xml"/><Relationship Id="rId88" Type="http://schemas.openxmlformats.org/officeDocument/2006/relationships/tags" Target="../tags/tag92.xml"/><Relationship Id="rId91" Type="http://schemas.openxmlformats.org/officeDocument/2006/relationships/tags" Target="../tags/tag95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tags" Target="../tags/tag53.xml"/><Relationship Id="rId57" Type="http://schemas.openxmlformats.org/officeDocument/2006/relationships/tags" Target="../tags/tag61.xml"/><Relationship Id="rId10" Type="http://schemas.openxmlformats.org/officeDocument/2006/relationships/tags" Target="../tags/tag14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52" Type="http://schemas.openxmlformats.org/officeDocument/2006/relationships/tags" Target="../tags/tag56.xml"/><Relationship Id="rId60" Type="http://schemas.openxmlformats.org/officeDocument/2006/relationships/tags" Target="../tags/tag64.xml"/><Relationship Id="rId65" Type="http://schemas.openxmlformats.org/officeDocument/2006/relationships/tags" Target="../tags/tag69.xml"/><Relationship Id="rId73" Type="http://schemas.openxmlformats.org/officeDocument/2006/relationships/tags" Target="../tags/tag77.xml"/><Relationship Id="rId78" Type="http://schemas.openxmlformats.org/officeDocument/2006/relationships/tags" Target="../tags/tag82.xml"/><Relationship Id="rId81" Type="http://schemas.openxmlformats.org/officeDocument/2006/relationships/tags" Target="../tags/tag85.xml"/><Relationship Id="rId86" Type="http://schemas.openxmlformats.org/officeDocument/2006/relationships/tags" Target="../tags/tag90.xml"/><Relationship Id="rId94" Type="http://schemas.openxmlformats.org/officeDocument/2006/relationships/tags" Target="../tags/tag98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tags" Target="../tags/tag124.xml"/><Relationship Id="rId21" Type="http://schemas.openxmlformats.org/officeDocument/2006/relationships/tags" Target="../tags/tag119.xml"/><Relationship Id="rId34" Type="http://schemas.openxmlformats.org/officeDocument/2006/relationships/tags" Target="../tags/tag132.xml"/><Relationship Id="rId42" Type="http://schemas.openxmlformats.org/officeDocument/2006/relationships/tags" Target="../tags/tag140.xml"/><Relationship Id="rId47" Type="http://schemas.openxmlformats.org/officeDocument/2006/relationships/tags" Target="../tags/tag145.xml"/><Relationship Id="rId50" Type="http://schemas.openxmlformats.org/officeDocument/2006/relationships/tags" Target="../tags/tag148.xml"/><Relationship Id="rId55" Type="http://schemas.openxmlformats.org/officeDocument/2006/relationships/tags" Target="../tags/tag153.xml"/><Relationship Id="rId63" Type="http://schemas.openxmlformats.org/officeDocument/2006/relationships/tags" Target="../tags/tag161.xml"/><Relationship Id="rId68" Type="http://schemas.openxmlformats.org/officeDocument/2006/relationships/tags" Target="../tags/tag166.xml"/><Relationship Id="rId76" Type="http://schemas.openxmlformats.org/officeDocument/2006/relationships/tags" Target="../tags/tag174.xml"/><Relationship Id="rId84" Type="http://schemas.openxmlformats.org/officeDocument/2006/relationships/tags" Target="../tags/tag182.xml"/><Relationship Id="rId89" Type="http://schemas.openxmlformats.org/officeDocument/2006/relationships/tags" Target="../tags/tag187.xml"/><Relationship Id="rId97" Type="http://schemas.openxmlformats.org/officeDocument/2006/relationships/notesSlide" Target="../notesSlides/notesSlide7.xml"/><Relationship Id="rId7" Type="http://schemas.openxmlformats.org/officeDocument/2006/relationships/tags" Target="../tags/tag105.xml"/><Relationship Id="rId71" Type="http://schemas.openxmlformats.org/officeDocument/2006/relationships/tags" Target="../tags/tag169.xml"/><Relationship Id="rId92" Type="http://schemas.openxmlformats.org/officeDocument/2006/relationships/tags" Target="../tags/tag190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9" Type="http://schemas.openxmlformats.org/officeDocument/2006/relationships/tags" Target="../tags/tag127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37" Type="http://schemas.openxmlformats.org/officeDocument/2006/relationships/tags" Target="../tags/tag135.xml"/><Relationship Id="rId40" Type="http://schemas.openxmlformats.org/officeDocument/2006/relationships/tags" Target="../tags/tag138.xml"/><Relationship Id="rId45" Type="http://schemas.openxmlformats.org/officeDocument/2006/relationships/tags" Target="../tags/tag143.xml"/><Relationship Id="rId53" Type="http://schemas.openxmlformats.org/officeDocument/2006/relationships/tags" Target="../tags/tag151.xml"/><Relationship Id="rId58" Type="http://schemas.openxmlformats.org/officeDocument/2006/relationships/tags" Target="../tags/tag156.xml"/><Relationship Id="rId66" Type="http://schemas.openxmlformats.org/officeDocument/2006/relationships/tags" Target="../tags/tag164.xml"/><Relationship Id="rId74" Type="http://schemas.openxmlformats.org/officeDocument/2006/relationships/tags" Target="../tags/tag172.xml"/><Relationship Id="rId79" Type="http://schemas.openxmlformats.org/officeDocument/2006/relationships/tags" Target="../tags/tag177.xml"/><Relationship Id="rId87" Type="http://schemas.openxmlformats.org/officeDocument/2006/relationships/tags" Target="../tags/tag185.xml"/><Relationship Id="rId5" Type="http://schemas.openxmlformats.org/officeDocument/2006/relationships/tags" Target="../tags/tag103.xml"/><Relationship Id="rId61" Type="http://schemas.openxmlformats.org/officeDocument/2006/relationships/tags" Target="../tags/tag159.xml"/><Relationship Id="rId82" Type="http://schemas.openxmlformats.org/officeDocument/2006/relationships/tags" Target="../tags/tag180.xml"/><Relationship Id="rId90" Type="http://schemas.openxmlformats.org/officeDocument/2006/relationships/tags" Target="../tags/tag188.xml"/><Relationship Id="rId95" Type="http://schemas.openxmlformats.org/officeDocument/2006/relationships/tags" Target="../tags/tag193.xml"/><Relationship Id="rId19" Type="http://schemas.openxmlformats.org/officeDocument/2006/relationships/tags" Target="../tags/tag11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tags" Target="../tags/tag133.xml"/><Relationship Id="rId43" Type="http://schemas.openxmlformats.org/officeDocument/2006/relationships/tags" Target="../tags/tag141.xml"/><Relationship Id="rId48" Type="http://schemas.openxmlformats.org/officeDocument/2006/relationships/tags" Target="../tags/tag146.xml"/><Relationship Id="rId56" Type="http://schemas.openxmlformats.org/officeDocument/2006/relationships/tags" Target="../tags/tag154.xml"/><Relationship Id="rId64" Type="http://schemas.openxmlformats.org/officeDocument/2006/relationships/tags" Target="../tags/tag162.xml"/><Relationship Id="rId69" Type="http://schemas.openxmlformats.org/officeDocument/2006/relationships/tags" Target="../tags/tag167.xml"/><Relationship Id="rId77" Type="http://schemas.openxmlformats.org/officeDocument/2006/relationships/tags" Target="../tags/tag175.xml"/><Relationship Id="rId8" Type="http://schemas.openxmlformats.org/officeDocument/2006/relationships/tags" Target="../tags/tag106.xml"/><Relationship Id="rId51" Type="http://schemas.openxmlformats.org/officeDocument/2006/relationships/tags" Target="../tags/tag149.xml"/><Relationship Id="rId72" Type="http://schemas.openxmlformats.org/officeDocument/2006/relationships/tags" Target="../tags/tag170.xml"/><Relationship Id="rId80" Type="http://schemas.openxmlformats.org/officeDocument/2006/relationships/tags" Target="../tags/tag178.xml"/><Relationship Id="rId85" Type="http://schemas.openxmlformats.org/officeDocument/2006/relationships/tags" Target="../tags/tag183.xml"/><Relationship Id="rId93" Type="http://schemas.openxmlformats.org/officeDocument/2006/relationships/tags" Target="../tags/tag191.xml"/><Relationship Id="rId3" Type="http://schemas.openxmlformats.org/officeDocument/2006/relationships/tags" Target="../tags/tag101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38" Type="http://schemas.openxmlformats.org/officeDocument/2006/relationships/tags" Target="../tags/tag136.xml"/><Relationship Id="rId46" Type="http://schemas.openxmlformats.org/officeDocument/2006/relationships/tags" Target="../tags/tag144.xml"/><Relationship Id="rId59" Type="http://schemas.openxmlformats.org/officeDocument/2006/relationships/tags" Target="../tags/tag157.xml"/><Relationship Id="rId67" Type="http://schemas.openxmlformats.org/officeDocument/2006/relationships/tags" Target="../tags/tag165.xml"/><Relationship Id="rId20" Type="http://schemas.openxmlformats.org/officeDocument/2006/relationships/tags" Target="../tags/tag118.xml"/><Relationship Id="rId41" Type="http://schemas.openxmlformats.org/officeDocument/2006/relationships/tags" Target="../tags/tag139.xml"/><Relationship Id="rId54" Type="http://schemas.openxmlformats.org/officeDocument/2006/relationships/tags" Target="../tags/tag152.xml"/><Relationship Id="rId62" Type="http://schemas.openxmlformats.org/officeDocument/2006/relationships/tags" Target="../tags/tag160.xml"/><Relationship Id="rId70" Type="http://schemas.openxmlformats.org/officeDocument/2006/relationships/tags" Target="../tags/tag168.xml"/><Relationship Id="rId75" Type="http://schemas.openxmlformats.org/officeDocument/2006/relationships/tags" Target="../tags/tag173.xml"/><Relationship Id="rId83" Type="http://schemas.openxmlformats.org/officeDocument/2006/relationships/tags" Target="../tags/tag181.xml"/><Relationship Id="rId88" Type="http://schemas.openxmlformats.org/officeDocument/2006/relationships/tags" Target="../tags/tag186.xml"/><Relationship Id="rId91" Type="http://schemas.openxmlformats.org/officeDocument/2006/relationships/tags" Target="../tags/tag189.xml"/><Relationship Id="rId96" Type="http://schemas.openxmlformats.org/officeDocument/2006/relationships/slideLayout" Target="../slideLayouts/slideLayout6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tags" Target="../tags/tag134.xml"/><Relationship Id="rId49" Type="http://schemas.openxmlformats.org/officeDocument/2006/relationships/tags" Target="../tags/tag147.xml"/><Relationship Id="rId57" Type="http://schemas.openxmlformats.org/officeDocument/2006/relationships/tags" Target="../tags/tag155.xml"/><Relationship Id="rId10" Type="http://schemas.openxmlformats.org/officeDocument/2006/relationships/tags" Target="../tags/tag108.xml"/><Relationship Id="rId31" Type="http://schemas.openxmlformats.org/officeDocument/2006/relationships/tags" Target="../tags/tag129.xml"/><Relationship Id="rId44" Type="http://schemas.openxmlformats.org/officeDocument/2006/relationships/tags" Target="../tags/tag142.xml"/><Relationship Id="rId52" Type="http://schemas.openxmlformats.org/officeDocument/2006/relationships/tags" Target="../tags/tag150.xml"/><Relationship Id="rId60" Type="http://schemas.openxmlformats.org/officeDocument/2006/relationships/tags" Target="../tags/tag158.xml"/><Relationship Id="rId65" Type="http://schemas.openxmlformats.org/officeDocument/2006/relationships/tags" Target="../tags/tag163.xml"/><Relationship Id="rId73" Type="http://schemas.openxmlformats.org/officeDocument/2006/relationships/tags" Target="../tags/tag171.xml"/><Relationship Id="rId78" Type="http://schemas.openxmlformats.org/officeDocument/2006/relationships/tags" Target="../tags/tag176.xml"/><Relationship Id="rId81" Type="http://schemas.openxmlformats.org/officeDocument/2006/relationships/tags" Target="../tags/tag179.xml"/><Relationship Id="rId86" Type="http://schemas.openxmlformats.org/officeDocument/2006/relationships/tags" Target="../tags/tag184.xml"/><Relationship Id="rId94" Type="http://schemas.openxmlformats.org/officeDocument/2006/relationships/tags" Target="../tags/tag192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39" Type="http://schemas.openxmlformats.org/officeDocument/2006/relationships/tags" Target="../tags/tag1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tags" Target="../tags/tag20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tags" Target="../tags/tag205.xml"/><Relationship Id="rId17" Type="http://schemas.openxmlformats.org/officeDocument/2006/relationships/tags" Target="../tags/tag210.xml"/><Relationship Id="rId2" Type="http://schemas.openxmlformats.org/officeDocument/2006/relationships/tags" Target="../tags/tag195.xml"/><Relationship Id="rId16" Type="http://schemas.openxmlformats.org/officeDocument/2006/relationships/tags" Target="../tags/tag209.xml"/><Relationship Id="rId20" Type="http://schemas.openxmlformats.org/officeDocument/2006/relationships/image" Target="../media/image16.png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5" Type="http://schemas.openxmlformats.org/officeDocument/2006/relationships/tags" Target="../tags/tag198.xml"/><Relationship Id="rId15" Type="http://schemas.openxmlformats.org/officeDocument/2006/relationships/tags" Target="../tags/tag208.xml"/><Relationship Id="rId10" Type="http://schemas.openxmlformats.org/officeDocument/2006/relationships/tags" Target="../tags/tag203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tags" Target="../tags/tag20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b0001</a:t>
            </a:r>
            <a:br>
              <a:rPr lang="en-US" dirty="0" smtClean="0"/>
            </a:br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1+1 =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 Sorry.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Laws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182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X + 0 = X</a:t>
            </a:r>
          </a:p>
          <a:p>
            <a:r>
              <a:rPr lang="en-US" sz="3200" dirty="0" smtClean="0"/>
              <a:t>X * 1 = X</a:t>
            </a:r>
          </a:p>
          <a:p>
            <a:r>
              <a:rPr lang="en-US" sz="3200" dirty="0" smtClean="0"/>
              <a:t>X + 1 = 1</a:t>
            </a:r>
          </a:p>
          <a:p>
            <a:r>
              <a:rPr lang="en-US" sz="3200" dirty="0" smtClean="0"/>
              <a:t>X * 0 = 0</a:t>
            </a:r>
          </a:p>
          <a:p>
            <a:r>
              <a:rPr lang="en-US" sz="3200" dirty="0" smtClean="0"/>
              <a:t>X + X = X</a:t>
            </a:r>
          </a:p>
          <a:p>
            <a:r>
              <a:rPr lang="en-US" sz="3200" dirty="0" smtClean="0"/>
              <a:t>X * X = X</a:t>
            </a:r>
            <a:br>
              <a:rPr lang="en-US" sz="3200" dirty="0" smtClean="0"/>
            </a:br>
            <a:r>
              <a:rPr lang="en-US" sz="3200" dirty="0" err="1" smtClean="0"/>
              <a:t>X</a:t>
            </a:r>
            <a:r>
              <a:rPr lang="en-US" sz="3200" dirty="0" smtClean="0"/>
              <a:t> + X̅ = 1</a:t>
            </a:r>
          </a:p>
          <a:p>
            <a:r>
              <a:rPr lang="en-US" sz="3200" dirty="0" smtClean="0"/>
              <a:t>X * X̅ = 0</a:t>
            </a:r>
          </a:p>
          <a:p>
            <a:r>
              <a:rPr lang="en-US" sz="3200" dirty="0" smtClean="0"/>
              <a:t>  ~~X = X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8950" y="1676400"/>
            <a:ext cx="32502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X+Y = Y+X</a:t>
            </a:r>
          </a:p>
          <a:p>
            <a:r>
              <a:rPr lang="en-US" sz="3200" dirty="0" smtClean="0"/>
              <a:t>XY = YX</a:t>
            </a:r>
          </a:p>
          <a:p>
            <a:r>
              <a:rPr lang="en-US" sz="3200" dirty="0" smtClean="0"/>
              <a:t>X+(Y+Z) = (X+Y)+Z</a:t>
            </a:r>
          </a:p>
          <a:p>
            <a:r>
              <a:rPr lang="en-US" sz="3200" dirty="0" smtClean="0"/>
              <a:t>X(YZ) = (XY)Z</a:t>
            </a:r>
          </a:p>
          <a:p>
            <a:r>
              <a:rPr lang="en-US" sz="3200" dirty="0" smtClean="0"/>
              <a:t>X(Y+Z) = XY + XZ</a:t>
            </a:r>
          </a:p>
          <a:p>
            <a:r>
              <a:rPr lang="en-US" sz="3200" dirty="0" smtClean="0"/>
              <a:t>X+YZ = (X+Y)(X+Z)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76400"/>
            <a:ext cx="2667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X+XY = X</a:t>
            </a:r>
          </a:p>
          <a:p>
            <a:r>
              <a:rPr lang="en-US" sz="3200" dirty="0" smtClean="0"/>
              <a:t>XY+XY̅ = X</a:t>
            </a:r>
          </a:p>
          <a:p>
            <a:r>
              <a:rPr lang="en-US" sz="3200" dirty="0" smtClean="0"/>
              <a:t>X+X̅Y = X+Y</a:t>
            </a:r>
          </a:p>
          <a:p>
            <a:r>
              <a:rPr lang="en-US" sz="3200" dirty="0" smtClean="0"/>
              <a:t>X(X+Y) = X</a:t>
            </a:r>
          </a:p>
          <a:p>
            <a:r>
              <a:rPr lang="en-US" sz="3200" dirty="0" smtClean="0"/>
              <a:t>(X+Y)(X+Y̅) = X</a:t>
            </a:r>
          </a:p>
          <a:p>
            <a:r>
              <a:rPr lang="en-US" sz="3200" dirty="0" smtClean="0"/>
              <a:t>X(X̅+Y) = XY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07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latin typeface="Cambria Math"/>
                        </a:rPr>
                        <m:t>𝑋𝑌</m:t>
                      </m:r>
                      <m:r>
                        <a:rPr lang="en-US" i="1" dirty="0" smtClean="0">
                          <a:latin typeface="Cambria Math"/>
                        </a:rPr>
                        <m:t> = 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𝑋𝑌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i="1" dirty="0" smtClean="0">
                          <a:latin typeface="Cambria Math"/>
                        </a:rPr>
                        <m:t>= 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=(</m:t>
                      </m:r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𝑌</m:t>
                      </m:r>
                      <m:r>
                        <a:rPr lang="en-US" b="0" i="1" dirty="0" smtClean="0">
                          <a:latin typeface="Cambria Math"/>
                        </a:rPr>
                        <m:t>)(</m:t>
                      </m:r>
                      <m:r>
                        <a:rPr lang="en-US" b="0" i="1" dirty="0" smtClean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 </m:t>
                      </m:r>
                      <m:r>
                        <a:rPr lang="en-US" i="1" dirty="0" smtClean="0">
                          <a:latin typeface="Cambria Math"/>
                        </a:rPr>
                        <m:t>𝑋𝑋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𝑋𝑌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𝑋𝑌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  <m:r>
                          <a:rPr lang="en-US" i="1" dirty="0" smtClean="0">
                            <a:latin typeface="Cambria Math"/>
                          </a:rPr>
                          <m:t>+</m:t>
                        </m:r>
                        <m:r>
                          <a:rPr lang="en-US" i="1" dirty="0" smtClean="0">
                            <a:latin typeface="Cambria Math"/>
                          </a:rPr>
                          <m:t>𝑌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  <m:r>
                          <a:rPr lang="en-US" i="1" dirty="0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  (next slide)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𝑋𝑌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𝑋𝑌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𝑋𝑌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6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𝑋</m:t>
                          </m:r>
                          <m:r>
                            <a:rPr lang="en-US" i="1" dirty="0">
                              <a:latin typeface="Cambria Math"/>
                            </a:rPr>
                            <m:t>+</m:t>
                          </m:r>
                          <m:r>
                            <a:rPr lang="en-US" i="1" dirty="0">
                              <a:latin typeface="Cambria Math"/>
                            </a:rPr>
                            <m:t>𝑌</m:t>
                          </m:r>
                        </m:e>
                      </m:d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𝑋</m:t>
                          </m:r>
                          <m:r>
                            <a:rPr lang="en-US" i="1" dirty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𝑋𝑋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𝑋𝑌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𝑌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X+X(1)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>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+ X̅Y = </a:t>
            </a:r>
            <a:r>
              <a:rPr lang="en-US" dirty="0" smtClean="0"/>
              <a:t>X+Y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Distributive Law: X+YZ = (X+Y)(X+Z)</a:t>
                </a:r>
              </a:p>
              <a:p>
                <a:pPr lvl="1"/>
                <a:r>
                  <a:rPr lang="en-US" dirty="0"/>
                  <a:t>Treat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as an independent variable (Z)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X + X̅Y = (X+X̅)(X+Y)</a:t>
                </a:r>
              </a:p>
              <a:p>
                <a:endParaRPr lang="en-US" dirty="0"/>
              </a:p>
              <a:p>
                <a:r>
                  <a:rPr lang="en-US" dirty="0" smtClean="0"/>
                  <a:t>X + X̅Y = </a:t>
                </a:r>
                <a:r>
                  <a:rPr lang="en-US" strike="sngStrike" dirty="0" smtClean="0"/>
                  <a:t>(X+X̅)</a:t>
                </a:r>
                <a:r>
                  <a:rPr lang="en-US" dirty="0" smtClean="0"/>
                  <a:t>(X+Y)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3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Distributive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𝑋𝑌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𝑋𝑍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𝑌𝑍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𝑌𝑍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𝑋𝑍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𝑌𝑍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Apply X+XY=X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𝑌𝑍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𝑋𝑍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𝑌𝑍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Apply again, but for Z</a:t>
                </a:r>
              </a:p>
              <a:p>
                <a:r>
                  <a:rPr lang="en-US" dirty="0" smtClean="0"/>
                  <a:t>X+YZ = X+YZ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Good for finding the results of equations</a:t>
            </a:r>
          </a:p>
          <a:p>
            <a:pPr lvl="1"/>
            <a:r>
              <a:rPr lang="en-US" dirty="0" smtClean="0"/>
              <a:t>Build up large equations in chunks</a:t>
            </a:r>
          </a:p>
          <a:p>
            <a:pPr lvl="1"/>
            <a:endParaRPr lang="en-US" dirty="0"/>
          </a:p>
          <a:p>
            <a:r>
              <a:rPr lang="en-US" dirty="0" err="1" smtClean="0"/>
              <a:t>Karnaugh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Good for finding new representations of equations</a:t>
            </a:r>
          </a:p>
          <a:p>
            <a:pPr lvl="1"/>
            <a:r>
              <a:rPr lang="en-US" dirty="0" smtClean="0"/>
              <a:t>Only really useable for up to 4 inputs at a time</a:t>
            </a:r>
          </a:p>
          <a:p>
            <a:pPr lvl="2"/>
            <a:r>
              <a:rPr lang="en-US" dirty="0" smtClean="0"/>
              <a:t>((For Humans, synthesizers do many more))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090760"/>
              </p:ext>
            </p:extLst>
          </p:nvPr>
        </p:nvGraphicFramePr>
        <p:xfrm>
          <a:off x="1371600" y="2133600"/>
          <a:ext cx="65532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0640"/>
                <a:gridCol w="1310640"/>
                <a:gridCol w="1310640"/>
                <a:gridCol w="1310640"/>
                <a:gridCol w="1310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962400"/>
            <a:ext cx="4038600" cy="2163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962400"/>
            <a:ext cx="4038600" cy="2163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OR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443416"/>
              </p:ext>
            </p:extLst>
          </p:nvPr>
        </p:nvGraphicFramePr>
        <p:xfrm>
          <a:off x="457200" y="1600200"/>
          <a:ext cx="4038600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6200"/>
                <a:gridCol w="1346200"/>
                <a:gridCol w="1346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X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403147"/>
              </p:ext>
            </p:extLst>
          </p:nvPr>
        </p:nvGraphicFramePr>
        <p:xfrm>
          <a:off x="4648200" y="1600200"/>
          <a:ext cx="4038600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6200"/>
                <a:gridCol w="1346200"/>
                <a:gridCol w="1346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+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baseline="0" dirty="0" smtClean="0"/>
                        <a:t>1 </a:t>
                      </a:r>
                      <a:r>
                        <a:rPr lang="en-US" sz="4000" strike="dblStrike" baseline="0" dirty="0" smtClean="0"/>
                        <a:t>2</a:t>
                      </a:r>
                      <a:endParaRPr lang="en-US" sz="4000" strike="dblStrike" baseline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4648200"/>
            <a:ext cx="208759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0"/>
            <a:ext cx="2060406" cy="117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9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5334000"/>
            <a:ext cx="4038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5334000"/>
            <a:ext cx="4038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OR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095378"/>
              </p:ext>
            </p:extLst>
          </p:nvPr>
        </p:nvGraphicFramePr>
        <p:xfrm>
          <a:off x="457200" y="1600200"/>
          <a:ext cx="4038600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6200"/>
                <a:gridCol w="1346200"/>
                <a:gridCol w="1346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AB</a:t>
                      </a:r>
                      <a:endParaRPr lang="en-US" sz="40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0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1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1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592907"/>
              </p:ext>
            </p:extLst>
          </p:nvPr>
        </p:nvGraphicFramePr>
        <p:xfrm>
          <a:off x="4648200" y="1600200"/>
          <a:ext cx="4038600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6200"/>
                <a:gridCol w="1346200"/>
                <a:gridCol w="1346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A+B</a:t>
                      </a:r>
                      <a:endParaRPr lang="en-US" sz="4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0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baseline="0" dirty="0" smtClean="0"/>
                        <a:t>1</a:t>
                      </a:r>
                      <a:endParaRPr lang="en-US" sz="4000" strike="dblStrike" baseline="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1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baseline="0" dirty="0" smtClean="0"/>
                        <a:t>1</a:t>
                      </a:r>
                      <a:endParaRPr lang="en-US" sz="4000" strike="dblStrike" baseline="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1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baseline="0" dirty="0" smtClean="0"/>
                        <a:t>1</a:t>
                      </a:r>
                      <a:endParaRPr lang="en-US" sz="4000" strike="dblStrike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smtClean="0"/>
              <a:t>Patterson’s 1997 course notes (U.C. Berkeley CS 152, 1997)</a:t>
            </a:r>
          </a:p>
          <a:p>
            <a:r>
              <a:rPr lang="en-US" dirty="0" smtClean="0"/>
              <a:t>Tom Fountain 2000 course notes (Stanford EE182)</a:t>
            </a:r>
          </a:p>
          <a:p>
            <a:r>
              <a:rPr lang="en-US" dirty="0" smtClean="0"/>
              <a:t>Michael Wahl 2000 lecture notes (U. of Siegen CS 3339)</a:t>
            </a:r>
          </a:p>
          <a:p>
            <a:r>
              <a:rPr lang="en-US" dirty="0" smtClean="0"/>
              <a:t>Ben Dugan 2001 lecture notes (UW-CSE 378)</a:t>
            </a:r>
          </a:p>
          <a:p>
            <a:r>
              <a:rPr lang="en-US" dirty="0" smtClean="0"/>
              <a:t>Professor Scott Hauck lecture notes (UW EE 471)</a:t>
            </a:r>
          </a:p>
          <a:p>
            <a:r>
              <a:rPr lang="en-US" dirty="0" smtClean="0"/>
              <a:t>Mark L. Chang lecture notes for Digital Logic (NWU B01)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5334000"/>
            <a:ext cx="4038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NAND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5334000"/>
            <a:ext cx="4038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NOR </a:t>
            </a:r>
            <a:r>
              <a:rPr lang="en-US" dirty="0" smtClean="0"/>
              <a:t>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1778295"/>
                  </p:ext>
                </p:extLst>
              </p:nvPr>
            </p:nvGraphicFramePr>
            <p:xfrm>
              <a:off x="457200" y="1600200"/>
              <a:ext cx="4038600" cy="3505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6200"/>
                    <a:gridCol w="1346200"/>
                    <a:gridCol w="13462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A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B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1" dirty="0" smtClean="0">
                                        <a:latin typeface="+mj-lt"/>
                                      </a:rPr>
                                      <m:t>𝑨𝑩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0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1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1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1778295"/>
                  </p:ext>
                </p:extLst>
              </p:nvPr>
            </p:nvGraphicFramePr>
            <p:xfrm>
              <a:off x="457200" y="1600200"/>
              <a:ext cx="4038600" cy="3505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6200"/>
                    <a:gridCol w="1346200"/>
                    <a:gridCol w="134620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A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B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5652" b="-436522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0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1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1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9194875"/>
                  </p:ext>
                </p:extLst>
              </p:nvPr>
            </p:nvGraphicFramePr>
            <p:xfrm>
              <a:off x="4648200" y="1600200"/>
              <a:ext cx="4038600" cy="3505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6200"/>
                    <a:gridCol w="1168400"/>
                    <a:gridCol w="1524000"/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A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B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sz="4000" b="1" i="1" dirty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4000" b="1" i="1" dirty="0" smtClean="0"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0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strike="noStrike" baseline="0" dirty="0" smtClean="0"/>
                            <a:t>0</a:t>
                          </a:r>
                          <a:endParaRPr lang="en-US" sz="4000" strike="dblStrike" baseline="0" dirty="0"/>
                        </a:p>
                      </a:txBody>
                      <a:tcPr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1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strike="noStrike" baseline="0" dirty="0" smtClean="0"/>
                            <a:t>0</a:t>
                          </a:r>
                          <a:endParaRPr lang="en-US" sz="4000" strike="dblStrike" baseline="0" dirty="0"/>
                        </a:p>
                      </a:txBody>
                      <a:tcPr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1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strike="noStrike" baseline="0" dirty="0" smtClean="0"/>
                            <a:t>0</a:t>
                          </a:r>
                          <a:endParaRPr lang="en-US" sz="4000" strike="dblStrike" baseline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9194875"/>
                  </p:ext>
                </p:extLst>
              </p:nvPr>
            </p:nvGraphicFramePr>
            <p:xfrm>
              <a:off x="4648200" y="1600200"/>
              <a:ext cx="4038600" cy="3505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6200"/>
                    <a:gridCol w="1168400"/>
                    <a:gridCol w="152400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A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B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5200" t="-15652" b="-436522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0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strike="noStrike" baseline="0" dirty="0" smtClean="0"/>
                            <a:t>0</a:t>
                          </a:r>
                          <a:endParaRPr lang="en-US" sz="4000" strike="dblStrike" baseline="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1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strike="noStrike" baseline="0" dirty="0" smtClean="0"/>
                            <a:t>0</a:t>
                          </a:r>
                          <a:endParaRPr lang="en-US" sz="4000" strike="dblStrike" baseline="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 smtClean="0"/>
                            <a:t>1</a:t>
                          </a:r>
                          <a:endParaRPr lang="en-US" sz="4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1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strike="noStrike" baseline="0" dirty="0" smtClean="0"/>
                            <a:t>0</a:t>
                          </a:r>
                          <a:endParaRPr lang="en-US" sz="4000" strike="dblStrike" baseline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45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 dirty="0"/>
              <a:t>Truth 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Inputs in left columns</a:t>
            </a:r>
          </a:p>
          <a:p>
            <a:r>
              <a:rPr lang="en-US" dirty="0" smtClean="0"/>
              <a:t>Outputs on the right</a:t>
            </a:r>
          </a:p>
          <a:p>
            <a:r>
              <a:rPr lang="en-US" dirty="0" smtClean="0"/>
              <a:t>Notes in the middle</a:t>
            </a:r>
          </a:p>
          <a:p>
            <a:endParaRPr lang="en-US" dirty="0"/>
          </a:p>
          <a:p>
            <a:r>
              <a:rPr lang="en-US" dirty="0" smtClean="0"/>
              <a:t>Enumerate all input combinations</a:t>
            </a:r>
          </a:p>
          <a:p>
            <a:pPr lvl="1"/>
            <a:r>
              <a:rPr lang="en-US" dirty="0" smtClean="0"/>
              <a:t>Count in Binary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Calculate each Row</a:t>
            </a:r>
          </a:p>
          <a:p>
            <a:endParaRPr lang="en-US" dirty="0"/>
          </a:p>
          <a:p>
            <a:r>
              <a:rPr lang="en-US" dirty="0" smtClean="0"/>
              <a:t>Equations are equivalent if they have matching truth tables</a:t>
            </a:r>
          </a:p>
        </p:txBody>
      </p:sp>
      <p:pic>
        <p:nvPicPr>
          <p:cNvPr id="35845" name="Picture 4"/>
          <p:cNvPicPr>
            <a:picLocks noChangeArrowheads="1"/>
          </p:cNvPicPr>
          <p:nvPr>
            <p:custDataLst>
              <p:tags r:id="rId2"/>
            </p:custDataLst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rcRect/>
              <a:stretch>
                <a:fillRect/>
              </a:stretch>
            </p:blipFill>
          </mc:Choice>
          <mc:Fallback>
            <p:blipFill>
              <a:blip r:embed="rId9"/>
              <a:srcRect/>
              <a:stretch>
                <a:fillRect/>
              </a:stretch>
            </p:blipFill>
          </mc:Fallback>
        </mc:AlternateContent>
        <p:spPr bwMode="auto">
          <a:xfrm>
            <a:off x="5448822" y="1676400"/>
            <a:ext cx="2223370" cy="15875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846" name="Picture 5"/>
          <p:cNvPicPr>
            <a:picLocks noChangeArrowheads="1"/>
          </p:cNvPicPr>
          <p:nvPr>
            <p:custDataLst>
              <p:tags r:id="rId3"/>
            </p:custDataLst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rcRect/>
              <a:stretch>
                <a:fillRect/>
              </a:stretch>
            </p:blipFill>
          </mc:Choice>
          <mc:Fallback>
            <p:blipFill>
              <a:blip r:embed="rId11"/>
              <a:srcRect/>
              <a:stretch>
                <a:fillRect/>
              </a:stretch>
            </p:blipFill>
          </mc:Fallback>
        </mc:AlternateContent>
        <p:spPr bwMode="auto">
          <a:xfrm>
            <a:off x="5448822" y="4483367"/>
            <a:ext cx="2096543" cy="16126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847" name="Picture 6"/>
          <p:cNvPicPr>
            <a:picLocks noChangeArrowheads="1"/>
          </p:cNvPicPr>
          <p:nvPr>
            <p:custDataLst>
              <p:tags r:id="rId4"/>
            </p:custDataLst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rcRect/>
              <a:stretch>
                <a:fillRect/>
              </a:stretch>
            </p:blipFill>
          </mc:Choice>
          <mc:Fallback>
            <p:blipFill>
              <a:blip r:embed="rId13"/>
              <a:srcRect/>
              <a:stretch>
                <a:fillRect/>
              </a:stretch>
            </p:blipFill>
          </mc:Fallback>
        </mc:AlternateContent>
        <p:spPr bwMode="auto">
          <a:xfrm>
            <a:off x="5448822" y="3188385"/>
            <a:ext cx="1485900" cy="1155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7636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X+YZ = (X+Y)(X+Z)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54894"/>
              </p:ext>
            </p:extLst>
          </p:nvPr>
        </p:nvGraphicFramePr>
        <p:xfrm>
          <a:off x="457200" y="1600200"/>
          <a:ext cx="8229596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619"/>
                <a:gridCol w="521760"/>
                <a:gridCol w="521760"/>
                <a:gridCol w="758924"/>
                <a:gridCol w="1043523"/>
                <a:gridCol w="1043523"/>
                <a:gridCol w="2525799"/>
                <a:gridCol w="12806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(X+Y)(X+Z)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X+YZ = (X+Y)(X+Z)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42887"/>
              </p:ext>
            </p:extLst>
          </p:nvPr>
        </p:nvGraphicFramePr>
        <p:xfrm>
          <a:off x="457200" y="1600200"/>
          <a:ext cx="8229596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619"/>
                <a:gridCol w="521760"/>
                <a:gridCol w="521760"/>
                <a:gridCol w="758924"/>
                <a:gridCol w="1043523"/>
                <a:gridCol w="1043523"/>
                <a:gridCol w="2525799"/>
                <a:gridCol w="12806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(X+Y)(X+Z)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1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X+YZ = (X+Y)(X+Z)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085904"/>
              </p:ext>
            </p:extLst>
          </p:nvPr>
        </p:nvGraphicFramePr>
        <p:xfrm>
          <a:off x="457200" y="1600200"/>
          <a:ext cx="8229596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619"/>
                <a:gridCol w="521760"/>
                <a:gridCol w="521760"/>
                <a:gridCol w="758924"/>
                <a:gridCol w="1043523"/>
                <a:gridCol w="1043523"/>
                <a:gridCol w="2525799"/>
                <a:gridCol w="12806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X+Y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X+Z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X+YZ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1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-&gt;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used a truth table to prove equivalency</a:t>
            </a:r>
          </a:p>
          <a:p>
            <a:pPr lvl="1"/>
            <a:r>
              <a:rPr lang="en-US" dirty="0" smtClean="0"/>
              <a:t>Start with two equations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for Equation Transformations?</a:t>
            </a:r>
          </a:p>
          <a:p>
            <a:pPr lvl="1"/>
            <a:r>
              <a:rPr lang="en-US" dirty="0" smtClean="0"/>
              <a:t>Start with one equation, create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-&gt;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2057400"/>
                <a:ext cx="4267200" cy="4068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/>
                        </a:rPr>
                        <m:t>𝑌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𝑋𝑌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𝑋𝑌𝑍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2057400"/>
                <a:ext cx="4267200" cy="4068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0718674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-&gt;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2057400"/>
                <a:ext cx="4267200" cy="4068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trike="sngStrike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 strike="sngStrike">
                              <a:latin typeface="Cambria Math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i="1" strike="sngStrike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 strike="sngStrike">
                              <a:latin typeface="Cambria Math"/>
                            </a:rPr>
                            <m:t>𝑌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i="1" strike="sngStrike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 strike="sngStrike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sz="3200" strike="sngStrik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trike="sngStrike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 strike="sngStrike">
                              <a:latin typeface="Cambria Math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i="1" strike="sngStrike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 strike="sngStrike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3200" b="0" i="1" strike="sngStrike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en-US" sz="3200" strike="sngStrik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trike="sngStrike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 strike="sngStrike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3200" b="0" i="1" strike="sngStrike" smtClean="0">
                          <a:latin typeface="Cambria Math"/>
                        </a:rPr>
                        <m:t>𝑌</m:t>
                      </m:r>
                      <m:acc>
                        <m:accPr>
                          <m:chr m:val="̅"/>
                          <m:ctrlPr>
                            <a:rPr lang="en-US" sz="3200" i="1" strike="sngStrike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 strike="sngStrike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sz="3200" strike="sngStrik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𝑋𝑌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𝑋𝑌𝑍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2057400"/>
                <a:ext cx="4267200" cy="4068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1778297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-&gt;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2057400"/>
                <a:ext cx="4267200" cy="4068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3200" strike="sngStrike" dirty="0" smtClean="0"/>
              </a:p>
              <a:p>
                <a:pPr marL="0" indent="0">
                  <a:buNone/>
                </a:pPr>
                <a:endParaRPr lang="en-US" sz="3200" strike="sngStrike" dirty="0"/>
              </a:p>
              <a:p>
                <a:pPr marL="0" indent="0">
                  <a:buNone/>
                </a:pPr>
                <a:endParaRPr lang="en-US" sz="3200" strike="sngStrik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3200" b="0" i="1" smtClean="0">
                        <a:latin typeface="Cambria Math"/>
                      </a:rPr>
                      <m:t>𝑌𝑍</m:t>
                    </m:r>
                  </m:oMath>
                </a14:m>
                <a:r>
                  <a:rPr lang="en-US" sz="3200" dirty="0" smtClean="0"/>
                  <a:t>+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</m:acc>
                      <m:r>
                        <m:rPr>
                          <m:nor/>
                        </m:rPr>
                        <a:rPr lang="en-US" sz="3200" dirty="0"/>
                        <m:t>+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/>
                        </a:rPr>
                        <m:t>𝑍</m:t>
                      </m:r>
                      <m:r>
                        <m:rPr>
                          <m:nor/>
                        </m:rPr>
                        <a:rPr lang="en-US" sz="3200" dirty="0"/>
                        <m:t>+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𝑋𝑌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</m:acc>
                      <m:r>
                        <m:rPr>
                          <m:nor/>
                        </m:rPr>
                        <a:rPr lang="en-US" sz="3200" dirty="0"/>
                        <m:t>+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𝑋𝑌𝑍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2057400"/>
                <a:ext cx="4267200" cy="4068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8546059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-&gt;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8100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3200" b="0" i="1" smtClean="0">
                        <a:latin typeface="Cambria Math"/>
                      </a:rPr>
                      <m:t>𝑌𝑍</m:t>
                    </m:r>
                  </m:oMath>
                </a14:m>
                <a:r>
                  <a:rPr lang="en-US" sz="3200" dirty="0" smtClean="0"/>
                  <a:t>+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m:rPr>
                        <m:nor/>
                      </m:rPr>
                      <a:rPr lang="en-US" sz="3200" dirty="0"/>
                      <m:t>+</m:t>
                    </m:r>
                    <m:r>
                      <a:rPr lang="en-US" sz="3200" b="0" i="1" smtClean="0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/>
                      </a:rPr>
                      <m:t>𝑍</m:t>
                    </m:r>
                    <m:r>
                      <m:rPr>
                        <m:nor/>
                      </m:rPr>
                      <a:rPr lang="en-US" sz="3200" dirty="0"/>
                      <m:t>+</m:t>
                    </m:r>
                    <m:r>
                      <a:rPr lang="en-US" sz="3200" b="0" i="1" smtClean="0">
                        <a:latin typeface="Cambria Math"/>
                      </a:rPr>
                      <m:t>𝑋𝑌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m:rPr>
                        <m:nor/>
                      </m:rPr>
                      <a:rPr lang="en-US" sz="3200" dirty="0"/>
                      <m:t>+</m:t>
                    </m:r>
                    <m:r>
                      <a:rPr lang="en-US" sz="3200" b="0" i="1" smtClean="0">
                        <a:latin typeface="Cambria Math"/>
                      </a:rPr>
                      <m:t>𝑋𝑌𝑍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 Good job, Eric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Now it is bigger!</a:t>
                </a:r>
              </a:p>
              <a:p>
                <a:pPr marL="0" indent="0">
                  <a:buNone/>
                </a:pPr>
                <a:r>
                  <a:rPr lang="en-US" dirty="0" smtClean="0"/>
                  <a:t>	…and more confusing!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810000" y="1600200"/>
                <a:ext cx="4876800" cy="4525963"/>
              </a:xfrm>
              <a:blipFill rotWithShape="1">
                <a:blip r:embed="rId2"/>
                <a:stretch>
                  <a:fillRect l="-250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001389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6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Survey from last class</a:t>
            </a:r>
          </a:p>
          <a:p>
            <a:r>
              <a:rPr lang="en-US" dirty="0" smtClean="0"/>
              <a:t>Review of Basic Boolean Laws</a:t>
            </a:r>
          </a:p>
          <a:p>
            <a:r>
              <a:rPr lang="en-US" dirty="0" smtClean="0"/>
              <a:t>Clarification of a Basic Law</a:t>
            </a:r>
          </a:p>
          <a:p>
            <a:r>
              <a:rPr lang="en-US" dirty="0" smtClean="0"/>
              <a:t>Truth Tables and </a:t>
            </a:r>
            <a:r>
              <a:rPr lang="en-US" dirty="0" err="1" smtClean="0"/>
              <a:t>Karnaugh</a:t>
            </a:r>
            <a:r>
              <a:rPr lang="en-US" dirty="0" smtClean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436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Moving one square changes only one input.</a:t>
            </a:r>
          </a:p>
          <a:p>
            <a:endParaRPr lang="en-US" dirty="0"/>
          </a:p>
          <a:p>
            <a:r>
              <a:rPr lang="en-US" dirty="0" smtClean="0"/>
              <a:t>Cover all 1s with boxes.</a:t>
            </a:r>
          </a:p>
          <a:p>
            <a:endParaRPr lang="en-US" dirty="0"/>
          </a:p>
          <a:p>
            <a:r>
              <a:rPr lang="en-US" dirty="0" smtClean="0"/>
              <a:t>Boxes must be power of 2 sized.</a:t>
            </a:r>
          </a:p>
          <a:p>
            <a:endParaRPr lang="en-US" dirty="0"/>
          </a:p>
          <a:p>
            <a:r>
              <a:rPr lang="en-US" dirty="0" smtClean="0"/>
              <a:t>Create Sum of Products</a:t>
            </a:r>
          </a:p>
          <a:p>
            <a:endParaRPr lang="en-US" dirty="0"/>
          </a:p>
          <a:p>
            <a:r>
              <a:rPr lang="en-US" dirty="0" smtClean="0"/>
              <a:t>Boxes can “wrap around” the edges of the map.</a:t>
            </a:r>
          </a:p>
          <a:p>
            <a:pPr lvl="1"/>
            <a:r>
              <a:rPr lang="en-US" dirty="0" err="1" smtClean="0"/>
              <a:t>Toroidal</a:t>
            </a:r>
            <a:r>
              <a:rPr lang="en-US" dirty="0" smtClean="0"/>
              <a:t> mapping</a:t>
            </a:r>
          </a:p>
          <a:p>
            <a:pPr lvl="1"/>
            <a:endParaRPr lang="en-US" dirty="0"/>
          </a:p>
          <a:p>
            <a:r>
              <a:rPr lang="en-US" dirty="0" smtClean="0"/>
              <a:t>Invented in ‘52 by Maurice </a:t>
            </a:r>
            <a:r>
              <a:rPr lang="en-US" dirty="0" err="1" smtClean="0"/>
              <a:t>Karnaugh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𝑌𝑍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i="1">
                        <a:latin typeface="Cambria Math"/>
                      </a:rPr>
                      <m:t>𝑋𝑌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i="1">
                        <a:latin typeface="Cambria Math"/>
                      </a:rPr>
                      <m:t>𝑋𝑌𝑍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857602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43447"/>
              </p:ext>
            </p:extLst>
          </p:nvPr>
        </p:nvGraphicFramePr>
        <p:xfrm>
          <a:off x="4876800" y="1600200"/>
          <a:ext cx="3505200" cy="4495798"/>
        </p:xfrm>
        <a:graphic>
          <a:graphicData uri="http://schemas.openxmlformats.org/drawingml/2006/table">
            <a:tbl>
              <a:tblPr/>
              <a:tblGrid>
                <a:gridCol w="1168400"/>
                <a:gridCol w="1041400"/>
                <a:gridCol w="1295400"/>
              </a:tblGrid>
              <a:tr h="93477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XYZ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~XYZ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X~YZ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~X~YZ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~Y~Z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~X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~Y~Z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XY~Z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~X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Y~Z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336604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79383"/>
              </p:ext>
            </p:extLst>
          </p:nvPr>
        </p:nvGraphicFramePr>
        <p:xfrm>
          <a:off x="4876800" y="1600200"/>
          <a:ext cx="3352800" cy="4495798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93477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581400" y="3124200"/>
            <a:ext cx="27432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374882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13633"/>
              </p:ext>
            </p:extLst>
          </p:nvPr>
        </p:nvGraphicFramePr>
        <p:xfrm>
          <a:off x="4876800" y="1600200"/>
          <a:ext cx="3352800" cy="4495798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93477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048000" y="2209800"/>
            <a:ext cx="44196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1400" y="2895600"/>
            <a:ext cx="388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81400" y="3390900"/>
            <a:ext cx="3886200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2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713200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69293"/>
              </p:ext>
            </p:extLst>
          </p:nvPr>
        </p:nvGraphicFramePr>
        <p:xfrm>
          <a:off x="4876800" y="1600200"/>
          <a:ext cx="3352800" cy="4495798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93477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919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513849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06565"/>
              </p:ext>
            </p:extLst>
          </p:nvPr>
        </p:nvGraphicFramePr>
        <p:xfrm>
          <a:off x="4876800" y="1600200"/>
          <a:ext cx="3352800" cy="4495798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93477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172200" y="2743200"/>
            <a:ext cx="838200" cy="3429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33247" y="2971800"/>
            <a:ext cx="2209799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4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X+YZ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36504"/>
              </p:ext>
            </p:extLst>
          </p:nvPr>
        </p:nvGraphicFramePr>
        <p:xfrm>
          <a:off x="457200" y="1600200"/>
          <a:ext cx="3124200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327"/>
                <a:gridCol w="397296"/>
                <a:gridCol w="397296"/>
                <a:gridCol w="19232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51052"/>
              </p:ext>
            </p:extLst>
          </p:nvPr>
        </p:nvGraphicFramePr>
        <p:xfrm>
          <a:off x="4876800" y="1600200"/>
          <a:ext cx="3352800" cy="4495798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93477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Y~Z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172200" y="2743200"/>
            <a:ext cx="838200" cy="3429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33247" y="2971800"/>
            <a:ext cx="2209799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5800" y="2861093"/>
            <a:ext cx="6726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YZ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6254957" y="6150114"/>
            <a:ext cx="450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668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Moving one square changes only one input.</a:t>
            </a:r>
          </a:p>
          <a:p>
            <a:endParaRPr lang="en-US" dirty="0"/>
          </a:p>
          <a:p>
            <a:r>
              <a:rPr lang="en-US" dirty="0" smtClean="0"/>
              <a:t>Cover all 1s with boxes.</a:t>
            </a:r>
          </a:p>
          <a:p>
            <a:endParaRPr lang="en-US" dirty="0"/>
          </a:p>
          <a:p>
            <a:r>
              <a:rPr lang="en-US" dirty="0" smtClean="0"/>
              <a:t>Boxes must be power of 2 sized.</a:t>
            </a:r>
          </a:p>
          <a:p>
            <a:endParaRPr lang="en-US" dirty="0"/>
          </a:p>
          <a:p>
            <a:r>
              <a:rPr lang="en-US" dirty="0" smtClean="0"/>
              <a:t>Create Sum of Products</a:t>
            </a:r>
          </a:p>
          <a:p>
            <a:endParaRPr lang="en-US" dirty="0"/>
          </a:p>
          <a:p>
            <a:r>
              <a:rPr lang="en-US" dirty="0" smtClean="0"/>
              <a:t>Boxes can “wrap around” the edges of the map.</a:t>
            </a:r>
          </a:p>
          <a:p>
            <a:pPr lvl="1"/>
            <a:r>
              <a:rPr lang="en-US" dirty="0" err="1" smtClean="0"/>
              <a:t>Toroidal</a:t>
            </a:r>
            <a:r>
              <a:rPr lang="en-US" dirty="0" smtClean="0"/>
              <a:t> mapping</a:t>
            </a:r>
          </a:p>
          <a:p>
            <a:pPr lvl="1"/>
            <a:endParaRPr lang="en-US" dirty="0"/>
          </a:p>
          <a:p>
            <a:r>
              <a:rPr lang="en-US" dirty="0" smtClean="0"/>
              <a:t>Invented in ‘52 by Maurice </a:t>
            </a:r>
            <a:r>
              <a:rPr lang="en-US" dirty="0" err="1" smtClean="0"/>
              <a:t>Karnaugh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Input </a:t>
            </a:r>
            <a:r>
              <a:rPr lang="en-US" dirty="0" err="1" smtClean="0"/>
              <a:t>Karnaugh</a:t>
            </a:r>
            <a:r>
              <a:rPr lang="en-US" dirty="0" smtClean="0"/>
              <a:t> Map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371599"/>
          <a:ext cx="7315200" cy="3886201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808021">
                <a:tc>
                  <a:txBody>
                    <a:bodyPr/>
                    <a:lstStyle/>
                    <a:p>
                      <a:pPr algn="ctr" fontAlgn="b"/>
                      <a:endParaRPr lang="en-US" sz="3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5410200"/>
            <a:ext cx="513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“advanced” law allows us to combine boxes?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Input </a:t>
            </a:r>
            <a:r>
              <a:rPr lang="en-US" dirty="0" err="1" smtClean="0"/>
              <a:t>Karnaugh</a:t>
            </a:r>
            <a:r>
              <a:rPr lang="en-US" dirty="0" smtClean="0"/>
              <a:t> Map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371599"/>
          <a:ext cx="7315200" cy="3886201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808021">
                <a:tc>
                  <a:txBody>
                    <a:bodyPr/>
                    <a:lstStyle/>
                    <a:p>
                      <a:pPr algn="ctr" fontAlgn="b"/>
                      <a:endParaRPr lang="en-US" sz="3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5410200"/>
            <a:ext cx="513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“advanced” law allows us to combine boxes?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85870" y="5785932"/>
                <a:ext cx="323870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/>
                        </a:rPr>
                        <m:t>𝑋𝑌</m:t>
                      </m:r>
                      <m:r>
                        <a:rPr lang="en-US" sz="4000" i="1" dirty="0" smtClean="0">
                          <a:latin typeface="Cambria Math"/>
                        </a:rPr>
                        <m:t>+</m:t>
                      </m:r>
                      <m:r>
                        <a:rPr lang="en-US" sz="4000" i="1" dirty="0" smtClean="0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sz="400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4000" b="0" i="1" dirty="0" smtClean="0">
                          <a:latin typeface="Cambria Math"/>
                        </a:rPr>
                        <m:t>=</m:t>
                      </m:r>
                      <m:r>
                        <a:rPr lang="en-US" sz="4000" b="0" i="1" dirty="0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70" y="5785932"/>
                <a:ext cx="32387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Favoritest</a:t>
            </a:r>
            <a:r>
              <a:rPr lang="en-US" dirty="0" smtClean="0"/>
              <a:t>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“whatever I have in my laptop”</a:t>
            </a:r>
          </a:p>
          <a:p>
            <a:pPr lvl="1"/>
            <a:r>
              <a:rPr lang="en-US" dirty="0" smtClean="0"/>
              <a:t>Second was “what?”</a:t>
            </a:r>
          </a:p>
          <a:p>
            <a:r>
              <a:rPr lang="en-US" dirty="0"/>
              <a:t>Specific Intel part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ARM</a:t>
            </a:r>
            <a:endParaRPr lang="en-US" dirty="0" smtClean="0"/>
          </a:p>
          <a:p>
            <a:pPr lvl="1"/>
            <a:r>
              <a:rPr lang="en-US" dirty="0" smtClean="0"/>
              <a:t>M-Cortex</a:t>
            </a:r>
            <a:r>
              <a:rPr lang="en-US" dirty="0" smtClean="0"/>
              <a:t>!</a:t>
            </a:r>
          </a:p>
          <a:p>
            <a:r>
              <a:rPr lang="en-US" dirty="0" smtClean="0"/>
              <a:t>DSP</a:t>
            </a:r>
            <a:endParaRPr lang="en-US" dirty="0" smtClean="0"/>
          </a:p>
          <a:p>
            <a:r>
              <a:rPr lang="en-US" dirty="0" err="1" smtClean="0"/>
              <a:t>ATMega</a:t>
            </a:r>
            <a:r>
              <a:rPr lang="en-US" dirty="0" smtClean="0"/>
              <a:t> (328)</a:t>
            </a:r>
          </a:p>
          <a:p>
            <a:r>
              <a:rPr lang="en-US" dirty="0"/>
              <a:t>TM4C1294NCPDT </a:t>
            </a:r>
            <a:r>
              <a:rPr lang="en-US" dirty="0" smtClean="0"/>
              <a:t>(M4F)</a:t>
            </a:r>
          </a:p>
          <a:p>
            <a:r>
              <a:rPr lang="en-US" dirty="0" smtClean="0"/>
              <a:t>AIC3254 (</a:t>
            </a:r>
            <a:r>
              <a:rPr lang="en-US" dirty="0" err="1" smtClean="0"/>
              <a:t>MiniDSP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Knight’s Landing (</a:t>
            </a:r>
            <a:r>
              <a:rPr lang="en-US" dirty="0" err="1" smtClean="0"/>
              <a:t>Septuagintaduple</a:t>
            </a:r>
            <a:r>
              <a:rPr lang="en-US" dirty="0" smtClean="0"/>
              <a:t> cores)</a:t>
            </a:r>
          </a:p>
          <a:p>
            <a:r>
              <a:rPr lang="en-US" dirty="0" smtClean="0"/>
              <a:t>Snapdragon</a:t>
            </a:r>
          </a:p>
          <a:p>
            <a:r>
              <a:rPr lang="en-US" dirty="0" smtClean="0"/>
              <a:t>Raspberry Pi (</a:t>
            </a:r>
            <a:r>
              <a:rPr lang="en-US" dirty="0"/>
              <a:t>BCM2835 </a:t>
            </a:r>
            <a:r>
              <a:rPr lang="en-US" dirty="0"/>
              <a:t>-&gt; </a:t>
            </a:r>
            <a:r>
              <a:rPr lang="en-US" dirty="0" smtClean="0"/>
              <a:t>ARM1176JZF-S + GPU)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TrueNorth</a:t>
            </a:r>
            <a:r>
              <a:rPr lang="en-US" dirty="0" smtClean="0"/>
              <a:t> (Synaptic Processor)</a:t>
            </a:r>
            <a:endParaRPr lang="en-US" dirty="0" smtClean="0"/>
          </a:p>
          <a:p>
            <a:r>
              <a:rPr lang="en-US" dirty="0" smtClean="0"/>
              <a:t>AMD64</a:t>
            </a:r>
          </a:p>
          <a:p>
            <a:r>
              <a:rPr lang="en-US" dirty="0" smtClean="0"/>
              <a:t>Pentium M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/>
              <a:t>4004</a:t>
            </a:r>
          </a:p>
          <a:p>
            <a:r>
              <a:rPr lang="en-US" dirty="0" smtClean="0"/>
              <a:t>Image Processor / GPU</a:t>
            </a:r>
            <a:endParaRPr lang="en-US" dirty="0" smtClean="0"/>
          </a:p>
          <a:p>
            <a:r>
              <a:rPr lang="en-US" dirty="0" smtClean="0"/>
              <a:t>PIC18f4520</a:t>
            </a:r>
          </a:p>
          <a:p>
            <a:r>
              <a:rPr lang="en-US" dirty="0" smtClean="0"/>
              <a:t>Microsoft </a:t>
            </a:r>
            <a:r>
              <a:rPr lang="en-US" dirty="0" smtClean="0"/>
              <a:t>Word/Food </a:t>
            </a:r>
            <a:r>
              <a:rPr lang="en-US" dirty="0" smtClean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5352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Input </a:t>
            </a:r>
            <a:r>
              <a:rPr lang="en-US" dirty="0" err="1" smtClean="0"/>
              <a:t>Karnaugh</a:t>
            </a:r>
            <a:r>
              <a:rPr lang="en-US" dirty="0" smtClean="0"/>
              <a:t> Map (</a:t>
            </a:r>
            <a:r>
              <a:rPr lang="en-US" dirty="0" err="1" smtClean="0"/>
              <a:t>WhiteBoard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83682"/>
              </p:ext>
            </p:extLst>
          </p:nvPr>
        </p:nvGraphicFramePr>
        <p:xfrm>
          <a:off x="685800" y="2819400"/>
          <a:ext cx="7315200" cy="3886201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808021">
                <a:tc>
                  <a:txBody>
                    <a:bodyPr/>
                    <a:lstStyle/>
                    <a:p>
                      <a:pPr algn="ctr" fontAlgn="b"/>
                      <a:endParaRPr lang="en-US" sz="3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A̅B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A̅B̅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A̅BCD̅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Karnaugh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“Mechanical” method guaranteed to get something that works.</a:t>
            </a:r>
          </a:p>
          <a:p>
            <a:r>
              <a:rPr lang="en-US" dirty="0" smtClean="0"/>
              <a:t>Result is only two layers deep – Fast!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7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Karnaugh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Confusing visually for more than 4 variables</a:t>
            </a:r>
          </a:p>
          <a:p>
            <a:pPr lvl="1"/>
            <a:r>
              <a:rPr lang="en-US" dirty="0" smtClean="0"/>
              <a:t>But it still works if you squint</a:t>
            </a:r>
          </a:p>
          <a:p>
            <a:pPr lvl="1"/>
            <a:endParaRPr lang="en-US" dirty="0"/>
          </a:p>
          <a:p>
            <a:r>
              <a:rPr lang="en-US" dirty="0" smtClean="0"/>
              <a:t>Optimizes for speed, not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Boards!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Prove equivalency: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F=(X+Y̅+XY̅)(XY+X̅Z+YZ)</a:t>
            </a:r>
          </a:p>
          <a:p>
            <a:endParaRPr lang="en-US" dirty="0" smtClean="0"/>
          </a:p>
          <a:p>
            <a:r>
              <a:rPr lang="en-US" dirty="0" smtClean="0"/>
              <a:t>Evaluate Truth Table</a:t>
            </a:r>
          </a:p>
          <a:p>
            <a:pPr lvl="1"/>
            <a:r>
              <a:rPr lang="en-US" dirty="0" smtClean="0"/>
              <a:t>Pro Tip: Build in Layers</a:t>
            </a:r>
          </a:p>
          <a:p>
            <a:endParaRPr lang="en-US" dirty="0" smtClean="0"/>
          </a:p>
          <a:p>
            <a:r>
              <a:rPr lang="en-US" dirty="0" smtClean="0"/>
              <a:t>Simplify with </a:t>
            </a:r>
            <a:r>
              <a:rPr lang="en-US" dirty="0" err="1" smtClean="0"/>
              <a:t>Karnaugh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Simplify again with Boolean Law</a:t>
            </a:r>
          </a:p>
          <a:p>
            <a:endParaRPr lang="en-US" dirty="0"/>
          </a:p>
          <a:p>
            <a:r>
              <a:rPr lang="en-US" dirty="0" smtClean="0"/>
              <a:t>Draw with Gates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66713" y="2209800"/>
            <a:ext cx="1482712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(X + Y)  = X * Y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2474" y="2746304"/>
            <a:ext cx="1535610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(X * Y)  =  X + Y</a:t>
            </a:r>
          </a:p>
        </p:txBody>
      </p:sp>
      <p:grpSp>
        <p:nvGrpSpPr>
          <p:cNvPr id="7" name="Group 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57256" y="3275862"/>
            <a:ext cx="208269" cy="1158214"/>
            <a:chOff x="3196" y="730"/>
            <a:chExt cx="131" cy="729"/>
          </a:xfrm>
        </p:grpSpPr>
        <p:sp>
          <p:nvSpPr>
            <p:cNvPr id="8" name="Rectangle 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3196" y="730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3291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3212" y="87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3212" y="101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212" y="116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212" y="130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11117" y="3275862"/>
            <a:ext cx="208269" cy="1158214"/>
            <a:chOff x="3419" y="730"/>
            <a:chExt cx="131" cy="729"/>
          </a:xfrm>
        </p:grpSpPr>
        <p:sp>
          <p:nvSpPr>
            <p:cNvPr id="15" name="Rectangle 16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419" y="730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514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435" y="87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435" y="101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435" y="116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435" y="130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21" name="Group 2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566547" y="3275862"/>
            <a:ext cx="208257" cy="1158214"/>
            <a:chOff x="3642" y="730"/>
            <a:chExt cx="132" cy="729"/>
          </a:xfrm>
        </p:grpSpPr>
        <p:sp>
          <p:nvSpPr>
            <p:cNvPr id="22" name="Rectangle 23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642" y="730"/>
              <a:ext cx="12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737" y="730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658" y="87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658" y="1017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658" y="116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658" y="130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28" name="Group 2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920408" y="3275862"/>
            <a:ext cx="208257" cy="1158214"/>
            <a:chOff x="3865" y="730"/>
            <a:chExt cx="132" cy="729"/>
          </a:xfrm>
        </p:grpSpPr>
        <p:sp>
          <p:nvSpPr>
            <p:cNvPr id="29" name="Rectangle 30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865" y="730"/>
              <a:ext cx="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960" y="730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865" y="87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865" y="1017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865" y="116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865" y="130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35" name="Group 3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297746" y="3275860"/>
            <a:ext cx="486950" cy="246109"/>
            <a:chOff x="4103" y="730"/>
            <a:chExt cx="307" cy="155"/>
          </a:xfrm>
        </p:grpSpPr>
        <p:sp>
          <p:nvSpPr>
            <p:cNvPr id="36" name="Rectangle 37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103" y="730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7" name="Rectangle 38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99" y="730"/>
              <a:ext cx="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+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279" y="730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74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40" name="Group 4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55368" y="3275860"/>
            <a:ext cx="436868" cy="246109"/>
            <a:chOff x="4517" y="730"/>
            <a:chExt cx="275" cy="155"/>
          </a:xfrm>
        </p:grpSpPr>
        <p:sp>
          <p:nvSpPr>
            <p:cNvPr id="41" name="Rectangle 42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517" y="730"/>
              <a:ext cx="25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X•Y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2" name="Rectangle 43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756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43" name="Group 44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857256" y="4998198"/>
            <a:ext cx="208269" cy="1156641"/>
            <a:chOff x="3196" y="1814"/>
            <a:chExt cx="131" cy="729"/>
          </a:xfrm>
        </p:grpSpPr>
        <p:sp>
          <p:nvSpPr>
            <p:cNvPr id="44" name="Rectangle 45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196" y="1814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291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6" name="Rectangle 47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12" y="195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212" y="210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8" name="Rectangle 49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212" y="224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9" name="Rectangle 50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212" y="238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50" name="Group 5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211117" y="4998198"/>
            <a:ext cx="208269" cy="1156641"/>
            <a:chOff x="3419" y="1814"/>
            <a:chExt cx="131" cy="729"/>
          </a:xfrm>
        </p:grpSpPr>
        <p:sp>
          <p:nvSpPr>
            <p:cNvPr id="51" name="Rectangle 5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419" y="1814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514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3" name="Rectangle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435" y="195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4" name="Rectangle 5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435" y="210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5" name="Rectangle 56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435" y="224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435" y="238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57" name="Group 5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566547" y="4998198"/>
            <a:ext cx="208257" cy="1156641"/>
            <a:chOff x="3642" y="1814"/>
            <a:chExt cx="132" cy="729"/>
          </a:xfrm>
        </p:grpSpPr>
        <p:sp>
          <p:nvSpPr>
            <p:cNvPr id="58" name="Rectangle 59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42" y="1814"/>
              <a:ext cx="12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737" y="1814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658" y="195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658" y="210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658" y="224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658" y="238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64" name="Group 65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920408" y="4998198"/>
            <a:ext cx="208257" cy="1156641"/>
            <a:chOff x="3865" y="1814"/>
            <a:chExt cx="132" cy="729"/>
          </a:xfrm>
        </p:grpSpPr>
        <p:sp>
          <p:nvSpPr>
            <p:cNvPr id="65" name="Rectangle 66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865" y="1814"/>
              <a:ext cx="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960" y="1814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65" y="195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865" y="210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65" y="224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865" y="238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71" name="Group 72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855154" y="4998193"/>
            <a:ext cx="460332" cy="246109"/>
            <a:chOff x="4454" y="1814"/>
            <a:chExt cx="290" cy="155"/>
          </a:xfrm>
        </p:grpSpPr>
        <p:sp>
          <p:nvSpPr>
            <p:cNvPr id="72" name="Rectangle 7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454" y="1814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549" y="1814"/>
              <a:ext cx="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+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4" name="Rectangle 7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613" y="1814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5" name="Rectangle 7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708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76" name="Group 77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2374468" y="4998193"/>
            <a:ext cx="435279" cy="246109"/>
            <a:chOff x="4151" y="1814"/>
            <a:chExt cx="275" cy="155"/>
          </a:xfrm>
        </p:grpSpPr>
        <p:sp>
          <p:nvSpPr>
            <p:cNvPr id="77" name="Rectangle 78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151" y="1814"/>
              <a:ext cx="25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X•Y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390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sp>
        <p:nvSpPr>
          <p:cNvPr id="79" name="Line 8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07148" y="3503103"/>
            <a:ext cx="2426918" cy="1568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8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172485" y="3275861"/>
            <a:ext cx="1566" cy="1189493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8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172485" y="4946480"/>
            <a:ext cx="1566" cy="1239643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566539" y="4998197"/>
            <a:ext cx="125260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893781" y="4998197"/>
            <a:ext cx="151879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830102" y="4998197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347850" y="4998197"/>
            <a:ext cx="355427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9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107241" y="4998197"/>
            <a:ext cx="126826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9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07148" y="5223871"/>
            <a:ext cx="2426918" cy="1568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9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332474" y="2176889"/>
            <a:ext cx="6654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9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359091" y="2719662"/>
            <a:ext cx="6654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96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168064" y="2176889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9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549064" y="2173755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9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283929" y="2719662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9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2640921" y="2719662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86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522073" y="3277314"/>
            <a:ext cx="183394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8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2948318" y="326876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89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2270506" y="3269482"/>
            <a:ext cx="473074" cy="1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92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165635" y="3268768"/>
            <a:ext cx="126826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86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896454" y="3277314"/>
            <a:ext cx="183394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5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DeMorgan’s Law</a:t>
            </a:r>
          </a:p>
        </p:txBody>
      </p:sp>
      <p:sp>
        <p:nvSpPr>
          <p:cNvPr id="6042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9449" y="2249399"/>
            <a:ext cx="1482712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(X + Y)  = X * Y</a:t>
            </a:r>
          </a:p>
        </p:txBody>
      </p:sp>
      <p:sp>
        <p:nvSpPr>
          <p:cNvPr id="6042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39553" y="3595610"/>
            <a:ext cx="1535610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(X * Y)  =  X + Y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073045" y="1752602"/>
            <a:ext cx="208269" cy="1158214"/>
            <a:chOff x="3196" y="730"/>
            <a:chExt cx="131" cy="729"/>
          </a:xfrm>
        </p:grpSpPr>
        <p:sp>
          <p:nvSpPr>
            <p:cNvPr id="60524" name="Rectangle 9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3196" y="730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5" name="Rectangle 10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3291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6" name="Rectangle 11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3212" y="87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7" name="Rectangle 12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212" y="101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8" name="Rectangle 13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212" y="116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9" name="Rectangle 14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3212" y="130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426906" y="1752602"/>
            <a:ext cx="208269" cy="1158214"/>
            <a:chOff x="3419" y="730"/>
            <a:chExt cx="131" cy="729"/>
          </a:xfrm>
        </p:grpSpPr>
        <p:sp>
          <p:nvSpPr>
            <p:cNvPr id="60518" name="Rectangle 16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419" y="730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9" name="Rectangle 17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514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0" name="Rectangle 18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435" y="87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1" name="Rectangle 19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435" y="101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2" name="Rectangle 20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435" y="116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3" name="Rectangle 21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3435" y="130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782336" y="1752602"/>
            <a:ext cx="208257" cy="1158214"/>
            <a:chOff x="3642" y="730"/>
            <a:chExt cx="132" cy="729"/>
          </a:xfrm>
        </p:grpSpPr>
        <p:sp>
          <p:nvSpPr>
            <p:cNvPr id="60512" name="Rectangle 23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642" y="730"/>
              <a:ext cx="12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3" name="Rectangle 24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737" y="730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4" name="Rectangle 25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658" y="87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5" name="Rectangle 26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658" y="1017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6" name="Rectangle 27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658" y="116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7" name="Rectangle 28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658" y="130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136197" y="1752602"/>
            <a:ext cx="208257" cy="1158214"/>
            <a:chOff x="3865" y="730"/>
            <a:chExt cx="132" cy="729"/>
          </a:xfrm>
        </p:grpSpPr>
        <p:sp>
          <p:nvSpPr>
            <p:cNvPr id="60506" name="Rectangle 30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865" y="730"/>
              <a:ext cx="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7" name="Rectangle 31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960" y="730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8" name="Rectangle 32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865" y="87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9" name="Rectangle 33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865" y="1017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0" name="Rectangle 34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865" y="116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1" name="Rectangle 35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865" y="130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513535" y="1752600"/>
            <a:ext cx="486950" cy="246109"/>
            <a:chOff x="4103" y="730"/>
            <a:chExt cx="307" cy="155"/>
          </a:xfrm>
        </p:grpSpPr>
        <p:sp>
          <p:nvSpPr>
            <p:cNvPr id="60502" name="Rectangle 37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03" y="730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3" name="Rectangle 38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199" y="730"/>
              <a:ext cx="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+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4" name="Rectangle 39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279" y="730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5" name="Rectangle 40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374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7171157" y="1752600"/>
            <a:ext cx="436868" cy="246109"/>
            <a:chOff x="4517" y="730"/>
            <a:chExt cx="275" cy="155"/>
          </a:xfrm>
        </p:grpSpPr>
        <p:sp>
          <p:nvSpPr>
            <p:cNvPr id="60500" name="Rectangle 42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517" y="730"/>
              <a:ext cx="25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X•Y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1" name="Rectangle 43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756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073045" y="3474938"/>
            <a:ext cx="208269" cy="1156641"/>
            <a:chOff x="3196" y="1814"/>
            <a:chExt cx="131" cy="729"/>
          </a:xfrm>
        </p:grpSpPr>
        <p:sp>
          <p:nvSpPr>
            <p:cNvPr id="60494" name="Rectangle 4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196" y="1814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5" name="Rectangle 4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91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6" name="Rectangle 4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212" y="195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7" name="Rectangle 4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212" y="210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8" name="Rectangle 4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212" y="224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9" name="Rectangle 5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212" y="238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9" name="Group 5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5426906" y="3474938"/>
            <a:ext cx="208269" cy="1156641"/>
            <a:chOff x="3419" y="1814"/>
            <a:chExt cx="131" cy="729"/>
          </a:xfrm>
        </p:grpSpPr>
        <p:sp>
          <p:nvSpPr>
            <p:cNvPr id="60488" name="Rectangle 5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419" y="1814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9" name="Rectangle 53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514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0" name="Rectangle 5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435" y="195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1" name="Rectangle 5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435" y="210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2" name="Rectangle 5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435" y="224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3" name="Rectangle 5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435" y="238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0" name="Group 58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5782336" y="3474938"/>
            <a:ext cx="208257" cy="1156641"/>
            <a:chOff x="3642" y="1814"/>
            <a:chExt cx="132" cy="729"/>
          </a:xfrm>
        </p:grpSpPr>
        <p:sp>
          <p:nvSpPr>
            <p:cNvPr id="60482" name="Rectangle 59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642" y="1814"/>
              <a:ext cx="12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3" name="Rectangle 60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737" y="1814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4" name="Rectangle 61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658" y="195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5" name="Rectangle 62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658" y="210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6" name="Rectangle 63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658" y="224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7" name="Rectangle 64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658" y="238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1" name="Group 6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136197" y="3474938"/>
            <a:ext cx="208257" cy="1156641"/>
            <a:chOff x="3865" y="1814"/>
            <a:chExt cx="132" cy="729"/>
          </a:xfrm>
        </p:grpSpPr>
        <p:sp>
          <p:nvSpPr>
            <p:cNvPr id="60476" name="Rectangle 6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865" y="1814"/>
              <a:ext cx="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7" name="Rectangle 6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960" y="1814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8" name="Rectangle 6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865" y="195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9" name="Rectangle 6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65" y="210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0" name="Rectangle 70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865" y="224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1" name="Rectangle 71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865" y="238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2" name="Group 72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070943" y="3474933"/>
            <a:ext cx="460332" cy="246109"/>
            <a:chOff x="4454" y="1814"/>
            <a:chExt cx="290" cy="155"/>
          </a:xfrm>
        </p:grpSpPr>
        <p:sp>
          <p:nvSpPr>
            <p:cNvPr id="60472" name="Rectangle 73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454" y="1814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3" name="Rectangle 74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549" y="1814"/>
              <a:ext cx="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+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4" name="Rectangle 7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613" y="1814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5" name="Rectangle 76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708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3" name="Group 77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6590257" y="3474933"/>
            <a:ext cx="435279" cy="246109"/>
            <a:chOff x="4151" y="1814"/>
            <a:chExt cx="275" cy="155"/>
          </a:xfrm>
        </p:grpSpPr>
        <p:sp>
          <p:nvSpPr>
            <p:cNvPr id="60470" name="Rectangle 7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151" y="1814"/>
              <a:ext cx="25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X•Y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1" name="Rectangle 7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390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sp>
        <p:nvSpPr>
          <p:cNvPr id="60437" name="Line 8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022937" y="1979843"/>
            <a:ext cx="2426918" cy="1568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8" name="Line 8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388274" y="1752601"/>
            <a:ext cx="1566" cy="1189493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9" name="Line 82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388274" y="3423220"/>
            <a:ext cx="1566" cy="1239643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0" name="Line 8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782328" y="1752602"/>
            <a:ext cx="125260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1" name="Line 8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109570" y="1752602"/>
            <a:ext cx="151879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2" name="Line 8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7374699" y="1752602"/>
            <a:ext cx="125260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3" name="Line 8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5782328" y="3474937"/>
            <a:ext cx="125260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4" name="Line 8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109570" y="3474937"/>
            <a:ext cx="151879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5" name="Line 8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7045891" y="3474937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6" name="Line 89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6563639" y="3474937"/>
            <a:ext cx="355427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7" name="Line 90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6513535" y="1752602"/>
            <a:ext cx="405531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8" name="Line 91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7146098" y="1752602"/>
            <a:ext cx="126827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9" name="Line 92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7323030" y="3474937"/>
            <a:ext cx="126826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0" name="Line 93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022937" y="3700611"/>
            <a:ext cx="2426918" cy="1568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1" name="Line 94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755210" y="2216488"/>
            <a:ext cx="6654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2" name="Line 9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766170" y="3568968"/>
            <a:ext cx="6654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3" name="Line 96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2590800" y="2216488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4" name="Line 97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2971800" y="2213354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5" name="Line 98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691008" y="3568968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6" name="Line 99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048000" y="3568968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7364" y="4800600"/>
            <a:ext cx="7074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negation of a conjunction is the disjunction of the negations.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negation of a disjunction is the conjunction of the negations.*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* Thanks, Wikipedia!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2578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way to convert  AND </a:t>
            </a:r>
            <a:r>
              <a:rPr lang="en-US" dirty="0" smtClean="0">
                <a:sym typeface="Wingdings" pitchFamily="2" charset="2"/>
              </a:rPr>
              <a:t>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Flip ALL the things </a:t>
            </a:r>
          </a:p>
          <a:p>
            <a:pPr lvl="1"/>
            <a:r>
              <a:rPr lang="en-US" dirty="0" smtClean="0"/>
              <a:t>Invert all the inner terms</a:t>
            </a:r>
          </a:p>
          <a:p>
            <a:pPr lvl="1"/>
            <a:r>
              <a:rPr lang="en-US" dirty="0" smtClean="0"/>
              <a:t>Swap AND </a:t>
            </a:r>
            <a:r>
              <a:rPr lang="en-US" dirty="0" smtClean="0">
                <a:sym typeface="Wingdings" pitchFamily="2" charset="2"/>
              </a:rPr>
              <a:t></a:t>
            </a:r>
            <a:r>
              <a:rPr lang="en-US" dirty="0" smtClean="0"/>
              <a:t>  OR</a:t>
            </a:r>
          </a:p>
          <a:p>
            <a:pPr lvl="1"/>
            <a:r>
              <a:rPr lang="en-US" dirty="0" smtClean="0"/>
              <a:t>Invert the entire </a:t>
            </a:r>
            <a:r>
              <a:rPr lang="en-US" dirty="0" err="1" smtClean="0"/>
              <a:t>boolean</a:t>
            </a:r>
            <a:r>
              <a:rPr lang="en-US" dirty="0" smtClean="0"/>
              <a:t> phrase</a:t>
            </a:r>
          </a:p>
          <a:p>
            <a:pPr lvl="1"/>
            <a:endParaRPr lang="en-US" dirty="0"/>
          </a:p>
          <a:p>
            <a:r>
              <a:rPr lang="en-US" dirty="0" smtClean="0"/>
              <a:t>This works for a single gate with </a:t>
            </a:r>
            <a:r>
              <a:rPr lang="en-US" dirty="0" err="1" smtClean="0"/>
              <a:t>arbitarily</a:t>
            </a:r>
            <a:r>
              <a:rPr lang="en-US" dirty="0" smtClean="0"/>
              <a:t> many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9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Universal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maps can frame </a:t>
            </a:r>
            <a:r>
              <a:rPr lang="en-US" b="1" dirty="0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equation in sum of products (OR of ANDs)</a:t>
            </a:r>
          </a:p>
          <a:p>
            <a:endParaRPr lang="en-US" dirty="0" smtClean="0"/>
          </a:p>
          <a:p>
            <a:r>
              <a:rPr lang="en-US" dirty="0" err="1" smtClean="0"/>
              <a:t>DeMorgan</a:t>
            </a:r>
            <a:r>
              <a:rPr lang="en-US" dirty="0" smtClean="0"/>
              <a:t> can frame any AND/OR in NAND/NORs</a:t>
            </a:r>
          </a:p>
          <a:p>
            <a:endParaRPr lang="en-US" dirty="0"/>
          </a:p>
          <a:p>
            <a:r>
              <a:rPr lang="en-US" dirty="0" smtClean="0"/>
              <a:t>NAND and NOR can represent </a:t>
            </a:r>
            <a:r>
              <a:rPr lang="en-US" b="1" dirty="0" smtClean="0"/>
              <a:t>any</a:t>
            </a:r>
            <a:r>
              <a:rPr lang="en-US" dirty="0" smtClean="0"/>
              <a:t> combinatorial </a:t>
            </a:r>
            <a:r>
              <a:rPr lang="en-US" dirty="0" err="1" smtClean="0"/>
              <a:t>boolean</a:t>
            </a:r>
            <a:r>
              <a:rPr lang="en-US" dirty="0" smtClean="0"/>
              <a:t> equation.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31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DeMorgan’s Law example</a:t>
            </a:r>
          </a:p>
        </p:txBody>
      </p:sp>
      <p:pic>
        <p:nvPicPr>
          <p:cNvPr id="62468" name="Picture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20" cstate="print"/>
          <a:srcRect l="3888" b="63079"/>
          <a:stretch/>
        </p:blipFill>
        <p:spPr bwMode="auto">
          <a:xfrm>
            <a:off x="918575" y="3984414"/>
            <a:ext cx="7379918" cy="19591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973815"/>
            <a:ext cx="1003028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Example:</a:t>
            </a: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3774" y="2290387"/>
            <a:ext cx="5034966" cy="75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Z = A B C  +  A B C  +  A B C  +  A B C</a:t>
            </a:r>
          </a:p>
          <a:p>
            <a:pPr defTabSz="914677" eaLnBrk="0" hangingPunct="0">
              <a:lnSpc>
                <a:spcPct val="85000"/>
              </a:lnSpc>
            </a:pPr>
            <a:endParaRPr lang="en-US" b="1" dirty="0"/>
          </a:p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Z = (A + B + C) * (A + B + C) * (A + B + C) * (A + B + C)</a:t>
            </a:r>
          </a:p>
        </p:txBody>
      </p:sp>
      <p:sp>
        <p:nvSpPr>
          <p:cNvPr id="7" name="Line 10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94147" y="2280984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0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22747" y="2302227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0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032347" y="2274715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01235" y="2284118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0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89747" y="2290387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18575" y="274016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32347" y="2737033"/>
            <a:ext cx="151879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70547" y="2746436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251547" y="2746436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0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708747" y="276210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1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4547" y="2762108"/>
            <a:ext cx="151879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1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232747" y="276210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1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5613747" y="276210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>
            <a:normAutofit fontScale="90000"/>
          </a:bodyPr>
          <a:lstStyle/>
          <a:p>
            <a:pPr eaLnBrk="1" hangingPunct="1"/>
            <a:r>
              <a:rPr lang="en-US"/>
              <a:t>Boolean Equations to Circuit Diagrams</a:t>
            </a:r>
          </a:p>
        </p:txBody>
      </p:sp>
      <p:pic>
        <p:nvPicPr>
          <p:cNvPr id="72708" name="Picture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 cstate="print"/>
          <a:srcRect l="4467" r="47766" b="39447"/>
          <a:stretch/>
        </p:blipFill>
        <p:spPr bwMode="auto">
          <a:xfrm>
            <a:off x="1075765" y="2084914"/>
            <a:ext cx="3667731" cy="3213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674478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 is Posted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September 15</a:t>
            </a:r>
            <a:r>
              <a:rPr lang="en-US" baseline="30000" dirty="0" smtClean="0"/>
              <a:t>th</a:t>
            </a:r>
            <a:r>
              <a:rPr lang="en-US" dirty="0" smtClean="0"/>
              <a:t> Midnight</a:t>
            </a:r>
          </a:p>
          <a:p>
            <a:pPr lvl="1"/>
            <a:r>
              <a:rPr lang="en-US" dirty="0" smtClean="0"/>
              <a:t>But you submit by showing a NINJA</a:t>
            </a:r>
          </a:p>
          <a:p>
            <a:pPr lvl="1"/>
            <a:r>
              <a:rPr lang="en-US" dirty="0" smtClean="0"/>
              <a:t>They have sleep schedules</a:t>
            </a:r>
          </a:p>
        </p:txBody>
      </p:sp>
    </p:spTree>
    <p:extLst>
      <p:ext uri="{BB962C8B-B14F-4D97-AF65-F5344CB8AC3E}">
        <p14:creationId xmlns:p14="http://schemas.microsoft.com/office/powerpoint/2010/main" val="31952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learn: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 smtClean="0"/>
              <a:t>Why NAND/NOR is ‘universal’</a:t>
            </a:r>
          </a:p>
          <a:p>
            <a:r>
              <a:rPr lang="en-US" dirty="0" smtClean="0"/>
              <a:t>Boolean Logic</a:t>
            </a:r>
          </a:p>
          <a:p>
            <a:r>
              <a:rPr lang="en-US" dirty="0" smtClean="0"/>
              <a:t>How math happens </a:t>
            </a:r>
          </a:p>
          <a:p>
            <a:pPr lvl="1"/>
            <a:r>
              <a:rPr lang="en-US" dirty="0" smtClean="0"/>
              <a:t>2’s compliment</a:t>
            </a:r>
          </a:p>
          <a:p>
            <a:pPr lvl="1"/>
            <a:r>
              <a:rPr lang="en-US" dirty="0" smtClean="0"/>
              <a:t>Endian</a:t>
            </a:r>
          </a:p>
          <a:p>
            <a:pPr lvl="1"/>
            <a:r>
              <a:rPr lang="en-US" dirty="0" smtClean="0"/>
              <a:t>Floats</a:t>
            </a:r>
          </a:p>
          <a:p>
            <a:r>
              <a:rPr lang="en-US" dirty="0" smtClean="0"/>
              <a:t>What makes an architecture ‘good’ or ‘elegant’</a:t>
            </a:r>
          </a:p>
          <a:p>
            <a:r>
              <a:rPr lang="en-US" dirty="0" smtClean="0"/>
              <a:t>How to Debug / Test / Fix / Analyze large systems</a:t>
            </a:r>
          </a:p>
          <a:p>
            <a:r>
              <a:rPr lang="en-US" dirty="0" smtClean="0"/>
              <a:t>What else is in a computer</a:t>
            </a:r>
          </a:p>
          <a:p>
            <a:r>
              <a:rPr lang="en-US" dirty="0" smtClean="0"/>
              <a:t>How to program in assembly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do I need to </a:t>
            </a:r>
            <a:r>
              <a:rPr lang="en-US" dirty="0" smtClean="0"/>
              <a:t>know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can be </a:t>
            </a:r>
            <a:r>
              <a:rPr lang="en-US" dirty="0" smtClean="0"/>
              <a:t>ignored?</a:t>
            </a:r>
            <a:endParaRPr lang="en-US" dirty="0" smtClean="0"/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Ethernet</a:t>
            </a:r>
            <a:endParaRPr lang="en-US" dirty="0" smtClean="0"/>
          </a:p>
          <a:p>
            <a:r>
              <a:rPr lang="en-US" dirty="0" smtClean="0"/>
              <a:t>Memory Hierarchy and Distribution</a:t>
            </a:r>
          </a:p>
          <a:p>
            <a:r>
              <a:rPr lang="en-US" dirty="0" smtClean="0"/>
              <a:t>Do I actually want to be an ECE/</a:t>
            </a:r>
            <a:r>
              <a:rPr lang="en-US" dirty="0" err="1" smtClean="0"/>
              <a:t>SparkE</a:t>
            </a:r>
            <a:r>
              <a:rPr lang="en-US" dirty="0" smtClean="0"/>
              <a:t>? (YES)</a:t>
            </a:r>
          </a:p>
          <a:p>
            <a:r>
              <a:rPr lang="en-US" dirty="0" smtClean="0"/>
              <a:t>Embedded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Clock </a:t>
            </a:r>
            <a:r>
              <a:rPr lang="en-US" dirty="0" smtClean="0"/>
              <a:t>speed * # of cores = goodness?</a:t>
            </a:r>
          </a:p>
          <a:p>
            <a:r>
              <a:rPr lang="en-US" dirty="0" smtClean="0"/>
              <a:t>Future of Comp Arch?</a:t>
            </a:r>
          </a:p>
          <a:p>
            <a:r>
              <a:rPr lang="en-US" dirty="0" smtClean="0"/>
              <a:t>GPUs</a:t>
            </a:r>
          </a:p>
          <a:p>
            <a:r>
              <a:rPr lang="en-US" dirty="0" smtClean="0"/>
              <a:t>FPGAs</a:t>
            </a:r>
          </a:p>
        </p:txBody>
      </p:sp>
    </p:spTree>
    <p:extLst>
      <p:ext uri="{BB962C8B-B14F-4D97-AF65-F5344CB8AC3E}">
        <p14:creationId xmlns:p14="http://schemas.microsoft.com/office/powerpoint/2010/main" val="27530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learn: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 smtClean="0"/>
              <a:t>Why NAND/NOR is ‘universal’</a:t>
            </a:r>
          </a:p>
          <a:p>
            <a:r>
              <a:rPr lang="en-US" b="1" dirty="0" smtClean="0"/>
              <a:t>Boolean Logic</a:t>
            </a:r>
          </a:p>
          <a:p>
            <a:r>
              <a:rPr lang="en-US" dirty="0" smtClean="0"/>
              <a:t>How math happens </a:t>
            </a:r>
          </a:p>
          <a:p>
            <a:pPr lvl="1"/>
            <a:r>
              <a:rPr lang="en-US" dirty="0" smtClean="0"/>
              <a:t>2’s compliment</a:t>
            </a:r>
          </a:p>
          <a:p>
            <a:pPr lvl="1"/>
            <a:r>
              <a:rPr lang="en-US" dirty="0" smtClean="0"/>
              <a:t>Endian</a:t>
            </a:r>
          </a:p>
          <a:p>
            <a:pPr lvl="1"/>
            <a:r>
              <a:rPr lang="en-US" dirty="0" smtClean="0"/>
              <a:t>Floats</a:t>
            </a:r>
          </a:p>
          <a:p>
            <a:r>
              <a:rPr lang="en-US" dirty="0" smtClean="0"/>
              <a:t>What makes an architecture ‘good’ or ‘elegant’</a:t>
            </a:r>
          </a:p>
          <a:p>
            <a:r>
              <a:rPr lang="en-US" dirty="0" smtClean="0"/>
              <a:t>How to Debug / Test / Fix / Analyze large systems</a:t>
            </a:r>
          </a:p>
          <a:p>
            <a:r>
              <a:rPr lang="en-US" dirty="0" smtClean="0"/>
              <a:t>What else is in a computer</a:t>
            </a:r>
          </a:p>
          <a:p>
            <a:r>
              <a:rPr lang="en-US" dirty="0" smtClean="0"/>
              <a:t>How to program in assembly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do I need to </a:t>
            </a:r>
            <a:r>
              <a:rPr lang="en-US" dirty="0" smtClean="0"/>
              <a:t>know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can be </a:t>
            </a:r>
            <a:r>
              <a:rPr lang="en-US" dirty="0" smtClean="0"/>
              <a:t>ignored?</a:t>
            </a:r>
            <a:endParaRPr lang="en-US" dirty="0" smtClean="0"/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Ethernet</a:t>
            </a:r>
            <a:endParaRPr lang="en-US" dirty="0" smtClean="0"/>
          </a:p>
          <a:p>
            <a:r>
              <a:rPr lang="en-US" dirty="0" smtClean="0"/>
              <a:t>Memory Hierarchy and Distribution</a:t>
            </a:r>
          </a:p>
          <a:p>
            <a:r>
              <a:rPr lang="en-US" dirty="0" smtClean="0"/>
              <a:t>Do I actually want to be an ECE/</a:t>
            </a:r>
            <a:r>
              <a:rPr lang="en-US" dirty="0" err="1" smtClean="0"/>
              <a:t>SparkE</a:t>
            </a:r>
            <a:r>
              <a:rPr lang="en-US" dirty="0" smtClean="0"/>
              <a:t>? (YES)</a:t>
            </a:r>
          </a:p>
          <a:p>
            <a:r>
              <a:rPr lang="en-US" dirty="0" smtClean="0"/>
              <a:t>Embedded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Clock </a:t>
            </a:r>
            <a:r>
              <a:rPr lang="en-US" dirty="0" smtClean="0"/>
              <a:t>speed * # of cores = goodness?</a:t>
            </a:r>
          </a:p>
          <a:p>
            <a:r>
              <a:rPr lang="en-US" dirty="0" smtClean="0"/>
              <a:t>Future of Comp Arch?</a:t>
            </a:r>
          </a:p>
          <a:p>
            <a:r>
              <a:rPr lang="en-US" dirty="0" smtClean="0"/>
              <a:t>GPUs</a:t>
            </a:r>
          </a:p>
          <a:p>
            <a:r>
              <a:rPr lang="en-US" dirty="0" smtClean="0"/>
              <a:t>FPGAs</a:t>
            </a:r>
          </a:p>
        </p:txBody>
      </p:sp>
    </p:spTree>
    <p:extLst>
      <p:ext uri="{BB962C8B-B14F-4D97-AF65-F5344CB8AC3E}">
        <p14:creationId xmlns:p14="http://schemas.microsoft.com/office/powerpoint/2010/main" val="36251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learn: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 smtClean="0"/>
              <a:t>Why NAND/NOR is ‘universal’</a:t>
            </a:r>
          </a:p>
          <a:p>
            <a:r>
              <a:rPr lang="en-US" dirty="0" smtClean="0"/>
              <a:t>Boolean Logic</a:t>
            </a:r>
          </a:p>
          <a:p>
            <a:r>
              <a:rPr lang="en-US" b="1" dirty="0" smtClean="0"/>
              <a:t>How math happens </a:t>
            </a:r>
          </a:p>
          <a:p>
            <a:pPr lvl="1"/>
            <a:r>
              <a:rPr lang="en-US" b="1" dirty="0" smtClean="0"/>
              <a:t>2’s compliment</a:t>
            </a:r>
          </a:p>
          <a:p>
            <a:pPr lvl="1"/>
            <a:r>
              <a:rPr lang="en-US" b="1" dirty="0" smtClean="0"/>
              <a:t>Endian</a:t>
            </a:r>
          </a:p>
          <a:p>
            <a:pPr lvl="1"/>
            <a:r>
              <a:rPr lang="en-US" b="1" dirty="0" smtClean="0"/>
              <a:t>Floats</a:t>
            </a:r>
          </a:p>
          <a:p>
            <a:r>
              <a:rPr lang="en-US" dirty="0" smtClean="0"/>
              <a:t>What makes an architecture ‘good’ or ‘elegant’</a:t>
            </a:r>
          </a:p>
          <a:p>
            <a:r>
              <a:rPr lang="en-US" dirty="0" smtClean="0"/>
              <a:t>How to Debug / Test / Fix / Analyze large systems</a:t>
            </a:r>
          </a:p>
          <a:p>
            <a:r>
              <a:rPr lang="en-US" dirty="0" smtClean="0"/>
              <a:t>What else is in a computer</a:t>
            </a:r>
          </a:p>
          <a:p>
            <a:r>
              <a:rPr lang="en-US" dirty="0" smtClean="0"/>
              <a:t>How to program in assembly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do I need to </a:t>
            </a:r>
            <a:r>
              <a:rPr lang="en-US" dirty="0" smtClean="0"/>
              <a:t>know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can be </a:t>
            </a:r>
            <a:r>
              <a:rPr lang="en-US" dirty="0" smtClean="0"/>
              <a:t>ignored?</a:t>
            </a:r>
            <a:endParaRPr lang="en-US" dirty="0" smtClean="0"/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Ethernet</a:t>
            </a:r>
            <a:endParaRPr lang="en-US" dirty="0" smtClean="0"/>
          </a:p>
          <a:p>
            <a:r>
              <a:rPr lang="en-US" dirty="0" smtClean="0"/>
              <a:t>Memory Hierarchy and Distribution</a:t>
            </a:r>
          </a:p>
          <a:p>
            <a:r>
              <a:rPr lang="en-US" dirty="0" smtClean="0"/>
              <a:t>Do I actually want to be an ECE/</a:t>
            </a:r>
            <a:r>
              <a:rPr lang="en-US" dirty="0" err="1" smtClean="0"/>
              <a:t>SparkE</a:t>
            </a:r>
            <a:r>
              <a:rPr lang="en-US" dirty="0" smtClean="0"/>
              <a:t>? (YES)</a:t>
            </a:r>
          </a:p>
          <a:p>
            <a:r>
              <a:rPr lang="en-US" dirty="0" smtClean="0"/>
              <a:t>Embedded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Clock </a:t>
            </a:r>
            <a:r>
              <a:rPr lang="en-US" dirty="0" smtClean="0"/>
              <a:t>speed * # of cores = goodness?</a:t>
            </a:r>
          </a:p>
          <a:p>
            <a:r>
              <a:rPr lang="en-US" dirty="0" smtClean="0"/>
              <a:t>Future of Comp Arch?</a:t>
            </a:r>
          </a:p>
          <a:p>
            <a:r>
              <a:rPr lang="en-US" dirty="0" smtClean="0"/>
              <a:t>GPUs</a:t>
            </a:r>
          </a:p>
          <a:p>
            <a:r>
              <a:rPr lang="en-US" dirty="0" smtClean="0"/>
              <a:t>FPGAs</a:t>
            </a:r>
          </a:p>
        </p:txBody>
      </p:sp>
    </p:spTree>
    <p:extLst>
      <p:ext uri="{BB962C8B-B14F-4D97-AF65-F5344CB8AC3E}">
        <p14:creationId xmlns:p14="http://schemas.microsoft.com/office/powerpoint/2010/main" val="25167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learn: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 smtClean="0"/>
              <a:t>Why NAND/NOR is ‘universal’</a:t>
            </a:r>
          </a:p>
          <a:p>
            <a:r>
              <a:rPr lang="en-US" b="1" dirty="0" smtClean="0"/>
              <a:t>Boolean Logic</a:t>
            </a:r>
          </a:p>
          <a:p>
            <a:r>
              <a:rPr lang="en-US" b="1" dirty="0" smtClean="0"/>
              <a:t>How math happens </a:t>
            </a:r>
          </a:p>
          <a:p>
            <a:pPr lvl="1"/>
            <a:r>
              <a:rPr lang="en-US" b="1" dirty="0" smtClean="0"/>
              <a:t>2’s compliment</a:t>
            </a:r>
          </a:p>
          <a:p>
            <a:pPr lvl="1"/>
            <a:r>
              <a:rPr lang="en-US" b="1" dirty="0" smtClean="0"/>
              <a:t>Endian</a:t>
            </a:r>
          </a:p>
          <a:p>
            <a:pPr lvl="1"/>
            <a:r>
              <a:rPr lang="en-US" b="1" dirty="0" smtClean="0"/>
              <a:t>Floats</a:t>
            </a:r>
          </a:p>
          <a:p>
            <a:r>
              <a:rPr lang="en-US" b="1" dirty="0" smtClean="0"/>
              <a:t>What makes an architecture ‘good’ or ‘elegant’</a:t>
            </a:r>
          </a:p>
          <a:p>
            <a:r>
              <a:rPr lang="en-US" b="1" dirty="0" smtClean="0"/>
              <a:t>How to Debug / Test / Fix / Analyze large systems</a:t>
            </a:r>
          </a:p>
          <a:p>
            <a:r>
              <a:rPr lang="en-US" dirty="0" smtClean="0"/>
              <a:t>What else is in a computer</a:t>
            </a:r>
          </a:p>
          <a:p>
            <a:r>
              <a:rPr lang="en-US" b="1" dirty="0" smtClean="0"/>
              <a:t>How to program in assembly</a:t>
            </a:r>
          </a:p>
          <a:p>
            <a:r>
              <a:rPr lang="en-US" b="1" dirty="0" smtClean="0"/>
              <a:t>What </a:t>
            </a:r>
            <a:r>
              <a:rPr lang="en-US" b="1" dirty="0" smtClean="0"/>
              <a:t>do I need to </a:t>
            </a:r>
            <a:r>
              <a:rPr lang="en-US" b="1" dirty="0" smtClean="0"/>
              <a:t>know</a:t>
            </a:r>
          </a:p>
          <a:p>
            <a:pPr lvl="1"/>
            <a:r>
              <a:rPr lang="en-US" b="1" dirty="0" smtClean="0"/>
              <a:t>what </a:t>
            </a:r>
            <a:r>
              <a:rPr lang="en-US" b="1" dirty="0" smtClean="0"/>
              <a:t>can be </a:t>
            </a:r>
            <a:r>
              <a:rPr lang="en-US" b="1" dirty="0" smtClean="0"/>
              <a:t>ignored?</a:t>
            </a:r>
            <a:endParaRPr lang="en-US" b="1" dirty="0" smtClean="0"/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b="1" dirty="0" smtClean="0"/>
              <a:t>SPI</a:t>
            </a:r>
          </a:p>
          <a:p>
            <a:pPr lvl="1"/>
            <a:r>
              <a:rPr lang="en-US" dirty="0" smtClean="0"/>
              <a:t>Ethernet</a:t>
            </a:r>
            <a:endParaRPr lang="en-US" dirty="0" smtClean="0"/>
          </a:p>
          <a:p>
            <a:r>
              <a:rPr lang="en-US" b="1" dirty="0" smtClean="0"/>
              <a:t>Memory Hierarchy and Distribution</a:t>
            </a:r>
          </a:p>
          <a:p>
            <a:r>
              <a:rPr lang="en-US" b="1" dirty="0" smtClean="0"/>
              <a:t>Do I actually want to be an ECE/</a:t>
            </a:r>
            <a:r>
              <a:rPr lang="en-US" b="1" dirty="0" err="1" smtClean="0"/>
              <a:t>SparkE</a:t>
            </a:r>
            <a:r>
              <a:rPr lang="en-US" b="1" dirty="0" smtClean="0"/>
              <a:t>? (YES)</a:t>
            </a:r>
          </a:p>
          <a:p>
            <a:r>
              <a:rPr lang="en-US" dirty="0" smtClean="0"/>
              <a:t>Embedded </a:t>
            </a:r>
            <a:r>
              <a:rPr lang="en-US" dirty="0" smtClean="0"/>
              <a:t>Development</a:t>
            </a:r>
          </a:p>
          <a:p>
            <a:r>
              <a:rPr lang="en-US" b="1" dirty="0" smtClean="0"/>
              <a:t>Clock </a:t>
            </a:r>
            <a:r>
              <a:rPr lang="en-US" b="1" dirty="0" smtClean="0"/>
              <a:t>speed * # of cores = goodness?</a:t>
            </a:r>
          </a:p>
          <a:p>
            <a:r>
              <a:rPr lang="en-US" dirty="0" smtClean="0"/>
              <a:t>Future of Comp Arch?</a:t>
            </a:r>
          </a:p>
          <a:p>
            <a:r>
              <a:rPr lang="en-US" dirty="0" smtClean="0"/>
              <a:t>GPUs</a:t>
            </a:r>
          </a:p>
          <a:p>
            <a:r>
              <a:rPr lang="en-US" b="1" dirty="0" smtClean="0"/>
              <a:t>FPGAs</a:t>
            </a:r>
          </a:p>
        </p:txBody>
      </p:sp>
    </p:spTree>
    <p:extLst>
      <p:ext uri="{BB962C8B-B14F-4D97-AF65-F5344CB8AC3E}">
        <p14:creationId xmlns:p14="http://schemas.microsoft.com/office/powerpoint/2010/main" val="25167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1930s: Shannon applies Boole’s algebra to circuits and logic gates</a:t>
            </a:r>
          </a:p>
          <a:p>
            <a:endParaRPr lang="en-US" dirty="0" smtClean="0"/>
          </a:p>
          <a:p>
            <a:r>
              <a:rPr lang="en-US" dirty="0" smtClean="0"/>
              <a:t>Method to improve representation of a given circuit or logic</a:t>
            </a:r>
          </a:p>
          <a:p>
            <a:pPr lvl="1"/>
            <a:r>
              <a:rPr lang="en-US" dirty="0" smtClean="0"/>
              <a:t>Execution speed</a:t>
            </a:r>
          </a:p>
          <a:p>
            <a:pPr lvl="1"/>
            <a:r>
              <a:rPr lang="en-US" dirty="0" smtClean="0"/>
              <a:t>Resources consumed</a:t>
            </a:r>
          </a:p>
          <a:p>
            <a:endParaRPr lang="en-US" dirty="0"/>
          </a:p>
          <a:p>
            <a:r>
              <a:rPr lang="en-US" dirty="0" smtClean="0"/>
              <a:t>Basis of modern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2969</Words>
  <Application>Microsoft Office PowerPoint</Application>
  <PresentationFormat>On-screen Show (4:3)</PresentationFormat>
  <Paragraphs>1280</Paragraphs>
  <Slides>49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b0001 Boolean Logic</vt:lpstr>
      <vt:lpstr>Acknowledgements</vt:lpstr>
      <vt:lpstr>Today:</vt:lpstr>
      <vt:lpstr>Most Favoritest Processors</vt:lpstr>
      <vt:lpstr>I want to learn:</vt:lpstr>
      <vt:lpstr>I want to learn:</vt:lpstr>
      <vt:lpstr>I want to learn:</vt:lpstr>
      <vt:lpstr>I want to learn:</vt:lpstr>
      <vt:lpstr>Review of Boolean Algebra</vt:lpstr>
      <vt:lpstr>Boolean Laws</vt:lpstr>
      <vt:lpstr>Boolean Laws So Far</vt:lpstr>
      <vt:lpstr>PowerPoint Presentation</vt:lpstr>
      <vt:lpstr>(X+Y)(X+Y ̅ )=X</vt:lpstr>
      <vt:lpstr>X + X̅Y = X+Y</vt:lpstr>
      <vt:lpstr>Proving Distributive Law</vt:lpstr>
      <vt:lpstr>Mechanical Forms</vt:lpstr>
      <vt:lpstr>Times Tables</vt:lpstr>
      <vt:lpstr>Boolean Tables</vt:lpstr>
      <vt:lpstr>Truth Tables</vt:lpstr>
      <vt:lpstr>Truth Tables</vt:lpstr>
      <vt:lpstr>Truth Tables</vt:lpstr>
      <vt:lpstr>Example: X+YZ = (X+Y)(X+Z)</vt:lpstr>
      <vt:lpstr>Example: X+YZ = (X+Y)(X+Z)</vt:lpstr>
      <vt:lpstr>Example: X+YZ = (X+Y)(X+Z)</vt:lpstr>
      <vt:lpstr>Truth Table -&gt; Equation</vt:lpstr>
      <vt:lpstr>Truth Table -&gt; Equation</vt:lpstr>
      <vt:lpstr>Truth Table -&gt; Equation</vt:lpstr>
      <vt:lpstr>Truth Table -&gt; Equation</vt:lpstr>
      <vt:lpstr>Truth Table -&gt; Equation</vt:lpstr>
      <vt:lpstr>Karnaugh Map</vt:lpstr>
      <vt:lpstr>X ̅YZ+XY ̅Z ̅"+" XY ̅Z"+" XYZ ̅"+" XYZ</vt:lpstr>
      <vt:lpstr>PowerPoint Presentation</vt:lpstr>
      <vt:lpstr>PowerPoint Presentation</vt:lpstr>
      <vt:lpstr>PowerPoint Presentation</vt:lpstr>
      <vt:lpstr>PowerPoint Presentation</vt:lpstr>
      <vt:lpstr>X+YZ</vt:lpstr>
      <vt:lpstr>Karnaugh Map</vt:lpstr>
      <vt:lpstr>Four Input Karnaugh Map Example</vt:lpstr>
      <vt:lpstr>Four Input Karnaugh Map Example</vt:lpstr>
      <vt:lpstr>4 Input Karnaugh Map (WhiteBoard)</vt:lpstr>
      <vt:lpstr>Why Karnaugh?</vt:lpstr>
      <vt:lpstr>Why not Karnaugh?</vt:lpstr>
      <vt:lpstr>To The Boards!</vt:lpstr>
      <vt:lpstr>DeMorgan’s Law</vt:lpstr>
      <vt:lpstr>DeMorgan’s Law</vt:lpstr>
      <vt:lpstr>The Universal Gates</vt:lpstr>
      <vt:lpstr>DeMorgan’s Law example</vt:lpstr>
      <vt:lpstr>Boolean Equations to Circuit Diagrams</vt:lpstr>
      <vt:lpstr>HW1 is Posted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b0001 Boolean Logic</dc:title>
  <dc:creator>Eric</dc:creator>
  <cp:lastModifiedBy>Eric</cp:lastModifiedBy>
  <cp:revision>34</cp:revision>
  <dcterms:created xsi:type="dcterms:W3CDTF">2013-09-08T13:44:03Z</dcterms:created>
  <dcterms:modified xsi:type="dcterms:W3CDTF">2014-09-08T02:03:36Z</dcterms:modified>
</cp:coreProperties>
</file>