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9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3" r:id="rId14"/>
    <p:sldId id="299" r:id="rId15"/>
    <p:sldId id="300" r:id="rId16"/>
    <p:sldId id="301" r:id="rId17"/>
    <p:sldId id="302" r:id="rId18"/>
    <p:sldId id="259" r:id="rId19"/>
    <p:sldId id="260" r:id="rId20"/>
    <p:sldId id="271" r:id="rId21"/>
    <p:sldId id="308" r:id="rId22"/>
    <p:sldId id="272" r:id="rId23"/>
    <p:sldId id="273" r:id="rId24"/>
    <p:sldId id="274" r:id="rId25"/>
    <p:sldId id="275" r:id="rId26"/>
    <p:sldId id="261" r:id="rId27"/>
    <p:sldId id="270" r:id="rId28"/>
    <p:sldId id="304" r:id="rId29"/>
    <p:sldId id="263" r:id="rId30"/>
    <p:sldId id="305" r:id="rId31"/>
    <p:sldId id="306" r:id="rId32"/>
    <p:sldId id="264" r:id="rId33"/>
    <p:sldId id="307" r:id="rId34"/>
    <p:sldId id="30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86007" autoAdjust="0"/>
  </p:normalViewPr>
  <p:slideViewPr>
    <p:cSldViewPr>
      <p:cViewPr>
        <p:scale>
          <a:sx n="75" d="100"/>
          <a:sy n="75" d="100"/>
        </p:scale>
        <p:origin x="-1622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6AD4-A68A-4DDC-A145-977C59EB694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BF-BC01-45DC-A3AE-183D6A7B4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PPT makes</a:t>
            </a:r>
            <a:r>
              <a:rPr lang="en-US" baseline="0" dirty="0" smtClean="0"/>
              <a:t> it hard to make truncated boxes </a:t>
            </a:r>
            <a:r>
              <a:rPr lang="en-US" baseline="0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Credit: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Credit: Wikipedia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Picked datasheets with</a:t>
            </a:r>
            <a:r>
              <a:rPr lang="en-US" baseline="0" dirty="0" smtClean="0"/>
              <a:t> the “answers” in them on purpose.  Good for practice and verification.</a:t>
            </a:r>
            <a:endParaRPr lang="en-US" dirty="0" smtClean="0"/>
          </a:p>
          <a:p>
            <a:r>
              <a:rPr lang="en-US" dirty="0" smtClean="0"/>
              <a:t>1x</a:t>
            </a:r>
            <a:r>
              <a:rPr lang="en-US" baseline="0" dirty="0" smtClean="0"/>
              <a:t> 3:8</a:t>
            </a:r>
          </a:p>
          <a:p>
            <a:r>
              <a:rPr lang="en-US" dirty="0" smtClean="0"/>
              <a:t>2x 4:1</a:t>
            </a:r>
          </a:p>
          <a:p>
            <a:r>
              <a:rPr lang="en-US" dirty="0" smtClean="0"/>
              <a:t>Shift Register – Uses Master Slave</a:t>
            </a:r>
            <a:r>
              <a:rPr lang="en-US" baseline="0" dirty="0" smtClean="0"/>
              <a:t> DFF!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3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Mask Programmed – done</a:t>
            </a:r>
            <a:r>
              <a:rPr lang="en-US" baseline="0" dirty="0" smtClean="0"/>
              <a:t> at the factory</a:t>
            </a:r>
          </a:p>
          <a:p>
            <a:r>
              <a:rPr lang="en-US" baseline="0" dirty="0" smtClean="0"/>
              <a:t>Field Programmed – done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3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7502-E208-4873-A18E-5EF983DC40D5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key.com/product-detail/en/74AHC138D,118/568-4448-2-ND/122945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gikey.com/product-detail/en/MC74HC164ADR2G/MC74HC164ADR2GOSTR-ND/919195" TargetMode="External"/><Relationship Id="rId4" Type="http://schemas.openxmlformats.org/officeDocument/2006/relationships/hyperlink" Target="http://www.digikey.com/product-detail/en/74HC153PW,118/568-8857-1-ND/2813775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b0011</a:t>
            </a:r>
            <a:br>
              <a:rPr lang="en-US" dirty="0" smtClean="0"/>
            </a:br>
            <a:r>
              <a:rPr lang="en-US" dirty="0" smtClean="0"/>
              <a:t>Fabric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into D to get desired </a:t>
            </a:r>
            <a:r>
              <a:rPr lang="en-US" dirty="0" err="1" smtClean="0"/>
              <a:t>Qn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43848354"/>
                  </p:ext>
                </p:extLst>
              </p:nvPr>
            </p:nvGraphicFramePr>
            <p:xfrm>
              <a:off x="228600" y="1828800"/>
              <a:ext cx="47244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4880"/>
                    <a:gridCol w="944880"/>
                    <a:gridCol w="944880"/>
                    <a:gridCol w="944880"/>
                    <a:gridCol w="94488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43848354"/>
                  </p:ext>
                </p:extLst>
              </p:nvPr>
            </p:nvGraphicFramePr>
            <p:xfrm>
              <a:off x="228600" y="1828800"/>
              <a:ext cx="47244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4880"/>
                    <a:gridCol w="944880"/>
                    <a:gridCol w="944880"/>
                    <a:gridCol w="944880"/>
                    <a:gridCol w="94488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124590" r="-400000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220968" r="-400000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326230" r="-400000" b="-1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419355" r="-400000" b="-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619887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 smtClean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 smtClean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 smtClean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619887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120968" r="-199408" b="-3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 smtClean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224590" r="-199408" b="-2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 smtClean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 smtClean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319355" r="-199408" b="-1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426230" r="-199408" b="-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3048000" y="3124200"/>
            <a:ext cx="228600" cy="2438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81200" y="3124200"/>
            <a:ext cx="2209800" cy="2438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into D to get desired </a:t>
            </a:r>
            <a:r>
              <a:rPr lang="en-US" dirty="0" err="1" smtClean="0"/>
              <a:t>Qn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61536277"/>
                  </p:ext>
                </p:extLst>
              </p:nvPr>
            </p:nvGraphicFramePr>
            <p:xfrm>
              <a:off x="228600" y="1828800"/>
              <a:ext cx="47244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4880"/>
                    <a:gridCol w="944880"/>
                    <a:gridCol w="944880"/>
                    <a:gridCol w="944880"/>
                    <a:gridCol w="94488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b="1" u="none" strike="noStrike" dirty="0">
                              <a:effectLst/>
                            </a:rPr>
                            <a:t> 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~Q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61536277"/>
                  </p:ext>
                </p:extLst>
              </p:nvPr>
            </p:nvGraphicFramePr>
            <p:xfrm>
              <a:off x="228600" y="1828800"/>
              <a:ext cx="47244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4880"/>
                    <a:gridCol w="944880"/>
                    <a:gridCol w="944880"/>
                    <a:gridCol w="944880"/>
                    <a:gridCol w="94488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124590" r="-400000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220968" r="-400000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326230" r="-400000" b="-1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419355" r="-400000" b="-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~Q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7032234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 smtClean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7032234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120968" r="-199408" b="-3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 smtClean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224590" r="-199408" b="-2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319355" r="-199408" b="-1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426230" r="-199408" b="-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87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Logic from Truth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39762679"/>
                  </p:ext>
                </p:extLst>
              </p:nvPr>
            </p:nvGraphicFramePr>
            <p:xfrm>
              <a:off x="228600" y="1828800"/>
              <a:ext cx="78486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66800"/>
                    <a:gridCol w="685800"/>
                    <a:gridCol w="609600"/>
                    <a:gridCol w="1219200"/>
                    <a:gridCol w="762000"/>
                    <a:gridCol w="35052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Phrase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(~J~K)Q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(~JK)0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(J~K)1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b="0" u="none" strike="noStrike" dirty="0">
                              <a:effectLst/>
                            </a:rPr>
                            <a:t> 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(JK)~Q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39762679"/>
                  </p:ext>
                </p:extLst>
              </p:nvPr>
            </p:nvGraphicFramePr>
            <p:xfrm>
              <a:off x="228600" y="1828800"/>
              <a:ext cx="78486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66800"/>
                    <a:gridCol w="685800"/>
                    <a:gridCol w="609600"/>
                    <a:gridCol w="1219200"/>
                    <a:gridCol w="762000"/>
                    <a:gridCol w="350520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Phrase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71" t="-124590" r="-635429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(~J~K)Q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71" t="-220968" r="-635429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(~JK)0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71" t="-326230" r="-635429" b="-1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(J~K)1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71" t="-419355" r="-635429" b="-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(JK)~Q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3962400"/>
                <a:ext cx="7848600" cy="1755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36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6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0+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sz="36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1+</m:t>
                      </m:r>
                      <m:d>
                        <m:dPr>
                          <m:ctrlP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𝐽𝐾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3600" dirty="0" smtClean="0">
                  <a:solidFill>
                    <a:srgbClr val="000000"/>
                  </a:solidFill>
                </a:endParaRPr>
              </a:p>
              <a:p>
                <a:pPr algn="ctr" fontAlgn="b"/>
                <a:endParaRPr lang="en-US" sz="3600" b="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 algn="ctr" fontAlgn="b"/>
                <a:r>
                  <a:rPr lang="en-US" sz="3600" dirty="0" smtClean="0">
                    <a:solidFill>
                      <a:srgbClr val="000000"/>
                    </a:solidFill>
                    <a:latin typeface="+mj-lt"/>
                  </a:rPr>
                  <a:t>Simplify with Boolean Logic</a:t>
                </a:r>
                <a:endParaRPr lang="en-US" sz="36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62400"/>
                <a:ext cx="7848600" cy="1755609"/>
              </a:xfrm>
              <a:prstGeom prst="rect">
                <a:avLst/>
              </a:prstGeom>
              <a:blipFill rotWithShape="1">
                <a:blip r:embed="rId3"/>
                <a:stretch>
                  <a:fillRect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with Boolean Logic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fontAlgn="b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0+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1+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𝐽𝐾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marL="0" indent="0" fontAlgn="b">
                  <a:buNone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fontAlgn="b"/>
                <a:r>
                  <a:rPr lang="en-US" dirty="0" smtClean="0">
                    <a:solidFill>
                      <a:srgbClr val="000000"/>
                    </a:solidFill>
                  </a:rPr>
                  <a:t>Split 1 into Q+~Q, Rearrange</a:t>
                </a:r>
                <a:endParaRPr lang="en-US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 marL="0" indent="0" fontAlgn="b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</m:t>
                          </m:r>
                          <m:acc>
                            <m:accPr>
                              <m:chr m:val="̅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𝐽𝐾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marL="0" indent="0" fontAlgn="b">
                  <a:buNone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fontAlgn="b"/>
                <a:r>
                  <a:rPr lang="en-US" dirty="0" smtClean="0">
                    <a:solidFill>
                      <a:srgbClr val="000000"/>
                    </a:solidFill>
                  </a:rPr>
                  <a:t>Group and Reduce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algn="ctr" fontAlgn="b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𝑄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𝐽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e>
                    </m:d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𝐽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marL="0" indent="0" fontAlgn="b">
                  <a:buNone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fontAlgn="b"/>
                <a:r>
                  <a:rPr lang="en-US" dirty="0" smtClean="0">
                    <a:solidFill>
                      <a:srgbClr val="000000"/>
                    </a:solidFill>
                  </a:rPr>
                  <a:t>Final Result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fontAlgn="b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𝐽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fontAlgn="b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fontAlgn="b">
                  <a:buNone/>
                </a:pPr>
                <a:endParaRPr lang="en-US" i="1" dirty="0">
                  <a:solidFill>
                    <a:srgbClr val="0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7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745498"/>
              </p:ext>
            </p:extLst>
          </p:nvPr>
        </p:nvGraphicFramePr>
        <p:xfrm>
          <a:off x="5181600" y="2209800"/>
          <a:ext cx="2419350" cy="3095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3563"/>
                <a:gridCol w="551782"/>
                <a:gridCol w="764005"/>
              </a:tblGrid>
              <a:tr h="587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Q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~Q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7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JK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7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~JK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0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0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7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~J~K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1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0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7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J~K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1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1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7107887"/>
                  </p:ext>
                </p:extLst>
              </p:nvPr>
            </p:nvGraphicFramePr>
            <p:xfrm>
              <a:off x="228600" y="2819400"/>
              <a:ext cx="41148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48145"/>
                    <a:gridCol w="480951"/>
                    <a:gridCol w="427512"/>
                    <a:gridCol w="2458192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Phrase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(~J~K)Q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(~JK)0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(J~K)1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b="0" u="none" strike="noStrike" dirty="0">
                              <a:effectLst/>
                            </a:rPr>
                            <a:t> 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(JK)~Q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7107887"/>
                  </p:ext>
                </p:extLst>
              </p:nvPr>
            </p:nvGraphicFramePr>
            <p:xfrm>
              <a:off x="228600" y="2819400"/>
              <a:ext cx="41148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48145"/>
                    <a:gridCol w="480951"/>
                    <a:gridCol w="427512"/>
                    <a:gridCol w="2458192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Phrase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813" t="-120968" r="-448780" b="-3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(~J~K)Q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813" t="-224590" r="-448780" b="-2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(~JK)0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813" t="-319355" r="-448780" b="-1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(J~K)1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813" t="-426230" r="-448780" b="-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(JK)~Q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24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Simplification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Is the RED box needed?</a:t>
            </a:r>
          </a:p>
          <a:p>
            <a:pPr lvl="1"/>
            <a:r>
              <a:rPr lang="en-US" dirty="0" smtClean="0"/>
              <a:t>Why? Why Not?</a:t>
            </a:r>
          </a:p>
          <a:p>
            <a:pPr lvl="1"/>
            <a:endParaRPr lang="en-US" dirty="0"/>
          </a:p>
          <a:p>
            <a:r>
              <a:rPr lang="en-US" dirty="0" smtClean="0"/>
              <a:t>Resulting Equation:</a:t>
            </a:r>
          </a:p>
          <a:p>
            <a:pPr lvl="1"/>
            <a:r>
              <a:rPr lang="en-US" dirty="0" smtClean="0"/>
              <a:t>~KQ+J~Q</a:t>
            </a:r>
            <a:r>
              <a:rPr lang="en-US" dirty="0" smtClean="0">
                <a:solidFill>
                  <a:srgbClr val="C00000"/>
                </a:solidFill>
              </a:rPr>
              <a:t>+J~K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762008"/>
              </p:ext>
            </p:extLst>
          </p:nvPr>
        </p:nvGraphicFramePr>
        <p:xfrm>
          <a:off x="457200" y="1600200"/>
          <a:ext cx="3581400" cy="4495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3621"/>
                <a:gridCol w="816811"/>
                <a:gridCol w="1130968"/>
              </a:tblGrid>
              <a:tr h="8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Q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~Q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JK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1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~JK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0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0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~J~K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1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0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J~K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1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1</a:t>
                      </a:r>
                      <a:r>
                        <a:rPr lang="en-US" sz="4000" u="none" strike="noStrike" dirty="0">
                          <a:effectLst/>
                        </a:rPr>
                        <a:t> 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00400" y="5486400"/>
            <a:ext cx="533400" cy="76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9800" y="4648200"/>
            <a:ext cx="533400" cy="1447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0400" y="2438400"/>
            <a:ext cx="533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524500"/>
            <a:ext cx="1371599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5" y="2362200"/>
            <a:ext cx="8522026" cy="344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4764" y="3526824"/>
                <a:ext cx="697179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𝐽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764" y="3526824"/>
                <a:ext cx="697179" cy="5550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4643319"/>
                <a:ext cx="82317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US" sz="30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43319"/>
                <a:ext cx="823174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91200" y="2971800"/>
                <a:ext cx="1707006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𝐽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sz="30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US" sz="30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71800"/>
                <a:ext cx="1707006" cy="555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interested:</a:t>
            </a:r>
          </a:p>
          <a:p>
            <a:pPr lvl="1"/>
            <a:r>
              <a:rPr lang="en-US" dirty="0" smtClean="0"/>
              <a:t>Start with a JK Flip Flop, create a D Flip Flop</a:t>
            </a:r>
          </a:p>
          <a:p>
            <a:pPr lvl="2"/>
            <a:r>
              <a:rPr lang="en-US" dirty="0" smtClean="0"/>
              <a:t>Inception!</a:t>
            </a:r>
          </a:p>
          <a:p>
            <a:pPr lvl="1"/>
            <a:r>
              <a:rPr lang="en-US" dirty="0" smtClean="0"/>
              <a:t>Formally repeat last class’s examples</a:t>
            </a:r>
          </a:p>
          <a:p>
            <a:pPr lvl="2"/>
            <a:r>
              <a:rPr lang="en-US" dirty="0" smtClean="0"/>
              <a:t>SR Latch is more interesting</a:t>
            </a:r>
          </a:p>
          <a:p>
            <a:pPr lvl="1"/>
            <a:r>
              <a:rPr lang="en-US" dirty="0" smtClean="0"/>
              <a:t>Post practice problems on the Wiki later this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73"/>
            <a:ext cx="8229600" cy="1143000"/>
          </a:xfrm>
        </p:spPr>
        <p:txBody>
          <a:bodyPr/>
          <a:lstStyle/>
          <a:p>
            <a:r>
              <a:rPr lang="en-US" dirty="0" err="1" smtClean="0"/>
              <a:t>Muxes</a:t>
            </a:r>
            <a:r>
              <a:rPr lang="en-US" dirty="0" smtClean="0"/>
              <a:t>, AKA Multiplexor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2827"/>
            <a:ext cx="8229600" cy="3305174"/>
          </a:xfrm>
        </p:spPr>
        <p:txBody>
          <a:bodyPr/>
          <a:lstStyle/>
          <a:p>
            <a:r>
              <a:rPr lang="en-US" b="1" dirty="0" smtClean="0"/>
              <a:t>Select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  <a:r>
              <a:rPr lang="en-US" dirty="0" smtClean="0"/>
              <a:t> between inputs</a:t>
            </a:r>
            <a:endParaRPr lang="en-US" dirty="0"/>
          </a:p>
          <a:p>
            <a:r>
              <a:rPr lang="en-US" dirty="0" smtClean="0"/>
              <a:t>Has one output, two types of inputs</a:t>
            </a:r>
          </a:p>
          <a:p>
            <a:pPr lvl="1"/>
            <a:r>
              <a:rPr lang="en-US" dirty="0" smtClean="0"/>
              <a:t>‘Input’</a:t>
            </a:r>
          </a:p>
          <a:p>
            <a:pPr lvl="1"/>
            <a:r>
              <a:rPr lang="en-US" dirty="0" smtClean="0"/>
              <a:t>‘Select’</a:t>
            </a:r>
          </a:p>
          <a:p>
            <a:r>
              <a:rPr lang="en-US" dirty="0"/>
              <a:t> </a:t>
            </a:r>
            <a:r>
              <a:rPr lang="en-US" dirty="0" smtClean="0"/>
              <a:t>#‘Select’ &gt;= log2(# ‘Input’)</a:t>
            </a:r>
          </a:p>
          <a:p>
            <a:pPr lvl="1"/>
            <a:r>
              <a:rPr lang="en-US" dirty="0" smtClean="0"/>
              <a:t>8 inputs needs 3 select (address) bits</a:t>
            </a:r>
            <a:endParaRPr lang="en-US" dirty="0"/>
          </a:p>
        </p:txBody>
      </p:sp>
      <p:pic>
        <p:nvPicPr>
          <p:cNvPr id="1026" name="Picture 2" descr="File:Multiplex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2579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(Binary)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Also called a ‘</a:t>
            </a:r>
            <a:r>
              <a:rPr lang="en-US" dirty="0" err="1" smtClean="0"/>
              <a:t>demux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Because it is the exact opposite.</a:t>
            </a:r>
          </a:p>
          <a:p>
            <a:pPr lvl="1"/>
            <a:endParaRPr lang="en-US" dirty="0"/>
          </a:p>
          <a:p>
            <a:r>
              <a:rPr lang="en-US" dirty="0" smtClean="0"/>
              <a:t>Only one output is active at once</a:t>
            </a:r>
          </a:p>
          <a:p>
            <a:endParaRPr lang="en-US" dirty="0"/>
          </a:p>
          <a:p>
            <a:r>
              <a:rPr lang="en-US" dirty="0" smtClean="0"/>
              <a:t>Usually has 2^inputs number of outputs</a:t>
            </a:r>
          </a:p>
          <a:p>
            <a:endParaRPr lang="en-US" dirty="0"/>
          </a:p>
          <a:p>
            <a:r>
              <a:rPr lang="en-US" dirty="0" smtClean="0"/>
              <a:t>Sometimes has an enable input</a:t>
            </a:r>
          </a:p>
          <a:p>
            <a:pPr lvl="1"/>
            <a:r>
              <a:rPr lang="en-US" dirty="0" smtClean="0"/>
              <a:t>All Low or All Hi-Z</a:t>
            </a:r>
            <a:endParaRPr lang="en-US" dirty="0"/>
          </a:p>
        </p:txBody>
      </p:sp>
      <p:pic>
        <p:nvPicPr>
          <p:cNvPr id="6" name="Picture 2" descr="File:3x8 decoder symbol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5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Acknowlegements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Holdings: M3 Cortex Instruction Set</a:t>
            </a:r>
          </a:p>
          <a:p>
            <a:r>
              <a:rPr lang="en-US" dirty="0" smtClean="0"/>
              <a:t>Addison Wesley Longman: Figures</a:t>
            </a:r>
          </a:p>
          <a:p>
            <a:r>
              <a:rPr lang="en-US" dirty="0" smtClean="0"/>
              <a:t>Wikipedia: Figures</a:t>
            </a:r>
          </a:p>
          <a:p>
            <a:r>
              <a:rPr lang="en-US" dirty="0" err="1" smtClean="0"/>
              <a:t>Asic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from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Clone the following parts from basic gates:</a:t>
            </a:r>
          </a:p>
          <a:p>
            <a:pPr lvl="1"/>
            <a:r>
              <a:rPr lang="en-US" dirty="0" err="1" smtClean="0"/>
              <a:t>DigiKey</a:t>
            </a:r>
            <a:r>
              <a:rPr lang="en-US" dirty="0" smtClean="0"/>
              <a:t> Part No </a:t>
            </a:r>
            <a:r>
              <a:rPr lang="en-US" dirty="0" smtClean="0">
                <a:hlinkClick r:id="rId3"/>
              </a:rPr>
              <a:t>568-4448-2-ND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568-8857-1-ND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MC74HC164ADR2GOSTR-ND</a:t>
            </a:r>
            <a:endParaRPr lang="en-US" dirty="0"/>
          </a:p>
          <a:p>
            <a:pPr lvl="2"/>
            <a:r>
              <a:rPr lang="en-US" dirty="0" smtClean="0"/>
              <a:t>Hint: Use D-Flip-Flops as a black box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 your solutions match theirs?</a:t>
            </a:r>
          </a:p>
          <a:p>
            <a:pPr lvl="1"/>
            <a:r>
              <a:rPr lang="en-US" dirty="0" smtClean="0"/>
              <a:t>Does it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 of Flip Flops form a “Bucket Brigade”</a:t>
            </a:r>
          </a:p>
          <a:p>
            <a:endParaRPr lang="en-US" dirty="0" smtClean="0"/>
          </a:p>
          <a:p>
            <a:r>
              <a:rPr lang="en-US" dirty="0" smtClean="0"/>
              <a:t>On Clock, data proceeds one step down chain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4-Bit SIPO Shift 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6160"/>
            <a:ext cx="7162800" cy="244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88668"/>
            <a:ext cx="418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http://en.wikipedia.org/wiki/Shift_register</a:t>
            </a:r>
          </a:p>
        </p:txBody>
      </p:sp>
    </p:spTree>
    <p:extLst>
      <p:ext uri="{BB962C8B-B14F-4D97-AF65-F5344CB8AC3E}">
        <p14:creationId xmlns:p14="http://schemas.microsoft.com/office/powerpoint/2010/main" val="27776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1969: XC157</a:t>
            </a:r>
          </a:p>
          <a:p>
            <a:pPr lvl="1"/>
            <a:r>
              <a:rPr lang="en-US" dirty="0" smtClean="0"/>
              <a:t>Mask Programmed, 12 gates 30 pins</a:t>
            </a:r>
          </a:p>
          <a:p>
            <a:r>
              <a:rPr lang="en-US" dirty="0" smtClean="0"/>
              <a:t>1978: </a:t>
            </a:r>
            <a:r>
              <a:rPr lang="en-US" b="1" dirty="0" smtClean="0"/>
              <a:t>P</a:t>
            </a:r>
            <a:r>
              <a:rPr lang="en-US" dirty="0" smtClean="0"/>
              <a:t>rogrammable </a:t>
            </a:r>
            <a:r>
              <a:rPr lang="en-US" b="1" dirty="0" smtClean="0"/>
              <a:t>L</a:t>
            </a:r>
            <a:r>
              <a:rPr lang="en-US" dirty="0" smtClean="0"/>
              <a:t>ogic </a:t>
            </a:r>
            <a:r>
              <a:rPr lang="en-US" b="1" dirty="0" smtClean="0"/>
              <a:t>A</a:t>
            </a:r>
            <a:r>
              <a:rPr lang="en-US" dirty="0" smtClean="0"/>
              <a:t>rrays</a:t>
            </a:r>
          </a:p>
          <a:p>
            <a:pPr lvl="1"/>
            <a:r>
              <a:rPr lang="en-US" dirty="0" smtClean="0"/>
              <a:t>Field Programmed by burning fuses</a:t>
            </a:r>
          </a:p>
          <a:p>
            <a:pPr lvl="1"/>
            <a:r>
              <a:rPr lang="en-US" dirty="0" smtClean="0"/>
              <a:t>Sum of Products</a:t>
            </a:r>
          </a:p>
          <a:p>
            <a:pPr lvl="1"/>
            <a:r>
              <a:rPr lang="en-US" dirty="0" smtClean="0"/>
              <a:t>Equivalent to “Dozens” of gates</a:t>
            </a:r>
          </a:p>
          <a:p>
            <a:r>
              <a:rPr lang="en-US" dirty="0" smtClean="0"/>
              <a:t>1985: </a:t>
            </a:r>
            <a:r>
              <a:rPr lang="en-US" b="1" dirty="0" smtClean="0"/>
              <a:t>G</a:t>
            </a:r>
            <a:r>
              <a:rPr lang="en-US" dirty="0" smtClean="0"/>
              <a:t>eneric </a:t>
            </a:r>
            <a:r>
              <a:rPr lang="en-US" b="1" dirty="0" smtClean="0"/>
              <a:t>A</a:t>
            </a:r>
            <a:r>
              <a:rPr lang="en-US" dirty="0" smtClean="0"/>
              <a:t>rray</a:t>
            </a:r>
            <a:r>
              <a:rPr lang="en-US" b="1" dirty="0" smtClean="0"/>
              <a:t> L</a:t>
            </a:r>
            <a:r>
              <a:rPr lang="en-US" dirty="0" smtClean="0"/>
              <a:t>ogic</a:t>
            </a:r>
          </a:p>
          <a:p>
            <a:pPr lvl="1"/>
            <a:r>
              <a:rPr lang="en-US" dirty="0" smtClean="0"/>
              <a:t>Field </a:t>
            </a:r>
            <a:r>
              <a:rPr lang="en-US" b="1" dirty="0" err="1" smtClean="0"/>
              <a:t>Re</a:t>
            </a:r>
            <a:r>
              <a:rPr lang="en-US" dirty="0" err="1" smtClean="0"/>
              <a:t>progammable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omplex</a:t>
            </a:r>
            <a:r>
              <a:rPr lang="en-US" b="1" dirty="0" smtClean="0"/>
              <a:t> P</a:t>
            </a:r>
            <a:r>
              <a:rPr lang="en-US" dirty="0" smtClean="0"/>
              <a:t>rogrammable</a:t>
            </a:r>
            <a:r>
              <a:rPr lang="en-US" b="1" dirty="0" smtClean="0"/>
              <a:t> L</a:t>
            </a:r>
            <a:r>
              <a:rPr lang="en-US" dirty="0" smtClean="0"/>
              <a:t>ogic</a:t>
            </a:r>
            <a:r>
              <a:rPr lang="en-US" b="1" dirty="0" smtClean="0"/>
              <a:t> D</a:t>
            </a:r>
            <a:r>
              <a:rPr lang="en-US" dirty="0" smtClean="0"/>
              <a:t>evice:</a:t>
            </a:r>
          </a:p>
          <a:p>
            <a:pPr lvl="1"/>
            <a:r>
              <a:rPr lang="en-US" dirty="0" smtClean="0"/>
              <a:t>1000s to 10ks of Gates equivalent</a:t>
            </a:r>
          </a:p>
          <a:p>
            <a:pPr lvl="1"/>
            <a:r>
              <a:rPr lang="en-US" dirty="0" smtClean="0"/>
              <a:t>Non-volatile (typically)</a:t>
            </a:r>
          </a:p>
          <a:p>
            <a:pPr lvl="1"/>
            <a:r>
              <a:rPr lang="en-US" dirty="0" smtClean="0"/>
              <a:t>Sum of Products (typically)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</a:t>
            </a:r>
            <a:r>
              <a:rPr lang="en-US" dirty="0"/>
              <a:t>ield </a:t>
            </a:r>
            <a:r>
              <a:rPr lang="en-US" b="1" dirty="0"/>
              <a:t>P</a:t>
            </a:r>
            <a:r>
              <a:rPr lang="en-US" dirty="0"/>
              <a:t>rogrammable </a:t>
            </a:r>
            <a:r>
              <a:rPr lang="en-US" b="1" dirty="0"/>
              <a:t>G</a:t>
            </a:r>
            <a:r>
              <a:rPr lang="en-US" dirty="0"/>
              <a:t>ate </a:t>
            </a:r>
            <a:r>
              <a:rPr lang="en-US" b="1" dirty="0" smtClean="0"/>
              <a:t>A</a:t>
            </a:r>
            <a:r>
              <a:rPr lang="en-US" dirty="0" smtClean="0"/>
              <a:t>rray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1985: Xilinx releases the XC2064</a:t>
            </a:r>
          </a:p>
          <a:p>
            <a:pPr lvl="1"/>
            <a:r>
              <a:rPr lang="en-US" dirty="0" smtClean="0"/>
              <a:t>Equivalent to 1000 gates</a:t>
            </a:r>
          </a:p>
          <a:p>
            <a:pPr lvl="1"/>
            <a:endParaRPr lang="en-US" dirty="0"/>
          </a:p>
          <a:p>
            <a:r>
              <a:rPr lang="en-US" dirty="0" smtClean="0"/>
              <a:t>Typical Features:</a:t>
            </a:r>
          </a:p>
          <a:p>
            <a:pPr lvl="1"/>
            <a:r>
              <a:rPr lang="en-US" dirty="0" smtClean="0"/>
              <a:t>Volatile (Reprogram every time power is applied)</a:t>
            </a:r>
          </a:p>
          <a:p>
            <a:pPr lvl="1"/>
            <a:r>
              <a:rPr lang="en-US" dirty="0" smtClean="0"/>
              <a:t>Sea of Gates (Look Up Tables + Routing)</a:t>
            </a:r>
          </a:p>
          <a:p>
            <a:pPr lvl="1"/>
            <a:r>
              <a:rPr lang="en-US" dirty="0" smtClean="0"/>
              <a:t>Programmable Logic Blocks</a:t>
            </a:r>
          </a:p>
          <a:p>
            <a:pPr lvl="1"/>
            <a:r>
              <a:rPr lang="en-US" dirty="0" smtClean="0"/>
              <a:t>“Hard” Features – RAM, Multipliers, CPUs</a:t>
            </a:r>
          </a:p>
        </p:txBody>
      </p:sp>
    </p:spTree>
    <p:extLst>
      <p:ext uri="{BB962C8B-B14F-4D97-AF65-F5344CB8AC3E}">
        <p14:creationId xmlns:p14="http://schemas.microsoft.com/office/powerpoint/2010/main" val="591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7000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 to 6.6 Million Gates Equivalent</a:t>
            </a:r>
          </a:p>
          <a:p>
            <a:pPr lvl="1"/>
            <a:r>
              <a:rPr lang="en-US" dirty="0" smtClean="0"/>
              <a:t>277,400 Look </a:t>
            </a:r>
            <a:r>
              <a:rPr lang="en-US" dirty="0"/>
              <a:t>U</a:t>
            </a:r>
            <a:r>
              <a:rPr lang="en-US" dirty="0" smtClean="0"/>
              <a:t>p Tables</a:t>
            </a:r>
          </a:p>
          <a:p>
            <a:pPr lvl="1"/>
            <a:r>
              <a:rPr lang="en-US" dirty="0" smtClean="0"/>
              <a:t>554,800 Flip Flops</a:t>
            </a:r>
          </a:p>
          <a:p>
            <a:pPr lvl="1"/>
            <a:r>
              <a:rPr lang="en-US" dirty="0" smtClean="0"/>
              <a:t>&gt;2 Trillion Multiply Accumulates per second</a:t>
            </a:r>
          </a:p>
          <a:p>
            <a:endParaRPr lang="en-US" dirty="0" smtClean="0"/>
          </a:p>
          <a:p>
            <a:r>
              <a:rPr lang="en-US" dirty="0" smtClean="0"/>
              <a:t>Dual Core 1GHz ARM Cortex A9</a:t>
            </a:r>
          </a:p>
          <a:p>
            <a:pPr lvl="1"/>
            <a:r>
              <a:rPr lang="en-US" dirty="0" smtClean="0"/>
              <a:t>2.5 DMIPS/MHz</a:t>
            </a:r>
          </a:p>
          <a:p>
            <a:pPr lvl="1"/>
            <a:r>
              <a:rPr lang="en-US" dirty="0" smtClean="0"/>
              <a:t>Equivalent to 5 billion instructions per second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$5,401.26 (2013)	</a:t>
            </a:r>
            <a:r>
              <a:rPr lang="en-US" dirty="0"/>
              <a:t>$3,776.67</a:t>
            </a:r>
            <a:r>
              <a:rPr lang="en-US" dirty="0" smtClean="0"/>
              <a:t>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</a:t>
            </a:r>
            <a:r>
              <a:rPr lang="en-US" b="1" dirty="0" smtClean="0"/>
              <a:t>R</a:t>
            </a:r>
            <a:r>
              <a:rPr lang="en-US" dirty="0" smtClean="0"/>
              <a:t>ead </a:t>
            </a:r>
            <a:r>
              <a:rPr lang="en-US" b="1" dirty="0" smtClean="0"/>
              <a:t>O</a:t>
            </a:r>
            <a:r>
              <a:rPr lang="en-US" dirty="0" smtClean="0"/>
              <a:t>nly </a:t>
            </a:r>
            <a:r>
              <a:rPr lang="en-US" b="1" dirty="0" smtClean="0"/>
              <a:t>M</a:t>
            </a:r>
            <a:r>
              <a:rPr lang="en-US" dirty="0" smtClean="0"/>
              <a:t>emory</a:t>
            </a:r>
          </a:p>
          <a:p>
            <a:endParaRPr lang="en-US" dirty="0" smtClean="0"/>
          </a:p>
          <a:p>
            <a:r>
              <a:rPr lang="en-US" dirty="0" smtClean="0"/>
              <a:t>Defined by Width and Depth</a:t>
            </a:r>
          </a:p>
          <a:p>
            <a:pPr lvl="1"/>
            <a:r>
              <a:rPr lang="en-US" dirty="0" smtClean="0"/>
              <a:t>Width = How many bits per word</a:t>
            </a:r>
          </a:p>
          <a:p>
            <a:pPr lvl="1"/>
            <a:r>
              <a:rPr lang="en-US" dirty="0" smtClean="0"/>
              <a:t>Depth = How many words available</a:t>
            </a:r>
          </a:p>
          <a:p>
            <a:pPr lvl="1"/>
            <a:endParaRPr lang="en-US" dirty="0"/>
          </a:p>
          <a:p>
            <a:r>
              <a:rPr lang="en-US" dirty="0" smtClean="0"/>
              <a:t>Constructed as </a:t>
            </a:r>
            <a:r>
              <a:rPr lang="en-US" dirty="0" err="1" smtClean="0"/>
              <a:t>Muxes</a:t>
            </a:r>
            <a:r>
              <a:rPr lang="en-US" dirty="0" smtClean="0"/>
              <a:t> with constant inputs</a:t>
            </a:r>
          </a:p>
          <a:p>
            <a:pPr lvl="1"/>
            <a:r>
              <a:rPr lang="en-US" dirty="0" smtClean="0"/>
              <a:t>Use Select to </a:t>
            </a:r>
            <a:r>
              <a:rPr lang="en-US" i="1" dirty="0" smtClean="0"/>
              <a:t>look up</a:t>
            </a:r>
            <a:r>
              <a:rPr lang="en-US" dirty="0" smtClean="0"/>
              <a:t> the </a:t>
            </a:r>
            <a:r>
              <a:rPr lang="en-US" i="1" dirty="0" smtClean="0"/>
              <a:t>table</a:t>
            </a:r>
            <a:r>
              <a:rPr lang="en-US" dirty="0" smtClean="0"/>
              <a:t> entry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width</a:t>
            </a:r>
            <a:r>
              <a:rPr lang="en-US" dirty="0" smtClean="0"/>
              <a:t> of a </a:t>
            </a:r>
            <a:r>
              <a:rPr lang="en-US" b="1" dirty="0" smtClean="0"/>
              <a:t>bus</a:t>
            </a:r>
            <a:r>
              <a:rPr lang="en-US" dirty="0" smtClean="0"/>
              <a:t> is how many bits are in that signal.</a:t>
            </a:r>
          </a:p>
          <a:p>
            <a:pPr lvl="1"/>
            <a:r>
              <a:rPr lang="en-US" dirty="0" smtClean="0"/>
              <a:t>A wire is a bus with width = 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052" name="Picture 4" descr="http://cpuville.com/images/decoder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71899"/>
            <a:ext cx="4429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Table as a 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411508"/>
              </p:ext>
            </p:extLst>
          </p:nvPr>
        </p:nvGraphicFramePr>
        <p:xfrm>
          <a:off x="2057075" y="1666101"/>
          <a:ext cx="41148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16200000">
            <a:off x="4533575" y="3961626"/>
            <a:ext cx="457200" cy="2667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080909">
            <a:off x="3778957" y="3125568"/>
            <a:ext cx="19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Information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0800000">
            <a:off x="6248075" y="2047101"/>
            <a:ext cx="457200" cy="28956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3875" y="3310235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2442838" y="4690288"/>
            <a:ext cx="457200" cy="12096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9762" y="5678269"/>
            <a:ext cx="93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</a:p>
          <a:p>
            <a:pPr algn="ctr"/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5444" y="567826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FPGA ‘Fabric’ is a sea of reconfigurable logic blocks embedded in reconfigurable routing logic.</a:t>
            </a:r>
          </a:p>
          <a:p>
            <a:endParaRPr lang="en-US" dirty="0"/>
          </a:p>
          <a:p>
            <a:r>
              <a:rPr lang="en-US" dirty="0" smtClean="0"/>
              <a:t>The reconfigurable logic used to be mostly look up tables with configurable constants.</a:t>
            </a:r>
          </a:p>
          <a:p>
            <a:endParaRPr lang="en-US" dirty="0"/>
          </a:p>
          <a:p>
            <a:r>
              <a:rPr lang="en-US" dirty="0" smtClean="0"/>
              <a:t>Now it is LUTs + other stuff (“hard”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 from Thursday</a:t>
            </a:r>
          </a:p>
          <a:p>
            <a:endParaRPr lang="en-US" dirty="0"/>
          </a:p>
          <a:p>
            <a:r>
              <a:rPr lang="en-US" dirty="0" smtClean="0"/>
              <a:t>Decoders , </a:t>
            </a:r>
            <a:r>
              <a:rPr lang="en-US" dirty="0" err="1" smtClean="0"/>
              <a:t>Muxes</a:t>
            </a:r>
            <a:r>
              <a:rPr lang="en-US" dirty="0" smtClean="0"/>
              <a:t>, LUTs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PALs, CPLDs and FPGAs</a:t>
            </a:r>
          </a:p>
          <a:p>
            <a:endParaRPr lang="en-US" dirty="0"/>
          </a:p>
          <a:p>
            <a:r>
              <a:rPr lang="en-US" dirty="0" smtClean="0"/>
              <a:t>Preparation for your first Lab</a:t>
            </a:r>
          </a:p>
          <a:p>
            <a:endParaRPr lang="en-US" dirty="0"/>
          </a:p>
          <a:p>
            <a:r>
              <a:rPr lang="en-US" dirty="0" smtClean="0"/>
              <a:t>Letter Writers: Tenzin </a:t>
            </a:r>
            <a:r>
              <a:rPr lang="en-US" dirty="0" err="1" smtClean="0"/>
              <a:t>Choetso</a:t>
            </a:r>
            <a:r>
              <a:rPr lang="en-US" dirty="0" smtClean="0"/>
              <a:t>, </a:t>
            </a:r>
            <a:r>
              <a:rPr lang="en-US" dirty="0" err="1" smtClean="0"/>
              <a:t>Deniz</a:t>
            </a:r>
            <a:r>
              <a:rPr lang="en-US" dirty="0" smtClean="0"/>
              <a:t> </a:t>
            </a:r>
            <a:r>
              <a:rPr lang="en-US" dirty="0" err="1" smtClean="0"/>
              <a:t>Celik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an Inverter with a LUT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510792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433765"/>
              </p:ext>
            </p:extLst>
          </p:nvPr>
        </p:nvGraphicFramePr>
        <p:xfrm>
          <a:off x="685800" y="2289691"/>
          <a:ext cx="1143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1306362" y="3488337"/>
            <a:ext cx="457200" cy="47912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0800000">
            <a:off x="1907112" y="2670691"/>
            <a:ext cx="457200" cy="6858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2828925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690565" y="3504062"/>
            <a:ext cx="457200" cy="44767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1756" y="4082468"/>
            <a:ext cx="93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</a:p>
          <a:p>
            <a:pPr algn="ctr"/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5437" y="408246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an Inverter with a LUT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510792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367821"/>
              </p:ext>
            </p:extLst>
          </p:nvPr>
        </p:nvGraphicFramePr>
        <p:xfrm>
          <a:off x="685800" y="2289691"/>
          <a:ext cx="1143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534962" y="2828925"/>
            <a:ext cx="3418038" cy="36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34962" y="3198257"/>
            <a:ext cx="3418038" cy="36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0600" y="2590800"/>
            <a:ext cx="25146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a small piece of an FPGA using:</a:t>
            </a:r>
          </a:p>
          <a:p>
            <a:pPr lvl="1"/>
            <a:r>
              <a:rPr lang="en-US" dirty="0" smtClean="0"/>
              <a:t>Decoders</a:t>
            </a:r>
          </a:p>
          <a:p>
            <a:pPr lvl="1"/>
            <a:r>
              <a:rPr lang="en-US" dirty="0" err="1" smtClean="0"/>
              <a:t>Muxes</a:t>
            </a:r>
            <a:endParaRPr lang="en-US" dirty="0" smtClean="0"/>
          </a:p>
          <a:p>
            <a:pPr lvl="1"/>
            <a:r>
              <a:rPr lang="en-US" dirty="0" smtClean="0"/>
              <a:t>Basic Gates</a:t>
            </a:r>
          </a:p>
          <a:p>
            <a:pPr lvl="1"/>
            <a:r>
              <a:rPr lang="en-US" dirty="0" smtClean="0"/>
              <a:t>Programmable Bits (Ignore Construction for now)</a:t>
            </a:r>
          </a:p>
          <a:p>
            <a:pPr lvl="1"/>
            <a:endParaRPr lang="en-US" dirty="0"/>
          </a:p>
          <a:p>
            <a:r>
              <a:rPr lang="en-US" dirty="0" smtClean="0"/>
              <a:t>Use your FPGA cell to create both of </a:t>
            </a:r>
            <a:r>
              <a:rPr lang="en-US" dirty="0" smtClean="0"/>
              <a:t>these (at once):</a:t>
            </a:r>
            <a:endParaRPr lang="en-US" dirty="0" smtClean="0"/>
          </a:p>
          <a:p>
            <a:pPr lvl="1"/>
            <a:r>
              <a:rPr lang="en-US" dirty="0" smtClean="0"/>
              <a:t>AB+AC+BC</a:t>
            </a:r>
          </a:p>
          <a:p>
            <a:pPr lvl="1"/>
            <a:r>
              <a:rPr lang="en-US" dirty="0" smtClean="0"/>
              <a:t>A^B^C</a:t>
            </a:r>
          </a:p>
          <a:p>
            <a:pPr lvl="2"/>
            <a:r>
              <a:rPr lang="en-US" dirty="0" smtClean="0"/>
              <a:t>^ = XOR</a:t>
            </a:r>
          </a:p>
          <a:p>
            <a:pPr lvl="1"/>
            <a:endParaRPr lang="en-US" dirty="0"/>
          </a:p>
          <a:p>
            <a:r>
              <a:rPr lang="en-US" dirty="0" smtClean="0"/>
              <a:t>Start by figuring out your requirements:</a:t>
            </a:r>
          </a:p>
          <a:p>
            <a:pPr lvl="1"/>
            <a:r>
              <a:rPr lang="en-US" dirty="0" smtClean="0"/>
              <a:t>Width? Depth?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Assigned Today, due next Monday night</a:t>
            </a:r>
          </a:p>
          <a:p>
            <a:r>
              <a:rPr lang="en-US" dirty="0" smtClean="0"/>
              <a:t>Create and Test Mux, </a:t>
            </a:r>
            <a:r>
              <a:rPr lang="en-US" dirty="0" err="1" smtClean="0"/>
              <a:t>Demux</a:t>
            </a:r>
            <a:r>
              <a:rPr lang="en-US" dirty="0" smtClean="0"/>
              <a:t>, Full Adder</a:t>
            </a:r>
          </a:p>
          <a:p>
            <a:r>
              <a:rPr lang="en-US" dirty="0" smtClean="0"/>
              <a:t>We’ll cover Full Adder Thursday</a:t>
            </a:r>
          </a:p>
          <a:p>
            <a:endParaRPr lang="en-US" dirty="0"/>
          </a:p>
          <a:p>
            <a:r>
              <a:rPr lang="en-US" dirty="0" smtClean="0"/>
              <a:t>Test Benches:</a:t>
            </a:r>
          </a:p>
          <a:p>
            <a:pPr lvl="1"/>
            <a:r>
              <a:rPr lang="en-US" dirty="0" smtClean="0"/>
              <a:t>Simplest – Enumerate entire Truth Table</a:t>
            </a:r>
          </a:p>
          <a:p>
            <a:pPr lvl="1"/>
            <a:r>
              <a:rPr lang="en-US" dirty="0" smtClean="0"/>
              <a:t>Harder – Explain how less is ok.  Be very careful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Assigned Thursday, Due the 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Tutorial Thursday </a:t>
            </a:r>
            <a:r>
              <a:rPr lang="en-US" dirty="0" smtClean="0"/>
              <a:t>Night</a:t>
            </a:r>
          </a:p>
          <a:p>
            <a:endParaRPr lang="en-US" dirty="0" smtClean="0"/>
          </a:p>
          <a:p>
            <a:r>
              <a:rPr lang="en-US" dirty="0" smtClean="0"/>
              <a:t>Work in groups 2-3</a:t>
            </a:r>
          </a:p>
          <a:p>
            <a:r>
              <a:rPr lang="en-US" dirty="0" smtClean="0"/>
              <a:t>Implement and Test 4 bit Adder on FPGA</a:t>
            </a:r>
          </a:p>
          <a:p>
            <a:pPr lvl="1"/>
            <a:r>
              <a:rPr lang="en-US" dirty="0" smtClean="0"/>
              <a:t>Will cover Thursday</a:t>
            </a:r>
          </a:p>
          <a:p>
            <a:pPr lvl="1"/>
            <a:endParaRPr lang="en-US" dirty="0"/>
          </a:p>
          <a:p>
            <a:r>
              <a:rPr lang="en-US" dirty="0" smtClean="0"/>
              <a:t>Limited number of FPGAs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were “given” the D Flip Flop</a:t>
            </a:r>
          </a:p>
          <a:p>
            <a:pPr lvl="1"/>
            <a:r>
              <a:rPr lang="en-US" dirty="0" smtClean="0"/>
              <a:t>Assume it does what I told you it does</a:t>
            </a:r>
          </a:p>
          <a:p>
            <a:pPr lvl="1"/>
            <a:endParaRPr lang="en-US" dirty="0"/>
          </a:p>
          <a:p>
            <a:r>
              <a:rPr lang="en-US" dirty="0" smtClean="0"/>
              <a:t>How do you formally re-use a component?</a:t>
            </a:r>
          </a:p>
          <a:p>
            <a:pPr lvl="1"/>
            <a:r>
              <a:rPr lang="en-US" dirty="0" smtClean="0"/>
              <a:t>Step-By-Step with _separate_ truth tables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JK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Inputs: Clock, J, K</a:t>
            </a:r>
          </a:p>
          <a:p>
            <a:r>
              <a:rPr lang="en-US" dirty="0" smtClean="0"/>
              <a:t>2 Outputs: Q, ~Q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28077"/>
                  </p:ext>
                </p:extLst>
              </p:nvPr>
            </p:nvGraphicFramePr>
            <p:xfrm>
              <a:off x="838200" y="3048000"/>
              <a:ext cx="59436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188720"/>
                    <a:gridCol w="1188720"/>
                    <a:gridCol w="1188720"/>
                    <a:gridCol w="1188720"/>
                    <a:gridCol w="118872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Q Next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Note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Q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Hold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Reset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Set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Toggle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28077"/>
                  </p:ext>
                </p:extLst>
              </p:nvPr>
            </p:nvGraphicFramePr>
            <p:xfrm>
              <a:off x="838200" y="3048000"/>
              <a:ext cx="59436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188720"/>
                    <a:gridCol w="1188720"/>
                    <a:gridCol w="1188720"/>
                    <a:gridCol w="1188720"/>
                    <a:gridCol w="118872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Q Next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Note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13" t="-124590" r="-400000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Q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Hold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13" t="-220968" r="-400000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Reset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13" t="-326230" r="-400000" b="-1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Set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13" t="-419355" r="-400000" b="-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Toggle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 descr="http://upload.wikimedia.org/wikipedia/commons/thumb/3/37/JK_Flip-flop_%28Simple%29_Symbol.svg/100px-JK_Flip-flop_%28Simple%29_Symbo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6396335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http://en.wikipedia.org/wiki/Flip-flop_(electronics)#JK_flip-flop</a:t>
            </a:r>
          </a:p>
        </p:txBody>
      </p:sp>
    </p:spTree>
    <p:extLst>
      <p:ext uri="{BB962C8B-B14F-4D97-AF65-F5344CB8AC3E}">
        <p14:creationId xmlns:p14="http://schemas.microsoft.com/office/powerpoint/2010/main" val="11148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with a D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What logic can we add to a DFF to make a JKFF?</a:t>
            </a:r>
          </a:p>
          <a:p>
            <a:endParaRPr lang="en-US" dirty="0"/>
          </a:p>
          <a:p>
            <a:r>
              <a:rPr lang="en-US" dirty="0" smtClean="0"/>
              <a:t>Compare Truth Tables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953000" y="2057400"/>
            <a:ext cx="3352800" cy="3657600"/>
            <a:chOff x="4953000" y="2057400"/>
            <a:chExt cx="3352800" cy="3657600"/>
          </a:xfrm>
        </p:grpSpPr>
        <p:sp>
          <p:nvSpPr>
            <p:cNvPr id="4" name="Rectangle 3"/>
            <p:cNvSpPr/>
            <p:nvPr/>
          </p:nvSpPr>
          <p:spPr>
            <a:xfrm>
              <a:off x="4953000" y="2057400"/>
              <a:ext cx="33528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56218" y="2209800"/>
              <a:ext cx="3481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J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4793" y="4876800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K</a:t>
              </a:r>
              <a:endParaRPr lang="en-US" sz="4000" dirty="0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4984793" y="3581400"/>
              <a:ext cx="450764" cy="51435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192881" y="3048000"/>
              <a:ext cx="960519" cy="1676400"/>
              <a:chOff x="6934200" y="3276600"/>
              <a:chExt cx="960519" cy="1676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934200" y="3276600"/>
                <a:ext cx="936086" cy="1676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34200" y="3387864"/>
                <a:ext cx="9605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D Q</a:t>
                </a:r>
                <a:endParaRPr lang="en-US" sz="4000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6965993" y="4375193"/>
                <a:ext cx="450764" cy="51435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Explosion 2 14"/>
            <p:cNvSpPr/>
            <p:nvPr/>
          </p:nvSpPr>
          <p:spPr>
            <a:xfrm>
              <a:off x="5467350" y="2438400"/>
              <a:ext cx="1543050" cy="2792343"/>
            </a:xfrm>
            <a:prstGeom prst="irregularSeal2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09297" y="3509989"/>
              <a:ext cx="659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??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22536068"/>
                  </p:ext>
                </p:extLst>
              </p:nvPr>
            </p:nvGraphicFramePr>
            <p:xfrm>
              <a:off x="228600" y="1828800"/>
              <a:ext cx="41148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  <a:gridCol w="10287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Q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22536068"/>
                  </p:ext>
                </p:extLst>
              </p:nvPr>
            </p:nvGraphicFramePr>
            <p:xfrm>
              <a:off x="228600" y="1828800"/>
              <a:ext cx="41148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  <a:gridCol w="102870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92" t="-124590" r="-299408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Q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92" t="-220968" r="-299408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92" t="-326230" r="-299408" b="-1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592" t="-419355" r="-299408" b="-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7150395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7150395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120968" r="-199408" b="-3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224590" r="-199408" b="-2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319355" r="-199408" b="-1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426230" r="-199408" b="-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34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into D to get desired </a:t>
            </a:r>
            <a:r>
              <a:rPr lang="en-US" dirty="0" err="1" smtClean="0"/>
              <a:t>Qn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74587333"/>
                  </p:ext>
                </p:extLst>
              </p:nvPr>
            </p:nvGraphicFramePr>
            <p:xfrm>
              <a:off x="228600" y="1828800"/>
              <a:ext cx="47244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4880"/>
                    <a:gridCol w="944880"/>
                    <a:gridCol w="944880"/>
                    <a:gridCol w="944880"/>
                    <a:gridCol w="94488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Q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74587333"/>
                  </p:ext>
                </p:extLst>
              </p:nvPr>
            </p:nvGraphicFramePr>
            <p:xfrm>
              <a:off x="228600" y="1828800"/>
              <a:ext cx="47244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4880"/>
                    <a:gridCol w="944880"/>
                    <a:gridCol w="944880"/>
                    <a:gridCol w="944880"/>
                    <a:gridCol w="94488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124590" r="-400000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Q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220968" r="-400000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326230" r="-400000" b="-1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419355" r="-400000" b="-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9387944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9387944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120968" r="-199408" b="-3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224590" r="-199408" b="-2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319355" r="-199408" b="-1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426230" r="-199408" b="-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86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into D to get desired </a:t>
            </a:r>
            <a:r>
              <a:rPr lang="en-US" dirty="0" err="1" smtClean="0"/>
              <a:t>Qn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21997768"/>
                  </p:ext>
                </p:extLst>
              </p:nvPr>
            </p:nvGraphicFramePr>
            <p:xfrm>
              <a:off x="228600" y="1828800"/>
              <a:ext cx="47244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4880"/>
                    <a:gridCol w="944880"/>
                    <a:gridCol w="944880"/>
                    <a:gridCol w="944880"/>
                    <a:gridCol w="94488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u="none" strike="noStrike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u="none" strike="noStrike" smtClean="0">
                                  <a:effectLst/>
                                  <a:latin typeface="Cambria Math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2400" u="none" strike="noStrike" dirty="0">
                              <a:effectLst/>
                            </a:rPr>
                            <a:t> 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21997768"/>
                  </p:ext>
                </p:extLst>
              </p:nvPr>
            </p:nvGraphicFramePr>
            <p:xfrm>
              <a:off x="228600" y="1828800"/>
              <a:ext cx="47244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4880"/>
                    <a:gridCol w="944880"/>
                    <a:gridCol w="944880"/>
                    <a:gridCol w="944880"/>
                    <a:gridCol w="94488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J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K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124590" r="-400000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220968" r="-400000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1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326230" r="-400000" b="-1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45" t="-419355" r="-400000" b="-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8989368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 smtClean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u="none" strike="noStrike" smtClean="0">
                                    <a:effectLst/>
                                    <a:latin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8989368"/>
                  </p:ext>
                </p:extLst>
              </p:nvPr>
            </p:nvGraphicFramePr>
            <p:xfrm>
              <a:off x="228600" y="4648200"/>
              <a:ext cx="3086100" cy="187642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28700"/>
                    <a:gridCol w="1028700"/>
                    <a:gridCol w="1028700"/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Clock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Q Next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120968" r="-199408" b="-3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none" strike="noStrike" dirty="0" smtClean="0">
                              <a:effectLst/>
                            </a:rPr>
                            <a:t>0</a:t>
                          </a:r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224590" r="-199408" b="-2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 smtClean="0">
                              <a:effectLst/>
                            </a:rPr>
                            <a:t>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319355" r="-199408" b="-1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592" t="-426230" r="-199408" b="-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~Q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3048000" y="2819400"/>
            <a:ext cx="2286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81200" y="2819400"/>
            <a:ext cx="22098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12322</TotalTime>
  <Words>1352</Words>
  <Application>Microsoft Office PowerPoint</Application>
  <PresentationFormat>On-screen Show (4:3)</PresentationFormat>
  <Paragraphs>557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b0011 Fabric</vt:lpstr>
      <vt:lpstr>Acknowlegements</vt:lpstr>
      <vt:lpstr>Today</vt:lpstr>
      <vt:lpstr>Component Re-Use</vt:lpstr>
      <vt:lpstr>Example: JK Flip Flop</vt:lpstr>
      <vt:lpstr>Construct with a D Flip Flop</vt:lpstr>
      <vt:lpstr>PowerPoint Presentation</vt:lpstr>
      <vt:lpstr>What goes into D to get desired Qn?</vt:lpstr>
      <vt:lpstr>What goes into D to get desired Qn?</vt:lpstr>
      <vt:lpstr>What goes into D to get desired Qn?</vt:lpstr>
      <vt:lpstr>What goes into D to get desired Qn?</vt:lpstr>
      <vt:lpstr>Construct Logic from Truth Table</vt:lpstr>
      <vt:lpstr>Simplify with Boolean Logic</vt:lpstr>
      <vt:lpstr>Karnaugh Map</vt:lpstr>
      <vt:lpstr>Karnaugh Simplification</vt:lpstr>
      <vt:lpstr>Final Result</vt:lpstr>
      <vt:lpstr>More Practice</vt:lpstr>
      <vt:lpstr>Muxes, AKA Multiplexor</vt:lpstr>
      <vt:lpstr> (Binary) Decoder</vt:lpstr>
      <vt:lpstr>Designing from Documentation</vt:lpstr>
      <vt:lpstr>Shift Register</vt:lpstr>
      <vt:lpstr>Programmable Logic</vt:lpstr>
      <vt:lpstr>Programmable Logic</vt:lpstr>
      <vt:lpstr>Field Programmable Gate Array </vt:lpstr>
      <vt:lpstr>Xilinx Zynq 7000</vt:lpstr>
      <vt:lpstr>Look Up Tables</vt:lpstr>
      <vt:lpstr>Width</vt:lpstr>
      <vt:lpstr>Look Up Table as a Truth Table</vt:lpstr>
      <vt:lpstr>Fabric Design</vt:lpstr>
      <vt:lpstr>Fabric Design Example</vt:lpstr>
      <vt:lpstr>Fabric Design Example</vt:lpstr>
      <vt:lpstr>Fabric Design</vt:lpstr>
      <vt:lpstr>HW2</vt:lpstr>
      <vt:lpstr>MP0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b0110 Time keeps on Ticking</dc:title>
  <dc:creator>Eric</dc:creator>
  <cp:lastModifiedBy>Eric VanWyk</cp:lastModifiedBy>
  <cp:revision>61</cp:revision>
  <dcterms:created xsi:type="dcterms:W3CDTF">2012-09-16T22:27:56Z</dcterms:created>
  <dcterms:modified xsi:type="dcterms:W3CDTF">2014-09-15T16:55:30Z</dcterms:modified>
</cp:coreProperties>
</file>