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09" r:id="rId3"/>
    <p:sldId id="258" r:id="rId4"/>
    <p:sldId id="317" r:id="rId5"/>
    <p:sldId id="302" r:id="rId6"/>
    <p:sldId id="303" r:id="rId7"/>
    <p:sldId id="298" r:id="rId8"/>
    <p:sldId id="299" r:id="rId9"/>
    <p:sldId id="300" r:id="rId10"/>
    <p:sldId id="304" r:id="rId11"/>
    <p:sldId id="305" r:id="rId12"/>
    <p:sldId id="306" r:id="rId13"/>
    <p:sldId id="307" r:id="rId14"/>
    <p:sldId id="318" r:id="rId15"/>
    <p:sldId id="319" r:id="rId16"/>
    <p:sldId id="320" r:id="rId17"/>
    <p:sldId id="323" r:id="rId18"/>
    <p:sldId id="321" r:id="rId19"/>
    <p:sldId id="324" r:id="rId20"/>
    <p:sldId id="325" r:id="rId21"/>
    <p:sldId id="326" r:id="rId22"/>
    <p:sldId id="327" r:id="rId23"/>
    <p:sldId id="322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44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1" autoAdjust="0"/>
  </p:normalViewPr>
  <p:slideViewPr>
    <p:cSldViewPr>
      <p:cViewPr varScale="1">
        <p:scale>
          <a:sx n="70" d="100"/>
          <a:sy n="70" d="100"/>
        </p:scale>
        <p:origin x="-180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736A-96E3-46C1-BA68-BC3F4EE5BE7E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45AF-1706-4497-BF3E-31AF187FF4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calculated for a LUT with modifiable</a:t>
            </a:r>
            <a:r>
              <a:rPr lang="en-US" baseline="0" dirty="0" smtClean="0"/>
              <a:t> inputs.  If the inputs are hardcoded it changes the “3” to about a half.  Not a huge impact for large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EC3F0-FF81-FF46-9147-F73073EFFB31}" type="slidenum">
              <a:rPr lang="en-US"/>
              <a:pPr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CPI = .5 + 1 + .3 + .4 = 2.2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EC3F0-FF81-FF46-9147-F73073EFFB31}" type="slidenum">
              <a:rPr lang="en-US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CPI = .5 + 1 + .3 + .4 = 2.2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4C8BC-4811-8247-A006-6CED371978CC}" type="slidenum">
              <a:rPr lang="en-US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.5 + .4 + .3 + .4 = 1.6	-&gt; 2.2 / 1.6 = 1.375x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.5 + 1 + .3 + .2 = 2.0	-&gt;</a:t>
            </a:r>
            <a:r>
              <a:rPr lang="en-US" baseline="0" dirty="0" smtClean="0"/>
              <a:t> 2.2 / 2.0 = 1.1x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CPI = .25 + 1 + .3 + .4 = 1.95	-&gt;</a:t>
            </a:r>
            <a:r>
              <a:rPr lang="en-US" baseline="0" dirty="0" smtClean="0"/>
              <a:t> 2.2 / 1.95 = 1.22x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AA065-1428-D349-B1B7-0E0F319F7787}" type="slidenum">
              <a:rPr lang="en-US"/>
              <a:pPr/>
              <a:t>34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100/4</a:t>
            </a:r>
            <a:r>
              <a:rPr lang="en-US" baseline="0" dirty="0" smtClean="0"/>
              <a:t> = 25</a:t>
            </a:r>
          </a:p>
          <a:p>
            <a:pPr eaLnBrk="1" hangingPunct="1"/>
            <a:r>
              <a:rPr lang="en-US" baseline="0" dirty="0" smtClean="0"/>
              <a:t>25 – 20 = 5</a:t>
            </a:r>
          </a:p>
          <a:p>
            <a:pPr eaLnBrk="1" hangingPunct="1"/>
            <a:r>
              <a:rPr lang="en-US" baseline="0" dirty="0" smtClean="0"/>
              <a:t>80/5 = 16 times faster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INFINITY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35A08-FC9D-1C47-B60D-45F82371E9BC}" type="slidenum">
              <a:rPr lang="en-US"/>
              <a:pPr/>
              <a:t>35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15M cycles / 1MHz</a:t>
            </a:r>
            <a:r>
              <a:rPr lang="en-US" baseline="0" dirty="0" smtClean="0"/>
              <a:t> = 1.5 seconds</a:t>
            </a:r>
          </a:p>
          <a:p>
            <a:pPr eaLnBrk="1" hangingPunct="1"/>
            <a:r>
              <a:rPr lang="en-US" baseline="0" dirty="0" smtClean="0"/>
              <a:t>5+7.5 = 12.5M cycles = 1.25 seconds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MIPS</a:t>
            </a:r>
          </a:p>
          <a:p>
            <a:pPr eaLnBrk="1" hangingPunct="1"/>
            <a:r>
              <a:rPr lang="en-US" baseline="0" dirty="0" smtClean="0"/>
              <a:t> 1.5 seconds / 1.1M instructions = 7.3MIPS</a:t>
            </a:r>
          </a:p>
          <a:p>
            <a:pPr eaLnBrk="1" hangingPunct="1"/>
            <a:r>
              <a:rPr lang="en-US" baseline="0" dirty="0" smtClean="0"/>
              <a:t> 1.25 s / 6.5M </a:t>
            </a:r>
            <a:r>
              <a:rPr lang="en-US" baseline="0" dirty="0" err="1" smtClean="0"/>
              <a:t>instr</a:t>
            </a:r>
            <a:r>
              <a:rPr lang="en-US" baseline="0" dirty="0" smtClean="0"/>
              <a:t> =  5.2MIPS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BBAC1-71EA-7543-82E4-D5FE56B94402}" type="slidenum">
              <a:rPr lang="en-US"/>
              <a:pPr/>
              <a:t>36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Lower</a:t>
            </a:r>
            <a:r>
              <a:rPr lang="en-US" baseline="0" dirty="0" smtClean="0"/>
              <a:t> is better</a:t>
            </a:r>
          </a:p>
          <a:p>
            <a:pPr eaLnBrk="1" hangingPunct="1"/>
            <a:r>
              <a:rPr lang="en-US" baseline="0" dirty="0" smtClean="0"/>
              <a:t>Lower is better</a:t>
            </a:r>
          </a:p>
          <a:p>
            <a:pPr eaLnBrk="1" hangingPunct="1"/>
            <a:r>
              <a:rPr lang="en-US" baseline="0" dirty="0" smtClean="0"/>
              <a:t>Higher 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Board, run following:</a:t>
            </a:r>
          </a:p>
          <a:p>
            <a:r>
              <a:rPr lang="en-US" dirty="0" smtClean="0"/>
              <a:t>Draw Adder, mux, a couple logic gates</a:t>
            </a:r>
          </a:p>
          <a:p>
            <a:r>
              <a:rPr lang="en-US" dirty="0" smtClean="0"/>
              <a:t>Don’t label anything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inv</a:t>
            </a:r>
            <a:r>
              <a:rPr lang="en-US" dirty="0" smtClean="0"/>
              <a:t> mux combos on B input and R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745AF-1706-4497-BF3E-31AF187FF4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ABCA1-2E8F-6A40-808E-EEE753114A4B}" type="slidenum">
              <a:rPr lang="en-US"/>
              <a:pPr/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CFCEA-D34E-2C46-9F88-C9AA4F8695F4}" type="slidenum">
              <a:rPr lang="en-US"/>
              <a:pPr/>
              <a:t>25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F78FE-A155-774F-8C9D-A11F7F4D8E8A}" type="slidenum">
              <a:rPr lang="en-US"/>
              <a:pPr/>
              <a:t>26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8602C-DEBA-2842-B9BA-4508D7E96219}" type="slidenum">
              <a:rPr lang="en-US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6DAF-4A85-0943-BFF7-C9904D155F96}" type="slidenum">
              <a:rPr lang="en-US"/>
              <a:pPr/>
              <a:t>28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FA486-44C0-4C4D-BF0D-CBAF3056D2AE}" type="slidenum">
              <a:rPr lang="en-US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AAA8A-A3A6-584E-888B-87C79A6823F8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0563"/>
            <a:ext cx="4618038" cy="34639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704" y="4343400"/>
            <a:ext cx="5034593" cy="4116366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= 20ns / instruction</a:t>
            </a:r>
          </a:p>
          <a:p>
            <a:pPr eaLnBrk="1" hangingPunct="1"/>
            <a:r>
              <a:rPr lang="en-US" dirty="0" smtClean="0"/>
              <a:t>B = 24ns / instruction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229600" cy="455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73113"/>
            <a:ext cx="8229600" cy="26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19500"/>
            <a:ext cx="8229600" cy="269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Spring '05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458E-66DF-9240-9BFC-EB819A735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8970-C97F-49FD-8669-AA1B042DCBF7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4468-9C3D-4A5E-9993-C482F1793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0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wmf"/><Relationship Id="rId5" Type="http://schemas.openxmlformats.org/officeDocument/2006/relationships/tags" Target="../tags/tag1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1.xml"/><Relationship Id="rId9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Growth and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LUT with Depth </a:t>
            </a:r>
            <a:r>
              <a:rPr lang="en-US" b="1" dirty="0" smtClean="0"/>
              <a:t>D</a:t>
            </a:r>
            <a:r>
              <a:rPr lang="en-US" dirty="0" smtClean="0"/>
              <a:t> and Output Width </a:t>
            </a:r>
            <a:r>
              <a:rPr lang="en-US" b="1" dirty="0" smtClean="0"/>
              <a:t>W</a:t>
            </a:r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1 Decoder</a:t>
            </a:r>
          </a:p>
          <a:p>
            <a:pPr lvl="1"/>
            <a:r>
              <a:rPr lang="en-US" b="1" dirty="0" smtClean="0"/>
              <a:t>W</a:t>
            </a:r>
            <a:r>
              <a:rPr lang="en-US" dirty="0" smtClean="0"/>
              <a:t> Output Structures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Total Size:</a:t>
            </a:r>
          </a:p>
        </p:txBody>
      </p:sp>
    </p:spTree>
    <p:extLst>
      <p:ext uri="{BB962C8B-B14F-4D97-AF65-F5344CB8AC3E}">
        <p14:creationId xmlns:p14="http://schemas.microsoft.com/office/powerpoint/2010/main" val="7647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LUT Growth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LUT with Depth </a:t>
            </a:r>
            <a:r>
              <a:rPr lang="en-US" b="1" dirty="0" smtClean="0"/>
              <a:t>D</a:t>
            </a:r>
            <a:r>
              <a:rPr lang="en-US" dirty="0" smtClean="0"/>
              <a:t> and Output Width </a:t>
            </a:r>
            <a:r>
              <a:rPr lang="en-US" b="1" dirty="0" smtClean="0"/>
              <a:t>W</a:t>
            </a:r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1 Decoder			(</a:t>
            </a:r>
            <a:r>
              <a:rPr lang="en-US" b="1" dirty="0" smtClean="0"/>
              <a:t>D</a:t>
            </a:r>
            <a:r>
              <a:rPr lang="en-US" dirty="0" smtClean="0"/>
              <a:t>+1)log2(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W</a:t>
            </a:r>
            <a:r>
              <a:rPr lang="en-US" dirty="0" smtClean="0"/>
              <a:t> Output Structures	</a:t>
            </a:r>
            <a:r>
              <a:rPr lang="en-US" b="1" dirty="0" smtClean="0"/>
              <a:t>W</a:t>
            </a:r>
            <a:r>
              <a:rPr lang="en-US" dirty="0" smtClean="0"/>
              <a:t>(3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Total Size: </a:t>
            </a:r>
            <a:r>
              <a:rPr lang="en-US" dirty="0"/>
              <a:t>(</a:t>
            </a:r>
            <a:r>
              <a:rPr lang="en-US" b="1" dirty="0" smtClean="0"/>
              <a:t>D</a:t>
            </a:r>
            <a:r>
              <a:rPr lang="en-US" dirty="0" smtClean="0"/>
              <a:t>+1)log2(</a:t>
            </a:r>
            <a:r>
              <a:rPr lang="en-US" b="1" dirty="0" smtClean="0"/>
              <a:t>D</a:t>
            </a:r>
            <a:r>
              <a:rPr lang="en-US" dirty="0" smtClean="0"/>
              <a:t>) + </a:t>
            </a:r>
            <a:r>
              <a:rPr lang="en-US" b="1" dirty="0"/>
              <a:t>W</a:t>
            </a:r>
            <a:r>
              <a:rPr lang="en-US" dirty="0"/>
              <a:t>(3</a:t>
            </a:r>
            <a:r>
              <a:rPr lang="en-US" b="1" dirty="0"/>
              <a:t>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6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LUT for 32bit + 32bit = 32bit addition</a:t>
                </a:r>
              </a:p>
              <a:p>
                <a:pPr lvl="1"/>
                <a:r>
                  <a:rPr lang="en-US" b="1" dirty="0" smtClean="0"/>
                  <a:t>S </a:t>
                </a:r>
                <a:r>
                  <a:rPr lang="en-US" dirty="0" smtClean="0"/>
                  <a:t>= (32+32) = 64</a:t>
                </a:r>
              </a:p>
              <a:p>
                <a:pPr lvl="1"/>
                <a:r>
                  <a:rPr lang="en-US" b="1" dirty="0" smtClean="0"/>
                  <a:t>W</a:t>
                </a:r>
                <a:r>
                  <a:rPr lang="en-US" dirty="0" smtClean="0"/>
                  <a:t> = 32</a:t>
                </a:r>
              </a:p>
              <a:p>
                <a:pPr lvl="1"/>
                <a:r>
                  <a:rPr lang="en-US" b="1" dirty="0" smtClean="0"/>
                  <a:t>D</a:t>
                </a:r>
                <a:r>
                  <a:rPr lang="en-US" dirty="0" smtClean="0"/>
                  <a:t>=2^</a:t>
                </a:r>
                <a:r>
                  <a:rPr lang="en-US" b="1" dirty="0"/>
                  <a:t>S = </a:t>
                </a:r>
                <a:r>
                  <a:rPr lang="en-US" dirty="0" smtClean="0"/>
                  <a:t>18446744073709551616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Size = </a:t>
                </a:r>
                <a:r>
                  <a:rPr lang="en-US" dirty="0"/>
                  <a:t>(</a:t>
                </a:r>
                <a:r>
                  <a:rPr lang="en-US" b="1" dirty="0"/>
                  <a:t>D</a:t>
                </a:r>
                <a:r>
                  <a:rPr lang="en-US" dirty="0"/>
                  <a:t>+1)log2(</a:t>
                </a:r>
                <a:r>
                  <a:rPr lang="en-US" b="1" dirty="0"/>
                  <a:t>D</a:t>
                </a:r>
                <a:r>
                  <a:rPr lang="en-US" dirty="0"/>
                  <a:t>) + </a:t>
                </a:r>
                <a:r>
                  <a:rPr lang="en-US" b="1" dirty="0"/>
                  <a:t>W</a:t>
                </a:r>
                <a:r>
                  <a:rPr lang="en-US" dirty="0"/>
                  <a:t>(3</a:t>
                </a:r>
                <a:r>
                  <a:rPr lang="en-US" b="1" dirty="0"/>
                  <a:t>D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2951479051793528258624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LUT for 32bit + 32bit = 32bit addition</a:t>
                </a:r>
              </a:p>
              <a:p>
                <a:pPr lvl="1"/>
                <a:r>
                  <a:rPr lang="en-US" dirty="0" smtClean="0"/>
                  <a:t>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≈3∗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Chained Full Adder</a:t>
                </a:r>
              </a:p>
              <a:p>
                <a:pPr lvl="1"/>
                <a:r>
                  <a:rPr lang="en-US" dirty="0" smtClean="0"/>
                  <a:t>9 NAND2 Gates per bit</a:t>
                </a:r>
              </a:p>
              <a:p>
                <a:pPr lvl="1"/>
                <a:r>
                  <a:rPr lang="en-US" dirty="0" smtClean="0"/>
                  <a:t>Size = 32 * 18 = 576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Apollo Guidance Computer:</a:t>
                </a:r>
              </a:p>
              <a:p>
                <a:pPr lvl="1"/>
                <a:r>
                  <a:rPr lang="en-US" dirty="0" smtClean="0"/>
                  <a:t>4100 NOR3 ( 12,300 gate inputs)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and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HW3 – Due this Thursday</a:t>
            </a:r>
          </a:p>
          <a:p>
            <a:pPr lvl="1"/>
            <a:r>
              <a:rPr lang="en-US" dirty="0" smtClean="0"/>
              <a:t>Simple review of </a:t>
            </a:r>
            <a:r>
              <a:rPr lang="en-US" dirty="0" err="1" smtClean="0"/>
              <a:t>CompArch</a:t>
            </a:r>
            <a:r>
              <a:rPr lang="en-US" dirty="0" smtClean="0"/>
              <a:t> math</a:t>
            </a:r>
          </a:p>
          <a:p>
            <a:pPr lvl="1"/>
            <a:r>
              <a:rPr lang="en-US" dirty="0" smtClean="0"/>
              <a:t>Alone</a:t>
            </a:r>
          </a:p>
          <a:p>
            <a:pPr lvl="1"/>
            <a:endParaRPr lang="en-US" dirty="0"/>
          </a:p>
          <a:p>
            <a:r>
              <a:rPr lang="en-US" dirty="0" smtClean="0"/>
              <a:t>MP1 – Due next Thursday</a:t>
            </a:r>
          </a:p>
          <a:p>
            <a:pPr lvl="1"/>
            <a:r>
              <a:rPr lang="en-US" dirty="0" smtClean="0"/>
              <a:t>Create and test an ALU</a:t>
            </a:r>
          </a:p>
          <a:p>
            <a:pPr lvl="1"/>
            <a:r>
              <a:rPr lang="en-US" dirty="0" smtClean="0"/>
              <a:t>In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propagation delay</a:t>
            </a:r>
          </a:p>
          <a:p>
            <a:endParaRPr lang="en-US" dirty="0" smtClean="0"/>
          </a:p>
          <a:p>
            <a:r>
              <a:rPr lang="en-US" dirty="0" smtClean="0"/>
              <a:t>Finalize mastery of Structural Verilog</a:t>
            </a:r>
          </a:p>
          <a:p>
            <a:endParaRPr lang="en-US" dirty="0" smtClean="0"/>
          </a:p>
          <a:p>
            <a:r>
              <a:rPr lang="en-US" dirty="0" smtClean="0"/>
              <a:t>Effective Testing through:</a:t>
            </a:r>
          </a:p>
          <a:p>
            <a:pPr lvl="1"/>
            <a:r>
              <a:rPr lang="en-US" dirty="0" smtClean="0"/>
              <a:t>Design Reuse</a:t>
            </a:r>
          </a:p>
          <a:p>
            <a:pPr lvl="1"/>
            <a:r>
              <a:rPr lang="en-US" dirty="0" smtClean="0"/>
              <a:t>Test set reduction (</a:t>
            </a:r>
            <a:r>
              <a:rPr lang="en-US" dirty="0" err="1" smtClean="0"/>
              <a:t>Orthoganality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Structures</a:t>
            </a:r>
          </a:p>
          <a:p>
            <a:pPr lvl="1"/>
            <a:r>
              <a:rPr lang="en-US" dirty="0" smtClean="0"/>
              <a:t>Alternative Adders?</a:t>
            </a:r>
          </a:p>
          <a:p>
            <a:pPr lvl="2"/>
            <a:r>
              <a:rPr lang="en-US" dirty="0" smtClean="0"/>
              <a:t>Carry Look Ahead / Carry Select / </a:t>
            </a:r>
            <a:r>
              <a:rPr lang="en-US" dirty="0" err="1" smtClean="0"/>
              <a:t>Kogge</a:t>
            </a:r>
            <a:r>
              <a:rPr lang="en-US" dirty="0" smtClean="0"/>
              <a:t> Stone</a:t>
            </a:r>
          </a:p>
          <a:p>
            <a:pPr lvl="1"/>
            <a:r>
              <a:rPr lang="en-US" dirty="0" smtClean="0"/>
              <a:t>ALU shrinkage?</a:t>
            </a:r>
          </a:p>
          <a:p>
            <a:pPr lvl="2"/>
            <a:r>
              <a:rPr lang="en-US" dirty="0" smtClean="0"/>
              <a:t>How small can you go?</a:t>
            </a:r>
          </a:p>
          <a:p>
            <a:pPr lvl="2"/>
            <a:r>
              <a:rPr lang="en-US" dirty="0" smtClean="0"/>
              <a:t>Speed penalty?</a:t>
            </a:r>
          </a:p>
          <a:p>
            <a:pPr lvl="2"/>
            <a:endParaRPr lang="en-US" dirty="0"/>
          </a:p>
          <a:p>
            <a:r>
              <a:rPr lang="en-US" dirty="0" smtClean="0"/>
              <a:t>These are not worth any grade points</a:t>
            </a:r>
          </a:p>
          <a:p>
            <a:pPr lvl="1"/>
            <a:r>
              <a:rPr lang="en-US" dirty="0" smtClean="0"/>
              <a:t>Only do them if you’re interested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`define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`define syntax to avoid magic numbers</a:t>
            </a:r>
          </a:p>
          <a:p>
            <a:pPr marL="1314450" lvl="3" indent="0">
              <a:buNone/>
            </a:pPr>
            <a:r>
              <a:rPr lang="en-US" dirty="0"/>
              <a:t>`define ADD 3'd0</a:t>
            </a:r>
          </a:p>
          <a:p>
            <a:pPr marL="1314450" lvl="3" indent="0">
              <a:buNone/>
            </a:pPr>
            <a:r>
              <a:rPr lang="en-US" dirty="0"/>
              <a:t>`define SUB 3'd1</a:t>
            </a:r>
          </a:p>
          <a:p>
            <a:pPr marL="1314450" lvl="3" indent="0">
              <a:buNone/>
            </a:pPr>
            <a:r>
              <a:rPr lang="en-US" dirty="0"/>
              <a:t>`define XOR 3'd2</a:t>
            </a:r>
          </a:p>
          <a:p>
            <a:pPr marL="1314450" lvl="3" indent="0">
              <a:buNone/>
            </a:pPr>
            <a:r>
              <a:rPr lang="en-US" dirty="0"/>
              <a:t>`define SLT 3'd3</a:t>
            </a:r>
          </a:p>
          <a:p>
            <a:r>
              <a:rPr lang="en-US" dirty="0" smtClean="0"/>
              <a:t>Makes for more readable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break out control logic to make a LUT</a:t>
            </a:r>
          </a:p>
          <a:p>
            <a:endParaRPr lang="en-US" dirty="0"/>
          </a:p>
          <a:p>
            <a:r>
              <a:rPr lang="en-US" dirty="0" smtClean="0"/>
              <a:t>Design Flow: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main structure, ignore control logic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Label all control logics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Make a table and assign values per Operation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Generate LUT from this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Delay unnecessary decisions as long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LUT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human words:</a:t>
            </a:r>
          </a:p>
          <a:p>
            <a:pPr lvl="1"/>
            <a:r>
              <a:rPr lang="en-US" dirty="0" smtClean="0"/>
              <a:t>Describe Intent</a:t>
            </a:r>
          </a:p>
          <a:p>
            <a:pPr lvl="1"/>
            <a:r>
              <a:rPr lang="en-US" dirty="0" smtClean="0"/>
              <a:t>Less “Magic”</a:t>
            </a:r>
          </a:p>
          <a:p>
            <a:pPr lvl="1"/>
            <a:r>
              <a:rPr lang="en-US" dirty="0" smtClean="0"/>
              <a:t>Teammates will thank you</a:t>
            </a:r>
          </a:p>
          <a:p>
            <a:pPr lvl="1"/>
            <a:endParaRPr lang="en-US" dirty="0"/>
          </a:p>
          <a:p>
            <a:r>
              <a:rPr lang="en-US" dirty="0" smtClean="0"/>
              <a:t>Late Bind</a:t>
            </a:r>
          </a:p>
          <a:p>
            <a:pPr lvl="1"/>
            <a:r>
              <a:rPr lang="en-US" dirty="0" smtClean="0"/>
              <a:t>Using `define?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enum</a:t>
            </a:r>
            <a:r>
              <a:rPr lang="en-US" dirty="0" smtClean="0"/>
              <a:t>? (Nope)</a:t>
            </a:r>
          </a:p>
          <a:p>
            <a:pPr lvl="1"/>
            <a:r>
              <a:rPr lang="en-US" dirty="0" smtClean="0"/>
              <a:t>Hardcoding?</a:t>
            </a:r>
          </a:p>
          <a:p>
            <a:endParaRPr lang="en-US" dirty="0" smtClean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31953"/>
              </p:ext>
            </p:extLst>
          </p:nvPr>
        </p:nvGraphicFramePr>
        <p:xfrm>
          <a:off x="4800600" y="1714500"/>
          <a:ext cx="4114800" cy="14097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InvOutput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ADDSUB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ADDSUB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224469"/>
              </p:ext>
            </p:extLst>
          </p:nvPr>
        </p:nvGraphicFramePr>
        <p:xfrm>
          <a:off x="4800600" y="4305300"/>
          <a:ext cx="4114800" cy="14097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InvOutput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MUX_ADD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MUX_ADD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MUX_AND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MUX_OR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Alyssa </a:t>
            </a:r>
            <a:r>
              <a:rPr lang="en-US" dirty="0" err="1" smtClean="0"/>
              <a:t>Bawgus</a:t>
            </a:r>
            <a:endParaRPr lang="en-US" dirty="0" smtClean="0"/>
          </a:p>
          <a:p>
            <a:r>
              <a:rPr lang="en-US" dirty="0" smtClean="0"/>
              <a:t>Orion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only allowed for this LUT</a:t>
            </a:r>
          </a:p>
          <a:p>
            <a:pPr lvl="1"/>
            <a:r>
              <a:rPr lang="en-US" dirty="0" smtClean="0"/>
              <a:t>Just to save on repetitive </a:t>
            </a:r>
            <a:r>
              <a:rPr lang="en-US" dirty="0" err="1" smtClean="0"/>
              <a:t>boolean</a:t>
            </a:r>
            <a:r>
              <a:rPr lang="en-US" dirty="0" smtClean="0"/>
              <a:t> logic practice</a:t>
            </a:r>
          </a:p>
          <a:p>
            <a:pPr lvl="1"/>
            <a:endParaRPr lang="en-US" dirty="0"/>
          </a:p>
          <a:p>
            <a:r>
              <a:rPr lang="en-US" dirty="0" smtClean="0"/>
              <a:t>Don’t forget to add delays!</a:t>
            </a:r>
          </a:p>
          <a:p>
            <a:pPr lvl="1"/>
            <a:r>
              <a:rPr lang="en-US" dirty="0" smtClean="0"/>
              <a:t>You know what the underlying structure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lab can get repetitive</a:t>
            </a:r>
          </a:p>
          <a:p>
            <a:pPr lvl="1"/>
            <a:r>
              <a:rPr lang="en-US" dirty="0" smtClean="0"/>
              <a:t>Instantiating 32 instances of everything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Good Hierarchical design helps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Bitslice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Generate does some of this for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index&lt;32;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 index + 1)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Repeated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endgenerate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have parameters</a:t>
            </a:r>
          </a:p>
          <a:p>
            <a:pPr lvl="1"/>
            <a:r>
              <a:rPr lang="en-US" dirty="0" smtClean="0"/>
              <a:t>One design, many variants</a:t>
            </a:r>
          </a:p>
          <a:p>
            <a:pPr lvl="1"/>
            <a:r>
              <a:rPr lang="en-US" dirty="0" smtClean="0"/>
              <a:t>Must be known at synthesis time</a:t>
            </a:r>
          </a:p>
          <a:p>
            <a:pPr lvl="1"/>
            <a:endParaRPr lang="en-US" dirty="0"/>
          </a:p>
          <a:p>
            <a:r>
              <a:rPr lang="en-US" dirty="0" smtClean="0"/>
              <a:t>Test a smaller variant</a:t>
            </a:r>
          </a:p>
          <a:p>
            <a:pPr lvl="1"/>
            <a:r>
              <a:rPr lang="en-US" dirty="0" smtClean="0"/>
              <a:t>Combine Generate and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Exhaustively test a 4 bit ALU?</a:t>
            </a:r>
          </a:p>
          <a:p>
            <a:pPr lvl="2"/>
            <a:r>
              <a:rPr lang="en-US" dirty="0" smtClean="0"/>
              <a:t>Be careful!  What did you leave untested?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Computer “Performance”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371600"/>
            <a:ext cx="8229600" cy="2514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MIPS (Million Instructions Per Second) vs. MHz (Million Cycles Per Second)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Throughput (jobs/seconds) vs. Latency (time to complete a job)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Measuring, Metrics, Evaluation – what is “best”?</a:t>
            </a:r>
          </a:p>
          <a:p>
            <a:pPr eaLnBrk="1" hangingPunct="1"/>
            <a:endParaRPr lang="en-US" dirty="0"/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47900" y="5029200"/>
            <a:ext cx="4922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lang="en-US"/>
              <a:t>The PowerBook G4 outguns Pentium</a:t>
            </a:r>
          </a:p>
          <a:p>
            <a:pPr algn="just" eaLnBrk="0" hangingPunct="0"/>
            <a:r>
              <a:rPr lang="en-US"/>
              <a:t>III-based notebooks by up to 30 percent.* </a:t>
            </a:r>
          </a:p>
          <a:p>
            <a:pPr algn="just" eaLnBrk="0" hangingPunct="0"/>
            <a:endParaRPr lang="en-US"/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* Based on Adobe Photoshop tests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comparing a 500MHz PowerBook G4 to</a:t>
            </a:r>
          </a:p>
          <a:p>
            <a:pPr algn="just" eaLnBrk="0" hangingPunct="0"/>
            <a:r>
              <a:rPr lang="en-US">
                <a:solidFill>
                  <a:srgbClr val="666666"/>
                </a:solidFill>
              </a:rPr>
              <a:t>850MHz Pentium III-based portable computers</a:t>
            </a:r>
          </a:p>
        </p:txBody>
      </p:sp>
      <p:sp>
        <p:nvSpPr>
          <p:cNvPr id="19462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7488" y="4352925"/>
            <a:ext cx="2449512" cy="1817687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3.09 GHz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latin typeface="Times New Roman" charset="0"/>
              </a:rPr>
              <a:t>Pentium 4</a:t>
            </a:r>
          </a:p>
        </p:txBody>
      </p:sp>
      <p:sp>
        <p:nvSpPr>
          <p:cNvPr id="19463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1050" y="3378200"/>
            <a:ext cx="3036888" cy="2376487"/>
          </a:xfrm>
          <a:prstGeom prst="irregularSeal1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Hyper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Pipelined</a:t>
            </a:r>
          </a:p>
          <a:p>
            <a:pPr algn="ctr" eaLnBrk="0" hangingPunct="0"/>
            <a:r>
              <a:rPr lang="en-US">
                <a:solidFill>
                  <a:srgbClr val="FF0000"/>
                </a:solidFill>
                <a:ea typeface="Arial" charset="0"/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3523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Performance Example: Planes</a:t>
            </a:r>
          </a:p>
        </p:txBody>
      </p:sp>
      <p:graphicFrame>
        <p:nvGraphicFramePr>
          <p:cNvPr id="270469" name="Group 133"/>
          <p:cNvGraphicFramePr>
            <a:graphicFrameLocks noGrp="1"/>
          </p:cNvGraphicFramePr>
          <p:nvPr>
            <p:ph sz="half"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9608513"/>
              </p:ext>
            </p:extLst>
          </p:nvPr>
        </p:nvGraphicFramePr>
        <p:xfrm>
          <a:off x="457200" y="773113"/>
          <a:ext cx="8229600" cy="25466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1138"/>
                <a:gridCol w="1273175"/>
                <a:gridCol w="1581150"/>
                <a:gridCol w="1296987"/>
                <a:gridCol w="2597150"/>
              </a:tblGrid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Airplane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Capacity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Range (miles)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Cruising Speed (mph)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Passenger Throughput (passengermile/hour)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777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4630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228,750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Boeing 747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470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286,700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Concorde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178,200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Douglas DC8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8720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544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79,424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546" name="Rectangle 130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Which is the “best” plane?</a:t>
            </a:r>
          </a:p>
          <a:p>
            <a:pPr lvl="1" eaLnBrk="1" hangingPunct="1"/>
            <a:r>
              <a:rPr lang="en-US" dirty="0"/>
              <a:t>Which gets one passenger to the destination first?</a:t>
            </a:r>
          </a:p>
          <a:p>
            <a:pPr lvl="1" eaLnBrk="1" hangingPunct="1"/>
            <a:r>
              <a:rPr lang="en-US" dirty="0"/>
              <a:t>Which moves the most passengers?</a:t>
            </a:r>
          </a:p>
          <a:p>
            <a:pPr lvl="1" eaLnBrk="1" hangingPunct="1"/>
            <a:r>
              <a:rPr lang="en-US" dirty="0"/>
              <a:t>Which goes the furthest?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Which is the “speediest” plane (between Seattle and NY)?</a:t>
            </a:r>
          </a:p>
          <a:p>
            <a:pPr lvl="1" eaLnBrk="1" hangingPunct="1"/>
            <a:r>
              <a:rPr lang="en-US" dirty="0"/>
              <a:t>Latency: how fast is one person moved?</a:t>
            </a:r>
          </a:p>
          <a:p>
            <a:pPr lvl="1" eaLnBrk="1" hangingPunct="1"/>
            <a:r>
              <a:rPr lang="en-US" dirty="0"/>
              <a:t>Throughput: number of people per time moved?</a:t>
            </a:r>
          </a:p>
        </p:txBody>
      </p:sp>
    </p:spTree>
    <p:extLst>
      <p:ext uri="{BB962C8B-B14F-4D97-AF65-F5344CB8AC3E}">
        <p14:creationId xmlns:p14="http://schemas.microsoft.com/office/powerpoint/2010/main" val="41418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Computer Performance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600"/>
              <a:t>Primary goal: execution time (time from program start to program completion)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To compare machines, we say “X is n times faster than Y”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Example: Machine </a:t>
            </a:r>
            <a:r>
              <a:rPr lang="en-US" sz="1600" i="1"/>
              <a:t>Orange</a:t>
            </a:r>
            <a:r>
              <a:rPr lang="en-US" sz="1600"/>
              <a:t> and </a:t>
            </a:r>
            <a:r>
              <a:rPr lang="en-US" sz="1600" i="1"/>
              <a:t>Grape</a:t>
            </a:r>
            <a:r>
              <a:rPr lang="en-US" sz="1600"/>
              <a:t> run a program</a:t>
            </a:r>
            <a:br>
              <a:rPr lang="en-US" sz="1600"/>
            </a:br>
            <a:r>
              <a:rPr lang="en-US" sz="1600"/>
              <a:t>	Orange takes 5 seconds, Grape takes 10 seconds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Orange is _____ times faster than Grape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3339302"/>
              </p:ext>
            </p:extLst>
          </p:nvPr>
        </p:nvGraphicFramePr>
        <p:xfrm>
          <a:off x="2438400" y="1981200"/>
          <a:ext cx="320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8" imgW="3200400" imgH="609480" progId="Equation.3">
                  <p:embed/>
                </p:oleObj>
              </mc:Choice>
              <mc:Fallback>
                <p:oleObj name="Equation" r:id="rId8" imgW="3200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20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51748847"/>
              </p:ext>
            </p:extLst>
          </p:nvPr>
        </p:nvGraphicFramePr>
        <p:xfrm>
          <a:off x="1905000" y="3505200"/>
          <a:ext cx="3898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0" imgW="3898800" imgH="749160" progId="Equation.3">
                  <p:embed/>
                </p:oleObj>
              </mc:Choice>
              <mc:Fallback>
                <p:oleObj name="Equation" r:id="rId10" imgW="38988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3898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6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Execution Time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/>
              <a:t>Elapsed Time</a:t>
            </a:r>
          </a:p>
          <a:p>
            <a:pPr lvl="1" eaLnBrk="1" hangingPunct="1"/>
            <a:r>
              <a:rPr lang="en-US"/>
              <a:t>counts everything  </a:t>
            </a:r>
            <a:r>
              <a:rPr lang="en-US" i="1"/>
              <a:t>(disk and memory accesses, I/O , etc.)</a:t>
            </a:r>
            <a:endParaRPr lang="en-US"/>
          </a:p>
          <a:p>
            <a:pPr lvl="1" eaLnBrk="1" hangingPunct="1"/>
            <a:r>
              <a:rPr lang="en-US"/>
              <a:t>a useful number, but often not good for comparison purposes</a:t>
            </a:r>
          </a:p>
          <a:p>
            <a:pPr eaLnBrk="1" hangingPunct="1"/>
            <a:r>
              <a:rPr lang="en-US"/>
              <a:t>CPU time</a:t>
            </a:r>
          </a:p>
          <a:p>
            <a:pPr lvl="1" eaLnBrk="1" hangingPunct="1"/>
            <a:r>
              <a:rPr lang="en-US"/>
              <a:t>doesn't count I/O or time spent running other programs</a:t>
            </a:r>
          </a:p>
          <a:p>
            <a:pPr lvl="1" eaLnBrk="1" hangingPunct="1"/>
            <a:r>
              <a:rPr lang="en-US"/>
              <a:t>can be broken up into system time, and user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Example: Unix “time” command</a:t>
            </a:r>
            <a:br>
              <a:rPr lang="en-US"/>
            </a:br>
            <a:r>
              <a:rPr lang="en-US"/>
              <a:t>	</a:t>
            </a:r>
            <a:r>
              <a:rPr lang="en-US" sz="1600">
                <a:latin typeface="Courier New" charset="0"/>
              </a:rPr>
              <a:t>fpga.olin.edu&gt; time javac CircuitViewer.java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	3.370u 0.570s 0:12.44 31.6%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Our focus:  user CPU time </a:t>
            </a:r>
          </a:p>
          <a:p>
            <a:pPr lvl="1" eaLnBrk="1" hangingPunct="1"/>
            <a:r>
              <a:rPr lang="en-US"/>
              <a:t>time spent executing the lines of code that are "in" our program</a:t>
            </a:r>
          </a:p>
        </p:txBody>
      </p:sp>
    </p:spTree>
    <p:extLst>
      <p:ext uri="{BB962C8B-B14F-4D97-AF65-F5344CB8AC3E}">
        <p14:creationId xmlns:p14="http://schemas.microsoft.com/office/powerpoint/2010/main" val="20038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CPU Time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Application 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program takes 10 seconds on computer </a:t>
            </a:r>
            <a:r>
              <a:rPr lang="en-US" i="1" dirty="0"/>
              <a:t>Orange</a:t>
            </a:r>
            <a:r>
              <a:rPr lang="en-US" dirty="0"/>
              <a:t>, with a 400MHz clock.  Our design team is developing a machine </a:t>
            </a:r>
            <a:r>
              <a:rPr lang="en-US" i="1" dirty="0"/>
              <a:t>Grape</a:t>
            </a:r>
            <a:r>
              <a:rPr lang="en-US" dirty="0"/>
              <a:t> with a much higher clock rate, but it will require 1.2 times as many clock cycles.  If we want to be able to run the program in 6 second, how fast must the clock rate be?</a:t>
            </a:r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42975" y="1712912"/>
            <a:ext cx="6613525" cy="638175"/>
            <a:chOff x="480" y="1568"/>
            <a:chExt cx="4224" cy="408"/>
          </a:xfrm>
        </p:grpSpPr>
        <p:sp>
          <p:nvSpPr>
            <p:cNvPr id="27661" name="Text Box 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80" y="1568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2" name="Text 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1" y="1568"/>
              <a:ext cx="1205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63" name="Text Box 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71" y="1655"/>
              <a:ext cx="93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Clock period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13" y="1655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65" name="Text Box 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26" y="1655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7654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941388" y="2484437"/>
            <a:ext cx="6664325" cy="639763"/>
            <a:chOff x="556" y="1631"/>
            <a:chExt cx="4257" cy="408"/>
          </a:xfrm>
        </p:grpSpPr>
        <p:sp>
          <p:nvSpPr>
            <p:cNvPr id="27655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56" y="1631"/>
              <a:ext cx="1410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6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38" y="1631"/>
              <a:ext cx="120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7657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" y="1632"/>
              <a:ext cx="785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1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Clock rate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90" y="171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7659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04" y="1718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7660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834" y="1844"/>
              <a:ext cx="9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4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How do the # of instructions in a program relate to the execution time?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71563" y="2774950"/>
            <a:ext cx="6927850" cy="912812"/>
            <a:chOff x="705" y="1077"/>
            <a:chExt cx="4424" cy="583"/>
          </a:xfrm>
        </p:grpSpPr>
        <p:sp>
          <p:nvSpPr>
            <p:cNvPr id="29712" name="Text Box 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5" y="1163"/>
              <a:ext cx="120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clock cycles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3" name="Text Box 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69" y="1163"/>
              <a:ext cx="1014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14" name="Text Box 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91" y="1077"/>
              <a:ext cx="1538" cy="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Average Clock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Cycles per Instruction</a:t>
              </a:r>
            </a:p>
            <a:p>
              <a:pPr algn="ctr" defTabSz="901700" eaLnBrk="0" hangingPunct="0"/>
              <a:r>
                <a:rPr lang="en-US" b="1">
                  <a:solidFill>
                    <a:schemeClr val="accent2"/>
                  </a:solidFill>
                  <a:latin typeface="Trebuchet MS" charset="0"/>
                </a:rPr>
                <a:t>(CPI)</a:t>
              </a:r>
            </a:p>
          </p:txBody>
        </p:sp>
        <p:sp>
          <p:nvSpPr>
            <p:cNvPr id="29715" name="Text Box 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03" y="1249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16" name="Text Box 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62" y="1249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28625" y="4999037"/>
            <a:ext cx="7988300" cy="639763"/>
            <a:chOff x="229" y="2626"/>
            <a:chExt cx="5102" cy="408"/>
          </a:xfrm>
        </p:grpSpPr>
        <p:sp>
          <p:nvSpPr>
            <p:cNvPr id="29703" name="Text Box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9" y="2626"/>
              <a:ext cx="1409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4" name="Text Box 1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21" y="2626"/>
              <a:ext cx="101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29705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27" y="2713"/>
              <a:ext cx="192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29706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67" y="2713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29707" name="Group 15"/>
            <p:cNvGrpSpPr>
              <a:grpSpLocks/>
            </p:cNvGrpSpPr>
            <p:nvPr/>
          </p:nvGrpSpPr>
          <p:grpSpPr bwMode="auto">
            <a:xfrm>
              <a:off x="4352" y="2627"/>
              <a:ext cx="979" cy="407"/>
              <a:chOff x="3507" y="2627"/>
              <a:chExt cx="979" cy="407"/>
            </a:xfrm>
          </p:grpSpPr>
          <p:sp>
            <p:nvSpPr>
              <p:cNvPr id="29710" name="Text Box 1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95" y="2627"/>
                <a:ext cx="785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29711" name="Line 1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708" name="Text Box 1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39" y="2713"/>
              <a:ext cx="169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29709" name="Text Box 1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77" y="2713"/>
              <a:ext cx="325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7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Growth – Size</a:t>
            </a:r>
          </a:p>
          <a:p>
            <a:endParaRPr lang="en-US" dirty="0"/>
          </a:p>
          <a:p>
            <a:r>
              <a:rPr lang="en-US" dirty="0" smtClean="0"/>
              <a:t>Homework and Lab Assigned</a:t>
            </a:r>
          </a:p>
          <a:p>
            <a:endParaRPr lang="en-US" dirty="0"/>
          </a:p>
          <a:p>
            <a:r>
              <a:rPr lang="en-US" dirty="0" smtClean="0"/>
              <a:t>Verilog Tricks</a:t>
            </a:r>
          </a:p>
          <a:p>
            <a:endParaRPr lang="en-US" dirty="0"/>
          </a:p>
          <a:p>
            <a:r>
              <a:rPr lang="en-US" dirty="0" smtClean="0"/>
              <a:t>Computational Performance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Suppose we have two implementations of the same instruction set (ISA).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For some program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Machine </a:t>
            </a:r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 clock </a:t>
            </a:r>
            <a:r>
              <a:rPr lang="en-US" dirty="0"/>
              <a:t>cycle time of 10 </a:t>
            </a:r>
            <a:r>
              <a:rPr lang="en-US" dirty="0" smtClean="0"/>
              <a:t>ns</a:t>
            </a:r>
          </a:p>
          <a:p>
            <a:pPr lvl="1"/>
            <a:r>
              <a:rPr lang="en-US" dirty="0" smtClean="0"/>
              <a:t>CPI </a:t>
            </a:r>
            <a:r>
              <a:rPr lang="en-US" dirty="0"/>
              <a:t>of 2.0 </a:t>
            </a:r>
            <a:br>
              <a:rPr lang="en-US" dirty="0"/>
            </a:br>
            <a:r>
              <a:rPr lang="en-US" dirty="0"/>
              <a:t>	Machine </a:t>
            </a:r>
            <a:r>
              <a:rPr lang="en-US" dirty="0" smtClean="0"/>
              <a:t>B: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cycle time of 20 </a:t>
            </a:r>
            <a:r>
              <a:rPr lang="en-US" dirty="0" smtClean="0"/>
              <a:t>ns</a:t>
            </a:r>
          </a:p>
          <a:p>
            <a:pPr lvl="1"/>
            <a:r>
              <a:rPr lang="en-US" dirty="0" smtClean="0"/>
              <a:t>CPI </a:t>
            </a:r>
            <a:r>
              <a:rPr lang="en-US" dirty="0"/>
              <a:t>of 1.2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/>
              <a:t>What machine is faster for this program, and by how much?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Computing CPI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Different types of instructions can take very different amounts of cycles</a:t>
            </a:r>
          </a:p>
          <a:p>
            <a:pPr eaLnBrk="1" hangingPunct="1"/>
            <a:r>
              <a:rPr lang="en-US" dirty="0"/>
              <a:t>	Memory accesses, integer math, floating point, control flow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4468329"/>
              </p:ext>
            </p:extLst>
          </p:nvPr>
        </p:nvGraphicFramePr>
        <p:xfrm>
          <a:off x="2514600" y="990600"/>
          <a:ext cx="4545053" cy="66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222280" imgH="355320" progId="Equation.3">
                  <p:embed/>
                </p:oleObj>
              </mc:Choice>
              <mc:Fallback>
                <p:oleObj name="Equation" r:id="rId8" imgW="2222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4545053" cy="663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Group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2033507"/>
              </p:ext>
            </p:extLst>
          </p:nvPr>
        </p:nvGraphicFramePr>
        <p:xfrm>
          <a:off x="658813" y="3314436"/>
          <a:ext cx="7604125" cy="34673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1825"/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Cycles * Freq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CPI: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Computing CPI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Different types of instructions can take very different amounts of cycles</a:t>
            </a:r>
          </a:p>
          <a:p>
            <a:pPr eaLnBrk="1" hangingPunct="1"/>
            <a:r>
              <a:rPr lang="en-US" dirty="0"/>
              <a:t>	Memory accesses, integer math, floating point, control flow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34730483"/>
              </p:ext>
            </p:extLst>
          </p:nvPr>
        </p:nvGraphicFramePr>
        <p:xfrm>
          <a:off x="2514600" y="990600"/>
          <a:ext cx="4545053" cy="66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2222280" imgH="355320" progId="Equation.3">
                  <p:embed/>
                </p:oleObj>
              </mc:Choice>
              <mc:Fallback>
                <p:oleObj name="Equation" r:id="rId8" imgW="22222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4545053" cy="663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Group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81391059"/>
              </p:ext>
            </p:extLst>
          </p:nvPr>
        </p:nvGraphicFramePr>
        <p:xfrm>
          <a:off x="658813" y="3314436"/>
          <a:ext cx="7604125" cy="34673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1825"/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Cycles * Freq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.5</a:t>
                      </a: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</a:rPr>
                        <a:t>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.4</a:t>
                      </a: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CPI: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endParaRPr kumimoji="0" lang="en-US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CPI &amp; Processor Tradeoffs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r>
              <a:rPr lang="en-US" i="1"/>
              <a:t>How much faster would the machine be if:</a:t>
            </a:r>
          </a:p>
          <a:p>
            <a:pPr eaLnBrk="1" hangingPunct="1">
              <a:buFontTx/>
              <a:buAutoNum type="arabicPeriod"/>
            </a:pPr>
            <a:r>
              <a:rPr lang="en-US"/>
              <a:t>A data cache reduced the average load time to 2 cycles?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Branch prediction shaved a cycle off the branch time?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r>
              <a:rPr lang="en-US"/>
              <a:t>Two ALU instructions could be executed at once?</a:t>
            </a:r>
          </a:p>
          <a:p>
            <a:pPr eaLnBrk="1" hangingPunct="1">
              <a:buFontTx/>
              <a:buAutoNum type="arabicPeriod"/>
            </a:pPr>
            <a:endParaRPr lang="en-US"/>
          </a:p>
          <a:p>
            <a:pPr eaLnBrk="1" hangingPunct="1">
              <a:buFontTx/>
              <a:buAutoNum type="arabicPeriod"/>
            </a:pPr>
            <a:endParaRPr lang="en-US"/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3528723"/>
              </p:ext>
            </p:extLst>
          </p:nvPr>
        </p:nvGraphicFramePr>
        <p:xfrm>
          <a:off x="1598613" y="1371600"/>
          <a:ext cx="5702300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1825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 Frequency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Warning 1: Amdahl’s Law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/>
              <a:t>The impact of a performance improvement is limited by what is NOT improved: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Example:  Assume a program runs in 100 seconds on a machine, with multiply responsible for 80 seconds of this time.  How much do we have to speed up multiply to make the program run 4 times faster?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5 times faster?</a:t>
            </a:r>
          </a:p>
        </p:txBody>
      </p:sp>
      <p:grpSp>
        <p:nvGrpSpPr>
          <p:cNvPr id="3789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93688" y="2332038"/>
            <a:ext cx="8499475" cy="639762"/>
            <a:chOff x="188" y="941"/>
            <a:chExt cx="5428" cy="408"/>
          </a:xfrm>
        </p:grpSpPr>
        <p:sp>
          <p:nvSpPr>
            <p:cNvPr id="37894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8" y="941"/>
              <a:ext cx="1353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after improvement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88" y="941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of unaffected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53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16" y="1028"/>
              <a:ext cx="170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37898" name="Group 9"/>
            <p:cNvGrpSpPr>
              <a:grpSpLocks/>
            </p:cNvGrpSpPr>
            <p:nvPr/>
          </p:nvGrpSpPr>
          <p:grpSpPr bwMode="auto">
            <a:xfrm>
              <a:off x="3909" y="941"/>
              <a:ext cx="1707" cy="407"/>
              <a:chOff x="3909" y="941"/>
              <a:chExt cx="1707" cy="407"/>
            </a:xfrm>
          </p:grpSpPr>
          <p:sp>
            <p:nvSpPr>
              <p:cNvPr id="37901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909" y="941"/>
                <a:ext cx="1707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Amount of improvement</a:t>
                </a:r>
              </a:p>
            </p:txBody>
          </p:sp>
          <p:sp>
            <p:nvSpPr>
              <p:cNvPr id="37902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60" y="1153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899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0" y="1028"/>
              <a:ext cx="19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+</a:t>
              </a:r>
            </a:p>
          </p:txBody>
        </p:sp>
        <p:sp>
          <p:nvSpPr>
            <p:cNvPr id="37900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766" y="942"/>
              <a:ext cx="110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Execution time</a:t>
              </a:r>
              <a:br>
                <a:rPr lang="en-US">
                  <a:solidFill>
                    <a:schemeClr val="accent2"/>
                  </a:solidFill>
                  <a:latin typeface="Trebuchet MS" charset="0"/>
                </a:rPr>
              </a:br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affected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61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Warning 2: MIPs, MHz </a:t>
            </a:r>
            <a:r>
              <a:rPr lang="en-US">
                <a:sym typeface="Symbol" charset="2"/>
              </a:rPr>
              <a:t></a:t>
            </a:r>
            <a:r>
              <a:rPr lang="en-US"/>
              <a:t> Performance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Higher MHz (clock rate)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Orange computer: 1000 MHz, CPI: 2.5, 1 billion instruction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i="1" dirty="0"/>
              <a:t>Grape computer: 500MHz, CPI: 1.1, 1 billion instruction program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Higher MIPs (million instructions per second) doesn’t always mean better CPU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1 MHz machine, with two </a:t>
            </a:r>
            <a:r>
              <a:rPr lang="en-US" dirty="0" smtClean="0"/>
              <a:t>different compilers/instruction sets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A on program X: 10M ALU, 1M Load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Compiler B on program X: 5M ALU, </a:t>
            </a:r>
            <a:r>
              <a:rPr lang="en-US" dirty="0" smtClean="0"/>
              <a:t>1.5M </a:t>
            </a:r>
            <a:r>
              <a:rPr lang="en-US" dirty="0"/>
              <a:t>Load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Execution Time: A ____  B ____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MIPS: A ____  B ____</a:t>
            </a:r>
          </a:p>
        </p:txBody>
      </p:sp>
      <p:graphicFrame>
        <p:nvGraphicFramePr>
          <p:cNvPr id="313368" name="Group 2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1366744"/>
              </p:ext>
            </p:extLst>
          </p:nvPr>
        </p:nvGraphicFramePr>
        <p:xfrm>
          <a:off x="4875213" y="4646613"/>
          <a:ext cx="3800475" cy="1670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0237"/>
                <a:gridCol w="19002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Instruction Type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Type Cycles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Store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Branch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</a:endParaRPr>
                    </a:p>
                  </a:txBody>
                  <a:tcPr marL="90215" marR="90215" marT="45107" marB="4510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Performance Summary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US" dirty="0"/>
              <a:t>Machine performance: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Better performance:</a:t>
            </a:r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number of instructions to implement computations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CPI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_____ Clock rate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Improving performance must balance each constraint</a:t>
            </a:r>
          </a:p>
          <a:p>
            <a:pPr eaLnBrk="1" hangingPunct="1">
              <a:buFontTx/>
              <a:buNone/>
            </a:pPr>
            <a:r>
              <a:rPr lang="en-US" dirty="0"/>
              <a:t>		Example: RISC vs. CISC</a:t>
            </a:r>
          </a:p>
        </p:txBody>
      </p:sp>
      <p:grpSp>
        <p:nvGrpSpPr>
          <p:cNvPr id="4198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1675" y="2027238"/>
            <a:ext cx="7988300" cy="639762"/>
            <a:chOff x="229" y="2626"/>
            <a:chExt cx="5102" cy="409"/>
          </a:xfrm>
        </p:grpSpPr>
        <p:sp>
          <p:nvSpPr>
            <p:cNvPr id="41990" name="Text Box 5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29" y="2626"/>
              <a:ext cx="1409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CPU execution time</a:t>
              </a:r>
            </a:p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1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1" y="2626"/>
              <a:ext cx="1013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Instructions</a:t>
              </a:r>
            </a:p>
            <a:p>
              <a:pPr algn="ctr" defTabSz="901700" eaLnBrk="0" hangingPunct="0"/>
              <a:r>
                <a:rPr lang="en-US" dirty="0">
                  <a:solidFill>
                    <a:schemeClr val="accent2"/>
                  </a:solidFill>
                  <a:latin typeface="Trebuchet MS" charset="0"/>
                </a:rPr>
                <a:t>for a program</a:t>
              </a:r>
            </a:p>
          </p:txBody>
        </p:sp>
        <p:sp>
          <p:nvSpPr>
            <p:cNvPr id="41992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27" y="2713"/>
              <a:ext cx="19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=</a:t>
              </a:r>
            </a:p>
          </p:txBody>
        </p:sp>
        <p:sp>
          <p:nvSpPr>
            <p:cNvPr id="41993" name="Text Box 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67" y="2713"/>
              <a:ext cx="1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grpSp>
          <p:nvGrpSpPr>
            <p:cNvPr id="41994" name="Group 9"/>
            <p:cNvGrpSpPr>
              <a:grpSpLocks/>
            </p:cNvGrpSpPr>
            <p:nvPr/>
          </p:nvGrpSpPr>
          <p:grpSpPr bwMode="auto">
            <a:xfrm>
              <a:off x="4352" y="2627"/>
              <a:ext cx="979" cy="408"/>
              <a:chOff x="3507" y="2627"/>
              <a:chExt cx="979" cy="408"/>
            </a:xfrm>
          </p:grpSpPr>
          <p:sp>
            <p:nvSpPr>
              <p:cNvPr id="41997" name="Text Box 1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595" y="2627"/>
                <a:ext cx="785" cy="4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215" tIns="45107" rIns="90215" bIns="45107">
                <a:prstTxWarp prst="textNoShape">
                  <a:avLst/>
                </a:prstTxWarp>
                <a:spAutoFit/>
              </a:bodyPr>
              <a:lstStyle/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1</a:t>
                </a:r>
              </a:p>
              <a:p>
                <a:pPr algn="ctr" defTabSz="901700" eaLnBrk="0" hangingPunct="0"/>
                <a:r>
                  <a:rPr lang="en-US">
                    <a:solidFill>
                      <a:schemeClr val="accent2"/>
                    </a:solidFill>
                    <a:latin typeface="Trebuchet MS" charset="0"/>
                  </a:rPr>
                  <a:t>Clock rate</a:t>
                </a:r>
              </a:p>
            </p:txBody>
          </p:sp>
          <p:sp>
            <p:nvSpPr>
              <p:cNvPr id="41998" name="Line 11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995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39" y="2713"/>
              <a:ext cx="16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*</a:t>
              </a:r>
            </a:p>
          </p:txBody>
        </p:sp>
        <p:sp>
          <p:nvSpPr>
            <p:cNvPr id="41996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77" y="2713"/>
              <a:ext cx="32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215" tIns="45107" rIns="90215" bIns="45107">
              <a:prstTxWarp prst="textNoShape">
                <a:avLst/>
              </a:prstTxWarp>
              <a:spAutoFit/>
            </a:bodyPr>
            <a:lstStyle/>
            <a:p>
              <a:pPr algn="ctr" defTabSz="901700" eaLnBrk="0" hangingPunct="0"/>
              <a:r>
                <a:rPr lang="en-US">
                  <a:solidFill>
                    <a:schemeClr val="accent2"/>
                  </a:solidFill>
                  <a:latin typeface="Trebuchet MS" charset="0"/>
                </a:rPr>
                <a:t>CPI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1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Comparison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Whetstone MWIPS</a:t>
            </a:r>
          </a:p>
          <a:p>
            <a:pPr lvl="1"/>
            <a:r>
              <a:rPr lang="en-US" dirty="0" smtClean="0"/>
              <a:t>Specific program profile stressing Floating Point</a:t>
            </a:r>
          </a:p>
          <a:p>
            <a:pPr lvl="1"/>
            <a:r>
              <a:rPr lang="en-US" dirty="0" smtClean="0"/>
              <a:t>Minimal memory stress</a:t>
            </a:r>
          </a:p>
          <a:p>
            <a:pPr lvl="1"/>
            <a:r>
              <a:rPr lang="en-US" dirty="0" smtClean="0"/>
              <a:t>AM386 developed 5.68MWIPS @ 40MHz (1991)</a:t>
            </a:r>
          </a:p>
          <a:p>
            <a:pPr lvl="1"/>
            <a:r>
              <a:rPr lang="en-US" dirty="0" smtClean="0"/>
              <a:t>I7 930 develops 2496MWIPS @ 2800MHz</a:t>
            </a:r>
          </a:p>
        </p:txBody>
      </p:sp>
    </p:spTree>
    <p:extLst>
      <p:ext uri="{BB962C8B-B14F-4D97-AF65-F5344CB8AC3E}">
        <p14:creationId xmlns:p14="http://schemas.microsoft.com/office/powerpoint/2010/main" val="730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Comparison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Dhrystone </a:t>
            </a:r>
          </a:p>
          <a:p>
            <a:pPr lvl="1"/>
            <a:r>
              <a:rPr lang="en-US" dirty="0" smtClean="0"/>
              <a:t>Specific program stressing integer and string ops</a:t>
            </a:r>
          </a:p>
          <a:p>
            <a:pPr lvl="1"/>
            <a:endParaRPr lang="en-US" dirty="0"/>
          </a:p>
          <a:p>
            <a:r>
              <a:rPr lang="en-US" dirty="0" smtClean="0"/>
              <a:t>LINPACK</a:t>
            </a:r>
          </a:p>
          <a:p>
            <a:pPr lvl="1"/>
            <a:r>
              <a:rPr lang="en-US" dirty="0" smtClean="0"/>
              <a:t>Solve linear equation </a:t>
            </a:r>
            <a:r>
              <a:rPr lang="en-US" i="1" dirty="0" smtClean="0"/>
              <a:t>Ax=b</a:t>
            </a:r>
          </a:p>
          <a:p>
            <a:pPr lvl="1"/>
            <a:r>
              <a:rPr lang="en-US" dirty="0" smtClean="0"/>
              <a:t>Common calculation in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675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Comparison Metrics:</a:t>
            </a:r>
            <a:br>
              <a:rPr lang="en-US" dirty="0" smtClean="0"/>
            </a:br>
            <a:r>
              <a:rPr lang="en-US" dirty="0" smtClean="0"/>
              <a:t>The Gibson 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Gibson Mix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52260"/>
              </p:ext>
            </p:extLst>
          </p:nvPr>
        </p:nvGraphicFramePr>
        <p:xfrm>
          <a:off x="457200" y="1668623"/>
          <a:ext cx="8229600" cy="5036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Add/Subtract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Multiply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Fixed Point Divide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Compare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Transfer 8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Logical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Modification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Multiply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748">
                <a:tc>
                  <a:txBody>
                    <a:bodyPr/>
                    <a:lstStyle/>
                    <a:p>
                      <a:r>
                        <a:rPr lang="en-US"/>
                        <a:t>Floating Point Divide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in Silicon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Area drives manufacturing cost</a:t>
            </a:r>
          </a:p>
          <a:p>
            <a:pPr lvl="1"/>
            <a:r>
              <a:rPr lang="en-US" dirty="0" smtClean="0"/>
              <a:t># Chips per silicon wafer</a:t>
            </a:r>
          </a:p>
          <a:p>
            <a:endParaRPr lang="en-US" dirty="0"/>
          </a:p>
          <a:p>
            <a:r>
              <a:rPr lang="en-US" dirty="0" smtClean="0"/>
              <a:t>Number of inputs drives gate size</a:t>
            </a:r>
          </a:p>
          <a:p>
            <a:pPr lvl="1"/>
            <a:r>
              <a:rPr lang="en-US" dirty="0" smtClean="0"/>
              <a:t>Two transistors per input</a:t>
            </a:r>
          </a:p>
          <a:p>
            <a:pPr lvl="1"/>
            <a:r>
              <a:rPr lang="en-US" dirty="0" smtClean="0"/>
              <a:t>Slightly worse than linear growth</a:t>
            </a:r>
          </a:p>
          <a:p>
            <a:pPr lvl="1"/>
            <a:endParaRPr lang="en-US" dirty="0"/>
          </a:p>
          <a:p>
            <a:r>
              <a:rPr lang="en-US" dirty="0" smtClean="0"/>
              <a:t>Total Gate Inputs </a:t>
            </a:r>
            <a:r>
              <a:rPr lang="en-US" dirty="0" smtClean="0">
                <a:sym typeface="Wingdings" panose="05000000000000000000" pitchFamily="2" charset="2"/>
              </a:rPr>
              <a:t> Rough Cost Estimate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</a:t>
            </a:r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decoder with </a:t>
            </a:r>
            <a:r>
              <a:rPr lang="en-US" b="1" dirty="0" smtClean="0"/>
              <a:t>S</a:t>
            </a:r>
            <a:r>
              <a:rPr lang="en-US" dirty="0" smtClean="0"/>
              <a:t> select bits and </a:t>
            </a:r>
            <a:r>
              <a:rPr lang="en-US" b="1" dirty="0" smtClean="0"/>
              <a:t>D</a:t>
            </a:r>
            <a:r>
              <a:rPr lang="en-US" dirty="0" smtClean="0"/>
              <a:t> outputs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 = 2^</a:t>
            </a:r>
            <a:r>
              <a:rPr lang="en-US" b="1" dirty="0" smtClean="0"/>
              <a:t>S</a:t>
            </a:r>
          </a:p>
          <a:p>
            <a:pPr lvl="1"/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 Inverters					</a:t>
            </a:r>
          </a:p>
          <a:p>
            <a:pPr lvl="1"/>
            <a:r>
              <a:rPr lang="en-US" b="1" dirty="0" smtClean="0"/>
              <a:t>D </a:t>
            </a:r>
            <a:r>
              <a:rPr lang="en-US" dirty="0" smtClean="0"/>
              <a:t>AND Gates with </a:t>
            </a:r>
            <a:r>
              <a:rPr lang="en-US" b="1" dirty="0" smtClean="0"/>
              <a:t>S </a:t>
            </a:r>
            <a:r>
              <a:rPr lang="en-US" dirty="0" smtClean="0"/>
              <a:t>inputs			</a:t>
            </a:r>
          </a:p>
          <a:p>
            <a:pPr lvl="1"/>
            <a:endParaRPr lang="en-US" dirty="0"/>
          </a:p>
          <a:p>
            <a:r>
              <a:rPr lang="en-US" dirty="0" smtClean="0"/>
              <a:t>Total Size: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709863" cy="469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7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Growth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decoder with 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 select bits and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 outputs</a:t>
                </a:r>
              </a:p>
              <a:p>
                <a:pPr lvl="1"/>
                <a:r>
                  <a:rPr lang="en-US" b="1" dirty="0" smtClean="0"/>
                  <a:t>D</a:t>
                </a:r>
                <a:r>
                  <a:rPr lang="en-US" dirty="0" smtClean="0"/>
                  <a:t> = 2^</a:t>
                </a:r>
                <a:r>
                  <a:rPr lang="en-US" b="1" dirty="0" smtClean="0"/>
                  <a:t>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Need</a:t>
                </a:r>
              </a:p>
              <a:p>
                <a:pPr lvl="1"/>
                <a:r>
                  <a:rPr lang="en-US" b="1" dirty="0" smtClean="0"/>
                  <a:t>S</a:t>
                </a:r>
                <a:r>
                  <a:rPr lang="en-US" dirty="0" smtClean="0"/>
                  <a:t> Inverters					(</a:t>
                </a:r>
                <a:r>
                  <a:rPr lang="en-US" b="1" dirty="0" smtClean="0"/>
                  <a:t>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b="1" dirty="0" smtClean="0"/>
                  <a:t>D </a:t>
                </a:r>
                <a:r>
                  <a:rPr lang="en-US" dirty="0" smtClean="0"/>
                  <a:t>AND Gates with </a:t>
                </a:r>
                <a:r>
                  <a:rPr lang="en-US" b="1" dirty="0" smtClean="0"/>
                  <a:t>S </a:t>
                </a:r>
                <a:r>
                  <a:rPr lang="en-US" dirty="0" smtClean="0"/>
                  <a:t>inputs			(</a:t>
                </a:r>
                <a:r>
                  <a:rPr lang="en-US" b="1" dirty="0" smtClean="0"/>
                  <a:t>DS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Total Size: </a:t>
                </a:r>
                <a:r>
                  <a:rPr lang="en-US" b="1" dirty="0" smtClean="0"/>
                  <a:t>DS</a:t>
                </a:r>
                <a:r>
                  <a:rPr lang="en-US" dirty="0" smtClean="0"/>
                  <a:t>+</a:t>
                </a:r>
                <a:r>
                  <a:rPr lang="en-US" b="1" dirty="0" smtClean="0"/>
                  <a:t>S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en-US" dirty="0" smtClean="0"/>
                  <a:t>+1)=(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+1)log2(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 w/Decoder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" y="2238428"/>
            <a:ext cx="8975994" cy="385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 w/Decoder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1679"/>
            <a:ext cx="9008254" cy="433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has 12 Gate Inputs</a:t>
            </a:r>
          </a:p>
          <a:p>
            <a:pPr lvl="1"/>
            <a:r>
              <a:rPr lang="en-US" dirty="0" smtClean="0"/>
              <a:t>4 AND2		(8)</a:t>
            </a:r>
          </a:p>
          <a:p>
            <a:pPr lvl="1"/>
            <a:r>
              <a:rPr lang="en-US" dirty="0" smtClean="0"/>
              <a:t>1 OR4		(4)</a:t>
            </a:r>
          </a:p>
          <a:p>
            <a:pPr lvl="1"/>
            <a:endParaRPr lang="en-US" dirty="0"/>
          </a:p>
          <a:p>
            <a:r>
              <a:rPr lang="en-US" dirty="0" smtClean="0"/>
              <a:t>Per decode line:</a:t>
            </a:r>
          </a:p>
          <a:p>
            <a:pPr lvl="1"/>
            <a:r>
              <a:rPr lang="en-US" dirty="0" smtClean="0"/>
              <a:t>1 AND2</a:t>
            </a:r>
          </a:p>
          <a:p>
            <a:pPr lvl="1"/>
            <a:r>
              <a:rPr lang="en-US" dirty="0" smtClean="0"/>
              <a:t>1 input of the OR</a:t>
            </a:r>
          </a:p>
          <a:p>
            <a:pPr lvl="1"/>
            <a:endParaRPr lang="en-US" dirty="0"/>
          </a:p>
          <a:p>
            <a:r>
              <a:rPr lang="en-US" dirty="0" smtClean="0"/>
              <a:t>(#Decode Lines)*3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72" y="1676400"/>
            <a:ext cx="35086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8264</TotalTime>
  <Words>1550</Words>
  <Application>Microsoft Office PowerPoint</Application>
  <PresentationFormat>On-screen Show (4:3)</PresentationFormat>
  <Paragraphs>584</Paragraphs>
  <Slides>40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b0111 Growth and Performance</vt:lpstr>
      <vt:lpstr>Acknowledgements</vt:lpstr>
      <vt:lpstr>Today</vt:lpstr>
      <vt:lpstr>Size in Silicon</vt:lpstr>
      <vt:lpstr>Decoder Growth</vt:lpstr>
      <vt:lpstr>Decoder Growth Review</vt:lpstr>
      <vt:lpstr>Look Up Table w/Decoder</vt:lpstr>
      <vt:lpstr>Look Up Table w/Decoder</vt:lpstr>
      <vt:lpstr>Growth Characteristics</vt:lpstr>
      <vt:lpstr>LUT Growth Review</vt:lpstr>
      <vt:lpstr>LUT Growth Review</vt:lpstr>
      <vt:lpstr>Adder Comparison</vt:lpstr>
      <vt:lpstr>Adder Comparison</vt:lpstr>
      <vt:lpstr>Homework and Labs</vt:lpstr>
      <vt:lpstr>Major Goals</vt:lpstr>
      <vt:lpstr>Minor Goals</vt:lpstr>
      <vt:lpstr>Hint: `define</vt:lpstr>
      <vt:lpstr>Hint: LUT</vt:lpstr>
      <vt:lpstr>Hint: LUT</vt:lpstr>
      <vt:lpstr>Hint: LUT</vt:lpstr>
      <vt:lpstr>Hint: Generate</vt:lpstr>
      <vt:lpstr>Hint: Param</vt:lpstr>
      <vt:lpstr>PowerPoint Presentation</vt:lpstr>
      <vt:lpstr>Computer “Performance”</vt:lpstr>
      <vt:lpstr>Performance Example: Planes</vt:lpstr>
      <vt:lpstr>Computer Performance</vt:lpstr>
      <vt:lpstr>Execution Time</vt:lpstr>
      <vt:lpstr>CPU Time</vt:lpstr>
      <vt:lpstr>CPI</vt:lpstr>
      <vt:lpstr>CPI Example</vt:lpstr>
      <vt:lpstr>Computing CPI</vt:lpstr>
      <vt:lpstr>Computing CPI</vt:lpstr>
      <vt:lpstr>CPI &amp; Processor Tradeoffs</vt:lpstr>
      <vt:lpstr>Warning 1: Amdahl’s Law</vt:lpstr>
      <vt:lpstr>Warning 2: MIPs, MHz  Performance </vt:lpstr>
      <vt:lpstr>Processor Performance Summary</vt:lpstr>
      <vt:lpstr>Common Comparison Metrics</vt:lpstr>
      <vt:lpstr>Common Comparison Metrics</vt:lpstr>
      <vt:lpstr>Common Comparison Metrics: The Gibson Mix</vt:lpstr>
      <vt:lpstr>Remaining Time?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 Single Cycle CPU</dc:title>
  <dc:creator>Eric</dc:creator>
  <cp:lastModifiedBy>Eric VanWyk</cp:lastModifiedBy>
  <cp:revision>75</cp:revision>
  <dcterms:created xsi:type="dcterms:W3CDTF">2012-09-27T01:33:02Z</dcterms:created>
  <dcterms:modified xsi:type="dcterms:W3CDTF">2014-09-28T23:49:13Z</dcterms:modified>
</cp:coreProperties>
</file>