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5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6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notesSlides/notesSlide7.xml" ContentType="application/vnd.openxmlformats-officedocument.presentationml.notesSlide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319" r:id="rId4"/>
    <p:sldId id="320" r:id="rId5"/>
    <p:sldId id="321" r:id="rId6"/>
    <p:sldId id="322" r:id="rId7"/>
    <p:sldId id="259" r:id="rId8"/>
    <p:sldId id="262" r:id="rId9"/>
    <p:sldId id="283" r:id="rId10"/>
    <p:sldId id="308" r:id="rId11"/>
    <p:sldId id="311" r:id="rId12"/>
    <p:sldId id="312" r:id="rId13"/>
    <p:sldId id="289" r:id="rId14"/>
    <p:sldId id="265" r:id="rId15"/>
    <p:sldId id="264" r:id="rId16"/>
    <p:sldId id="263" r:id="rId17"/>
    <p:sldId id="269" r:id="rId18"/>
    <p:sldId id="315" r:id="rId19"/>
    <p:sldId id="270" r:id="rId20"/>
    <p:sldId id="287" r:id="rId21"/>
    <p:sldId id="272" r:id="rId22"/>
    <p:sldId id="277" r:id="rId23"/>
    <p:sldId id="290" r:id="rId24"/>
    <p:sldId id="292" r:id="rId25"/>
    <p:sldId id="316" r:id="rId26"/>
    <p:sldId id="323" r:id="rId27"/>
    <p:sldId id="314" r:id="rId28"/>
    <p:sldId id="296" r:id="rId29"/>
    <p:sldId id="297" r:id="rId30"/>
    <p:sldId id="278" r:id="rId31"/>
    <p:sldId id="291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31" autoAdjust="0"/>
  </p:normalViewPr>
  <p:slideViewPr>
    <p:cSldViewPr>
      <p:cViewPr>
        <p:scale>
          <a:sx n="75" d="100"/>
          <a:sy n="75" d="100"/>
        </p:scale>
        <p:origin x="-2664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736A-96E3-46C1-BA68-BC3F4EE5BE7E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45AF-1706-4497-BF3E-31AF187FF4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Note that Aw is now connected to </a:t>
            </a:r>
            <a:r>
              <a:rPr lang="en-US" dirty="0" err="1" smtClean="0">
                <a:latin typeface="Times New Roman" charset="0"/>
              </a:rPr>
              <a:t>Rt</a:t>
            </a:r>
            <a:r>
              <a:rPr lang="en-US" baseline="0" dirty="0" smtClean="0">
                <a:latin typeface="Times New Roman" charset="0"/>
              </a:rPr>
              <a:t> instead of Rd.  This is not an error – Rd occupies the same space as part of the immediate in the instruction, and is therefore not available for this instruction.  This is resolved soon!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8970-C97F-49FD-8669-AA1B042DCB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tags" Target="../tags/tag127.xml"/><Relationship Id="rId3" Type="http://schemas.openxmlformats.org/officeDocument/2006/relationships/tags" Target="../tags/tag104.xml"/><Relationship Id="rId21" Type="http://schemas.openxmlformats.org/officeDocument/2006/relationships/tags" Target="../tags/tag122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tags" Target="../tags/tag126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tags" Target="../tags/tag121.xml"/><Relationship Id="rId29" Type="http://schemas.openxmlformats.org/officeDocument/2006/relationships/notesSlide" Target="../notesSlides/notesSlide4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tags" Target="../tags/tag1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tags" Target="../tags/tag146.xml"/><Relationship Id="rId26" Type="http://schemas.openxmlformats.org/officeDocument/2006/relationships/tags" Target="../tags/tag154.xml"/><Relationship Id="rId3" Type="http://schemas.openxmlformats.org/officeDocument/2006/relationships/tags" Target="../tags/tag131.xml"/><Relationship Id="rId21" Type="http://schemas.openxmlformats.org/officeDocument/2006/relationships/tags" Target="../tags/tag149.xml"/><Relationship Id="rId34" Type="http://schemas.openxmlformats.org/officeDocument/2006/relationships/tags" Target="../tags/tag162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tags" Target="../tags/tag145.xml"/><Relationship Id="rId25" Type="http://schemas.openxmlformats.org/officeDocument/2006/relationships/tags" Target="../tags/tag153.xml"/><Relationship Id="rId33" Type="http://schemas.openxmlformats.org/officeDocument/2006/relationships/tags" Target="../tags/tag161.xml"/><Relationship Id="rId38" Type="http://schemas.openxmlformats.org/officeDocument/2006/relationships/notesSlide" Target="../notesSlides/notesSlide5.xml"/><Relationship Id="rId2" Type="http://schemas.openxmlformats.org/officeDocument/2006/relationships/tags" Target="../tags/tag130.xml"/><Relationship Id="rId16" Type="http://schemas.openxmlformats.org/officeDocument/2006/relationships/tags" Target="../tags/tag144.xml"/><Relationship Id="rId20" Type="http://schemas.openxmlformats.org/officeDocument/2006/relationships/tags" Target="../tags/tag148.xml"/><Relationship Id="rId29" Type="http://schemas.openxmlformats.org/officeDocument/2006/relationships/tags" Target="../tags/tag157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24" Type="http://schemas.openxmlformats.org/officeDocument/2006/relationships/tags" Target="../tags/tag152.xml"/><Relationship Id="rId32" Type="http://schemas.openxmlformats.org/officeDocument/2006/relationships/tags" Target="../tags/tag16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15" Type="http://schemas.openxmlformats.org/officeDocument/2006/relationships/tags" Target="../tags/tag143.xml"/><Relationship Id="rId23" Type="http://schemas.openxmlformats.org/officeDocument/2006/relationships/tags" Target="../tags/tag151.xml"/><Relationship Id="rId28" Type="http://schemas.openxmlformats.org/officeDocument/2006/relationships/tags" Target="../tags/tag156.xml"/><Relationship Id="rId36" Type="http://schemas.openxmlformats.org/officeDocument/2006/relationships/tags" Target="../tags/tag164.xml"/><Relationship Id="rId10" Type="http://schemas.openxmlformats.org/officeDocument/2006/relationships/tags" Target="../tags/tag138.xml"/><Relationship Id="rId19" Type="http://schemas.openxmlformats.org/officeDocument/2006/relationships/tags" Target="../tags/tag147.xml"/><Relationship Id="rId31" Type="http://schemas.openxmlformats.org/officeDocument/2006/relationships/tags" Target="../tags/tag159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tags" Target="../tags/tag142.xml"/><Relationship Id="rId22" Type="http://schemas.openxmlformats.org/officeDocument/2006/relationships/tags" Target="../tags/tag150.xml"/><Relationship Id="rId27" Type="http://schemas.openxmlformats.org/officeDocument/2006/relationships/tags" Target="../tags/tag155.xml"/><Relationship Id="rId30" Type="http://schemas.openxmlformats.org/officeDocument/2006/relationships/tags" Target="../tags/tag158.xml"/><Relationship Id="rId35" Type="http://schemas.openxmlformats.org/officeDocument/2006/relationships/tags" Target="../tags/tag1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26" Type="http://schemas.openxmlformats.org/officeDocument/2006/relationships/tags" Target="../tags/tag196.xml"/><Relationship Id="rId39" Type="http://schemas.openxmlformats.org/officeDocument/2006/relationships/tags" Target="../tags/tag209.xml"/><Relationship Id="rId21" Type="http://schemas.openxmlformats.org/officeDocument/2006/relationships/tags" Target="../tags/tag191.xml"/><Relationship Id="rId34" Type="http://schemas.openxmlformats.org/officeDocument/2006/relationships/tags" Target="../tags/tag204.xml"/><Relationship Id="rId42" Type="http://schemas.openxmlformats.org/officeDocument/2006/relationships/tags" Target="../tags/tag212.xml"/><Relationship Id="rId47" Type="http://schemas.openxmlformats.org/officeDocument/2006/relationships/tags" Target="../tags/tag217.xml"/><Relationship Id="rId50" Type="http://schemas.openxmlformats.org/officeDocument/2006/relationships/tags" Target="../tags/tag220.xml"/><Relationship Id="rId55" Type="http://schemas.openxmlformats.org/officeDocument/2006/relationships/tags" Target="../tags/tag225.xml"/><Relationship Id="rId63" Type="http://schemas.openxmlformats.org/officeDocument/2006/relationships/tags" Target="../tags/tag233.xml"/><Relationship Id="rId68" Type="http://schemas.openxmlformats.org/officeDocument/2006/relationships/tags" Target="../tags/tag238.xml"/><Relationship Id="rId76" Type="http://schemas.openxmlformats.org/officeDocument/2006/relationships/tags" Target="../tags/tag246.xml"/><Relationship Id="rId84" Type="http://schemas.openxmlformats.org/officeDocument/2006/relationships/tags" Target="../tags/tag254.xml"/><Relationship Id="rId89" Type="http://schemas.openxmlformats.org/officeDocument/2006/relationships/tags" Target="../tags/tag259.xml"/><Relationship Id="rId7" Type="http://schemas.openxmlformats.org/officeDocument/2006/relationships/tags" Target="../tags/tag177.xml"/><Relationship Id="rId71" Type="http://schemas.openxmlformats.org/officeDocument/2006/relationships/tags" Target="../tags/tag241.xml"/><Relationship Id="rId92" Type="http://schemas.openxmlformats.org/officeDocument/2006/relationships/tags" Target="../tags/tag262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9" Type="http://schemas.openxmlformats.org/officeDocument/2006/relationships/tags" Target="../tags/tag199.xml"/><Relationship Id="rId11" Type="http://schemas.openxmlformats.org/officeDocument/2006/relationships/tags" Target="../tags/tag181.xml"/><Relationship Id="rId24" Type="http://schemas.openxmlformats.org/officeDocument/2006/relationships/tags" Target="../tags/tag194.xml"/><Relationship Id="rId32" Type="http://schemas.openxmlformats.org/officeDocument/2006/relationships/tags" Target="../tags/tag202.xml"/><Relationship Id="rId37" Type="http://schemas.openxmlformats.org/officeDocument/2006/relationships/tags" Target="../tags/tag207.xml"/><Relationship Id="rId40" Type="http://schemas.openxmlformats.org/officeDocument/2006/relationships/tags" Target="../tags/tag210.xml"/><Relationship Id="rId45" Type="http://schemas.openxmlformats.org/officeDocument/2006/relationships/tags" Target="../tags/tag215.xml"/><Relationship Id="rId53" Type="http://schemas.openxmlformats.org/officeDocument/2006/relationships/tags" Target="../tags/tag223.xml"/><Relationship Id="rId58" Type="http://schemas.openxmlformats.org/officeDocument/2006/relationships/tags" Target="../tags/tag228.xml"/><Relationship Id="rId66" Type="http://schemas.openxmlformats.org/officeDocument/2006/relationships/tags" Target="../tags/tag236.xml"/><Relationship Id="rId74" Type="http://schemas.openxmlformats.org/officeDocument/2006/relationships/tags" Target="../tags/tag244.xml"/><Relationship Id="rId79" Type="http://schemas.openxmlformats.org/officeDocument/2006/relationships/tags" Target="../tags/tag249.xml"/><Relationship Id="rId87" Type="http://schemas.openxmlformats.org/officeDocument/2006/relationships/tags" Target="../tags/tag257.xml"/><Relationship Id="rId5" Type="http://schemas.openxmlformats.org/officeDocument/2006/relationships/tags" Target="../tags/tag175.xml"/><Relationship Id="rId61" Type="http://schemas.openxmlformats.org/officeDocument/2006/relationships/tags" Target="../tags/tag231.xml"/><Relationship Id="rId82" Type="http://schemas.openxmlformats.org/officeDocument/2006/relationships/tags" Target="../tags/tag252.xml"/><Relationship Id="rId90" Type="http://schemas.openxmlformats.org/officeDocument/2006/relationships/tags" Target="../tags/tag260.xml"/><Relationship Id="rId95" Type="http://schemas.openxmlformats.org/officeDocument/2006/relationships/notesSlide" Target="../notesSlides/notesSlide6.xml"/><Relationship Id="rId19" Type="http://schemas.openxmlformats.org/officeDocument/2006/relationships/tags" Target="../tags/tag189.xml"/><Relationship Id="rId14" Type="http://schemas.openxmlformats.org/officeDocument/2006/relationships/tags" Target="../tags/tag184.xml"/><Relationship Id="rId22" Type="http://schemas.openxmlformats.org/officeDocument/2006/relationships/tags" Target="../tags/tag192.xml"/><Relationship Id="rId27" Type="http://schemas.openxmlformats.org/officeDocument/2006/relationships/tags" Target="../tags/tag197.xml"/><Relationship Id="rId30" Type="http://schemas.openxmlformats.org/officeDocument/2006/relationships/tags" Target="../tags/tag200.xml"/><Relationship Id="rId35" Type="http://schemas.openxmlformats.org/officeDocument/2006/relationships/tags" Target="../tags/tag205.xml"/><Relationship Id="rId43" Type="http://schemas.openxmlformats.org/officeDocument/2006/relationships/tags" Target="../tags/tag213.xml"/><Relationship Id="rId48" Type="http://schemas.openxmlformats.org/officeDocument/2006/relationships/tags" Target="../tags/tag218.xml"/><Relationship Id="rId56" Type="http://schemas.openxmlformats.org/officeDocument/2006/relationships/tags" Target="../tags/tag226.xml"/><Relationship Id="rId64" Type="http://schemas.openxmlformats.org/officeDocument/2006/relationships/tags" Target="../tags/tag234.xml"/><Relationship Id="rId69" Type="http://schemas.openxmlformats.org/officeDocument/2006/relationships/tags" Target="../tags/tag239.xml"/><Relationship Id="rId77" Type="http://schemas.openxmlformats.org/officeDocument/2006/relationships/tags" Target="../tags/tag247.xml"/><Relationship Id="rId8" Type="http://schemas.openxmlformats.org/officeDocument/2006/relationships/tags" Target="../tags/tag178.xml"/><Relationship Id="rId51" Type="http://schemas.openxmlformats.org/officeDocument/2006/relationships/tags" Target="../tags/tag221.xml"/><Relationship Id="rId72" Type="http://schemas.openxmlformats.org/officeDocument/2006/relationships/tags" Target="../tags/tag242.xml"/><Relationship Id="rId80" Type="http://schemas.openxmlformats.org/officeDocument/2006/relationships/tags" Target="../tags/tag250.xml"/><Relationship Id="rId85" Type="http://schemas.openxmlformats.org/officeDocument/2006/relationships/tags" Target="../tags/tag255.xml"/><Relationship Id="rId93" Type="http://schemas.openxmlformats.org/officeDocument/2006/relationships/tags" Target="../tags/tag263.xml"/><Relationship Id="rId3" Type="http://schemas.openxmlformats.org/officeDocument/2006/relationships/tags" Target="../tags/tag173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tags" Target="../tags/tag195.xml"/><Relationship Id="rId33" Type="http://schemas.openxmlformats.org/officeDocument/2006/relationships/tags" Target="../tags/tag203.xml"/><Relationship Id="rId38" Type="http://schemas.openxmlformats.org/officeDocument/2006/relationships/tags" Target="../tags/tag208.xml"/><Relationship Id="rId46" Type="http://schemas.openxmlformats.org/officeDocument/2006/relationships/tags" Target="../tags/tag216.xml"/><Relationship Id="rId59" Type="http://schemas.openxmlformats.org/officeDocument/2006/relationships/tags" Target="../tags/tag229.xml"/><Relationship Id="rId67" Type="http://schemas.openxmlformats.org/officeDocument/2006/relationships/tags" Target="../tags/tag237.xml"/><Relationship Id="rId20" Type="http://schemas.openxmlformats.org/officeDocument/2006/relationships/tags" Target="../tags/tag190.xml"/><Relationship Id="rId41" Type="http://schemas.openxmlformats.org/officeDocument/2006/relationships/tags" Target="../tags/tag211.xml"/><Relationship Id="rId54" Type="http://schemas.openxmlformats.org/officeDocument/2006/relationships/tags" Target="../tags/tag224.xml"/><Relationship Id="rId62" Type="http://schemas.openxmlformats.org/officeDocument/2006/relationships/tags" Target="../tags/tag232.xml"/><Relationship Id="rId70" Type="http://schemas.openxmlformats.org/officeDocument/2006/relationships/tags" Target="../tags/tag240.xml"/><Relationship Id="rId75" Type="http://schemas.openxmlformats.org/officeDocument/2006/relationships/tags" Target="../tags/tag245.xml"/><Relationship Id="rId83" Type="http://schemas.openxmlformats.org/officeDocument/2006/relationships/tags" Target="../tags/tag253.xml"/><Relationship Id="rId88" Type="http://schemas.openxmlformats.org/officeDocument/2006/relationships/tags" Target="../tags/tag258.xml"/><Relationship Id="rId91" Type="http://schemas.openxmlformats.org/officeDocument/2006/relationships/tags" Target="../tags/tag261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5" Type="http://schemas.openxmlformats.org/officeDocument/2006/relationships/tags" Target="../tags/tag185.xml"/><Relationship Id="rId23" Type="http://schemas.openxmlformats.org/officeDocument/2006/relationships/tags" Target="../tags/tag193.xml"/><Relationship Id="rId28" Type="http://schemas.openxmlformats.org/officeDocument/2006/relationships/tags" Target="../tags/tag198.xml"/><Relationship Id="rId36" Type="http://schemas.openxmlformats.org/officeDocument/2006/relationships/tags" Target="../tags/tag206.xml"/><Relationship Id="rId49" Type="http://schemas.openxmlformats.org/officeDocument/2006/relationships/tags" Target="../tags/tag219.xml"/><Relationship Id="rId57" Type="http://schemas.openxmlformats.org/officeDocument/2006/relationships/tags" Target="../tags/tag227.xml"/><Relationship Id="rId10" Type="http://schemas.openxmlformats.org/officeDocument/2006/relationships/tags" Target="../tags/tag180.xml"/><Relationship Id="rId31" Type="http://schemas.openxmlformats.org/officeDocument/2006/relationships/tags" Target="../tags/tag201.xml"/><Relationship Id="rId44" Type="http://schemas.openxmlformats.org/officeDocument/2006/relationships/tags" Target="../tags/tag214.xml"/><Relationship Id="rId52" Type="http://schemas.openxmlformats.org/officeDocument/2006/relationships/tags" Target="../tags/tag222.xml"/><Relationship Id="rId60" Type="http://schemas.openxmlformats.org/officeDocument/2006/relationships/tags" Target="../tags/tag230.xml"/><Relationship Id="rId65" Type="http://schemas.openxmlformats.org/officeDocument/2006/relationships/tags" Target="../tags/tag235.xml"/><Relationship Id="rId73" Type="http://schemas.openxmlformats.org/officeDocument/2006/relationships/tags" Target="../tags/tag243.xml"/><Relationship Id="rId78" Type="http://schemas.openxmlformats.org/officeDocument/2006/relationships/tags" Target="../tags/tag248.xml"/><Relationship Id="rId81" Type="http://schemas.openxmlformats.org/officeDocument/2006/relationships/tags" Target="../tags/tag251.xml"/><Relationship Id="rId86" Type="http://schemas.openxmlformats.org/officeDocument/2006/relationships/tags" Target="../tags/tag256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174.xml"/><Relationship Id="rId9" Type="http://schemas.openxmlformats.org/officeDocument/2006/relationships/tags" Target="../tags/tag1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276.xml"/><Relationship Id="rId18" Type="http://schemas.openxmlformats.org/officeDocument/2006/relationships/tags" Target="../tags/tag281.xml"/><Relationship Id="rId26" Type="http://schemas.openxmlformats.org/officeDocument/2006/relationships/tags" Target="../tags/tag289.xml"/><Relationship Id="rId39" Type="http://schemas.openxmlformats.org/officeDocument/2006/relationships/tags" Target="../tags/tag302.xml"/><Relationship Id="rId21" Type="http://schemas.openxmlformats.org/officeDocument/2006/relationships/tags" Target="../tags/tag284.xml"/><Relationship Id="rId34" Type="http://schemas.openxmlformats.org/officeDocument/2006/relationships/tags" Target="../tags/tag297.xml"/><Relationship Id="rId42" Type="http://schemas.openxmlformats.org/officeDocument/2006/relationships/tags" Target="../tags/tag305.xml"/><Relationship Id="rId47" Type="http://schemas.openxmlformats.org/officeDocument/2006/relationships/tags" Target="../tags/tag310.xml"/><Relationship Id="rId50" Type="http://schemas.openxmlformats.org/officeDocument/2006/relationships/tags" Target="../tags/tag313.xml"/><Relationship Id="rId55" Type="http://schemas.openxmlformats.org/officeDocument/2006/relationships/tags" Target="../tags/tag318.xml"/><Relationship Id="rId63" Type="http://schemas.openxmlformats.org/officeDocument/2006/relationships/tags" Target="../tags/tag326.xml"/><Relationship Id="rId68" Type="http://schemas.openxmlformats.org/officeDocument/2006/relationships/tags" Target="../tags/tag331.xml"/><Relationship Id="rId76" Type="http://schemas.openxmlformats.org/officeDocument/2006/relationships/tags" Target="../tags/tag339.xml"/><Relationship Id="rId84" Type="http://schemas.openxmlformats.org/officeDocument/2006/relationships/tags" Target="../tags/tag347.xml"/><Relationship Id="rId89" Type="http://schemas.openxmlformats.org/officeDocument/2006/relationships/tags" Target="../tags/tag352.xml"/><Relationship Id="rId7" Type="http://schemas.openxmlformats.org/officeDocument/2006/relationships/tags" Target="../tags/tag270.xml"/><Relationship Id="rId71" Type="http://schemas.openxmlformats.org/officeDocument/2006/relationships/tags" Target="../tags/tag334.xml"/><Relationship Id="rId92" Type="http://schemas.openxmlformats.org/officeDocument/2006/relationships/tags" Target="../tags/tag355.xml"/><Relationship Id="rId2" Type="http://schemas.openxmlformats.org/officeDocument/2006/relationships/tags" Target="../tags/tag265.xml"/><Relationship Id="rId16" Type="http://schemas.openxmlformats.org/officeDocument/2006/relationships/tags" Target="../tags/tag279.xml"/><Relationship Id="rId29" Type="http://schemas.openxmlformats.org/officeDocument/2006/relationships/tags" Target="../tags/tag292.xml"/><Relationship Id="rId11" Type="http://schemas.openxmlformats.org/officeDocument/2006/relationships/tags" Target="../tags/tag274.xml"/><Relationship Id="rId24" Type="http://schemas.openxmlformats.org/officeDocument/2006/relationships/tags" Target="../tags/tag287.xml"/><Relationship Id="rId32" Type="http://schemas.openxmlformats.org/officeDocument/2006/relationships/tags" Target="../tags/tag295.xml"/><Relationship Id="rId37" Type="http://schemas.openxmlformats.org/officeDocument/2006/relationships/tags" Target="../tags/tag300.xml"/><Relationship Id="rId40" Type="http://schemas.openxmlformats.org/officeDocument/2006/relationships/tags" Target="../tags/tag303.xml"/><Relationship Id="rId45" Type="http://schemas.openxmlformats.org/officeDocument/2006/relationships/tags" Target="../tags/tag308.xml"/><Relationship Id="rId53" Type="http://schemas.openxmlformats.org/officeDocument/2006/relationships/tags" Target="../tags/tag316.xml"/><Relationship Id="rId58" Type="http://schemas.openxmlformats.org/officeDocument/2006/relationships/tags" Target="../tags/tag321.xml"/><Relationship Id="rId66" Type="http://schemas.openxmlformats.org/officeDocument/2006/relationships/tags" Target="../tags/tag329.xml"/><Relationship Id="rId74" Type="http://schemas.openxmlformats.org/officeDocument/2006/relationships/tags" Target="../tags/tag337.xml"/><Relationship Id="rId79" Type="http://schemas.openxmlformats.org/officeDocument/2006/relationships/tags" Target="../tags/tag342.xml"/><Relationship Id="rId87" Type="http://schemas.openxmlformats.org/officeDocument/2006/relationships/tags" Target="../tags/tag350.xml"/><Relationship Id="rId5" Type="http://schemas.openxmlformats.org/officeDocument/2006/relationships/tags" Target="../tags/tag268.xml"/><Relationship Id="rId61" Type="http://schemas.openxmlformats.org/officeDocument/2006/relationships/tags" Target="../tags/tag324.xml"/><Relationship Id="rId82" Type="http://schemas.openxmlformats.org/officeDocument/2006/relationships/tags" Target="../tags/tag345.xml"/><Relationship Id="rId90" Type="http://schemas.openxmlformats.org/officeDocument/2006/relationships/tags" Target="../tags/tag353.xml"/><Relationship Id="rId19" Type="http://schemas.openxmlformats.org/officeDocument/2006/relationships/tags" Target="../tags/tag282.xml"/><Relationship Id="rId14" Type="http://schemas.openxmlformats.org/officeDocument/2006/relationships/tags" Target="../tags/tag277.xml"/><Relationship Id="rId22" Type="http://schemas.openxmlformats.org/officeDocument/2006/relationships/tags" Target="../tags/tag285.xml"/><Relationship Id="rId27" Type="http://schemas.openxmlformats.org/officeDocument/2006/relationships/tags" Target="../tags/tag290.xml"/><Relationship Id="rId30" Type="http://schemas.openxmlformats.org/officeDocument/2006/relationships/tags" Target="../tags/tag293.xml"/><Relationship Id="rId35" Type="http://schemas.openxmlformats.org/officeDocument/2006/relationships/tags" Target="../tags/tag298.xml"/><Relationship Id="rId43" Type="http://schemas.openxmlformats.org/officeDocument/2006/relationships/tags" Target="../tags/tag306.xml"/><Relationship Id="rId48" Type="http://schemas.openxmlformats.org/officeDocument/2006/relationships/tags" Target="../tags/tag311.xml"/><Relationship Id="rId56" Type="http://schemas.openxmlformats.org/officeDocument/2006/relationships/tags" Target="../tags/tag319.xml"/><Relationship Id="rId64" Type="http://schemas.openxmlformats.org/officeDocument/2006/relationships/tags" Target="../tags/tag327.xml"/><Relationship Id="rId69" Type="http://schemas.openxmlformats.org/officeDocument/2006/relationships/tags" Target="../tags/tag332.xml"/><Relationship Id="rId77" Type="http://schemas.openxmlformats.org/officeDocument/2006/relationships/tags" Target="../tags/tag340.xml"/><Relationship Id="rId8" Type="http://schemas.openxmlformats.org/officeDocument/2006/relationships/tags" Target="../tags/tag271.xml"/><Relationship Id="rId51" Type="http://schemas.openxmlformats.org/officeDocument/2006/relationships/tags" Target="../tags/tag314.xml"/><Relationship Id="rId72" Type="http://schemas.openxmlformats.org/officeDocument/2006/relationships/tags" Target="../tags/tag335.xml"/><Relationship Id="rId80" Type="http://schemas.openxmlformats.org/officeDocument/2006/relationships/tags" Target="../tags/tag343.xml"/><Relationship Id="rId85" Type="http://schemas.openxmlformats.org/officeDocument/2006/relationships/tags" Target="../tags/tag348.xml"/><Relationship Id="rId93" Type="http://schemas.openxmlformats.org/officeDocument/2006/relationships/tags" Target="../tags/tag356.xml"/><Relationship Id="rId3" Type="http://schemas.openxmlformats.org/officeDocument/2006/relationships/tags" Target="../tags/tag266.xml"/><Relationship Id="rId12" Type="http://schemas.openxmlformats.org/officeDocument/2006/relationships/tags" Target="../tags/tag275.xml"/><Relationship Id="rId17" Type="http://schemas.openxmlformats.org/officeDocument/2006/relationships/tags" Target="../tags/tag280.xml"/><Relationship Id="rId25" Type="http://schemas.openxmlformats.org/officeDocument/2006/relationships/tags" Target="../tags/tag288.xml"/><Relationship Id="rId33" Type="http://schemas.openxmlformats.org/officeDocument/2006/relationships/tags" Target="../tags/tag296.xml"/><Relationship Id="rId38" Type="http://schemas.openxmlformats.org/officeDocument/2006/relationships/tags" Target="../tags/tag301.xml"/><Relationship Id="rId46" Type="http://schemas.openxmlformats.org/officeDocument/2006/relationships/tags" Target="../tags/tag309.xml"/><Relationship Id="rId59" Type="http://schemas.openxmlformats.org/officeDocument/2006/relationships/tags" Target="../tags/tag322.xml"/><Relationship Id="rId67" Type="http://schemas.openxmlformats.org/officeDocument/2006/relationships/tags" Target="../tags/tag330.xml"/><Relationship Id="rId20" Type="http://schemas.openxmlformats.org/officeDocument/2006/relationships/tags" Target="../tags/tag283.xml"/><Relationship Id="rId41" Type="http://schemas.openxmlformats.org/officeDocument/2006/relationships/tags" Target="../tags/tag304.xml"/><Relationship Id="rId54" Type="http://schemas.openxmlformats.org/officeDocument/2006/relationships/tags" Target="../tags/tag317.xml"/><Relationship Id="rId62" Type="http://schemas.openxmlformats.org/officeDocument/2006/relationships/tags" Target="../tags/tag325.xml"/><Relationship Id="rId70" Type="http://schemas.openxmlformats.org/officeDocument/2006/relationships/tags" Target="../tags/tag333.xml"/><Relationship Id="rId75" Type="http://schemas.openxmlformats.org/officeDocument/2006/relationships/tags" Target="../tags/tag338.xml"/><Relationship Id="rId83" Type="http://schemas.openxmlformats.org/officeDocument/2006/relationships/tags" Target="../tags/tag346.xml"/><Relationship Id="rId88" Type="http://schemas.openxmlformats.org/officeDocument/2006/relationships/tags" Target="../tags/tag351.xml"/><Relationship Id="rId91" Type="http://schemas.openxmlformats.org/officeDocument/2006/relationships/tags" Target="../tags/tag354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5" Type="http://schemas.openxmlformats.org/officeDocument/2006/relationships/tags" Target="../tags/tag278.xml"/><Relationship Id="rId23" Type="http://schemas.openxmlformats.org/officeDocument/2006/relationships/tags" Target="../tags/tag286.xml"/><Relationship Id="rId28" Type="http://schemas.openxmlformats.org/officeDocument/2006/relationships/tags" Target="../tags/tag291.xml"/><Relationship Id="rId36" Type="http://schemas.openxmlformats.org/officeDocument/2006/relationships/tags" Target="../tags/tag299.xml"/><Relationship Id="rId49" Type="http://schemas.openxmlformats.org/officeDocument/2006/relationships/tags" Target="../tags/tag312.xml"/><Relationship Id="rId57" Type="http://schemas.openxmlformats.org/officeDocument/2006/relationships/tags" Target="../tags/tag320.xml"/><Relationship Id="rId10" Type="http://schemas.openxmlformats.org/officeDocument/2006/relationships/tags" Target="../tags/tag273.xml"/><Relationship Id="rId31" Type="http://schemas.openxmlformats.org/officeDocument/2006/relationships/tags" Target="../tags/tag294.xml"/><Relationship Id="rId44" Type="http://schemas.openxmlformats.org/officeDocument/2006/relationships/tags" Target="../tags/tag307.xml"/><Relationship Id="rId52" Type="http://schemas.openxmlformats.org/officeDocument/2006/relationships/tags" Target="../tags/tag315.xml"/><Relationship Id="rId60" Type="http://schemas.openxmlformats.org/officeDocument/2006/relationships/tags" Target="../tags/tag323.xml"/><Relationship Id="rId65" Type="http://schemas.openxmlformats.org/officeDocument/2006/relationships/tags" Target="../tags/tag328.xml"/><Relationship Id="rId73" Type="http://schemas.openxmlformats.org/officeDocument/2006/relationships/tags" Target="../tags/tag336.xml"/><Relationship Id="rId78" Type="http://schemas.openxmlformats.org/officeDocument/2006/relationships/tags" Target="../tags/tag341.xml"/><Relationship Id="rId81" Type="http://schemas.openxmlformats.org/officeDocument/2006/relationships/tags" Target="../tags/tag344.xml"/><Relationship Id="rId86" Type="http://schemas.openxmlformats.org/officeDocument/2006/relationships/tags" Target="../tags/tag349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267.xml"/><Relationship Id="rId9" Type="http://schemas.openxmlformats.org/officeDocument/2006/relationships/tags" Target="../tags/tag27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369.xml"/><Relationship Id="rId18" Type="http://schemas.openxmlformats.org/officeDocument/2006/relationships/tags" Target="../tags/tag374.xml"/><Relationship Id="rId26" Type="http://schemas.openxmlformats.org/officeDocument/2006/relationships/tags" Target="../tags/tag382.xml"/><Relationship Id="rId39" Type="http://schemas.openxmlformats.org/officeDocument/2006/relationships/tags" Target="../tags/tag395.xml"/><Relationship Id="rId21" Type="http://schemas.openxmlformats.org/officeDocument/2006/relationships/tags" Target="../tags/tag377.xml"/><Relationship Id="rId34" Type="http://schemas.openxmlformats.org/officeDocument/2006/relationships/tags" Target="../tags/tag390.xml"/><Relationship Id="rId42" Type="http://schemas.openxmlformats.org/officeDocument/2006/relationships/tags" Target="../tags/tag398.xml"/><Relationship Id="rId47" Type="http://schemas.openxmlformats.org/officeDocument/2006/relationships/tags" Target="../tags/tag403.xml"/><Relationship Id="rId50" Type="http://schemas.openxmlformats.org/officeDocument/2006/relationships/tags" Target="../tags/tag406.xml"/><Relationship Id="rId55" Type="http://schemas.openxmlformats.org/officeDocument/2006/relationships/tags" Target="../tags/tag411.xml"/><Relationship Id="rId63" Type="http://schemas.openxmlformats.org/officeDocument/2006/relationships/tags" Target="../tags/tag419.xml"/><Relationship Id="rId68" Type="http://schemas.openxmlformats.org/officeDocument/2006/relationships/tags" Target="../tags/tag424.xml"/><Relationship Id="rId76" Type="http://schemas.openxmlformats.org/officeDocument/2006/relationships/tags" Target="../tags/tag432.xml"/><Relationship Id="rId84" Type="http://schemas.openxmlformats.org/officeDocument/2006/relationships/tags" Target="../tags/tag440.xml"/><Relationship Id="rId7" Type="http://schemas.openxmlformats.org/officeDocument/2006/relationships/tags" Target="../tags/tag363.xml"/><Relationship Id="rId71" Type="http://schemas.openxmlformats.org/officeDocument/2006/relationships/tags" Target="../tags/tag427.xml"/><Relationship Id="rId2" Type="http://schemas.openxmlformats.org/officeDocument/2006/relationships/tags" Target="../tags/tag358.xml"/><Relationship Id="rId16" Type="http://schemas.openxmlformats.org/officeDocument/2006/relationships/tags" Target="../tags/tag372.xml"/><Relationship Id="rId29" Type="http://schemas.openxmlformats.org/officeDocument/2006/relationships/tags" Target="../tags/tag385.xml"/><Relationship Id="rId11" Type="http://schemas.openxmlformats.org/officeDocument/2006/relationships/tags" Target="../tags/tag367.xml"/><Relationship Id="rId24" Type="http://schemas.openxmlformats.org/officeDocument/2006/relationships/tags" Target="../tags/tag380.xml"/><Relationship Id="rId32" Type="http://schemas.openxmlformats.org/officeDocument/2006/relationships/tags" Target="../tags/tag388.xml"/><Relationship Id="rId37" Type="http://schemas.openxmlformats.org/officeDocument/2006/relationships/tags" Target="../tags/tag393.xml"/><Relationship Id="rId40" Type="http://schemas.openxmlformats.org/officeDocument/2006/relationships/tags" Target="../tags/tag396.xml"/><Relationship Id="rId45" Type="http://schemas.openxmlformats.org/officeDocument/2006/relationships/tags" Target="../tags/tag401.xml"/><Relationship Id="rId53" Type="http://schemas.openxmlformats.org/officeDocument/2006/relationships/tags" Target="../tags/tag409.xml"/><Relationship Id="rId58" Type="http://schemas.openxmlformats.org/officeDocument/2006/relationships/tags" Target="../tags/tag414.xml"/><Relationship Id="rId66" Type="http://schemas.openxmlformats.org/officeDocument/2006/relationships/tags" Target="../tags/tag422.xml"/><Relationship Id="rId74" Type="http://schemas.openxmlformats.org/officeDocument/2006/relationships/tags" Target="../tags/tag430.xml"/><Relationship Id="rId79" Type="http://schemas.openxmlformats.org/officeDocument/2006/relationships/tags" Target="../tags/tag435.xml"/><Relationship Id="rId87" Type="http://schemas.openxmlformats.org/officeDocument/2006/relationships/notesSlide" Target="../notesSlides/notesSlide7.xml"/><Relationship Id="rId5" Type="http://schemas.openxmlformats.org/officeDocument/2006/relationships/tags" Target="../tags/tag361.xml"/><Relationship Id="rId61" Type="http://schemas.openxmlformats.org/officeDocument/2006/relationships/tags" Target="../tags/tag417.xml"/><Relationship Id="rId82" Type="http://schemas.openxmlformats.org/officeDocument/2006/relationships/tags" Target="../tags/tag438.xml"/><Relationship Id="rId19" Type="http://schemas.openxmlformats.org/officeDocument/2006/relationships/tags" Target="../tags/tag375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Relationship Id="rId22" Type="http://schemas.openxmlformats.org/officeDocument/2006/relationships/tags" Target="../tags/tag378.xml"/><Relationship Id="rId27" Type="http://schemas.openxmlformats.org/officeDocument/2006/relationships/tags" Target="../tags/tag383.xml"/><Relationship Id="rId30" Type="http://schemas.openxmlformats.org/officeDocument/2006/relationships/tags" Target="../tags/tag386.xml"/><Relationship Id="rId35" Type="http://schemas.openxmlformats.org/officeDocument/2006/relationships/tags" Target="../tags/tag391.xml"/><Relationship Id="rId43" Type="http://schemas.openxmlformats.org/officeDocument/2006/relationships/tags" Target="../tags/tag399.xml"/><Relationship Id="rId48" Type="http://schemas.openxmlformats.org/officeDocument/2006/relationships/tags" Target="../tags/tag404.xml"/><Relationship Id="rId56" Type="http://schemas.openxmlformats.org/officeDocument/2006/relationships/tags" Target="../tags/tag412.xml"/><Relationship Id="rId64" Type="http://schemas.openxmlformats.org/officeDocument/2006/relationships/tags" Target="../tags/tag420.xml"/><Relationship Id="rId69" Type="http://schemas.openxmlformats.org/officeDocument/2006/relationships/tags" Target="../tags/tag425.xml"/><Relationship Id="rId77" Type="http://schemas.openxmlformats.org/officeDocument/2006/relationships/tags" Target="../tags/tag433.xml"/><Relationship Id="rId8" Type="http://schemas.openxmlformats.org/officeDocument/2006/relationships/tags" Target="../tags/tag364.xml"/><Relationship Id="rId51" Type="http://schemas.openxmlformats.org/officeDocument/2006/relationships/tags" Target="../tags/tag407.xml"/><Relationship Id="rId72" Type="http://schemas.openxmlformats.org/officeDocument/2006/relationships/tags" Target="../tags/tag428.xml"/><Relationship Id="rId80" Type="http://schemas.openxmlformats.org/officeDocument/2006/relationships/tags" Target="../tags/tag436.xml"/><Relationship Id="rId85" Type="http://schemas.openxmlformats.org/officeDocument/2006/relationships/tags" Target="../tags/tag441.xml"/><Relationship Id="rId3" Type="http://schemas.openxmlformats.org/officeDocument/2006/relationships/tags" Target="../tags/tag359.xml"/><Relationship Id="rId12" Type="http://schemas.openxmlformats.org/officeDocument/2006/relationships/tags" Target="../tags/tag368.xml"/><Relationship Id="rId17" Type="http://schemas.openxmlformats.org/officeDocument/2006/relationships/tags" Target="../tags/tag373.xml"/><Relationship Id="rId25" Type="http://schemas.openxmlformats.org/officeDocument/2006/relationships/tags" Target="../tags/tag381.xml"/><Relationship Id="rId33" Type="http://schemas.openxmlformats.org/officeDocument/2006/relationships/tags" Target="../tags/tag389.xml"/><Relationship Id="rId38" Type="http://schemas.openxmlformats.org/officeDocument/2006/relationships/tags" Target="../tags/tag394.xml"/><Relationship Id="rId46" Type="http://schemas.openxmlformats.org/officeDocument/2006/relationships/tags" Target="../tags/tag402.xml"/><Relationship Id="rId59" Type="http://schemas.openxmlformats.org/officeDocument/2006/relationships/tags" Target="../tags/tag415.xml"/><Relationship Id="rId67" Type="http://schemas.openxmlformats.org/officeDocument/2006/relationships/tags" Target="../tags/tag423.xml"/><Relationship Id="rId20" Type="http://schemas.openxmlformats.org/officeDocument/2006/relationships/tags" Target="../tags/tag376.xml"/><Relationship Id="rId41" Type="http://schemas.openxmlformats.org/officeDocument/2006/relationships/tags" Target="../tags/tag397.xml"/><Relationship Id="rId54" Type="http://schemas.openxmlformats.org/officeDocument/2006/relationships/tags" Target="../tags/tag410.xml"/><Relationship Id="rId62" Type="http://schemas.openxmlformats.org/officeDocument/2006/relationships/tags" Target="../tags/tag418.xml"/><Relationship Id="rId70" Type="http://schemas.openxmlformats.org/officeDocument/2006/relationships/tags" Target="../tags/tag426.xml"/><Relationship Id="rId75" Type="http://schemas.openxmlformats.org/officeDocument/2006/relationships/tags" Target="../tags/tag431.xml"/><Relationship Id="rId83" Type="http://schemas.openxmlformats.org/officeDocument/2006/relationships/tags" Target="../tags/tag439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5" Type="http://schemas.openxmlformats.org/officeDocument/2006/relationships/tags" Target="../tags/tag371.xml"/><Relationship Id="rId23" Type="http://schemas.openxmlformats.org/officeDocument/2006/relationships/tags" Target="../tags/tag379.xml"/><Relationship Id="rId28" Type="http://schemas.openxmlformats.org/officeDocument/2006/relationships/tags" Target="../tags/tag384.xml"/><Relationship Id="rId36" Type="http://schemas.openxmlformats.org/officeDocument/2006/relationships/tags" Target="../tags/tag392.xml"/><Relationship Id="rId49" Type="http://schemas.openxmlformats.org/officeDocument/2006/relationships/tags" Target="../tags/tag405.xml"/><Relationship Id="rId57" Type="http://schemas.openxmlformats.org/officeDocument/2006/relationships/tags" Target="../tags/tag413.xml"/><Relationship Id="rId10" Type="http://schemas.openxmlformats.org/officeDocument/2006/relationships/tags" Target="../tags/tag366.xml"/><Relationship Id="rId31" Type="http://schemas.openxmlformats.org/officeDocument/2006/relationships/tags" Target="../tags/tag387.xml"/><Relationship Id="rId44" Type="http://schemas.openxmlformats.org/officeDocument/2006/relationships/tags" Target="../tags/tag400.xml"/><Relationship Id="rId52" Type="http://schemas.openxmlformats.org/officeDocument/2006/relationships/tags" Target="../tags/tag408.xml"/><Relationship Id="rId60" Type="http://schemas.openxmlformats.org/officeDocument/2006/relationships/tags" Target="../tags/tag416.xml"/><Relationship Id="rId65" Type="http://schemas.openxmlformats.org/officeDocument/2006/relationships/tags" Target="../tags/tag421.xml"/><Relationship Id="rId73" Type="http://schemas.openxmlformats.org/officeDocument/2006/relationships/tags" Target="../tags/tag429.xml"/><Relationship Id="rId78" Type="http://schemas.openxmlformats.org/officeDocument/2006/relationships/tags" Target="../tags/tag434.xml"/><Relationship Id="rId81" Type="http://schemas.openxmlformats.org/officeDocument/2006/relationships/tags" Target="../tags/tag437.xml"/><Relationship Id="rId86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tags" Target="../tags/tag467.xml"/><Relationship Id="rId21" Type="http://schemas.openxmlformats.org/officeDocument/2006/relationships/tags" Target="../tags/tag462.xml"/><Relationship Id="rId42" Type="http://schemas.openxmlformats.org/officeDocument/2006/relationships/tags" Target="../tags/tag483.xml"/><Relationship Id="rId47" Type="http://schemas.openxmlformats.org/officeDocument/2006/relationships/tags" Target="../tags/tag488.xml"/><Relationship Id="rId63" Type="http://schemas.openxmlformats.org/officeDocument/2006/relationships/tags" Target="../tags/tag504.xml"/><Relationship Id="rId68" Type="http://schemas.openxmlformats.org/officeDocument/2006/relationships/tags" Target="../tags/tag509.xml"/><Relationship Id="rId84" Type="http://schemas.openxmlformats.org/officeDocument/2006/relationships/tags" Target="../tags/tag525.xml"/><Relationship Id="rId89" Type="http://schemas.openxmlformats.org/officeDocument/2006/relationships/tags" Target="../tags/tag530.xml"/><Relationship Id="rId2" Type="http://schemas.openxmlformats.org/officeDocument/2006/relationships/tags" Target="../tags/tag443.xml"/><Relationship Id="rId16" Type="http://schemas.openxmlformats.org/officeDocument/2006/relationships/tags" Target="../tags/tag457.xml"/><Relationship Id="rId29" Type="http://schemas.openxmlformats.org/officeDocument/2006/relationships/tags" Target="../tags/tag470.xml"/><Relationship Id="rId107" Type="http://schemas.openxmlformats.org/officeDocument/2006/relationships/tags" Target="../tags/tag548.xml"/><Relationship Id="rId11" Type="http://schemas.openxmlformats.org/officeDocument/2006/relationships/tags" Target="../tags/tag452.xml"/><Relationship Id="rId24" Type="http://schemas.openxmlformats.org/officeDocument/2006/relationships/tags" Target="../tags/tag465.xml"/><Relationship Id="rId32" Type="http://schemas.openxmlformats.org/officeDocument/2006/relationships/tags" Target="../tags/tag473.xml"/><Relationship Id="rId37" Type="http://schemas.openxmlformats.org/officeDocument/2006/relationships/tags" Target="../tags/tag478.xml"/><Relationship Id="rId40" Type="http://schemas.openxmlformats.org/officeDocument/2006/relationships/tags" Target="../tags/tag481.xml"/><Relationship Id="rId45" Type="http://schemas.openxmlformats.org/officeDocument/2006/relationships/tags" Target="../tags/tag486.xml"/><Relationship Id="rId53" Type="http://schemas.openxmlformats.org/officeDocument/2006/relationships/tags" Target="../tags/tag494.xml"/><Relationship Id="rId58" Type="http://schemas.openxmlformats.org/officeDocument/2006/relationships/tags" Target="../tags/tag499.xml"/><Relationship Id="rId66" Type="http://schemas.openxmlformats.org/officeDocument/2006/relationships/tags" Target="../tags/tag507.xml"/><Relationship Id="rId74" Type="http://schemas.openxmlformats.org/officeDocument/2006/relationships/tags" Target="../tags/tag515.xml"/><Relationship Id="rId79" Type="http://schemas.openxmlformats.org/officeDocument/2006/relationships/tags" Target="../tags/tag520.xml"/><Relationship Id="rId87" Type="http://schemas.openxmlformats.org/officeDocument/2006/relationships/tags" Target="../tags/tag528.xml"/><Relationship Id="rId102" Type="http://schemas.openxmlformats.org/officeDocument/2006/relationships/tags" Target="../tags/tag543.xml"/><Relationship Id="rId5" Type="http://schemas.openxmlformats.org/officeDocument/2006/relationships/tags" Target="../tags/tag446.xml"/><Relationship Id="rId61" Type="http://schemas.openxmlformats.org/officeDocument/2006/relationships/tags" Target="../tags/tag502.xml"/><Relationship Id="rId82" Type="http://schemas.openxmlformats.org/officeDocument/2006/relationships/tags" Target="../tags/tag523.xml"/><Relationship Id="rId90" Type="http://schemas.openxmlformats.org/officeDocument/2006/relationships/tags" Target="../tags/tag531.xml"/><Relationship Id="rId95" Type="http://schemas.openxmlformats.org/officeDocument/2006/relationships/tags" Target="../tags/tag536.xml"/><Relationship Id="rId19" Type="http://schemas.openxmlformats.org/officeDocument/2006/relationships/tags" Target="../tags/tag460.xml"/><Relationship Id="rId14" Type="http://schemas.openxmlformats.org/officeDocument/2006/relationships/tags" Target="../tags/tag455.xml"/><Relationship Id="rId22" Type="http://schemas.openxmlformats.org/officeDocument/2006/relationships/tags" Target="../tags/tag463.xml"/><Relationship Id="rId27" Type="http://schemas.openxmlformats.org/officeDocument/2006/relationships/tags" Target="../tags/tag468.xml"/><Relationship Id="rId30" Type="http://schemas.openxmlformats.org/officeDocument/2006/relationships/tags" Target="../tags/tag471.xml"/><Relationship Id="rId35" Type="http://schemas.openxmlformats.org/officeDocument/2006/relationships/tags" Target="../tags/tag476.xml"/><Relationship Id="rId43" Type="http://schemas.openxmlformats.org/officeDocument/2006/relationships/tags" Target="../tags/tag484.xml"/><Relationship Id="rId48" Type="http://schemas.openxmlformats.org/officeDocument/2006/relationships/tags" Target="../tags/tag489.xml"/><Relationship Id="rId56" Type="http://schemas.openxmlformats.org/officeDocument/2006/relationships/tags" Target="../tags/tag497.xml"/><Relationship Id="rId64" Type="http://schemas.openxmlformats.org/officeDocument/2006/relationships/tags" Target="../tags/tag505.xml"/><Relationship Id="rId69" Type="http://schemas.openxmlformats.org/officeDocument/2006/relationships/tags" Target="../tags/tag510.xml"/><Relationship Id="rId77" Type="http://schemas.openxmlformats.org/officeDocument/2006/relationships/tags" Target="../tags/tag518.xml"/><Relationship Id="rId100" Type="http://schemas.openxmlformats.org/officeDocument/2006/relationships/tags" Target="../tags/tag541.xml"/><Relationship Id="rId105" Type="http://schemas.openxmlformats.org/officeDocument/2006/relationships/tags" Target="../tags/tag546.xml"/><Relationship Id="rId8" Type="http://schemas.openxmlformats.org/officeDocument/2006/relationships/tags" Target="../tags/tag449.xml"/><Relationship Id="rId51" Type="http://schemas.openxmlformats.org/officeDocument/2006/relationships/tags" Target="../tags/tag492.xml"/><Relationship Id="rId72" Type="http://schemas.openxmlformats.org/officeDocument/2006/relationships/tags" Target="../tags/tag513.xml"/><Relationship Id="rId80" Type="http://schemas.openxmlformats.org/officeDocument/2006/relationships/tags" Target="../tags/tag521.xml"/><Relationship Id="rId85" Type="http://schemas.openxmlformats.org/officeDocument/2006/relationships/tags" Target="../tags/tag526.xml"/><Relationship Id="rId93" Type="http://schemas.openxmlformats.org/officeDocument/2006/relationships/tags" Target="../tags/tag534.xml"/><Relationship Id="rId98" Type="http://schemas.openxmlformats.org/officeDocument/2006/relationships/tags" Target="../tags/tag539.xml"/><Relationship Id="rId3" Type="http://schemas.openxmlformats.org/officeDocument/2006/relationships/tags" Target="../tags/tag444.xml"/><Relationship Id="rId12" Type="http://schemas.openxmlformats.org/officeDocument/2006/relationships/tags" Target="../tags/tag453.xml"/><Relationship Id="rId17" Type="http://schemas.openxmlformats.org/officeDocument/2006/relationships/tags" Target="../tags/tag458.xml"/><Relationship Id="rId25" Type="http://schemas.openxmlformats.org/officeDocument/2006/relationships/tags" Target="../tags/tag466.xml"/><Relationship Id="rId33" Type="http://schemas.openxmlformats.org/officeDocument/2006/relationships/tags" Target="../tags/tag474.xml"/><Relationship Id="rId38" Type="http://schemas.openxmlformats.org/officeDocument/2006/relationships/tags" Target="../tags/tag479.xml"/><Relationship Id="rId46" Type="http://schemas.openxmlformats.org/officeDocument/2006/relationships/tags" Target="../tags/tag487.xml"/><Relationship Id="rId59" Type="http://schemas.openxmlformats.org/officeDocument/2006/relationships/tags" Target="../tags/tag500.xml"/><Relationship Id="rId67" Type="http://schemas.openxmlformats.org/officeDocument/2006/relationships/tags" Target="../tags/tag508.xml"/><Relationship Id="rId103" Type="http://schemas.openxmlformats.org/officeDocument/2006/relationships/tags" Target="../tags/tag544.xml"/><Relationship Id="rId108" Type="http://schemas.openxmlformats.org/officeDocument/2006/relationships/slideLayout" Target="../slideLayouts/slideLayout2.xml"/><Relationship Id="rId20" Type="http://schemas.openxmlformats.org/officeDocument/2006/relationships/tags" Target="../tags/tag461.xml"/><Relationship Id="rId41" Type="http://schemas.openxmlformats.org/officeDocument/2006/relationships/tags" Target="../tags/tag482.xml"/><Relationship Id="rId54" Type="http://schemas.openxmlformats.org/officeDocument/2006/relationships/tags" Target="../tags/tag495.xml"/><Relationship Id="rId62" Type="http://schemas.openxmlformats.org/officeDocument/2006/relationships/tags" Target="../tags/tag503.xml"/><Relationship Id="rId70" Type="http://schemas.openxmlformats.org/officeDocument/2006/relationships/tags" Target="../tags/tag511.xml"/><Relationship Id="rId75" Type="http://schemas.openxmlformats.org/officeDocument/2006/relationships/tags" Target="../tags/tag516.xml"/><Relationship Id="rId83" Type="http://schemas.openxmlformats.org/officeDocument/2006/relationships/tags" Target="../tags/tag524.xml"/><Relationship Id="rId88" Type="http://schemas.openxmlformats.org/officeDocument/2006/relationships/tags" Target="../tags/tag529.xml"/><Relationship Id="rId91" Type="http://schemas.openxmlformats.org/officeDocument/2006/relationships/tags" Target="../tags/tag532.xml"/><Relationship Id="rId96" Type="http://schemas.openxmlformats.org/officeDocument/2006/relationships/tags" Target="../tags/tag537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5" Type="http://schemas.openxmlformats.org/officeDocument/2006/relationships/tags" Target="../tags/tag456.xml"/><Relationship Id="rId23" Type="http://schemas.openxmlformats.org/officeDocument/2006/relationships/tags" Target="../tags/tag464.xml"/><Relationship Id="rId28" Type="http://schemas.openxmlformats.org/officeDocument/2006/relationships/tags" Target="../tags/tag469.xml"/><Relationship Id="rId36" Type="http://schemas.openxmlformats.org/officeDocument/2006/relationships/tags" Target="../tags/tag477.xml"/><Relationship Id="rId49" Type="http://schemas.openxmlformats.org/officeDocument/2006/relationships/tags" Target="../tags/tag490.xml"/><Relationship Id="rId57" Type="http://schemas.openxmlformats.org/officeDocument/2006/relationships/tags" Target="../tags/tag498.xml"/><Relationship Id="rId106" Type="http://schemas.openxmlformats.org/officeDocument/2006/relationships/tags" Target="../tags/tag547.xml"/><Relationship Id="rId10" Type="http://schemas.openxmlformats.org/officeDocument/2006/relationships/tags" Target="../tags/tag451.xml"/><Relationship Id="rId31" Type="http://schemas.openxmlformats.org/officeDocument/2006/relationships/tags" Target="../tags/tag472.xml"/><Relationship Id="rId44" Type="http://schemas.openxmlformats.org/officeDocument/2006/relationships/tags" Target="../tags/tag485.xml"/><Relationship Id="rId52" Type="http://schemas.openxmlformats.org/officeDocument/2006/relationships/tags" Target="../tags/tag493.xml"/><Relationship Id="rId60" Type="http://schemas.openxmlformats.org/officeDocument/2006/relationships/tags" Target="../tags/tag501.xml"/><Relationship Id="rId65" Type="http://schemas.openxmlformats.org/officeDocument/2006/relationships/tags" Target="../tags/tag506.xml"/><Relationship Id="rId73" Type="http://schemas.openxmlformats.org/officeDocument/2006/relationships/tags" Target="../tags/tag514.xml"/><Relationship Id="rId78" Type="http://schemas.openxmlformats.org/officeDocument/2006/relationships/tags" Target="../tags/tag519.xml"/><Relationship Id="rId81" Type="http://schemas.openxmlformats.org/officeDocument/2006/relationships/tags" Target="../tags/tag522.xml"/><Relationship Id="rId86" Type="http://schemas.openxmlformats.org/officeDocument/2006/relationships/tags" Target="../tags/tag527.xml"/><Relationship Id="rId94" Type="http://schemas.openxmlformats.org/officeDocument/2006/relationships/tags" Target="../tags/tag535.xml"/><Relationship Id="rId99" Type="http://schemas.openxmlformats.org/officeDocument/2006/relationships/tags" Target="../tags/tag540.xml"/><Relationship Id="rId101" Type="http://schemas.openxmlformats.org/officeDocument/2006/relationships/tags" Target="../tags/tag542.xml"/><Relationship Id="rId4" Type="http://schemas.openxmlformats.org/officeDocument/2006/relationships/tags" Target="../tags/tag445.xml"/><Relationship Id="rId9" Type="http://schemas.openxmlformats.org/officeDocument/2006/relationships/tags" Target="../tags/tag450.xml"/><Relationship Id="rId13" Type="http://schemas.openxmlformats.org/officeDocument/2006/relationships/tags" Target="../tags/tag454.xml"/><Relationship Id="rId18" Type="http://schemas.openxmlformats.org/officeDocument/2006/relationships/tags" Target="../tags/tag459.xml"/><Relationship Id="rId39" Type="http://schemas.openxmlformats.org/officeDocument/2006/relationships/tags" Target="../tags/tag480.xml"/><Relationship Id="rId109" Type="http://schemas.openxmlformats.org/officeDocument/2006/relationships/notesSlide" Target="../notesSlides/notesSlide8.xml"/><Relationship Id="rId34" Type="http://schemas.openxmlformats.org/officeDocument/2006/relationships/tags" Target="../tags/tag475.xml"/><Relationship Id="rId50" Type="http://schemas.openxmlformats.org/officeDocument/2006/relationships/tags" Target="../tags/tag491.xml"/><Relationship Id="rId55" Type="http://schemas.openxmlformats.org/officeDocument/2006/relationships/tags" Target="../tags/tag496.xml"/><Relationship Id="rId76" Type="http://schemas.openxmlformats.org/officeDocument/2006/relationships/tags" Target="../tags/tag517.xml"/><Relationship Id="rId97" Type="http://schemas.openxmlformats.org/officeDocument/2006/relationships/tags" Target="../tags/tag538.xml"/><Relationship Id="rId104" Type="http://schemas.openxmlformats.org/officeDocument/2006/relationships/tags" Target="../tags/tag545.xml"/><Relationship Id="rId7" Type="http://schemas.openxmlformats.org/officeDocument/2006/relationships/tags" Target="../tags/tag448.xml"/><Relationship Id="rId71" Type="http://schemas.openxmlformats.org/officeDocument/2006/relationships/tags" Target="../tags/tag512.xml"/><Relationship Id="rId92" Type="http://schemas.openxmlformats.org/officeDocument/2006/relationships/tags" Target="../tags/tag5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b1000</a:t>
            </a:r>
            <a:br>
              <a:rPr lang="en-US" dirty="0" smtClean="0"/>
            </a:br>
            <a:r>
              <a:rPr lang="en-US" dirty="0" smtClean="0"/>
              <a:t>Single Cycle CPU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Execution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Fetch instruction from memory</a:t>
            </a:r>
          </a:p>
          <a:p>
            <a:r>
              <a:rPr lang="en-US" dirty="0" smtClean="0"/>
              <a:t>Decode instruction into actions/controls</a:t>
            </a:r>
          </a:p>
          <a:p>
            <a:r>
              <a:rPr lang="en-US" dirty="0" smtClean="0"/>
              <a:t>Fetch/Decode operands</a:t>
            </a:r>
          </a:p>
          <a:p>
            <a:r>
              <a:rPr lang="en-US" dirty="0" smtClean="0"/>
              <a:t>Compute result value or status </a:t>
            </a:r>
          </a:p>
          <a:p>
            <a:r>
              <a:rPr lang="en-US" dirty="0" smtClean="0"/>
              <a:t>Push result(s) to storage</a:t>
            </a:r>
          </a:p>
          <a:p>
            <a:r>
              <a:rPr lang="en-US" dirty="0" smtClean="0"/>
              <a:t>Determine next instruction </a:t>
            </a:r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7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boxes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Memory for Instructions</a:t>
            </a:r>
          </a:p>
          <a:p>
            <a:r>
              <a:rPr lang="en-US" dirty="0" smtClean="0"/>
              <a:t>Something to “unpack” instructions</a:t>
            </a:r>
          </a:p>
          <a:p>
            <a:r>
              <a:rPr lang="en-US" dirty="0" smtClean="0"/>
              <a:t>Memory for data</a:t>
            </a:r>
          </a:p>
          <a:p>
            <a:r>
              <a:rPr lang="en-US" dirty="0"/>
              <a:t>Something to compute </a:t>
            </a:r>
            <a:r>
              <a:rPr lang="en-US" dirty="0" smtClean="0"/>
              <a:t>stuff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32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boxes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Memory for Instructions</a:t>
            </a:r>
          </a:p>
          <a:p>
            <a:r>
              <a:rPr lang="en-US" dirty="0" smtClean="0"/>
              <a:t>Something to “unpack” instructions</a:t>
            </a:r>
          </a:p>
          <a:p>
            <a:r>
              <a:rPr lang="en-US" b="1" dirty="0" smtClean="0"/>
              <a:t>Memory for data</a:t>
            </a:r>
          </a:p>
          <a:p>
            <a:r>
              <a:rPr lang="en-US" strike="dblStrike" dirty="0"/>
              <a:t>Something to compute </a:t>
            </a:r>
            <a:r>
              <a:rPr lang="en-US" strike="dblStrike" dirty="0" smtClean="0"/>
              <a:t>stuff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3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dirty="0"/>
              <a:t>Overall Dataflow</a:t>
            </a:r>
          </a:p>
          <a:p>
            <a:pPr eaLnBrk="1" hangingPunct="1">
              <a:buFontTx/>
              <a:buNone/>
            </a:pPr>
            <a:r>
              <a:rPr lang="en-US" dirty="0"/>
              <a:t>	PC fetches instructions</a:t>
            </a:r>
          </a:p>
          <a:p>
            <a:pPr eaLnBrk="1" hangingPunct="1">
              <a:buFontTx/>
              <a:buNone/>
            </a:pPr>
            <a:r>
              <a:rPr lang="en-US" dirty="0"/>
              <a:t>	Instructions select operand registers, ALU immediate values</a:t>
            </a:r>
          </a:p>
          <a:p>
            <a:pPr eaLnBrk="1" hangingPunct="1">
              <a:buFontTx/>
              <a:buNone/>
            </a:pPr>
            <a:r>
              <a:rPr lang="en-US" dirty="0"/>
              <a:t>	ALU computes values</a:t>
            </a:r>
          </a:p>
          <a:p>
            <a:pPr eaLnBrk="1" hangingPunct="1">
              <a:buFontTx/>
              <a:buNone/>
            </a:pPr>
            <a:r>
              <a:rPr lang="en-US" dirty="0"/>
              <a:t>	Load/Store addresses computed in ALU</a:t>
            </a:r>
          </a:p>
          <a:p>
            <a:pPr eaLnBrk="1" hangingPunct="1">
              <a:buFontTx/>
              <a:buNone/>
            </a:pPr>
            <a:r>
              <a:rPr lang="en-US" dirty="0"/>
              <a:t>	Result goes to register file or Data memory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Processor Overview</a:t>
            </a:r>
          </a:p>
        </p:txBody>
      </p:sp>
      <p:pic>
        <p:nvPicPr>
          <p:cNvPr id="23557" name="Picture 24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733800"/>
            <a:ext cx="7807325" cy="284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Program/Instruction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Large, single ported read-only memory</a:t>
            </a:r>
          </a:p>
          <a:p>
            <a:pPr lvl="1"/>
            <a:r>
              <a:rPr lang="en-US" dirty="0" smtClean="0"/>
              <a:t>For today</a:t>
            </a:r>
          </a:p>
          <a:p>
            <a:pPr lvl="1"/>
            <a:endParaRPr lang="en-US" dirty="0"/>
          </a:p>
          <a:p>
            <a:r>
              <a:rPr lang="en-US" dirty="0" smtClean="0"/>
              <a:t>Stores the program the processor executes</a:t>
            </a:r>
          </a:p>
          <a:p>
            <a:endParaRPr lang="en-US" dirty="0"/>
          </a:p>
          <a:p>
            <a:r>
              <a:rPr lang="en-US" dirty="0" smtClean="0"/>
              <a:t>Instructions are 4 bytes wide</a:t>
            </a:r>
          </a:p>
          <a:p>
            <a:pPr lvl="1"/>
            <a:r>
              <a:rPr lang="en-US" dirty="0" smtClean="0"/>
              <a:t>For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small, </a:t>
            </a:r>
            <a:r>
              <a:rPr lang="en-US" i="1" dirty="0" smtClean="0"/>
              <a:t>very</a:t>
            </a:r>
            <a:r>
              <a:rPr lang="en-US" dirty="0" smtClean="0"/>
              <a:t> fast multi-ported memory</a:t>
            </a:r>
          </a:p>
          <a:p>
            <a:pPr lvl="1"/>
            <a:r>
              <a:rPr lang="en-US" dirty="0" smtClean="0"/>
              <a:t>Small depth, large silicon area</a:t>
            </a:r>
          </a:p>
          <a:p>
            <a:pPr lvl="1"/>
            <a:endParaRPr lang="en-US" dirty="0"/>
          </a:p>
          <a:p>
            <a:r>
              <a:rPr lang="en-US" dirty="0" smtClean="0"/>
              <a:t>Each cycle reads 2 words, optionally writes 1</a:t>
            </a:r>
          </a:p>
          <a:p>
            <a:endParaRPr lang="en-US" dirty="0"/>
          </a:p>
          <a:p>
            <a:r>
              <a:rPr lang="en-US" dirty="0" smtClean="0"/>
              <a:t>This is the “scratch space” for the processor</a:t>
            </a:r>
          </a:p>
          <a:p>
            <a:endParaRPr lang="en-US" dirty="0"/>
          </a:p>
          <a:p>
            <a:r>
              <a:rPr lang="en-US" dirty="0" smtClean="0"/>
              <a:t>This is homework soon</a:t>
            </a:r>
            <a:endParaRPr lang="en-US" dirty="0"/>
          </a:p>
        </p:txBody>
      </p:sp>
      <p:grpSp>
        <p:nvGrpSpPr>
          <p:cNvPr id="4" name="Group 38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562600" y="4953000"/>
            <a:ext cx="1649413" cy="1217612"/>
            <a:chOff x="978" y="2247"/>
            <a:chExt cx="1039" cy="767"/>
          </a:xfrm>
        </p:grpSpPr>
        <p:sp>
          <p:nvSpPr>
            <p:cNvPr id="5" name="Rectangle 3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Aw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Da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Db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6" name="Line 40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43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4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45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46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85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human readable version of the instructions the machine executes</a:t>
            </a:r>
          </a:p>
          <a:p>
            <a:endParaRPr lang="en-US" dirty="0"/>
          </a:p>
          <a:p>
            <a:r>
              <a:rPr lang="en-US" dirty="0" smtClean="0"/>
              <a:t>Closely related to “Op Codes” and Instructions</a:t>
            </a:r>
          </a:p>
          <a:p>
            <a:endParaRPr lang="en-US" dirty="0"/>
          </a:p>
          <a:p>
            <a:r>
              <a:rPr lang="en-US" dirty="0" smtClean="0"/>
              <a:t>We will go over this in detail </a:t>
            </a:r>
            <a:r>
              <a:rPr lang="en-US" dirty="0" smtClean="0"/>
              <a:t>soon.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Today we are “black boxing” instructions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Blue Wires </a:t>
            </a:r>
            <a:r>
              <a:rPr lang="en-US" dirty="0" smtClean="0"/>
              <a:t>come from the Instruction Decoder</a:t>
            </a:r>
            <a:endParaRPr lang="en-US" dirty="0"/>
          </a:p>
          <a:p>
            <a:pPr lvl="1"/>
            <a:r>
              <a:rPr lang="en-US" dirty="0" smtClean="0"/>
              <a:t>Control signals that tell the CPU what to do</a:t>
            </a:r>
          </a:p>
          <a:p>
            <a:pPr lvl="1"/>
            <a:r>
              <a:rPr lang="en-US" dirty="0" smtClean="0"/>
              <a:t>E.g. ALU Control Lines</a:t>
            </a:r>
          </a:p>
          <a:p>
            <a:pPr lvl="1"/>
            <a:r>
              <a:rPr lang="en-US" dirty="0" smtClean="0"/>
              <a:t>Addresses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2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RTL is Register Transfer Level</a:t>
            </a:r>
          </a:p>
          <a:p>
            <a:endParaRPr lang="en-US" dirty="0"/>
          </a:p>
          <a:p>
            <a:r>
              <a:rPr lang="en-US" dirty="0" smtClean="0"/>
              <a:t>Short Hand for what the instruction should do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&amp;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Set the memory at location Rd equal to the data at location </a:t>
            </a:r>
            <a:r>
              <a:rPr lang="en-US" dirty="0" err="1" smtClean="0">
                <a:solidFill>
                  <a:prstClr val="black"/>
                </a:solidFill>
              </a:rPr>
              <a:t>Rs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boolean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anded</a:t>
            </a:r>
            <a:r>
              <a:rPr lang="en-US" dirty="0" smtClean="0">
                <a:solidFill>
                  <a:prstClr val="black"/>
                </a:solidFill>
              </a:rPr>
              <a:t> with the data at location Rt.</a:t>
            </a:r>
            <a:endParaRPr lang="en-US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7" name="Rectangle 1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Fetch Operands</a:t>
            </a:r>
            <a:endParaRPr lang="en-US" dirty="0"/>
          </a:p>
        </p:txBody>
      </p:sp>
      <p:grpSp>
        <p:nvGrpSpPr>
          <p:cNvPr id="352294" name="Group 3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048000" y="4038600"/>
            <a:ext cx="1649413" cy="1217612"/>
            <a:chOff x="978" y="2247"/>
            <a:chExt cx="1039" cy="767"/>
          </a:xfrm>
        </p:grpSpPr>
        <p:sp>
          <p:nvSpPr>
            <p:cNvPr id="352295" name="Rectangle 3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Aw </a:t>
              </a:r>
              <a:r>
                <a:rPr lang="en-US" b="1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b="1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Da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Db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352296" name="Line 4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7" name="Line 4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52304" name="AutoShape 48"/>
          <p:cNvCxnSpPr>
            <a:cxnSpLocks noChangeShapeType="1"/>
            <a:endCxn id="352302" idx="0"/>
          </p:cNvCxnSpPr>
          <p:nvPr>
            <p:custDataLst>
              <p:tags r:id="rId3"/>
            </p:custDataLst>
          </p:nvPr>
        </p:nvCxnSpPr>
        <p:spPr bwMode="auto">
          <a:xfrm>
            <a:off x="2978150" y="5097462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2313" name="Text Box 5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72565" y="3604418"/>
            <a:ext cx="112723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 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Rs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Rt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 smtClean="0"/>
              <a:t>Get Operand </a:t>
            </a:r>
            <a:r>
              <a:rPr lang="en-US" dirty="0" smtClean="0"/>
              <a:t>Addresses</a:t>
            </a:r>
            <a:endParaRPr lang="en-US" dirty="0"/>
          </a:p>
          <a:p>
            <a:r>
              <a:rPr lang="en-US" dirty="0" smtClean="0"/>
              <a:t>Pull from </a:t>
            </a:r>
            <a:r>
              <a:rPr lang="en-US" dirty="0" smtClean="0"/>
              <a:t>Register File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724400" y="40386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437463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4699000"/>
          </a:xfrm>
        </p:spPr>
        <p:txBody>
          <a:bodyPr>
            <a:normAutofit/>
          </a:bodyPr>
          <a:lstStyle/>
          <a:p>
            <a:r>
              <a:rPr lang="en-US" dirty="0" smtClean="0"/>
              <a:t>Intro </a:t>
            </a:r>
            <a:r>
              <a:rPr lang="en-US" dirty="0" smtClean="0"/>
              <a:t>to </a:t>
            </a:r>
            <a:r>
              <a:rPr lang="en-US" dirty="0" smtClean="0"/>
              <a:t>Memory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Execution of an Instruction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Intro to Simple CPU Design</a:t>
            </a:r>
          </a:p>
          <a:p>
            <a:endParaRPr lang="en-US" dirty="0"/>
          </a:p>
          <a:p>
            <a:r>
              <a:rPr lang="en-US" dirty="0" smtClean="0"/>
              <a:t>Assign Homework &amp; Lab</a:t>
            </a:r>
          </a:p>
        </p:txBody>
      </p:sp>
    </p:spTree>
    <p:extLst>
      <p:ext uri="{BB962C8B-B14F-4D97-AF65-F5344CB8AC3E}">
        <p14:creationId xmlns:p14="http://schemas.microsoft.com/office/powerpoint/2010/main" val="3258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321425" y="3971925"/>
            <a:ext cx="709613" cy="1330325"/>
            <a:chOff x="3040" y="2253"/>
            <a:chExt cx="447" cy="838"/>
          </a:xfrm>
        </p:grpSpPr>
        <p:sp>
          <p:nvSpPr>
            <p:cNvPr id="352259" name="AutoShape 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0" name="Line 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1" name="Line 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2" name="Line 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3" name="Line 7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4" name="Line 8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5" name="Line 9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6" name="Line 10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267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52292" name="Text Box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37756" y="3563120"/>
            <a:ext cx="11464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ALUcntrl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cxnSp>
        <p:nvCxnSpPr>
          <p:cNvPr id="352293" name="AutoShape 37"/>
          <p:cNvCxnSpPr>
            <a:cxnSpLocks noChangeShapeType="1"/>
            <a:endCxn id="352259" idx="0"/>
          </p:cNvCxnSpPr>
          <p:nvPr>
            <p:custDataLst>
              <p:tags r:id="rId4"/>
            </p:custDataLst>
          </p:nvPr>
        </p:nvCxnSpPr>
        <p:spPr bwMode="auto">
          <a:xfrm>
            <a:off x="6440488" y="375126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0" y="4038600"/>
            <a:ext cx="1649413" cy="1217612"/>
            <a:chOff x="978" y="2247"/>
            <a:chExt cx="1039" cy="767"/>
          </a:xfrm>
        </p:grpSpPr>
        <p:sp>
          <p:nvSpPr>
            <p:cNvPr id="352295" name="Rectangle 3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Aw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Da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dirty="0" err="1">
                  <a:latin typeface="Times New Roman" charset="0"/>
                </a:rPr>
                <a:t>Db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352296" name="Line 4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7" name="Line 4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52304" name="AutoShape 48"/>
          <p:cNvCxnSpPr>
            <a:cxnSpLocks noChangeShapeType="1"/>
            <a:endCxn id="352302" idx="0"/>
          </p:cNvCxnSpPr>
          <p:nvPr>
            <p:custDataLst>
              <p:tags r:id="rId6"/>
            </p:custDataLst>
          </p:nvPr>
        </p:nvCxnSpPr>
        <p:spPr bwMode="auto">
          <a:xfrm>
            <a:off x="2978150" y="5097462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2306" name="AutoShape 50"/>
          <p:cNvCxnSpPr>
            <a:cxnSpLocks noChangeShapeType="1"/>
            <a:stCxn id="352301" idx="1"/>
            <a:endCxn id="352264" idx="0"/>
          </p:cNvCxnSpPr>
          <p:nvPr>
            <p:custDataLst>
              <p:tags r:id="rId7"/>
            </p:custDataLst>
          </p:nvPr>
        </p:nvCxnSpPr>
        <p:spPr bwMode="auto">
          <a:xfrm>
            <a:off x="4697413" y="4251325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7" name="AutoShape 51"/>
          <p:cNvCxnSpPr>
            <a:cxnSpLocks noChangeShapeType="1"/>
            <a:stCxn id="352298" idx="1"/>
            <a:endCxn id="352265" idx="0"/>
          </p:cNvCxnSpPr>
          <p:nvPr>
            <p:custDataLst>
              <p:tags r:id="rId8"/>
            </p:custDataLst>
          </p:nvPr>
        </p:nvCxnSpPr>
        <p:spPr bwMode="auto">
          <a:xfrm>
            <a:off x="4697413" y="4559300"/>
            <a:ext cx="1624012" cy="463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2313" name="Text Box 5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72565" y="3604418"/>
            <a:ext cx="112723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  Rs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 smtClean="0"/>
              <a:t>ALU controls from Instruction </a:t>
            </a:r>
            <a:r>
              <a:rPr lang="en-US" dirty="0" smtClean="0"/>
              <a:t>Fetch/Decode</a:t>
            </a:r>
            <a:endParaRPr lang="en-US" dirty="0" smtClean="0"/>
          </a:p>
          <a:p>
            <a:r>
              <a:rPr lang="en-US" dirty="0" smtClean="0"/>
              <a:t>Perform actual computation in </a:t>
            </a:r>
            <a:r>
              <a:rPr lang="en-US" dirty="0" smtClean="0"/>
              <a:t>ALU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72200" y="541020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</p:txBody>
      </p:sp>
      <p:cxnSp>
        <p:nvCxnSpPr>
          <p:cNvPr id="32" name="AutoShape 50"/>
          <p:cNvCxnSpPr>
            <a:cxnSpLocks noChangeShapeType="1"/>
            <a:stCxn id="4" idx="0"/>
          </p:cNvCxnSpPr>
          <p:nvPr>
            <p:custDataLst>
              <p:tags r:id="rId10"/>
            </p:custDataLst>
          </p:nvPr>
        </p:nvCxnSpPr>
        <p:spPr bwMode="auto">
          <a:xfrm flipH="1" flipV="1">
            <a:off x="6978651" y="4635500"/>
            <a:ext cx="457677" cy="774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42387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258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425352" y="4014016"/>
            <a:ext cx="709613" cy="1330325"/>
            <a:chOff x="3040" y="2253"/>
            <a:chExt cx="447" cy="838"/>
          </a:xfrm>
        </p:grpSpPr>
        <p:sp>
          <p:nvSpPr>
            <p:cNvPr id="352259" name="AutoShape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0" name="Line 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1" name="Line 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2" name="Line 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3" name="Line 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4" name="Line 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5" name="Line 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6" name="Line 1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267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Store Results</a:t>
            </a:r>
            <a:endParaRPr lang="en-US" dirty="0"/>
          </a:p>
        </p:txBody>
      </p:sp>
      <p:sp>
        <p:nvSpPr>
          <p:cNvPr id="352292" name="Text Box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78342" y="3605211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52293" name="AutoShape 37"/>
          <p:cNvCxnSpPr>
            <a:cxnSpLocks noChangeShapeType="1"/>
            <a:endCxn id="352259" idx="0"/>
          </p:cNvCxnSpPr>
          <p:nvPr>
            <p:custDataLst>
              <p:tags r:id="rId4"/>
            </p:custDataLst>
          </p:nvPr>
        </p:nvCxnSpPr>
        <p:spPr bwMode="auto">
          <a:xfrm>
            <a:off x="6544415" y="3793353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52294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151927" y="4080691"/>
            <a:ext cx="1649413" cy="1217612"/>
            <a:chOff x="978" y="2247"/>
            <a:chExt cx="1039" cy="767"/>
          </a:xfrm>
        </p:grpSpPr>
        <p:sp>
          <p:nvSpPr>
            <p:cNvPr id="352295" name="Rectangle 3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Aw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Da</a:t>
              </a:r>
            </a:p>
            <a:p>
              <a:pPr algn="ctr" eaLnBrk="0" hangingPunct="0"/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dirty="0" err="1">
                  <a:latin typeface="Times New Roman" charset="0"/>
                </a:rPr>
                <a:t>Db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352296" name="Line 4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7" name="Line 4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303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10480" y="4955403"/>
            <a:ext cx="89864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RegWr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cxnSp>
        <p:nvCxnSpPr>
          <p:cNvPr id="352304" name="AutoShape 48"/>
          <p:cNvCxnSpPr>
            <a:cxnSpLocks noChangeShapeType="1"/>
            <a:stCxn id="352303" idx="3"/>
            <a:endCxn id="352302" idx="0"/>
          </p:cNvCxnSpPr>
          <p:nvPr>
            <p:custDataLst>
              <p:tags r:id="rId7"/>
            </p:custDataLst>
          </p:nvPr>
        </p:nvCxnSpPr>
        <p:spPr bwMode="auto">
          <a:xfrm>
            <a:off x="3109124" y="5140069"/>
            <a:ext cx="42803" cy="107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2306" name="AutoShape 50"/>
          <p:cNvCxnSpPr>
            <a:cxnSpLocks noChangeShapeType="1"/>
            <a:stCxn id="352301" idx="1"/>
            <a:endCxn id="352264" idx="0"/>
          </p:cNvCxnSpPr>
          <p:nvPr>
            <p:custDataLst>
              <p:tags r:id="rId8"/>
            </p:custDataLst>
          </p:nvPr>
        </p:nvCxnSpPr>
        <p:spPr bwMode="auto">
          <a:xfrm>
            <a:off x="4801340" y="4293416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7" name="AutoShape 51"/>
          <p:cNvCxnSpPr>
            <a:cxnSpLocks noChangeShapeType="1"/>
            <a:stCxn id="352298" idx="1"/>
            <a:endCxn id="352265" idx="0"/>
          </p:cNvCxnSpPr>
          <p:nvPr>
            <p:custDataLst>
              <p:tags r:id="rId9"/>
            </p:custDataLst>
          </p:nvPr>
        </p:nvCxnSpPr>
        <p:spPr bwMode="auto">
          <a:xfrm>
            <a:off x="4801340" y="4601391"/>
            <a:ext cx="1624012" cy="463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8" name="AutoShape 52"/>
          <p:cNvCxnSpPr>
            <a:cxnSpLocks noChangeShapeType="1"/>
            <a:stCxn id="352263" idx="1"/>
            <a:endCxn id="352296" idx="0"/>
          </p:cNvCxnSpPr>
          <p:nvPr>
            <p:custDataLst>
              <p:tags r:id="rId10"/>
            </p:custDataLst>
          </p:nvPr>
        </p:nvCxnSpPr>
        <p:spPr bwMode="auto">
          <a:xfrm rot="16200000" flipV="1">
            <a:off x="5104552" y="2701154"/>
            <a:ext cx="77787" cy="3878262"/>
          </a:xfrm>
          <a:prstGeom prst="bentConnector5">
            <a:avLst>
              <a:gd name="adj1" fmla="val -2400000"/>
              <a:gd name="adj2" fmla="val 131926"/>
              <a:gd name="adj3" fmla="val 1265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52313" name="Text Box 5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282904" y="3646509"/>
            <a:ext cx="1114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0FF"/>
                </a:solidFill>
                <a:latin typeface="Times New Roman" charset="0"/>
              </a:rPr>
              <a:t>Rd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2005011"/>
          </a:xfrm>
        </p:spPr>
        <p:txBody>
          <a:bodyPr/>
          <a:lstStyle/>
          <a:p>
            <a:r>
              <a:rPr lang="en-US" dirty="0" smtClean="0"/>
              <a:t>Store </a:t>
            </a:r>
            <a:r>
              <a:rPr lang="en-US" dirty="0" smtClean="0"/>
              <a:t>the result back to the register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 smtClean="0"/>
              <a:t>Others Instructions </a:t>
            </a:r>
            <a:r>
              <a:rPr lang="en-US" dirty="0" smtClean="0"/>
              <a:t>have other </a:t>
            </a:r>
            <a:r>
              <a:rPr lang="en-US" dirty="0" smtClean="0"/>
              <a:t>effects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Sometimes we want to use a constant as an operand instead of a Register.</a:t>
            </a:r>
          </a:p>
          <a:p>
            <a:endParaRPr lang="en-US" dirty="0" smtClean="0"/>
          </a:p>
          <a:p>
            <a:r>
              <a:rPr lang="en-US" dirty="0" smtClean="0"/>
              <a:t>How do you encode a 32 bit constant AND control signals into a 32 bit instruction?</a:t>
            </a:r>
          </a:p>
          <a:p>
            <a:endParaRPr lang="en-US" dirty="0"/>
          </a:p>
          <a:p>
            <a:r>
              <a:rPr lang="en-US" dirty="0" smtClean="0"/>
              <a:t>Side Note:  The Cortex has interesting options</a:t>
            </a:r>
          </a:p>
          <a:p>
            <a:pPr lvl="1"/>
            <a:r>
              <a:rPr lang="en-US" dirty="0"/>
              <a:t>any constant </a:t>
            </a:r>
            <a:r>
              <a:rPr lang="en-US" dirty="0" smtClean="0"/>
              <a:t>produced </a:t>
            </a:r>
            <a:r>
              <a:rPr lang="en-US" dirty="0"/>
              <a:t>by shifting an 8-bit value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constant of the form 0x00XY00XY</a:t>
            </a:r>
          </a:p>
          <a:p>
            <a:pPr lvl="1"/>
            <a:r>
              <a:rPr lang="en-US" dirty="0"/>
              <a:t>any constant of the form 0xXY00XY00</a:t>
            </a:r>
          </a:p>
          <a:p>
            <a:pPr lvl="1"/>
            <a:r>
              <a:rPr lang="en-US" dirty="0"/>
              <a:t>any constant of the form </a:t>
            </a:r>
            <a:r>
              <a:rPr lang="en-US" dirty="0" smtClean="0"/>
              <a:t>0xXYXYXYXY</a:t>
            </a:r>
          </a:p>
          <a:p>
            <a:r>
              <a:rPr lang="en-US" dirty="0" smtClean="0"/>
              <a:t>Side Note: MIPS only has boring 16 bit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178425" y="3895725"/>
            <a:ext cx="657225" cy="1330325"/>
            <a:chOff x="3040" y="2205"/>
            <a:chExt cx="414" cy="838"/>
          </a:xfrm>
        </p:grpSpPr>
        <p:sp>
          <p:nvSpPr>
            <p:cNvPr id="35888" name="AutoShape 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 rot="-5400000">
              <a:off x="2829" y="246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9" name="Line 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3091" y="255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0" name="Line 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3091" y="262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1" name="Line 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H="1" flipV="1">
              <a:off x="3091" y="255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2" name="Line 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403" y="262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3" name="Line 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040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4" name="Line 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3040" y="286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4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Constants (</a:t>
            </a:r>
            <a:r>
              <a:rPr lang="en-US" dirty="0" err="1" smtClean="0"/>
              <a:t>Immediates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845" name="Rectangle 11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1"/>
            <a:ext cx="8458200" cy="175259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latin typeface="Courier New" charset="0"/>
              </a:rPr>
              <a:t>Reg</a:t>
            </a:r>
            <a:r>
              <a:rPr lang="en-US" dirty="0" smtClean="0">
                <a:latin typeface="Courier New" charset="0"/>
              </a:rPr>
              <a:t>[</a:t>
            </a:r>
            <a:r>
              <a:rPr lang="en-US" dirty="0" err="1" smtClean="0">
                <a:latin typeface="Courier New" charset="0"/>
              </a:rPr>
              <a:t>rt</a:t>
            </a:r>
            <a:r>
              <a:rPr lang="en-US" dirty="0" smtClean="0">
                <a:latin typeface="Courier New" charset="0"/>
              </a:rPr>
              <a:t>]= </a:t>
            </a:r>
            <a:r>
              <a:rPr lang="en-US" dirty="0" err="1" smtClean="0">
                <a:latin typeface="Courier New" charset="0"/>
              </a:rPr>
              <a:t>Reg</a:t>
            </a:r>
            <a:r>
              <a:rPr lang="en-US" dirty="0" smtClean="0">
                <a:latin typeface="Courier New" charset="0"/>
              </a:rPr>
              <a:t>[</a:t>
            </a:r>
            <a:r>
              <a:rPr lang="en-US" dirty="0" err="1" smtClean="0">
                <a:latin typeface="Courier New" charset="0"/>
              </a:rPr>
              <a:t>rs</a:t>
            </a:r>
            <a:r>
              <a:rPr lang="en-US" dirty="0" smtClean="0">
                <a:latin typeface="Courier New" charset="0"/>
              </a:rPr>
              <a:t>]+</a:t>
            </a:r>
            <a:r>
              <a:rPr lang="en-US" b="1" dirty="0" err="1" smtClean="0">
                <a:latin typeface="Courier New" charset="0"/>
              </a:rPr>
              <a:t>SignExtend</a:t>
            </a:r>
            <a:r>
              <a:rPr lang="en-US" b="1" dirty="0" smtClean="0">
                <a:latin typeface="Courier New" charset="0"/>
              </a:rPr>
              <a:t>(</a:t>
            </a:r>
            <a:r>
              <a:rPr lang="en-US" b="1" dirty="0" err="1" smtClean="0">
                <a:latin typeface="Courier New" charset="0"/>
              </a:rPr>
              <a:t>imm</a:t>
            </a:r>
            <a:r>
              <a:rPr lang="en-US" b="1" dirty="0" smtClean="0">
                <a:latin typeface="Courier New" charset="0"/>
              </a:rPr>
              <a:t>);</a:t>
            </a:r>
          </a:p>
          <a:p>
            <a:pPr lvl="0"/>
            <a:r>
              <a:rPr lang="en-US" sz="3900" dirty="0" smtClean="0">
                <a:solidFill>
                  <a:prstClr val="black"/>
                </a:solidFill>
              </a:rPr>
              <a:t>How do we choose ALU Source?</a:t>
            </a:r>
            <a:endParaRPr lang="en-US" sz="3400" dirty="0">
              <a:solidFill>
                <a:prstClr val="black"/>
              </a:solidFill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</p:txBody>
      </p:sp>
      <p:sp>
        <p:nvSpPr>
          <p:cNvPr id="35846" name="Text Box 3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24338" y="3490912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5847" name="AutoShape 33"/>
          <p:cNvCxnSpPr>
            <a:cxnSpLocks noChangeShapeType="1"/>
            <a:stCxn id="35846" idx="3"/>
            <a:endCxn id="35888" idx="0"/>
          </p:cNvCxnSpPr>
          <p:nvPr>
            <p:custDataLst>
              <p:tags r:id="rId5"/>
            </p:custDataLst>
          </p:nvPr>
        </p:nvCxnSpPr>
        <p:spPr bwMode="auto">
          <a:xfrm>
            <a:off x="5297488" y="367506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3" name="Group 3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905000" y="3962400"/>
            <a:ext cx="1649413" cy="1217612"/>
            <a:chOff x="978" y="2247"/>
            <a:chExt cx="1039" cy="767"/>
          </a:xfrm>
        </p:grpSpPr>
        <p:sp>
          <p:nvSpPr>
            <p:cNvPr id="35880" name="Rectangle 3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35881" name="Line 3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2" name="Line 3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3" name="Line 3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4" name="Line 3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5" name="Line 4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6" name="Line 4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7" name="Line 4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9" name="Text Box 4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90600" y="4837112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5850" name="AutoShape 44"/>
          <p:cNvCxnSpPr>
            <a:cxnSpLocks noChangeShapeType="1"/>
            <a:stCxn id="35849" idx="3"/>
            <a:endCxn id="35887" idx="0"/>
          </p:cNvCxnSpPr>
          <p:nvPr>
            <p:custDataLst>
              <p:tags r:id="rId8"/>
            </p:custDataLst>
          </p:nvPr>
        </p:nvCxnSpPr>
        <p:spPr bwMode="auto">
          <a:xfrm>
            <a:off x="1835150" y="5021262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68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578225" y="5178425"/>
            <a:ext cx="568325" cy="995362"/>
            <a:chOff x="1875" y="3066"/>
            <a:chExt cx="358" cy="627"/>
          </a:xfrm>
        </p:grpSpPr>
        <p:sp>
          <p:nvSpPr>
            <p:cNvPr id="35853" name="Rectangle 6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35854" name="Line 7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7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 Box 4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62424" y="549195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59" name="AutoShape 71"/>
          <p:cNvCxnSpPr>
            <a:cxnSpLocks noChangeShapeType="1"/>
          </p:cNvCxnSpPr>
          <p:nvPr>
            <p:custDataLst>
              <p:tags r:id="rId11"/>
            </p:custDataLst>
          </p:nvPr>
        </p:nvCxnSpPr>
        <p:spPr bwMode="auto">
          <a:xfrm>
            <a:off x="5835651" y="4561016"/>
            <a:ext cx="2859088" cy="296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0" name="AutoShape 72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 flipH="1">
            <a:off x="8696929" y="4857879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73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H="1">
            <a:off x="1090614" y="6477129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2" name="AutoShape 74"/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 flipH="1" flipV="1">
            <a:off x="1087439" y="4481641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3" name="AutoShape 75"/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1089026" y="4481641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91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3554414" y="4175254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5" name="Text Box 4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380456" y="3470404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66" name="Text Box 4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72490" y="3470403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13" name="Straight Connector 12"/>
          <p:cNvCxnSpPr>
            <a:stCxn id="35854" idx="0"/>
            <a:endCxn id="54" idx="3"/>
          </p:cNvCxnSpPr>
          <p:nvPr/>
        </p:nvCxnSpPr>
        <p:spPr>
          <a:xfrm flipH="1">
            <a:off x="3106974" y="5675312"/>
            <a:ext cx="471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Big Giant Slow Memory</a:t>
            </a:r>
          </a:p>
          <a:p>
            <a:pPr lvl="1"/>
            <a:r>
              <a:rPr lang="en-US" dirty="0" smtClean="0"/>
              <a:t>Gigabytes!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and Write, but only single port</a:t>
            </a:r>
          </a:p>
          <a:p>
            <a:pPr lvl="1"/>
            <a:r>
              <a:rPr lang="en-US" dirty="0" smtClean="0"/>
              <a:t>Write Enable (</a:t>
            </a:r>
            <a:r>
              <a:rPr lang="en-US" dirty="0" err="1" smtClean="0"/>
              <a:t>WrEn</a:t>
            </a:r>
            <a:r>
              <a:rPr lang="en-US" dirty="0" smtClean="0"/>
              <a:t>) switches between the two modes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Pulling from Data Memory to Register</a:t>
            </a:r>
          </a:p>
          <a:p>
            <a:pPr lvl="1"/>
            <a:r>
              <a:rPr lang="en-US" dirty="0" smtClean="0"/>
              <a:t>Load</a:t>
            </a:r>
          </a:p>
          <a:p>
            <a:endParaRPr lang="en-US" dirty="0" smtClean="0"/>
          </a:p>
          <a:p>
            <a:r>
              <a:rPr lang="en-US" dirty="0" smtClean="0"/>
              <a:t>Push from Register to Data Memory</a:t>
            </a:r>
          </a:p>
          <a:p>
            <a:pPr lvl="1"/>
            <a:r>
              <a:rPr lang="en-US" dirty="0" smtClean="0"/>
              <a:t>Store</a:t>
            </a:r>
          </a:p>
          <a:p>
            <a:endParaRPr lang="en-US" dirty="0" smtClean="0"/>
          </a:p>
        </p:txBody>
      </p:sp>
      <p:grpSp>
        <p:nvGrpSpPr>
          <p:cNvPr id="4" name="Group 3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188415" y="1219200"/>
            <a:ext cx="1328737" cy="1217612"/>
            <a:chOff x="3687" y="3015"/>
            <a:chExt cx="837" cy="767"/>
          </a:xfrm>
        </p:grpSpPr>
        <p:sp>
          <p:nvSpPr>
            <p:cNvPr id="5" name="Rectangle 3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 err="1">
                  <a:latin typeface="Times New Roman" charset="0"/>
                </a:rPr>
                <a:t>Addr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Din     </a:t>
              </a:r>
              <a:r>
                <a:rPr lang="en-US" dirty="0" err="1">
                  <a:latin typeface="Times New Roman" charset="0"/>
                </a:rPr>
                <a:t>Dout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6" name="Line 37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38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3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4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Up On The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simple CPU with 4 types of instructions</a:t>
            </a:r>
          </a:p>
          <a:p>
            <a:pPr lvl="1"/>
            <a:r>
              <a:rPr lang="en-US" dirty="0" smtClean="0"/>
              <a:t>Listed on next Slide</a:t>
            </a:r>
          </a:p>
          <a:p>
            <a:pPr lvl="1"/>
            <a:endParaRPr lang="en-US" dirty="0"/>
          </a:p>
          <a:p>
            <a:r>
              <a:rPr lang="en-US" dirty="0" smtClean="0"/>
              <a:t>Use the following Components</a:t>
            </a:r>
          </a:p>
          <a:p>
            <a:pPr lvl="1"/>
            <a:r>
              <a:rPr lang="en-US" dirty="0" smtClean="0"/>
              <a:t>ALU, Register File, Data Memory, Sign Extender</a:t>
            </a:r>
          </a:p>
          <a:p>
            <a:pPr lvl="1"/>
            <a:endParaRPr lang="en-US" dirty="0"/>
          </a:p>
          <a:p>
            <a:r>
              <a:rPr lang="en-US" dirty="0" smtClean="0"/>
              <a:t>Use another marker color for control signals</a:t>
            </a:r>
          </a:p>
          <a:p>
            <a:endParaRPr lang="en-US" dirty="0"/>
          </a:p>
          <a:p>
            <a:r>
              <a:rPr lang="en-US" dirty="0" smtClean="0"/>
              <a:t>To make a decision, use a MUX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on </a:t>
            </a:r>
            <a:r>
              <a:rPr lang="en-US" dirty="0" err="1" smtClean="0"/>
              <a:t>rd</a:t>
            </a:r>
            <a:r>
              <a:rPr lang="en-US" dirty="0" smtClean="0"/>
              <a:t>,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 is inconsistent in the MIPS standard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 err="1" smtClean="0"/>
              <a:t>rt</a:t>
            </a:r>
            <a:endParaRPr lang="en-US" dirty="0" smtClean="0"/>
          </a:p>
          <a:p>
            <a:pPr lvl="1"/>
            <a:r>
              <a:rPr lang="en-US" dirty="0" smtClean="0"/>
              <a:t>Sometimes </a:t>
            </a:r>
            <a:r>
              <a:rPr lang="en-US" dirty="0" err="1" smtClean="0"/>
              <a:t>rd</a:t>
            </a:r>
            <a:endParaRPr lang="en-US" dirty="0" smtClean="0"/>
          </a:p>
          <a:p>
            <a:r>
              <a:rPr lang="en-US" dirty="0" smtClean="0"/>
              <a:t>This is ok!</a:t>
            </a:r>
          </a:p>
          <a:p>
            <a:pPr lvl="1"/>
            <a:r>
              <a:rPr lang="en-US" dirty="0" smtClean="0"/>
              <a:t>Makes other things clearer later</a:t>
            </a:r>
          </a:p>
          <a:p>
            <a:pPr lvl="1"/>
            <a:endParaRPr lang="en-US" dirty="0"/>
          </a:p>
          <a:p>
            <a:r>
              <a:rPr lang="en-US" dirty="0" smtClean="0"/>
              <a:t>I don’t always have to choose between two signals, but when I do, I </a:t>
            </a:r>
            <a:r>
              <a:rPr lang="en-US" smtClean="0"/>
              <a:t>choose Multiplexor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281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Up On The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Math with </a:t>
            </a:r>
            <a:r>
              <a:rPr lang="en-US" dirty="0" smtClean="0"/>
              <a:t>2 Variables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</a:rPr>
              <a:t>Reg</a:t>
            </a:r>
            <a:r>
              <a:rPr lang="en-US" dirty="0" smtClean="0">
                <a:latin typeface="Courier New" charset="0"/>
              </a:rPr>
              <a:t>[</a:t>
            </a:r>
            <a:r>
              <a:rPr lang="en-US" dirty="0" err="1" smtClean="0">
                <a:latin typeface="Courier New" charset="0"/>
              </a:rPr>
              <a:t>rd</a:t>
            </a:r>
            <a:r>
              <a:rPr lang="en-US" dirty="0" smtClean="0">
                <a:latin typeface="Courier New" charset="0"/>
              </a:rPr>
              <a:t>] </a:t>
            </a:r>
            <a:r>
              <a:rPr lang="en-US" dirty="0">
                <a:latin typeface="Courier New" charset="0"/>
              </a:rPr>
              <a:t>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</a:t>
            </a:r>
            <a:r>
              <a:rPr lang="en-US" dirty="0" smtClean="0">
                <a:latin typeface="Courier New" charset="0"/>
              </a:rPr>
              <a:t>op </a:t>
            </a:r>
            <a:r>
              <a:rPr lang="en-US" dirty="0" err="1" smtClean="0">
                <a:latin typeface="Courier New" charset="0"/>
              </a:rPr>
              <a:t>Reg</a:t>
            </a:r>
            <a:r>
              <a:rPr lang="en-US" dirty="0" smtClean="0">
                <a:latin typeface="Courier New" charset="0"/>
              </a:rPr>
              <a:t>[</a:t>
            </a:r>
            <a:r>
              <a:rPr lang="en-US" dirty="0" err="1" smtClean="0">
                <a:latin typeface="Courier New" charset="0"/>
              </a:rPr>
              <a:t>rt</a:t>
            </a:r>
            <a:r>
              <a:rPr lang="en-US" dirty="0" smtClean="0">
                <a:latin typeface="Courier New" charset="0"/>
              </a:rPr>
              <a:t>];</a:t>
            </a:r>
            <a:endParaRPr lang="en-US" dirty="0">
              <a:latin typeface="Courier New" charset="0"/>
            </a:endParaRPr>
          </a:p>
          <a:p>
            <a:r>
              <a:rPr lang="en-US" dirty="0"/>
              <a:t>Math with 1 variable and 1 constant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</a:t>
            </a:r>
            <a:r>
              <a:rPr lang="en-US" dirty="0" smtClean="0">
                <a:latin typeface="Courier New" charset="0"/>
              </a:rPr>
              <a:t>op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r>
              <a:rPr lang="en-US" dirty="0" smtClean="0"/>
              <a:t>Load from data memory</a:t>
            </a:r>
          </a:p>
          <a:p>
            <a:pPr>
              <a:buNone/>
            </a:pP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pPr>
              <a:buNone/>
            </a:pP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Mem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];</a:t>
            </a:r>
          </a:p>
          <a:p>
            <a:r>
              <a:rPr lang="en-US" dirty="0" smtClean="0"/>
              <a:t>Store to data memory</a:t>
            </a:r>
          </a:p>
          <a:p>
            <a:pPr>
              <a:buNone/>
            </a:pP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pPr>
              <a:buNone/>
            </a:pPr>
            <a:r>
              <a:rPr lang="en-US" dirty="0" err="1">
                <a:latin typeface="Courier New" charset="0"/>
              </a:rPr>
              <a:t>Mem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56441" name="AutoShape 4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2" name="Line 5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3" name="Line 6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4" name="Line 7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5" name="Line 8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6" name="Line 9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7" name="Line 10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8" name="Line 11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24" name="Rectangle 1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Possible Complete </a:t>
            </a:r>
            <a:r>
              <a:rPr lang="en-US" dirty="0" err="1"/>
              <a:t>Datapath</a:t>
            </a:r>
            <a:endParaRPr lang="en-US" dirty="0"/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56436" name="AutoShape 14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7" name="Line 15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8" name="Line 16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9" name="Line 17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0" name="Line 18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56431" name="AutoShape 20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2" name="Line 21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3" name="Line 22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4" name="Line 23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5" name="Line 24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56426" name="AutoShape 26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7" name="Line 27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8" name="Line 28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9" name="Line 29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0" name="Line 3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56423" name="Rectangle 32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56424" name="Line 33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5" name="Line 34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56418" name="Rectangle 3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56419" name="Line 37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0" name="Line 38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1" name="Line 39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2" name="Line 40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6331" name="AutoShape 47"/>
          <p:cNvCxnSpPr>
            <a:cxnSpLocks noChangeShapeType="1"/>
            <a:stCxn id="56425" idx="1"/>
            <a:endCxn id="56439" idx="0"/>
          </p:cNvCxnSpPr>
          <p:nvPr>
            <p:custDataLst>
              <p:tags r:id="rId8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2" name="AutoShape 48"/>
          <p:cNvCxnSpPr>
            <a:cxnSpLocks noChangeShapeType="1"/>
            <a:stCxn id="56437" idx="1"/>
            <a:endCxn id="56447" idx="0"/>
          </p:cNvCxnSpPr>
          <p:nvPr>
            <p:custDataLst>
              <p:tags r:id="rId9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33" name="Text Box 4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6334" name="Text Box 5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6351" name="Line 6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2" name="Line 6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3" name="Line 6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4" name="Line 7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55" name="AutoShape 71"/>
          <p:cNvCxnSpPr>
            <a:cxnSpLocks noChangeShapeType="1"/>
            <a:stCxn id="56432" idx="1"/>
            <a:endCxn id="56351" idx="0"/>
          </p:cNvCxnSpPr>
          <p:nvPr>
            <p:custDataLst>
              <p:tags r:id="rId16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6" name="AutoShape 72"/>
          <p:cNvCxnSpPr>
            <a:cxnSpLocks noChangeShapeType="1"/>
            <a:stCxn id="56351" idx="1"/>
            <a:endCxn id="56352" idx="1"/>
          </p:cNvCxnSpPr>
          <p:nvPr>
            <p:custDataLst>
              <p:tags r:id="rId17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7" name="AutoShape 73"/>
          <p:cNvCxnSpPr>
            <a:cxnSpLocks noChangeShapeType="1"/>
            <a:stCxn id="56352" idx="0"/>
            <a:endCxn id="56353" idx="1"/>
          </p:cNvCxnSpPr>
          <p:nvPr>
            <p:custDataLst>
              <p:tags r:id="rId18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8" name="AutoShape 74"/>
          <p:cNvCxnSpPr>
            <a:cxnSpLocks noChangeShapeType="1"/>
            <a:stCxn id="56353" idx="0"/>
            <a:endCxn id="56354" idx="0"/>
          </p:cNvCxnSpPr>
          <p:nvPr>
            <p:custDataLst>
              <p:tags r:id="rId19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9" name="AutoShape 75"/>
          <p:cNvCxnSpPr>
            <a:cxnSpLocks noChangeShapeType="1"/>
            <a:stCxn id="56354" idx="1"/>
            <a:endCxn id="56406" idx="0"/>
          </p:cNvCxnSpPr>
          <p:nvPr>
            <p:custDataLst>
              <p:tags r:id="rId20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0" name="Text Box 7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56361" name="AutoShape 77"/>
          <p:cNvCxnSpPr>
            <a:cxnSpLocks noChangeShapeType="1"/>
            <a:stCxn id="56424" idx="0"/>
            <a:endCxn id="56360" idx="3"/>
          </p:cNvCxnSpPr>
          <p:nvPr>
            <p:custDataLst>
              <p:tags r:id="rId22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56362" name="Rectangle 7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3" name="AutoShape 79"/>
          <p:cNvCxnSpPr>
            <a:cxnSpLocks noChangeShapeType="1"/>
            <a:stCxn id="56408" idx="1"/>
            <a:endCxn id="56362" idx="1"/>
          </p:cNvCxnSpPr>
          <p:nvPr>
            <p:custDataLst>
              <p:tags r:id="rId24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64" name="AutoShape 80"/>
          <p:cNvCxnSpPr>
            <a:cxnSpLocks noChangeShapeType="1"/>
            <a:stCxn id="56362" idx="3"/>
            <a:endCxn id="56438" idx="0"/>
          </p:cNvCxnSpPr>
          <p:nvPr>
            <p:custDataLst>
              <p:tags r:id="rId25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5" name="Line 8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729038" y="47736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6" name="AutoShape 82"/>
          <p:cNvCxnSpPr>
            <a:cxnSpLocks noChangeShapeType="1"/>
            <a:stCxn id="56362" idx="2"/>
            <a:endCxn id="56365" idx="0"/>
          </p:cNvCxnSpPr>
          <p:nvPr>
            <p:custDataLst>
              <p:tags r:id="rId27"/>
            </p:custDataLst>
          </p:nvPr>
        </p:nvCxnSpPr>
        <p:spPr bwMode="auto">
          <a:xfrm flipH="1">
            <a:off x="3729038" y="4292600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67" name="AutoShape 83"/>
          <p:cNvCxnSpPr>
            <a:cxnSpLocks noChangeShapeType="1"/>
            <a:stCxn id="56365" idx="1"/>
            <a:endCxn id="56421" idx="0"/>
          </p:cNvCxnSpPr>
          <p:nvPr>
            <p:custDataLst>
              <p:tags r:id="rId28"/>
            </p:custDataLst>
          </p:nvPr>
        </p:nvCxnSpPr>
        <p:spPr bwMode="auto">
          <a:xfrm flipV="1">
            <a:off x="3860800" y="4764088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8" name="Rectangle 8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9" name="AutoShape 85"/>
          <p:cNvCxnSpPr>
            <a:cxnSpLocks noChangeShapeType="1"/>
            <a:stCxn id="56445" idx="1"/>
            <a:endCxn id="56368" idx="1"/>
          </p:cNvCxnSpPr>
          <p:nvPr>
            <p:custDataLst>
              <p:tags r:id="rId30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70" name="AutoShape 86"/>
          <p:cNvCxnSpPr>
            <a:cxnSpLocks noChangeShapeType="1"/>
            <a:stCxn id="56368" idx="3"/>
            <a:endCxn id="56434" idx="0"/>
          </p:cNvCxnSpPr>
          <p:nvPr>
            <p:custDataLst>
              <p:tags r:id="rId31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1" name="AutoShape 87"/>
          <p:cNvCxnSpPr>
            <a:cxnSpLocks noChangeShapeType="1"/>
            <a:stCxn id="56368" idx="2"/>
            <a:endCxn id="56422" idx="1"/>
          </p:cNvCxnSpPr>
          <p:nvPr>
            <p:custDataLst>
              <p:tags r:id="rId32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2" name="AutoShape 88"/>
          <p:cNvCxnSpPr>
            <a:cxnSpLocks noChangeShapeType="1"/>
            <a:stCxn id="56427" idx="1"/>
            <a:endCxn id="56407" idx="1"/>
          </p:cNvCxnSpPr>
          <p:nvPr>
            <p:custDataLst>
              <p:tags r:id="rId33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3" name="AutoShape 89"/>
          <p:cNvCxnSpPr>
            <a:cxnSpLocks noChangeShapeType="1"/>
            <a:stCxn id="56409" idx="1"/>
            <a:endCxn id="56333" idx="2"/>
          </p:cNvCxnSpPr>
          <p:nvPr>
            <p:custDataLst>
              <p:tags r:id="rId34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6374" name="AutoShape 90"/>
          <p:cNvCxnSpPr>
            <a:cxnSpLocks noChangeShapeType="1"/>
            <a:stCxn id="56410" idx="1"/>
            <a:endCxn id="56334" idx="2"/>
          </p:cNvCxnSpPr>
          <p:nvPr>
            <p:custDataLst>
              <p:tags r:id="rId35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6375" name="AutoShape 91"/>
          <p:cNvCxnSpPr>
            <a:cxnSpLocks noChangeShapeType="1"/>
            <a:stCxn id="56411" idx="1"/>
            <a:endCxn id="56446" idx="0"/>
          </p:cNvCxnSpPr>
          <p:nvPr>
            <p:custDataLst>
              <p:tags r:id="rId3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6" name="AutoShape 92"/>
          <p:cNvCxnSpPr>
            <a:cxnSpLocks noChangeShapeType="1"/>
            <a:stCxn id="56419" idx="1"/>
            <a:endCxn id="56433" idx="0"/>
          </p:cNvCxnSpPr>
          <p:nvPr>
            <p:custDataLst>
              <p:tags r:id="rId37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84" name="Text Box 10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56385" name="AutoShape 101"/>
          <p:cNvCxnSpPr>
            <a:cxnSpLocks noChangeShapeType="1"/>
            <a:stCxn id="56384" idx="0"/>
            <a:endCxn id="56440" idx="0"/>
          </p:cNvCxnSpPr>
          <p:nvPr>
            <p:custDataLst>
              <p:tags r:id="rId39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88" name="Text Box 104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56389" name="AutoShape 105"/>
          <p:cNvCxnSpPr>
            <a:cxnSpLocks noChangeShapeType="1"/>
            <a:stCxn id="56388" idx="3"/>
            <a:endCxn id="56430" idx="0"/>
          </p:cNvCxnSpPr>
          <p:nvPr>
            <p:custDataLst>
              <p:tags r:id="rId41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0" name="Text Box 106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56391" name="Text Box 107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56392" name="AutoShape 108"/>
          <p:cNvCxnSpPr>
            <a:cxnSpLocks noChangeShapeType="1"/>
            <a:stCxn id="56390" idx="2"/>
            <a:endCxn id="56429" idx="0"/>
          </p:cNvCxnSpPr>
          <p:nvPr>
            <p:custDataLst>
              <p:tags r:id="rId44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93" name="AutoShape 109"/>
          <p:cNvCxnSpPr>
            <a:cxnSpLocks noChangeShapeType="1"/>
            <a:stCxn id="56391" idx="2"/>
            <a:endCxn id="56428" idx="0"/>
          </p:cNvCxnSpPr>
          <p:nvPr>
            <p:custDataLst>
              <p:tags r:id="rId45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4" name="Text Box 110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56395" name="AutoShape 111"/>
          <p:cNvCxnSpPr>
            <a:cxnSpLocks noChangeShapeType="1"/>
            <a:stCxn id="56394" idx="3"/>
            <a:endCxn id="56441" idx="0"/>
          </p:cNvCxnSpPr>
          <p:nvPr>
            <p:custDataLst>
              <p:tags r:id="rId47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9" name="Group 113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56405" name="Rectangle 11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56406" name="Line 115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7" name="Line 11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8" name="Line 117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9" name="Line 118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0" name="Line 119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1" name="Line 120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2" name="Line 121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98" name="Text Box 12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56399" name="AutoShape 123"/>
          <p:cNvCxnSpPr>
            <a:cxnSpLocks noChangeShapeType="1"/>
            <a:stCxn id="56398" idx="3"/>
            <a:endCxn id="56412" idx="0"/>
          </p:cNvCxnSpPr>
          <p:nvPr>
            <p:custDataLst>
              <p:tags r:id="rId50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0" name="Text Box 12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56401" name="Text Box 12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56402" name="AutoShape 126"/>
          <p:cNvCxnSpPr>
            <a:cxnSpLocks noChangeShapeType="1"/>
            <a:stCxn id="56400" idx="2"/>
            <a:endCxn id="56420" idx="1"/>
          </p:cNvCxnSpPr>
          <p:nvPr>
            <p:custDataLst>
              <p:tags r:id="rId53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03" name="AutoShape 127"/>
          <p:cNvCxnSpPr>
            <a:cxnSpLocks noChangeShapeType="1"/>
            <a:stCxn id="56401" idx="2"/>
            <a:endCxn id="56435" idx="0"/>
          </p:cNvCxnSpPr>
          <p:nvPr>
            <p:custDataLst>
              <p:tags r:id="rId54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the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</a:t>
            </a:r>
            <a:r>
              <a:rPr lang="en-US" dirty="0" smtClean="0"/>
              <a:t>on Lab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 Up Table is a very simple memory</a:t>
            </a:r>
          </a:p>
          <a:p>
            <a:pPr lvl="1"/>
            <a:r>
              <a:rPr lang="en-US" dirty="0" smtClean="0"/>
              <a:t>Read One thing at a time</a:t>
            </a:r>
          </a:p>
          <a:p>
            <a:pPr lvl="1"/>
            <a:r>
              <a:rPr lang="en-US" dirty="0" smtClean="0"/>
              <a:t>Write nothing ever</a:t>
            </a:r>
          </a:p>
          <a:p>
            <a:pPr lvl="1"/>
            <a:endParaRPr lang="en-US" dirty="0"/>
          </a:p>
          <a:p>
            <a:r>
              <a:rPr lang="en-US" dirty="0" smtClean="0"/>
              <a:t>Generically, a memory is defined by:</a:t>
            </a:r>
          </a:p>
          <a:p>
            <a:pPr lvl="1"/>
            <a:r>
              <a:rPr lang="en-US" dirty="0" smtClean="0"/>
              <a:t>Width &amp;  Depth</a:t>
            </a:r>
          </a:p>
          <a:p>
            <a:pPr lvl="1"/>
            <a:r>
              <a:rPr lang="en-US" dirty="0" smtClean="0"/>
              <a:t>Number and Type of Ports</a:t>
            </a:r>
          </a:p>
          <a:p>
            <a:pPr lvl="2"/>
            <a:r>
              <a:rPr lang="en-US" dirty="0" smtClean="0"/>
              <a:t>How many simultaneous read / write operations</a:t>
            </a:r>
            <a:endParaRPr lang="en-US" dirty="0"/>
          </a:p>
          <a:p>
            <a:pPr lvl="1"/>
            <a:r>
              <a:rPr lang="en-US" dirty="0" smtClean="0"/>
              <a:t>Speed (access time)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Constants (</a:t>
            </a:r>
            <a:r>
              <a:rPr lang="en-US" dirty="0" err="1" smtClean="0"/>
              <a:t>Immediates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5" name="AutoShape 3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14" name="AutoShape 14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2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20" name="AutoShape 26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30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3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26" name="Rectangle 32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27" name="Line 33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34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5" name="AutoShape 47"/>
          <p:cNvCxnSpPr>
            <a:cxnSpLocks noChangeShapeType="1"/>
            <a:stCxn id="28" idx="1"/>
            <a:endCxn id="17" idx="0"/>
          </p:cNvCxnSpPr>
          <p:nvPr>
            <p:custDataLst>
              <p:tags r:id="rId5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48"/>
          <p:cNvCxnSpPr>
            <a:cxnSpLocks noChangeShapeType="1"/>
            <a:stCxn id="15" idx="1"/>
            <a:endCxn id="11" idx="0"/>
          </p:cNvCxnSpPr>
          <p:nvPr>
            <p:custDataLst>
              <p:tags r:id="rId6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Text Box 4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38" name="Text Box 5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55" name="Line 6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6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6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7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9" name="AutoShape 71"/>
          <p:cNvCxnSpPr>
            <a:cxnSpLocks noChangeShapeType="1"/>
            <a:stCxn id="9" idx="1"/>
            <a:endCxn id="55" idx="0"/>
          </p:cNvCxnSpPr>
          <p:nvPr>
            <p:custDataLst>
              <p:tags r:id="rId13"/>
            </p:custDataLst>
          </p:nvPr>
        </p:nvCxnSpPr>
        <p:spPr bwMode="auto">
          <a:xfrm>
            <a:off x="5483225" y="4165600"/>
            <a:ext cx="2859088" cy="296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0" name="AutoShape 72"/>
          <p:cNvCxnSpPr>
            <a:cxnSpLocks noChangeShapeType="1"/>
            <a:stCxn id="55" idx="1"/>
            <a:endCxn id="56" idx="1"/>
          </p:cNvCxnSpPr>
          <p:nvPr>
            <p:custDataLst>
              <p:tags r:id="rId14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73"/>
          <p:cNvCxnSpPr>
            <a:cxnSpLocks noChangeShapeType="1"/>
            <a:stCxn id="56" idx="0"/>
            <a:endCxn id="57" idx="1"/>
          </p:cNvCxnSpPr>
          <p:nvPr>
            <p:custDataLst>
              <p:tags r:id="rId15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2" name="AutoShape 74"/>
          <p:cNvCxnSpPr>
            <a:cxnSpLocks noChangeShapeType="1"/>
            <a:stCxn id="57" idx="0"/>
            <a:endCxn id="58" idx="0"/>
          </p:cNvCxnSpPr>
          <p:nvPr>
            <p:custDataLst>
              <p:tags r:id="rId16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3" name="AutoShape 75"/>
          <p:cNvCxnSpPr>
            <a:cxnSpLocks noChangeShapeType="1"/>
            <a:stCxn id="58" idx="1"/>
            <a:endCxn id="90" idx="0"/>
          </p:cNvCxnSpPr>
          <p:nvPr>
            <p:custDataLst>
              <p:tags r:id="rId17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Text Box 7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65" name="AutoShape 77"/>
          <p:cNvCxnSpPr>
            <a:cxnSpLocks noChangeShapeType="1"/>
            <a:stCxn id="27" idx="0"/>
            <a:endCxn id="64" idx="3"/>
          </p:cNvCxnSpPr>
          <p:nvPr>
            <p:custDataLst>
              <p:tags r:id="rId19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66" name="Rectangle 7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7" name="AutoShape 79"/>
          <p:cNvCxnSpPr>
            <a:cxnSpLocks noChangeShapeType="1"/>
            <a:stCxn id="92" idx="1"/>
            <a:endCxn id="66" idx="1"/>
          </p:cNvCxnSpPr>
          <p:nvPr>
            <p:custDataLst>
              <p:tags r:id="rId21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" name="AutoShape 80"/>
          <p:cNvCxnSpPr>
            <a:cxnSpLocks noChangeShapeType="1"/>
            <a:stCxn id="66" idx="3"/>
            <a:endCxn id="16" idx="0"/>
          </p:cNvCxnSpPr>
          <p:nvPr>
            <p:custDataLst>
              <p:tags r:id="rId22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88"/>
          <p:cNvCxnSpPr>
            <a:cxnSpLocks noChangeShapeType="1"/>
            <a:stCxn id="21" idx="1"/>
            <a:endCxn id="91" idx="1"/>
          </p:cNvCxnSpPr>
          <p:nvPr>
            <p:custDataLst>
              <p:tags r:id="rId23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89"/>
          <p:cNvCxnSpPr>
            <a:cxnSpLocks noChangeShapeType="1"/>
            <a:stCxn id="93" idx="1"/>
            <a:endCxn id="37" idx="2"/>
          </p:cNvCxnSpPr>
          <p:nvPr>
            <p:custDataLst>
              <p:tags r:id="rId24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" name="AutoShape 90"/>
          <p:cNvCxnSpPr>
            <a:cxnSpLocks noChangeShapeType="1"/>
            <a:stCxn id="94" idx="1"/>
            <a:endCxn id="38" idx="2"/>
          </p:cNvCxnSpPr>
          <p:nvPr>
            <p:custDataLst>
              <p:tags r:id="rId25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2" name="AutoShape 91"/>
          <p:cNvCxnSpPr>
            <a:cxnSpLocks noChangeShapeType="1"/>
            <a:stCxn id="95" idx="1"/>
            <a:endCxn id="10" idx="0"/>
          </p:cNvCxnSpPr>
          <p:nvPr>
            <p:custDataLst>
              <p:tags r:id="rId2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Text Box 100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79" name="AutoShape 101"/>
          <p:cNvCxnSpPr>
            <a:cxnSpLocks noChangeShapeType="1"/>
            <a:stCxn id="78" idx="0"/>
            <a:endCxn id="18" idx="0"/>
          </p:cNvCxnSpPr>
          <p:nvPr>
            <p:custDataLst>
              <p:tags r:id="rId28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0" name="Text Box 104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81" name="AutoShape 105"/>
          <p:cNvCxnSpPr>
            <a:cxnSpLocks noChangeShapeType="1"/>
            <a:stCxn id="80" idx="3"/>
            <a:endCxn id="24" idx="0"/>
          </p:cNvCxnSpPr>
          <p:nvPr>
            <p:custDataLst>
              <p:tags r:id="rId30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" name="Text Box 106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</a:t>
            </a:r>
          </a:p>
        </p:txBody>
      </p:sp>
      <p:sp>
        <p:nvSpPr>
          <p:cNvPr id="83" name="Text Box 107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cxnSp>
        <p:nvCxnSpPr>
          <p:cNvPr id="84" name="AutoShape 108"/>
          <p:cNvCxnSpPr>
            <a:cxnSpLocks noChangeShapeType="1"/>
            <a:stCxn id="82" idx="2"/>
            <a:endCxn id="23" idx="0"/>
          </p:cNvCxnSpPr>
          <p:nvPr>
            <p:custDataLst>
              <p:tags r:id="rId33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5" name="AutoShape 109"/>
          <p:cNvCxnSpPr>
            <a:cxnSpLocks noChangeShapeType="1"/>
            <a:stCxn id="83" idx="2"/>
            <a:endCxn id="22" idx="0"/>
          </p:cNvCxnSpPr>
          <p:nvPr>
            <p:custDataLst>
              <p:tags r:id="rId34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" name="Text Box 110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87" name="AutoShape 111"/>
          <p:cNvCxnSpPr>
            <a:cxnSpLocks noChangeShapeType="1"/>
            <a:stCxn id="86" idx="3"/>
            <a:endCxn id="5" idx="0"/>
          </p:cNvCxnSpPr>
          <p:nvPr>
            <p:custDataLst>
              <p:tags r:id="rId36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88" name="Group 113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89" name="Rectangle 114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90" name="Line 115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16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17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18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19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20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21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Text Box 122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98" name="AutoShape 123"/>
          <p:cNvCxnSpPr>
            <a:cxnSpLocks noChangeShapeType="1"/>
            <a:stCxn id="97" idx="3"/>
            <a:endCxn id="96" idx="0"/>
          </p:cNvCxnSpPr>
          <p:nvPr>
            <p:custDataLst>
              <p:tags r:id="rId39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99" name="Group 67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4830119" y="1723853"/>
            <a:ext cx="3740150" cy="1355725"/>
            <a:chOff x="3148" y="1105"/>
            <a:chExt cx="2356" cy="854"/>
          </a:xfrm>
        </p:grpSpPr>
        <p:grpSp>
          <p:nvGrpSpPr>
            <p:cNvPr id="100" name="Group 13"/>
            <p:cNvGrpSpPr>
              <a:grpSpLocks/>
            </p:cNvGrpSpPr>
            <p:nvPr/>
          </p:nvGrpSpPr>
          <p:grpSpPr bwMode="auto">
            <a:xfrm>
              <a:off x="3148" y="1105"/>
              <a:ext cx="820" cy="582"/>
              <a:chOff x="3432" y="825"/>
              <a:chExt cx="820" cy="582"/>
            </a:xfrm>
          </p:grpSpPr>
          <p:sp>
            <p:nvSpPr>
              <p:cNvPr id="117" name="Rectangle 1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432" y="825"/>
                <a:ext cx="768" cy="5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Fetch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Unit</a:t>
                </a:r>
              </a:p>
            </p:txBody>
          </p:sp>
          <p:sp>
            <p:nvSpPr>
              <p:cNvPr id="118" name="Line 15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201" y="93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1" name="Text Box 46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007" y="1728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Rs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102" name="Text Box 47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4350" y="1728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Rt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103" name="Text Box 48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667" y="1728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Rd</a:t>
              </a:r>
            </a:p>
          </p:txBody>
        </p:sp>
        <p:sp>
          <p:nvSpPr>
            <p:cNvPr id="104" name="Text Box 49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972" y="1728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Imm16</a:t>
              </a:r>
            </a:p>
          </p:txBody>
        </p:sp>
        <p:sp>
          <p:nvSpPr>
            <p:cNvPr id="105" name="Rectangle 50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11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51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448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5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78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8" name="AutoShape 53"/>
            <p:cNvCxnSpPr>
              <a:cxnSpLocks noChangeShapeType="1"/>
              <a:stCxn id="118" idx="1"/>
              <a:endCxn id="105" idx="1"/>
            </p:cNvCxnSpPr>
            <p:nvPr>
              <p:custDataLst>
                <p:tags r:id="rId54"/>
              </p:custDataLst>
            </p:nvPr>
          </p:nvCxnSpPr>
          <p:spPr bwMode="auto">
            <a:xfrm flipV="1">
              <a:off x="3968" y="1213"/>
              <a:ext cx="14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54"/>
            <p:cNvCxnSpPr>
              <a:cxnSpLocks noChangeShapeType="1"/>
              <a:stCxn id="105" idx="3"/>
              <a:endCxn id="106" idx="1"/>
            </p:cNvCxnSpPr>
            <p:nvPr>
              <p:custDataLst>
                <p:tags r:id="rId55"/>
              </p:custDataLst>
            </p:nvPr>
          </p:nvCxnSpPr>
          <p:spPr bwMode="auto">
            <a:xfrm>
              <a:off x="4169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0" name="AutoShape 55"/>
            <p:cNvCxnSpPr>
              <a:cxnSpLocks noChangeShapeType="1"/>
              <a:stCxn id="106" idx="3"/>
              <a:endCxn id="107" idx="1"/>
            </p:cNvCxnSpPr>
            <p:nvPr>
              <p:custDataLst>
                <p:tags r:id="rId56"/>
              </p:custDataLst>
            </p:nvPr>
          </p:nvCxnSpPr>
          <p:spPr bwMode="auto">
            <a:xfrm>
              <a:off x="4504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1" name="AutoShape 56"/>
            <p:cNvCxnSpPr>
              <a:cxnSpLocks noChangeShapeType="1"/>
              <a:stCxn id="107" idx="2"/>
              <a:endCxn id="103" idx="0"/>
            </p:cNvCxnSpPr>
            <p:nvPr>
              <p:custDataLst>
                <p:tags r:id="rId57"/>
              </p:custDataLst>
            </p:nvPr>
          </p:nvCxnSpPr>
          <p:spPr bwMode="auto">
            <a:xfrm flipH="1">
              <a:off x="4809" y="1241"/>
              <a:ext cx="2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AutoShape 57"/>
            <p:cNvCxnSpPr>
              <a:cxnSpLocks noChangeShapeType="1"/>
              <a:stCxn id="106" idx="2"/>
              <a:endCxn id="102" idx="0"/>
            </p:cNvCxnSpPr>
            <p:nvPr>
              <p:custDataLst>
                <p:tags r:id="rId58"/>
              </p:custDataLst>
            </p:nvPr>
          </p:nvCxnSpPr>
          <p:spPr bwMode="auto">
            <a:xfrm>
              <a:off x="4476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58"/>
            <p:cNvCxnSpPr>
              <a:cxnSpLocks noChangeShapeType="1"/>
              <a:stCxn id="105" idx="2"/>
              <a:endCxn id="101" idx="0"/>
            </p:cNvCxnSpPr>
            <p:nvPr>
              <p:custDataLst>
                <p:tags r:id="rId59"/>
              </p:custDataLst>
            </p:nvPr>
          </p:nvCxnSpPr>
          <p:spPr bwMode="auto">
            <a:xfrm>
              <a:off x="4141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4" name="Line 59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5157" y="12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5" name="AutoShape 60"/>
            <p:cNvCxnSpPr>
              <a:cxnSpLocks noChangeShapeType="1"/>
              <a:stCxn id="107" idx="3"/>
              <a:endCxn id="114" idx="0"/>
            </p:cNvCxnSpPr>
            <p:nvPr>
              <p:custDataLst>
                <p:tags r:id="rId61"/>
              </p:custDataLst>
            </p:nvPr>
          </p:nvCxnSpPr>
          <p:spPr bwMode="auto">
            <a:xfrm>
              <a:off x="4839" y="1213"/>
              <a:ext cx="31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6" name="AutoShape 61"/>
            <p:cNvCxnSpPr>
              <a:cxnSpLocks noChangeShapeType="1"/>
              <a:stCxn id="114" idx="1"/>
              <a:endCxn id="104" idx="0"/>
            </p:cNvCxnSpPr>
            <p:nvPr>
              <p:custDataLst>
                <p:tags r:id="rId62"/>
              </p:custDataLst>
            </p:nvPr>
          </p:nvCxnSpPr>
          <p:spPr bwMode="auto">
            <a:xfrm flipH="1">
              <a:off x="5238" y="1215"/>
              <a:ext cx="2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9" name="Group 35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6396982" y="4627563"/>
            <a:ext cx="1328737" cy="1217612"/>
            <a:chOff x="3687" y="3015"/>
            <a:chExt cx="837" cy="767"/>
          </a:xfrm>
        </p:grpSpPr>
        <p:sp>
          <p:nvSpPr>
            <p:cNvPr id="120" name="Rectangle 3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 err="1">
                  <a:latin typeface="Times New Roman" charset="0"/>
                </a:rPr>
                <a:t>Addr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Din     </a:t>
              </a:r>
              <a:r>
                <a:rPr lang="en-US" dirty="0" err="1">
                  <a:latin typeface="Times New Roman" charset="0"/>
                </a:rPr>
                <a:t>Dout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121" name="Line 37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38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39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4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5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600201"/>
            <a:ext cx="4267200" cy="5334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Mem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];</a:t>
            </a:r>
          </a:p>
        </p:txBody>
      </p:sp>
      <p:grpSp>
        <p:nvGrpSpPr>
          <p:cNvPr id="2" name="Group 13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826000" y="3500438"/>
            <a:ext cx="657225" cy="1330325"/>
            <a:chOff x="3040" y="2205"/>
            <a:chExt cx="414" cy="838"/>
          </a:xfrm>
        </p:grpSpPr>
        <p:sp>
          <p:nvSpPr>
            <p:cNvPr id="40022" name="AutoShape 3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 rot="-5400000">
              <a:off x="2829" y="246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3" name="Line 4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3091" y="255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4" name="Line 5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 flipH="1">
              <a:off x="3091" y="262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5" name="Line 6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 flipH="1" flipV="1">
              <a:off x="3091" y="255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6" name="Line 7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3403" y="262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7" name="Line 8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3040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8" name="Line 9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3040" y="286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1" name="Rectangle 1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Datapath + Load</a:t>
            </a:r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40017" name="AutoShape 14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8" name="Line 15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9" name="Line 16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0" name="Line 1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1" name="Line 1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40014" name="Rectangle 32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40015" name="Line 33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6" name="Line 34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40009" name="Rectangle 36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 err="1">
                  <a:latin typeface="Times New Roman" charset="0"/>
                </a:rPr>
                <a:t>Addr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Din     </a:t>
              </a:r>
              <a:r>
                <a:rPr lang="en-US" dirty="0" err="1">
                  <a:latin typeface="Times New Roman" charset="0"/>
                </a:rPr>
                <a:t>Dout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40010" name="Line 37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1" name="Line 38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2" name="Line 3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3" name="Line 40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9945" name="AutoShape 47"/>
          <p:cNvCxnSpPr>
            <a:cxnSpLocks noChangeShapeType="1"/>
            <a:stCxn id="40016" idx="1"/>
            <a:endCxn id="40020" idx="0"/>
          </p:cNvCxnSpPr>
          <p:nvPr>
            <p:custDataLst>
              <p:tags r:id="rId7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46" name="AutoShape 48"/>
          <p:cNvCxnSpPr>
            <a:cxnSpLocks noChangeShapeType="1"/>
            <a:stCxn id="40018" idx="1"/>
            <a:endCxn id="40028" idx="0"/>
          </p:cNvCxnSpPr>
          <p:nvPr>
            <p:custDataLst>
              <p:tags r:id="rId8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47" name="Text Box 4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9948" name="Text Box 5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9949" name="Text Box 7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39950" name="AutoShape 77"/>
          <p:cNvCxnSpPr>
            <a:cxnSpLocks noChangeShapeType="1"/>
            <a:stCxn id="40015" idx="0"/>
            <a:endCxn id="39949" idx="3"/>
          </p:cNvCxnSpPr>
          <p:nvPr>
            <p:custDataLst>
              <p:tags r:id="rId12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39951" name="AutoShape 80"/>
          <p:cNvCxnSpPr>
            <a:cxnSpLocks noChangeShapeType="1"/>
            <a:stCxn id="39981" idx="1"/>
            <a:endCxn id="40019" idx="0"/>
          </p:cNvCxnSpPr>
          <p:nvPr>
            <p:custDataLst>
              <p:tags r:id="rId13"/>
            </p:custDataLst>
          </p:nvPr>
        </p:nvCxnSpPr>
        <p:spPr bwMode="auto">
          <a:xfrm>
            <a:off x="3201988" y="4087813"/>
            <a:ext cx="820737" cy="16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89"/>
          <p:cNvCxnSpPr>
            <a:cxnSpLocks noChangeShapeType="1"/>
            <a:stCxn id="39982" idx="1"/>
            <a:endCxn id="39947" idx="2"/>
          </p:cNvCxnSpPr>
          <p:nvPr>
            <p:custDataLst>
              <p:tags r:id="rId14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39953" name="AutoShape 90"/>
          <p:cNvCxnSpPr>
            <a:cxnSpLocks noChangeShapeType="1"/>
            <a:stCxn id="39983" idx="1"/>
            <a:endCxn id="39948" idx="2"/>
          </p:cNvCxnSpPr>
          <p:nvPr>
            <p:custDataLst>
              <p:tags r:id="rId15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39954" name="AutoShape 91"/>
          <p:cNvCxnSpPr>
            <a:cxnSpLocks noChangeShapeType="1"/>
            <a:stCxn id="39984" idx="1"/>
            <a:endCxn id="40027" idx="0"/>
          </p:cNvCxnSpPr>
          <p:nvPr>
            <p:custDataLst>
              <p:tags r:id="rId1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56" name="Text Box 10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39957" name="AutoShape 101"/>
          <p:cNvCxnSpPr>
            <a:cxnSpLocks noChangeShapeType="1"/>
            <a:stCxn id="39956" idx="0"/>
            <a:endCxn id="40021" idx="0"/>
          </p:cNvCxnSpPr>
          <p:nvPr>
            <p:custDataLst>
              <p:tags r:id="rId18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58" name="Text Box 11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9959" name="AutoShape 111"/>
          <p:cNvCxnSpPr>
            <a:cxnSpLocks noChangeShapeType="1"/>
            <a:stCxn id="39958" idx="3"/>
            <a:endCxn id="40022" idx="0"/>
          </p:cNvCxnSpPr>
          <p:nvPr>
            <p:custDataLst>
              <p:tags r:id="rId20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7" name="Group 113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39978" name="Rectangle 114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39979" name="Line 115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0" name="Line 116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1" name="Line 117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2" name="Line 118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3" name="Line 119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4" name="Line 120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5" name="Line 121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61" name="Text Box 1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9962" name="AutoShape 123"/>
          <p:cNvCxnSpPr>
            <a:cxnSpLocks noChangeShapeType="1"/>
            <a:stCxn id="39961" idx="3"/>
            <a:endCxn id="39985" idx="0"/>
          </p:cNvCxnSpPr>
          <p:nvPr>
            <p:custDataLst>
              <p:tags r:id="rId23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3" name="Text Box 1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cxnSp>
        <p:nvCxnSpPr>
          <p:cNvPr id="39964" name="AutoShape 126"/>
          <p:cNvCxnSpPr>
            <a:cxnSpLocks noChangeShapeType="1"/>
            <a:stCxn id="39963" idx="2"/>
            <a:endCxn id="40011" idx="1"/>
          </p:cNvCxnSpPr>
          <p:nvPr>
            <p:custDataLst>
              <p:tags r:id="rId25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8" name="Group 131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39973" name="AutoShape 13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Line 133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Line 134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Line 135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7" name="Line 13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9966" name="AutoShape 138"/>
          <p:cNvCxnSpPr>
            <a:cxnSpLocks noChangeShapeType="1"/>
            <a:stCxn id="39974" idx="1"/>
            <a:endCxn id="39980" idx="1"/>
          </p:cNvCxnSpPr>
          <p:nvPr>
            <p:custDataLst>
              <p:tags r:id="rId27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7" name="Text Box 14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39968" name="AutoShape 141"/>
          <p:cNvCxnSpPr>
            <a:cxnSpLocks noChangeShapeType="1"/>
            <a:stCxn id="39967" idx="3"/>
            <a:endCxn id="39977" idx="0"/>
          </p:cNvCxnSpPr>
          <p:nvPr>
            <p:custDataLst>
              <p:tags r:id="rId29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9" name="Text Box 14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39970" name="Text Box 14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39971" name="AutoShape 144"/>
          <p:cNvCxnSpPr>
            <a:cxnSpLocks noChangeShapeType="1"/>
            <a:stCxn id="39969" idx="2"/>
            <a:endCxn id="39976" idx="0"/>
          </p:cNvCxnSpPr>
          <p:nvPr>
            <p:custDataLst>
              <p:tags r:id="rId32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72" name="AutoShape 145"/>
          <p:cNvCxnSpPr>
            <a:cxnSpLocks noChangeShapeType="1"/>
            <a:stCxn id="39970" idx="2"/>
            <a:endCxn id="39975" idx="0"/>
          </p:cNvCxnSpPr>
          <p:nvPr>
            <p:custDataLst>
              <p:tags r:id="rId33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92" name="Group 67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5099050" y="1600200"/>
            <a:ext cx="3740150" cy="1355725"/>
            <a:chOff x="3148" y="1105"/>
            <a:chExt cx="2356" cy="854"/>
          </a:xfrm>
        </p:grpSpPr>
        <p:grpSp>
          <p:nvGrpSpPr>
            <p:cNvPr id="93" name="Group 13"/>
            <p:cNvGrpSpPr>
              <a:grpSpLocks/>
            </p:cNvGrpSpPr>
            <p:nvPr/>
          </p:nvGrpSpPr>
          <p:grpSpPr bwMode="auto">
            <a:xfrm>
              <a:off x="3148" y="1105"/>
              <a:ext cx="820" cy="582"/>
              <a:chOff x="3432" y="825"/>
              <a:chExt cx="820" cy="582"/>
            </a:xfrm>
          </p:grpSpPr>
          <p:sp>
            <p:nvSpPr>
              <p:cNvPr id="110" name="Rectangle 14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432" y="825"/>
                <a:ext cx="768" cy="5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Fetch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Unit</a:t>
                </a:r>
              </a:p>
            </p:txBody>
          </p:sp>
          <p:sp>
            <p:nvSpPr>
              <p:cNvPr id="111" name="Line 15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201" y="93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4" name="Text Box 4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007" y="1728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Rs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95" name="Text Box 4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350" y="1728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Rt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96" name="Text Box 4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667" y="1728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Rd</a:t>
              </a:r>
            </a:p>
          </p:txBody>
        </p:sp>
        <p:sp>
          <p:nvSpPr>
            <p:cNvPr id="97" name="Text Box 4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972" y="1728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Imm16</a:t>
              </a:r>
            </a:p>
          </p:txBody>
        </p:sp>
        <p:sp>
          <p:nvSpPr>
            <p:cNvPr id="98" name="Rectangle 50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11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51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448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52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78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1" name="AutoShape 53"/>
            <p:cNvCxnSpPr>
              <a:cxnSpLocks noChangeShapeType="1"/>
              <a:stCxn id="111" idx="1"/>
              <a:endCxn id="98" idx="1"/>
            </p:cNvCxnSpPr>
            <p:nvPr>
              <p:custDataLst>
                <p:tags r:id="rId42"/>
              </p:custDataLst>
            </p:nvPr>
          </p:nvCxnSpPr>
          <p:spPr bwMode="auto">
            <a:xfrm flipV="1">
              <a:off x="3968" y="1213"/>
              <a:ext cx="14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" name="AutoShape 54"/>
            <p:cNvCxnSpPr>
              <a:cxnSpLocks noChangeShapeType="1"/>
              <a:stCxn id="98" idx="3"/>
              <a:endCxn id="99" idx="1"/>
            </p:cNvCxnSpPr>
            <p:nvPr>
              <p:custDataLst>
                <p:tags r:id="rId43"/>
              </p:custDataLst>
            </p:nvPr>
          </p:nvCxnSpPr>
          <p:spPr bwMode="auto">
            <a:xfrm>
              <a:off x="4169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" name="AutoShape 55"/>
            <p:cNvCxnSpPr>
              <a:cxnSpLocks noChangeShapeType="1"/>
              <a:stCxn id="99" idx="3"/>
              <a:endCxn id="100" idx="1"/>
            </p:cNvCxnSpPr>
            <p:nvPr>
              <p:custDataLst>
                <p:tags r:id="rId44"/>
              </p:custDataLst>
            </p:nvPr>
          </p:nvCxnSpPr>
          <p:spPr bwMode="auto">
            <a:xfrm>
              <a:off x="4504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" name="AutoShape 56"/>
            <p:cNvCxnSpPr>
              <a:cxnSpLocks noChangeShapeType="1"/>
              <a:stCxn id="100" idx="2"/>
              <a:endCxn id="96" idx="0"/>
            </p:cNvCxnSpPr>
            <p:nvPr>
              <p:custDataLst>
                <p:tags r:id="rId45"/>
              </p:custDataLst>
            </p:nvPr>
          </p:nvCxnSpPr>
          <p:spPr bwMode="auto">
            <a:xfrm flipH="1">
              <a:off x="4809" y="1241"/>
              <a:ext cx="2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" name="AutoShape 57"/>
            <p:cNvCxnSpPr>
              <a:cxnSpLocks noChangeShapeType="1"/>
              <a:stCxn id="99" idx="2"/>
              <a:endCxn id="95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4476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AutoShape 58"/>
            <p:cNvCxnSpPr>
              <a:cxnSpLocks noChangeShapeType="1"/>
              <a:stCxn id="98" idx="2"/>
              <a:endCxn id="94" idx="0"/>
            </p:cNvCxnSpPr>
            <p:nvPr>
              <p:custDataLst>
                <p:tags r:id="rId47"/>
              </p:custDataLst>
            </p:nvPr>
          </p:nvCxnSpPr>
          <p:spPr bwMode="auto">
            <a:xfrm>
              <a:off x="4141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7" name="Line 59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5157" y="12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8" name="AutoShape 60"/>
            <p:cNvCxnSpPr>
              <a:cxnSpLocks noChangeShapeType="1"/>
              <a:stCxn id="100" idx="3"/>
              <a:endCxn id="107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4839" y="1213"/>
              <a:ext cx="31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61"/>
            <p:cNvCxnSpPr>
              <a:cxnSpLocks noChangeShapeType="1"/>
              <a:stCxn id="107" idx="1"/>
              <a:endCxn id="97" idx="0"/>
            </p:cNvCxnSpPr>
            <p:nvPr>
              <p:custDataLst>
                <p:tags r:id="rId50"/>
              </p:custDataLst>
            </p:nvPr>
          </p:nvCxnSpPr>
          <p:spPr bwMode="auto">
            <a:xfrm flipH="1">
              <a:off x="5238" y="1215"/>
              <a:ext cx="2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5EAB0-2588-AE4B-AF64-867E2CE1787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447800"/>
            <a:ext cx="4419600" cy="761999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Mem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dirty="0"/>
              <a:t>Note: State of </a:t>
            </a:r>
            <a:r>
              <a:rPr lang="en-US" dirty="0" err="1"/>
              <a:t>RegWr</a:t>
            </a:r>
            <a:r>
              <a:rPr lang="en-US" dirty="0"/>
              <a:t>, </a:t>
            </a:r>
            <a:r>
              <a:rPr lang="en-US" dirty="0" err="1"/>
              <a:t>MemToReg</a:t>
            </a:r>
            <a:r>
              <a:rPr lang="en-US" dirty="0"/>
              <a:t>? </a:t>
            </a:r>
          </a:p>
        </p:txBody>
      </p:sp>
      <p:grpSp>
        <p:nvGrpSpPr>
          <p:cNvPr id="2" name="Group 15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826000" y="3500438"/>
            <a:ext cx="657225" cy="1330325"/>
            <a:chOff x="3040" y="2205"/>
            <a:chExt cx="414" cy="838"/>
          </a:xfrm>
        </p:grpSpPr>
        <p:sp>
          <p:nvSpPr>
            <p:cNvPr id="44140" name="AutoShape 4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 rot="-5400000">
              <a:off x="2829" y="246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1" name="Line 5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3091" y="255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2" name="Line 6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 flipH="1">
              <a:off x="3091" y="262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3" name="Line 7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3091" y="255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4" name="Line 8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3403" y="262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5" name="Line 9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>
              <a:off x="3040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6" name="Line 10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3040" y="286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Datapath + Store</a:t>
            </a:r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44135" name="AutoShape 14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" name="Line 15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" name="Line 16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8" name="Line 17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9" name="Line 18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44130" name="AutoShape 20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1" name="Line 21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2" name="Line 22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3" name="Line 23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4" name="Line 24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44125" name="AutoShape 26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6" name="Line 27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7" name="Line 28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8" name="Line 29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9" name="Line 30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44122" name="Rectangle 32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44123" name="Line 33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4" name="Line 34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44117" name="Rectangle 36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44118" name="Line 37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9" name="Line 38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0" name="Line 39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1" name="Line 40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043" name="AutoShape 47"/>
          <p:cNvCxnSpPr>
            <a:cxnSpLocks noChangeShapeType="1"/>
            <a:stCxn id="44124" idx="1"/>
            <a:endCxn id="44138" idx="0"/>
          </p:cNvCxnSpPr>
          <p:nvPr>
            <p:custDataLst>
              <p:tags r:id="rId9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4" name="AutoShape 48"/>
          <p:cNvCxnSpPr>
            <a:cxnSpLocks noChangeShapeType="1"/>
            <a:stCxn id="44136" idx="1"/>
            <a:endCxn id="44146" idx="0"/>
          </p:cNvCxnSpPr>
          <p:nvPr>
            <p:custDataLst>
              <p:tags r:id="rId10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45" name="Text Box 4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4046" name="Text Box 5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4047" name="Line 6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8" name="Line 6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9" name="Line 6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Line 7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051" name="AutoShape 71"/>
          <p:cNvCxnSpPr>
            <a:cxnSpLocks noChangeShapeType="1"/>
            <a:stCxn id="44131" idx="1"/>
            <a:endCxn id="44047" idx="0"/>
          </p:cNvCxnSpPr>
          <p:nvPr>
            <p:custDataLst>
              <p:tags r:id="rId17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72"/>
          <p:cNvCxnSpPr>
            <a:cxnSpLocks noChangeShapeType="1"/>
            <a:stCxn id="44047" idx="1"/>
            <a:endCxn id="44048" idx="1"/>
          </p:cNvCxnSpPr>
          <p:nvPr>
            <p:custDataLst>
              <p:tags r:id="rId18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73"/>
          <p:cNvCxnSpPr>
            <a:cxnSpLocks noChangeShapeType="1"/>
            <a:stCxn id="44048" idx="0"/>
            <a:endCxn id="44049" idx="1"/>
          </p:cNvCxnSpPr>
          <p:nvPr>
            <p:custDataLst>
              <p:tags r:id="rId19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4" name="AutoShape 74"/>
          <p:cNvCxnSpPr>
            <a:cxnSpLocks noChangeShapeType="1"/>
            <a:stCxn id="44049" idx="0"/>
            <a:endCxn id="44050" idx="0"/>
          </p:cNvCxnSpPr>
          <p:nvPr>
            <p:custDataLst>
              <p:tags r:id="rId20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5" name="AutoShape 75"/>
          <p:cNvCxnSpPr>
            <a:cxnSpLocks noChangeShapeType="1"/>
            <a:stCxn id="44050" idx="1"/>
            <a:endCxn id="44110" idx="0"/>
          </p:cNvCxnSpPr>
          <p:nvPr>
            <p:custDataLst>
              <p:tags r:id="rId21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56" name="Text Box 7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44057" name="AutoShape 77"/>
          <p:cNvCxnSpPr>
            <a:cxnSpLocks noChangeShapeType="1"/>
            <a:stCxn id="44123" idx="0"/>
            <a:endCxn id="44056" idx="3"/>
          </p:cNvCxnSpPr>
          <p:nvPr>
            <p:custDataLst>
              <p:tags r:id="rId23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58" name="AutoShape 79"/>
          <p:cNvCxnSpPr>
            <a:cxnSpLocks noChangeShapeType="1"/>
            <a:stCxn id="44112" idx="1"/>
            <a:endCxn id="44137" idx="0"/>
          </p:cNvCxnSpPr>
          <p:nvPr>
            <p:custDataLst>
              <p:tags r:id="rId24"/>
            </p:custDataLst>
          </p:nvPr>
        </p:nvCxnSpPr>
        <p:spPr bwMode="auto">
          <a:xfrm>
            <a:off x="3201988" y="4087813"/>
            <a:ext cx="820737" cy="16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59" name="Rectangle 8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060" name="AutoShape 85"/>
          <p:cNvCxnSpPr>
            <a:cxnSpLocks noChangeShapeType="1"/>
            <a:stCxn id="44144" idx="1"/>
            <a:endCxn id="44059" idx="1"/>
          </p:cNvCxnSpPr>
          <p:nvPr>
            <p:custDataLst>
              <p:tags r:id="rId26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1" name="AutoShape 86"/>
          <p:cNvCxnSpPr>
            <a:cxnSpLocks noChangeShapeType="1"/>
            <a:stCxn id="44059" idx="3"/>
            <a:endCxn id="44133" idx="0"/>
          </p:cNvCxnSpPr>
          <p:nvPr>
            <p:custDataLst>
              <p:tags r:id="rId27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2" name="AutoShape 87"/>
          <p:cNvCxnSpPr>
            <a:cxnSpLocks noChangeShapeType="1"/>
            <a:stCxn id="44059" idx="2"/>
            <a:endCxn id="44121" idx="1"/>
          </p:cNvCxnSpPr>
          <p:nvPr>
            <p:custDataLst>
              <p:tags r:id="rId28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3" name="AutoShape 88"/>
          <p:cNvCxnSpPr>
            <a:cxnSpLocks noChangeShapeType="1"/>
            <a:stCxn id="44126" idx="1"/>
            <a:endCxn id="44111" idx="1"/>
          </p:cNvCxnSpPr>
          <p:nvPr>
            <p:custDataLst>
              <p:tags r:id="rId29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4" name="AutoShape 89"/>
          <p:cNvCxnSpPr>
            <a:cxnSpLocks noChangeShapeType="1"/>
            <a:stCxn id="44113" idx="1"/>
            <a:endCxn id="44045" idx="2"/>
          </p:cNvCxnSpPr>
          <p:nvPr>
            <p:custDataLst>
              <p:tags r:id="rId30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65" name="AutoShape 90"/>
          <p:cNvCxnSpPr>
            <a:cxnSpLocks noChangeShapeType="1"/>
            <a:stCxn id="44114" idx="1"/>
            <a:endCxn id="44046" idx="2"/>
          </p:cNvCxnSpPr>
          <p:nvPr>
            <p:custDataLst>
              <p:tags r:id="rId31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66" name="AutoShape 91"/>
          <p:cNvCxnSpPr>
            <a:cxnSpLocks noChangeShapeType="1"/>
            <a:stCxn id="44115" idx="1"/>
            <a:endCxn id="44145" idx="0"/>
          </p:cNvCxnSpPr>
          <p:nvPr>
            <p:custDataLst>
              <p:tags r:id="rId32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7" name="AutoShape 92"/>
          <p:cNvCxnSpPr>
            <a:cxnSpLocks noChangeShapeType="1"/>
            <a:stCxn id="44118" idx="1"/>
            <a:endCxn id="44132" idx="0"/>
          </p:cNvCxnSpPr>
          <p:nvPr>
            <p:custDataLst>
              <p:tags r:id="rId33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68" name="Text Box 100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44069" name="AutoShape 101"/>
          <p:cNvCxnSpPr>
            <a:cxnSpLocks noChangeShapeType="1"/>
            <a:stCxn id="44068" idx="0"/>
            <a:endCxn id="44139" idx="0"/>
          </p:cNvCxnSpPr>
          <p:nvPr>
            <p:custDataLst>
              <p:tags r:id="rId35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0" name="Text Box 104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44071" name="AutoShape 105"/>
          <p:cNvCxnSpPr>
            <a:cxnSpLocks noChangeShapeType="1"/>
            <a:stCxn id="44070" idx="3"/>
            <a:endCxn id="44129" idx="0"/>
          </p:cNvCxnSpPr>
          <p:nvPr>
            <p:custDataLst>
              <p:tags r:id="rId37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2" name="Text Box 10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44073" name="Text Box 107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44074" name="AutoShape 108"/>
          <p:cNvCxnSpPr>
            <a:cxnSpLocks noChangeShapeType="1"/>
            <a:stCxn id="44072" idx="2"/>
            <a:endCxn id="44128" idx="0"/>
          </p:cNvCxnSpPr>
          <p:nvPr>
            <p:custDataLst>
              <p:tags r:id="rId40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75" name="AutoShape 109"/>
          <p:cNvCxnSpPr>
            <a:cxnSpLocks noChangeShapeType="1"/>
            <a:stCxn id="44073" idx="2"/>
            <a:endCxn id="44127" idx="0"/>
          </p:cNvCxnSpPr>
          <p:nvPr>
            <p:custDataLst>
              <p:tags r:id="rId41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6" name="Text Box 11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44077" name="AutoShape 111"/>
          <p:cNvCxnSpPr>
            <a:cxnSpLocks noChangeShapeType="1"/>
            <a:stCxn id="44076" idx="3"/>
            <a:endCxn id="44140" idx="0"/>
          </p:cNvCxnSpPr>
          <p:nvPr>
            <p:custDataLst>
              <p:tags r:id="rId43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8" name="Group 113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44109" name="Rectangle 114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44110" name="Line 115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1" name="Line 116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2" name="Line 117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3" name="Line 118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4" name="Line 119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5" name="Line 120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6" name="Line 121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79" name="Text Box 12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44080" name="AutoShape 123"/>
          <p:cNvCxnSpPr>
            <a:cxnSpLocks noChangeShapeType="1"/>
            <a:stCxn id="44079" idx="3"/>
            <a:endCxn id="44116" idx="0"/>
          </p:cNvCxnSpPr>
          <p:nvPr>
            <p:custDataLst>
              <p:tags r:id="rId46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81" name="Text Box 124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44082" name="Text Box 125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44083" name="AutoShape 126"/>
          <p:cNvCxnSpPr>
            <a:cxnSpLocks noChangeShapeType="1"/>
            <a:stCxn id="44081" idx="2"/>
            <a:endCxn id="44119" idx="1"/>
          </p:cNvCxnSpPr>
          <p:nvPr>
            <p:custDataLst>
              <p:tags r:id="rId49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84" name="AutoShape 127"/>
          <p:cNvCxnSpPr>
            <a:cxnSpLocks noChangeShapeType="1"/>
            <a:stCxn id="44082" idx="2"/>
            <a:endCxn id="44134" idx="0"/>
          </p:cNvCxnSpPr>
          <p:nvPr>
            <p:custDataLst>
              <p:tags r:id="rId50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15" name="Group 67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5029200" y="1447800"/>
            <a:ext cx="3740150" cy="1355725"/>
            <a:chOff x="3148" y="1105"/>
            <a:chExt cx="2356" cy="854"/>
          </a:xfrm>
        </p:grpSpPr>
        <p:grpSp>
          <p:nvGrpSpPr>
            <p:cNvPr id="116" name="Group 13"/>
            <p:cNvGrpSpPr>
              <a:grpSpLocks/>
            </p:cNvGrpSpPr>
            <p:nvPr/>
          </p:nvGrpSpPr>
          <p:grpSpPr bwMode="auto">
            <a:xfrm>
              <a:off x="3148" y="1105"/>
              <a:ext cx="820" cy="582"/>
              <a:chOff x="3432" y="825"/>
              <a:chExt cx="820" cy="582"/>
            </a:xfrm>
          </p:grpSpPr>
          <p:sp>
            <p:nvSpPr>
              <p:cNvPr id="133" name="Rectangle 14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432" y="825"/>
                <a:ext cx="768" cy="5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Fetch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Unit</a:t>
                </a:r>
              </a:p>
            </p:txBody>
          </p:sp>
          <p:sp>
            <p:nvSpPr>
              <p:cNvPr id="134" name="Line 15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201" y="93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Text Box 46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007" y="1728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Rs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118" name="Text Box 47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350" y="1728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Rt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119" name="Text Box 48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667" y="1728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Rd</a:t>
              </a:r>
            </a:p>
          </p:txBody>
        </p:sp>
        <p:sp>
          <p:nvSpPr>
            <p:cNvPr id="120" name="Text Box 49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972" y="1728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Imm16</a:t>
              </a:r>
            </a:p>
          </p:txBody>
        </p:sp>
        <p:sp>
          <p:nvSpPr>
            <p:cNvPr id="121" name="Rectangle 50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11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1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448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52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78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24" name="AutoShape 53"/>
            <p:cNvCxnSpPr>
              <a:cxnSpLocks noChangeShapeType="1"/>
              <a:stCxn id="134" idx="1"/>
              <a:endCxn id="121" idx="1"/>
            </p:cNvCxnSpPr>
            <p:nvPr>
              <p:custDataLst>
                <p:tags r:id="rId59"/>
              </p:custDataLst>
            </p:nvPr>
          </p:nvCxnSpPr>
          <p:spPr bwMode="auto">
            <a:xfrm flipV="1">
              <a:off x="3968" y="1213"/>
              <a:ext cx="14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" name="AutoShape 54"/>
            <p:cNvCxnSpPr>
              <a:cxnSpLocks noChangeShapeType="1"/>
              <a:stCxn id="121" idx="3"/>
              <a:endCxn id="122" idx="1"/>
            </p:cNvCxnSpPr>
            <p:nvPr>
              <p:custDataLst>
                <p:tags r:id="rId60"/>
              </p:custDataLst>
            </p:nvPr>
          </p:nvCxnSpPr>
          <p:spPr bwMode="auto">
            <a:xfrm>
              <a:off x="4169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6" name="AutoShape 55"/>
            <p:cNvCxnSpPr>
              <a:cxnSpLocks noChangeShapeType="1"/>
              <a:stCxn id="122" idx="3"/>
              <a:endCxn id="123" idx="1"/>
            </p:cNvCxnSpPr>
            <p:nvPr>
              <p:custDataLst>
                <p:tags r:id="rId61"/>
              </p:custDataLst>
            </p:nvPr>
          </p:nvCxnSpPr>
          <p:spPr bwMode="auto">
            <a:xfrm>
              <a:off x="4504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7" name="AutoShape 56"/>
            <p:cNvCxnSpPr>
              <a:cxnSpLocks noChangeShapeType="1"/>
              <a:stCxn id="123" idx="2"/>
              <a:endCxn id="119" idx="0"/>
            </p:cNvCxnSpPr>
            <p:nvPr>
              <p:custDataLst>
                <p:tags r:id="rId62"/>
              </p:custDataLst>
            </p:nvPr>
          </p:nvCxnSpPr>
          <p:spPr bwMode="auto">
            <a:xfrm flipH="1">
              <a:off x="4809" y="1241"/>
              <a:ext cx="2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8" name="AutoShape 57"/>
            <p:cNvCxnSpPr>
              <a:cxnSpLocks noChangeShapeType="1"/>
              <a:stCxn id="122" idx="2"/>
              <a:endCxn id="118" idx="0"/>
            </p:cNvCxnSpPr>
            <p:nvPr>
              <p:custDataLst>
                <p:tags r:id="rId63"/>
              </p:custDataLst>
            </p:nvPr>
          </p:nvCxnSpPr>
          <p:spPr bwMode="auto">
            <a:xfrm>
              <a:off x="4476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AutoShape 58"/>
            <p:cNvCxnSpPr>
              <a:cxnSpLocks noChangeShapeType="1"/>
              <a:stCxn id="121" idx="2"/>
              <a:endCxn id="117" idx="0"/>
            </p:cNvCxnSpPr>
            <p:nvPr>
              <p:custDataLst>
                <p:tags r:id="rId64"/>
              </p:custDataLst>
            </p:nvPr>
          </p:nvCxnSpPr>
          <p:spPr bwMode="auto">
            <a:xfrm>
              <a:off x="4141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0" name="Line 59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5157" y="12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31" name="AutoShape 60"/>
            <p:cNvCxnSpPr>
              <a:cxnSpLocks noChangeShapeType="1"/>
              <a:stCxn id="123" idx="3"/>
              <a:endCxn id="130" idx="0"/>
            </p:cNvCxnSpPr>
            <p:nvPr>
              <p:custDataLst>
                <p:tags r:id="rId66"/>
              </p:custDataLst>
            </p:nvPr>
          </p:nvCxnSpPr>
          <p:spPr bwMode="auto">
            <a:xfrm>
              <a:off x="4839" y="1213"/>
              <a:ext cx="31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2" name="AutoShape 61"/>
            <p:cNvCxnSpPr>
              <a:cxnSpLocks noChangeShapeType="1"/>
              <a:stCxn id="130" idx="1"/>
              <a:endCxn id="120" idx="0"/>
            </p:cNvCxnSpPr>
            <p:nvPr>
              <p:custDataLst>
                <p:tags r:id="rId67"/>
              </p:custDataLst>
            </p:nvPr>
          </p:nvCxnSpPr>
          <p:spPr bwMode="auto">
            <a:xfrm flipH="1">
              <a:off x="5238" y="1215"/>
              <a:ext cx="2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Mutability:</a:t>
            </a:r>
          </a:p>
          <a:p>
            <a:pPr lvl="1"/>
            <a:r>
              <a:rPr lang="en-US" dirty="0" smtClean="0"/>
              <a:t>Read/Write</a:t>
            </a:r>
          </a:p>
          <a:p>
            <a:pPr lvl="1"/>
            <a:r>
              <a:rPr lang="en-US" dirty="0" smtClean="0"/>
              <a:t>Read Only</a:t>
            </a:r>
          </a:p>
          <a:p>
            <a:pPr lvl="1"/>
            <a:r>
              <a:rPr lang="en-US" dirty="0" smtClean="0"/>
              <a:t>Write Once</a:t>
            </a:r>
          </a:p>
          <a:p>
            <a:pPr lvl="1"/>
            <a:r>
              <a:rPr lang="en-US" dirty="0" smtClean="0"/>
              <a:t>Reprogrammable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Access Type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Volatility:</a:t>
            </a:r>
          </a:p>
          <a:p>
            <a:pPr lvl="1"/>
            <a:r>
              <a:rPr lang="en-US" dirty="0" smtClean="0"/>
              <a:t>Non-Volatile</a:t>
            </a:r>
          </a:p>
          <a:p>
            <a:pPr lvl="1"/>
            <a:r>
              <a:rPr lang="en-US" dirty="0" smtClean="0"/>
              <a:t>Volatile</a:t>
            </a:r>
          </a:p>
          <a:p>
            <a:pPr lvl="1"/>
            <a:r>
              <a:rPr lang="en-US" dirty="0" smtClean="0"/>
              <a:t>Refreshed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 of Computer Memory is Amazing</a:t>
            </a:r>
          </a:p>
          <a:p>
            <a:pPr lvl="1"/>
            <a:r>
              <a:rPr lang="en-US" dirty="0" smtClean="0"/>
              <a:t>Consider it for your final project</a:t>
            </a:r>
          </a:p>
          <a:p>
            <a:pPr lvl="1"/>
            <a:endParaRPr lang="en-US" dirty="0"/>
          </a:p>
          <a:p>
            <a:r>
              <a:rPr lang="en-US" dirty="0" smtClean="0"/>
              <a:t>Crazy Memory Types:</a:t>
            </a:r>
          </a:p>
          <a:p>
            <a:pPr lvl="1"/>
            <a:r>
              <a:rPr lang="en-US" dirty="0" smtClean="0"/>
              <a:t>Delay Line</a:t>
            </a:r>
          </a:p>
          <a:p>
            <a:pPr lvl="2"/>
            <a:r>
              <a:rPr lang="en-US" dirty="0" smtClean="0"/>
              <a:t>Sound waves through quartz/mercury</a:t>
            </a:r>
          </a:p>
          <a:p>
            <a:pPr lvl="2"/>
            <a:r>
              <a:rPr lang="en-US" dirty="0" smtClean="0"/>
              <a:t>Lasers reflected off the </a:t>
            </a:r>
            <a:r>
              <a:rPr lang="en-US" dirty="0" err="1" smtClean="0"/>
              <a:t>moom</a:t>
            </a:r>
            <a:endParaRPr lang="en-US" dirty="0" smtClean="0"/>
          </a:p>
          <a:p>
            <a:pPr lvl="1"/>
            <a:r>
              <a:rPr lang="en-US" dirty="0" smtClean="0"/>
              <a:t>Williams Tube</a:t>
            </a:r>
          </a:p>
          <a:p>
            <a:pPr lvl="2"/>
            <a:r>
              <a:rPr lang="en-US" dirty="0" smtClean="0"/>
              <a:t>Cathode Ray Tube + Static Electricity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Memory: Core</a:t>
            </a:r>
            <a:endParaRPr lang="en-US" dirty="0"/>
          </a:p>
        </p:txBody>
      </p:sp>
      <p:pic>
        <p:nvPicPr>
          <p:cNvPr id="1026" name="Picture 2" descr="http://upload.wikimedia.org/wikipedia/commons/thumb/d/da/KL_CoreMemory.jpg/1024px-KL_CoreMemo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119982"/>
            <a:ext cx="548639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88668"/>
            <a:ext cx="5238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http://en.wikipedia.org/wiki/Magnetic-core_memory</a:t>
            </a:r>
          </a:p>
        </p:txBody>
      </p:sp>
    </p:spTree>
    <p:extLst>
      <p:ext uri="{BB962C8B-B14F-4D97-AF65-F5344CB8AC3E}">
        <p14:creationId xmlns:p14="http://schemas.microsoft.com/office/powerpoint/2010/main" val="31077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devote several lectures </a:t>
            </a:r>
            <a:r>
              <a:rPr lang="en-US" dirty="0" smtClean="0"/>
              <a:t>entirely to 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will treat it as an opaque black box for this lecture, and open it in much more detail later</a:t>
            </a:r>
          </a:p>
          <a:p>
            <a:endParaRPr lang="en-US" dirty="0"/>
          </a:p>
          <a:p>
            <a:r>
              <a:rPr lang="en-US" dirty="0" smtClean="0"/>
              <a:t>Your next </a:t>
            </a:r>
            <a:r>
              <a:rPr lang="en-US" dirty="0" smtClean="0"/>
              <a:t>lab is </a:t>
            </a:r>
            <a:r>
              <a:rPr lang="en-US" dirty="0" smtClean="0"/>
              <a:t>about memory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almost all of the building blocks of a computer!</a:t>
            </a:r>
          </a:p>
          <a:p>
            <a:pPr lvl="1"/>
            <a:r>
              <a:rPr lang="en-US" dirty="0" smtClean="0"/>
              <a:t>Nearing completion of our first “spiral”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 we will glance at the important ones</a:t>
            </a:r>
          </a:p>
          <a:p>
            <a:endParaRPr lang="en-US" dirty="0"/>
          </a:p>
          <a:p>
            <a:r>
              <a:rPr lang="en-US" dirty="0" smtClean="0"/>
              <a:t>Moving forward we will dive deeper into each of these building blocks to expand capabilities</a:t>
            </a:r>
          </a:p>
        </p:txBody>
      </p:sp>
    </p:spTree>
    <p:extLst>
      <p:ext uri="{BB962C8B-B14F-4D97-AF65-F5344CB8AC3E}">
        <p14:creationId xmlns:p14="http://schemas.microsoft.com/office/powerpoint/2010/main" val="14061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learn the dark arts of box opacity</a:t>
            </a:r>
          </a:p>
          <a:p>
            <a:endParaRPr lang="en-US" dirty="0" smtClean="0"/>
          </a:p>
          <a:p>
            <a:r>
              <a:rPr lang="en-US" dirty="0" smtClean="0"/>
              <a:t>Practice thinking hierarchically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So… what does a CPU do?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8180</TotalTime>
  <Words>1154</Words>
  <Application>Microsoft Office PowerPoint</Application>
  <PresentationFormat>On-screen Show (4:3)</PresentationFormat>
  <Paragraphs>384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b1000 Single Cycle CPU</vt:lpstr>
      <vt:lpstr>Today</vt:lpstr>
      <vt:lpstr>Memory</vt:lpstr>
      <vt:lpstr>Memory Attributes</vt:lpstr>
      <vt:lpstr>Historical Side Note</vt:lpstr>
      <vt:lpstr>Historical Memory: Core</vt:lpstr>
      <vt:lpstr>Memories</vt:lpstr>
      <vt:lpstr>Context</vt:lpstr>
      <vt:lpstr>Context</vt:lpstr>
      <vt:lpstr>CPU Execution Overview</vt:lpstr>
      <vt:lpstr>What boxes do we need?</vt:lpstr>
      <vt:lpstr>What boxes do we need?</vt:lpstr>
      <vt:lpstr>Processor Overview</vt:lpstr>
      <vt:lpstr>Program/Instruction Memory</vt:lpstr>
      <vt:lpstr>Register File</vt:lpstr>
      <vt:lpstr>Assembly</vt:lpstr>
      <vt:lpstr>Instruction Decode</vt:lpstr>
      <vt:lpstr>Instruction RTL</vt:lpstr>
      <vt:lpstr>Fetch Operands</vt:lpstr>
      <vt:lpstr>Execute</vt:lpstr>
      <vt:lpstr>Store Results</vt:lpstr>
      <vt:lpstr>Using Constants</vt:lpstr>
      <vt:lpstr>Using Constants (Immediates)</vt:lpstr>
      <vt:lpstr>Data Memory</vt:lpstr>
      <vt:lpstr>Hook Up On The Boards</vt:lpstr>
      <vt:lpstr>Quick Note on rd, rs, rt</vt:lpstr>
      <vt:lpstr>Hook Up On The Boards</vt:lpstr>
      <vt:lpstr>One Possible Complete Datapath</vt:lpstr>
      <vt:lpstr>With the remaining time</vt:lpstr>
      <vt:lpstr>Using Constants (Immediates)</vt:lpstr>
      <vt:lpstr>Datapath + Load</vt:lpstr>
      <vt:lpstr>Datapath + Store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b1001 Single Cycle CPU</dc:title>
  <dc:creator>Eric</dc:creator>
  <cp:lastModifiedBy>Eric</cp:lastModifiedBy>
  <cp:revision>67</cp:revision>
  <dcterms:created xsi:type="dcterms:W3CDTF">2012-09-27T01:33:02Z</dcterms:created>
  <dcterms:modified xsi:type="dcterms:W3CDTF">2014-10-02T05:13:35Z</dcterms:modified>
</cp:coreProperties>
</file>