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61" r:id="rId4"/>
    <p:sldId id="257" r:id="rId5"/>
    <p:sldId id="258" r:id="rId6"/>
    <p:sldId id="259" r:id="rId7"/>
    <p:sldId id="260" r:id="rId8"/>
    <p:sldId id="278" r:id="rId9"/>
    <p:sldId id="263" r:id="rId10"/>
    <p:sldId id="27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1" r:id="rId20"/>
    <p:sldId id="275" r:id="rId21"/>
    <p:sldId id="272" r:id="rId22"/>
    <p:sldId id="276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71" autoAdjust="0"/>
  </p:normalViewPr>
  <p:slideViewPr>
    <p:cSldViewPr>
      <p:cViewPr varScale="1">
        <p:scale>
          <a:sx n="69" d="100"/>
          <a:sy n="69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B5F37-F1DF-4759-AA41-36461F748897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F22EE-942B-4EE0-B64A-F8AA5F2D3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true for all Radices</a:t>
            </a:r>
            <a:r>
              <a:rPr lang="en-US" baseline="0" dirty="0" smtClean="0"/>
              <a:t> – That are high enough to be able to represent 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quick example on board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Saturation</a:t>
            </a:r>
            <a:r>
              <a:rPr lang="en-US" baseline="0" dirty="0" smtClean="0"/>
              <a:t> = make dotted line “solid”, saturating to max pos or min </a:t>
            </a:r>
            <a:r>
              <a:rPr lang="en-US" baseline="0" dirty="0" err="1" smtClean="0"/>
              <a:t>neg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maximum possible value on board.</a:t>
            </a:r>
          </a:p>
          <a:p>
            <a:endParaRPr lang="en-US" dirty="0" smtClean="0"/>
          </a:p>
          <a:p>
            <a:r>
              <a:rPr lang="en-US" dirty="0" smtClean="0"/>
              <a:t>I8Q24</a:t>
            </a:r>
            <a:r>
              <a:rPr lang="en-US" baseline="0" dirty="0" smtClean="0"/>
              <a:t> = 2^(8-1) – 2^-24</a:t>
            </a:r>
          </a:p>
          <a:p>
            <a:r>
              <a:rPr lang="en-US" baseline="0" dirty="0" smtClean="0"/>
              <a:t>U16Q16 = 2^16-2^-16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back to number circle – it is I4.  Show that its max value is 2^(4-1)-2^0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1.875</a:t>
            </a:r>
            <a:r>
              <a:rPr lang="en-US" baseline="0" dirty="0" smtClean="0"/>
              <a:t>  = +1.111</a:t>
            </a:r>
            <a:endParaRPr lang="en-US" dirty="0" smtClean="0"/>
          </a:p>
          <a:p>
            <a:r>
              <a:rPr lang="en-US" dirty="0" smtClean="0"/>
              <a:t>9.28125</a:t>
            </a:r>
          </a:p>
          <a:p>
            <a:endParaRPr lang="en-US" dirty="0" smtClean="0"/>
          </a:p>
          <a:p>
            <a:r>
              <a:rPr lang="en-US" dirty="0" smtClean="0"/>
              <a:t>Sign</a:t>
            </a:r>
            <a:r>
              <a:rPr lang="en-US" baseline="0" dirty="0" smtClean="0"/>
              <a:t> extension is the key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Feels natural to do 3*-.5 as |3|*|.5| with sign correction later, like sign magnitude 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division</a:t>
            </a:r>
            <a:r>
              <a:rPr lang="en-US" baseline="0" dirty="0" smtClean="0"/>
              <a:t> “floors” or “truncates” the result back to an integer automatically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baseline="0" dirty="0" smtClean="0"/>
              <a:t> = index of digit, 0 based.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 = (input / </a:t>
            </a:r>
            <a:r>
              <a:rPr lang="en-US" baseline="0" dirty="0" err="1" smtClean="0"/>
              <a:t>r^i</a:t>
            </a:r>
            <a:r>
              <a:rPr lang="en-US" baseline="0" dirty="0" smtClean="0"/>
              <a:t>) % r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 Right to left script:</a:t>
            </a:r>
          </a:p>
          <a:p>
            <a:endParaRPr lang="en-US" baseline="0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binary(</a:t>
            </a:r>
            <a:r>
              <a:rPr lang="en-US" dirty="0" err="1" smtClean="0"/>
              <a:t>input_num</a:t>
            </a:r>
            <a:r>
              <a:rPr lang="en-US" dirty="0" smtClean="0"/>
              <a:t>, n):</a:t>
            </a:r>
          </a:p>
          <a:p>
            <a:r>
              <a:rPr lang="en-US" dirty="0" smtClean="0"/>
              <a:t>	bin = []</a:t>
            </a:r>
          </a:p>
          <a:p>
            <a:r>
              <a:rPr lang="en-US" dirty="0" smtClean="0"/>
              <a:t>	while (</a:t>
            </a:r>
            <a:r>
              <a:rPr lang="en-US" dirty="0" err="1" smtClean="0"/>
              <a:t>input_num</a:t>
            </a:r>
            <a:r>
              <a:rPr lang="en-US" dirty="0" smtClean="0"/>
              <a:t> &gt; 0):</a:t>
            </a:r>
          </a:p>
          <a:p>
            <a:r>
              <a:rPr lang="en-US" dirty="0" smtClean="0"/>
              <a:t>		d = </a:t>
            </a:r>
            <a:r>
              <a:rPr lang="en-US" dirty="0" err="1" smtClean="0"/>
              <a:t>input_num</a:t>
            </a:r>
            <a:r>
              <a:rPr lang="en-US" dirty="0" smtClean="0"/>
              <a:t> % n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input_num</a:t>
            </a:r>
            <a:r>
              <a:rPr lang="en-US" dirty="0" smtClean="0"/>
              <a:t> / n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bin.insert</a:t>
            </a:r>
            <a:r>
              <a:rPr lang="en-US" dirty="0" smtClean="0"/>
              <a:t>(0,d)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input_num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	return bin</a:t>
            </a:r>
          </a:p>
          <a:p>
            <a:endParaRPr lang="en-US" dirty="0" smtClean="0"/>
          </a:p>
          <a:p>
            <a:r>
              <a:rPr lang="en-US" dirty="0" smtClean="0"/>
              <a:t>print binary(4,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the</a:t>
            </a:r>
            <a:r>
              <a:rPr lang="en-US" baseline="0" dirty="0" smtClean="0"/>
              <a:t> “hand trick” for this one on the board.</a:t>
            </a:r>
          </a:p>
          <a:p>
            <a:r>
              <a:rPr lang="en-US" baseline="0" dirty="0" smtClean="0"/>
              <a:t>Write random string of zeros and ones.  Move hands to only show 4 bits at a time, stress that this is equivalent to the divide / modulo operators.  Draw 4 bit chunk boundaries, parse to hex quickly.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44, 213, 3634</a:t>
            </a:r>
          </a:p>
          <a:p>
            <a:r>
              <a:rPr lang="en-US" dirty="0" smtClean="0"/>
              <a:t>b100 1111,  o117,  h4F</a:t>
            </a:r>
          </a:p>
          <a:p>
            <a:r>
              <a:rPr lang="en-US" dirty="0" smtClean="0"/>
              <a:t>185 base 9, 158 base 10</a:t>
            </a:r>
          </a:p>
          <a:p>
            <a:r>
              <a:rPr lang="en-US" dirty="0" smtClean="0"/>
              <a:t>Binary Multiplication will require several</a:t>
            </a:r>
            <a:r>
              <a:rPr lang="en-US" baseline="0" dirty="0" smtClean="0"/>
              <a:t> double carries!</a:t>
            </a:r>
          </a:p>
          <a:p>
            <a:r>
              <a:rPr lang="en-US" baseline="0" dirty="0" smtClean="0"/>
              <a:t>Binary and quaternary can be done on the boards relatively easily.  Hex requires a calculator.</a:t>
            </a:r>
          </a:p>
          <a:p>
            <a:r>
              <a:rPr lang="en-US" baseline="0" dirty="0" smtClean="0"/>
              <a:t>1 1011 0011   &lt;- Watch the “carry the 2”, which is actually a “carry the 10” !</a:t>
            </a:r>
          </a:p>
          <a:p>
            <a:r>
              <a:rPr lang="en-US" baseline="0" dirty="0" smtClean="0"/>
              <a:t>1 23 03</a:t>
            </a:r>
          </a:p>
          <a:p>
            <a:r>
              <a:rPr lang="en-US" baseline="0" dirty="0" smtClean="0"/>
              <a:t>1b3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 is in base 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Hint at N&gt;1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Invert in Decimal:</a:t>
            </a:r>
          </a:p>
          <a:p>
            <a:r>
              <a:rPr lang="en-US" dirty="0" smtClean="0"/>
              <a:t>1-&gt;9     2-&gt;8   3-&gt;6 etc…</a:t>
            </a:r>
          </a:p>
          <a:p>
            <a:r>
              <a:rPr lang="en-US" dirty="0" smtClean="0"/>
              <a:t>Show that the trick</a:t>
            </a:r>
            <a:r>
              <a:rPr lang="en-US" baseline="0" dirty="0" smtClean="0"/>
              <a:t> still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22EE-942B-4EE0-B64A-F8AA5F2D3B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Do together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Do on</a:t>
            </a:r>
            <a:r>
              <a:rPr lang="en-US" baseline="0" dirty="0" smtClean="0"/>
              <a:t> Boards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5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8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6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0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EBA6-8A08-445F-B9C0-FBE390376C42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1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EBA6-8A08-445F-B9C0-FBE390376C42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D3BD-5D0B-48FC-A296-8DA2FAED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notesSlide" Target="../notesSlides/notesSlide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21" Type="http://schemas.openxmlformats.org/officeDocument/2006/relationships/tags" Target="../tags/tag60.xml"/><Relationship Id="rId34" Type="http://schemas.openxmlformats.org/officeDocument/2006/relationships/tags" Target="../tags/tag73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38" Type="http://schemas.openxmlformats.org/officeDocument/2006/relationships/notesSlide" Target="../notesSlides/notesSlide9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tags" Target="../tags/tag6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tags" Target="../tags/tag75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tags" Target="../tags/tag74.xml"/><Relationship Id="rId8" Type="http://schemas.openxmlformats.org/officeDocument/2006/relationships/tags" Target="../tags/tag47.xml"/><Relationship Id="rId3" Type="http://schemas.openxmlformats.org/officeDocument/2006/relationships/tags" Target="../tags/tag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tags" Target="../tags/tag101.xml"/><Relationship Id="rId21" Type="http://schemas.openxmlformats.org/officeDocument/2006/relationships/tags" Target="../tags/tag96.xml"/><Relationship Id="rId42" Type="http://schemas.openxmlformats.org/officeDocument/2006/relationships/tags" Target="../tags/tag117.xml"/><Relationship Id="rId47" Type="http://schemas.openxmlformats.org/officeDocument/2006/relationships/tags" Target="../tags/tag122.xml"/><Relationship Id="rId63" Type="http://schemas.openxmlformats.org/officeDocument/2006/relationships/tags" Target="../tags/tag138.xml"/><Relationship Id="rId68" Type="http://schemas.openxmlformats.org/officeDocument/2006/relationships/tags" Target="../tags/tag143.xml"/><Relationship Id="rId84" Type="http://schemas.openxmlformats.org/officeDocument/2006/relationships/notesSlide" Target="../notesSlides/notesSlide11.xml"/><Relationship Id="rId16" Type="http://schemas.openxmlformats.org/officeDocument/2006/relationships/tags" Target="../tags/tag91.xml"/><Relationship Id="rId11" Type="http://schemas.openxmlformats.org/officeDocument/2006/relationships/tags" Target="../tags/tag86.xml"/><Relationship Id="rId32" Type="http://schemas.openxmlformats.org/officeDocument/2006/relationships/tags" Target="../tags/tag107.xml"/><Relationship Id="rId37" Type="http://schemas.openxmlformats.org/officeDocument/2006/relationships/tags" Target="../tags/tag112.xml"/><Relationship Id="rId53" Type="http://schemas.openxmlformats.org/officeDocument/2006/relationships/tags" Target="../tags/tag128.xml"/><Relationship Id="rId58" Type="http://schemas.openxmlformats.org/officeDocument/2006/relationships/tags" Target="../tags/tag133.xml"/><Relationship Id="rId74" Type="http://schemas.openxmlformats.org/officeDocument/2006/relationships/tags" Target="../tags/tag149.xml"/><Relationship Id="rId79" Type="http://schemas.openxmlformats.org/officeDocument/2006/relationships/tags" Target="../tags/tag154.xml"/><Relationship Id="rId5" Type="http://schemas.openxmlformats.org/officeDocument/2006/relationships/tags" Target="../tags/tag80.xml"/><Relationship Id="rId61" Type="http://schemas.openxmlformats.org/officeDocument/2006/relationships/tags" Target="../tags/tag136.xml"/><Relationship Id="rId82" Type="http://schemas.openxmlformats.org/officeDocument/2006/relationships/tags" Target="../tags/tag157.xml"/><Relationship Id="rId19" Type="http://schemas.openxmlformats.org/officeDocument/2006/relationships/tags" Target="../tags/tag9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35" Type="http://schemas.openxmlformats.org/officeDocument/2006/relationships/tags" Target="../tags/tag110.xml"/><Relationship Id="rId43" Type="http://schemas.openxmlformats.org/officeDocument/2006/relationships/tags" Target="../tags/tag118.xml"/><Relationship Id="rId48" Type="http://schemas.openxmlformats.org/officeDocument/2006/relationships/tags" Target="../tags/tag123.xml"/><Relationship Id="rId56" Type="http://schemas.openxmlformats.org/officeDocument/2006/relationships/tags" Target="../tags/tag131.xml"/><Relationship Id="rId64" Type="http://schemas.openxmlformats.org/officeDocument/2006/relationships/tags" Target="../tags/tag139.xml"/><Relationship Id="rId69" Type="http://schemas.openxmlformats.org/officeDocument/2006/relationships/tags" Target="../tags/tag144.xml"/><Relationship Id="rId77" Type="http://schemas.openxmlformats.org/officeDocument/2006/relationships/tags" Target="../tags/tag152.xml"/><Relationship Id="rId8" Type="http://schemas.openxmlformats.org/officeDocument/2006/relationships/tags" Target="../tags/tag83.xml"/><Relationship Id="rId51" Type="http://schemas.openxmlformats.org/officeDocument/2006/relationships/tags" Target="../tags/tag126.xml"/><Relationship Id="rId72" Type="http://schemas.openxmlformats.org/officeDocument/2006/relationships/tags" Target="../tags/tag147.xml"/><Relationship Id="rId80" Type="http://schemas.openxmlformats.org/officeDocument/2006/relationships/tags" Target="../tags/tag155.xml"/><Relationship Id="rId3" Type="http://schemas.openxmlformats.org/officeDocument/2006/relationships/tags" Target="../tags/tag78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tags" Target="../tags/tag108.xml"/><Relationship Id="rId38" Type="http://schemas.openxmlformats.org/officeDocument/2006/relationships/tags" Target="../tags/tag113.xml"/><Relationship Id="rId46" Type="http://schemas.openxmlformats.org/officeDocument/2006/relationships/tags" Target="../tags/tag121.xml"/><Relationship Id="rId59" Type="http://schemas.openxmlformats.org/officeDocument/2006/relationships/tags" Target="../tags/tag134.xml"/><Relationship Id="rId67" Type="http://schemas.openxmlformats.org/officeDocument/2006/relationships/tags" Target="../tags/tag142.xml"/><Relationship Id="rId20" Type="http://schemas.openxmlformats.org/officeDocument/2006/relationships/tags" Target="../tags/tag95.xml"/><Relationship Id="rId41" Type="http://schemas.openxmlformats.org/officeDocument/2006/relationships/tags" Target="../tags/tag116.xml"/><Relationship Id="rId54" Type="http://schemas.openxmlformats.org/officeDocument/2006/relationships/tags" Target="../tags/tag129.xml"/><Relationship Id="rId62" Type="http://schemas.openxmlformats.org/officeDocument/2006/relationships/tags" Target="../tags/tag137.xml"/><Relationship Id="rId70" Type="http://schemas.openxmlformats.org/officeDocument/2006/relationships/tags" Target="../tags/tag145.xml"/><Relationship Id="rId75" Type="http://schemas.openxmlformats.org/officeDocument/2006/relationships/tags" Target="../tags/tag150.xml"/><Relationship Id="rId83" Type="http://schemas.openxmlformats.org/officeDocument/2006/relationships/slideLayout" Target="../slideLayouts/slideLayout6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36" Type="http://schemas.openxmlformats.org/officeDocument/2006/relationships/tags" Target="../tags/tag111.xml"/><Relationship Id="rId49" Type="http://schemas.openxmlformats.org/officeDocument/2006/relationships/tags" Target="../tags/tag124.xml"/><Relationship Id="rId57" Type="http://schemas.openxmlformats.org/officeDocument/2006/relationships/tags" Target="../tags/tag132.xml"/><Relationship Id="rId10" Type="http://schemas.openxmlformats.org/officeDocument/2006/relationships/tags" Target="../tags/tag85.xml"/><Relationship Id="rId31" Type="http://schemas.openxmlformats.org/officeDocument/2006/relationships/tags" Target="../tags/tag106.xml"/><Relationship Id="rId44" Type="http://schemas.openxmlformats.org/officeDocument/2006/relationships/tags" Target="../tags/tag119.xml"/><Relationship Id="rId52" Type="http://schemas.openxmlformats.org/officeDocument/2006/relationships/tags" Target="../tags/tag127.xml"/><Relationship Id="rId60" Type="http://schemas.openxmlformats.org/officeDocument/2006/relationships/tags" Target="../tags/tag135.xml"/><Relationship Id="rId65" Type="http://schemas.openxmlformats.org/officeDocument/2006/relationships/tags" Target="../tags/tag140.xml"/><Relationship Id="rId73" Type="http://schemas.openxmlformats.org/officeDocument/2006/relationships/tags" Target="../tags/tag148.xml"/><Relationship Id="rId78" Type="http://schemas.openxmlformats.org/officeDocument/2006/relationships/tags" Target="../tags/tag153.xml"/><Relationship Id="rId81" Type="http://schemas.openxmlformats.org/officeDocument/2006/relationships/tags" Target="../tags/tag156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39" Type="http://schemas.openxmlformats.org/officeDocument/2006/relationships/tags" Target="../tags/tag114.xml"/><Relationship Id="rId34" Type="http://schemas.openxmlformats.org/officeDocument/2006/relationships/tags" Target="../tags/tag109.xml"/><Relationship Id="rId50" Type="http://schemas.openxmlformats.org/officeDocument/2006/relationships/tags" Target="../tags/tag125.xml"/><Relationship Id="rId55" Type="http://schemas.openxmlformats.org/officeDocument/2006/relationships/tags" Target="../tags/tag130.xml"/><Relationship Id="rId76" Type="http://schemas.openxmlformats.org/officeDocument/2006/relationships/tags" Target="../tags/tag151.xml"/><Relationship Id="rId7" Type="http://schemas.openxmlformats.org/officeDocument/2006/relationships/tags" Target="../tags/tag82.xml"/><Relationship Id="rId71" Type="http://schemas.openxmlformats.org/officeDocument/2006/relationships/tags" Target="../tags/tag146.xml"/><Relationship Id="rId2" Type="http://schemas.openxmlformats.org/officeDocument/2006/relationships/tags" Target="../tags/tag77.xml"/><Relationship Id="rId29" Type="http://schemas.openxmlformats.org/officeDocument/2006/relationships/tags" Target="../tags/tag104.xml"/><Relationship Id="rId24" Type="http://schemas.openxmlformats.org/officeDocument/2006/relationships/tags" Target="../tags/tag99.xml"/><Relationship Id="rId40" Type="http://schemas.openxmlformats.org/officeDocument/2006/relationships/tags" Target="../tags/tag115.xml"/><Relationship Id="rId45" Type="http://schemas.openxmlformats.org/officeDocument/2006/relationships/tags" Target="../tags/tag120.xml"/><Relationship Id="rId66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3" Type="http://schemas.openxmlformats.org/officeDocument/2006/relationships/tags" Target="../tags/tag160.xml"/><Relationship Id="rId21" Type="http://schemas.openxmlformats.org/officeDocument/2006/relationships/tags" Target="../tags/tag178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0" Type="http://schemas.openxmlformats.org/officeDocument/2006/relationships/tags" Target="../tags/tag177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24" Type="http://schemas.openxmlformats.org/officeDocument/2006/relationships/notesSlide" Target="../notesSlides/notesSlide12.xml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167.xml"/><Relationship Id="rId19" Type="http://schemas.openxmlformats.org/officeDocument/2006/relationships/tags" Target="../tags/tag176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tags" Target="../tags/tag17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0011</a:t>
            </a:r>
            <a:br>
              <a:rPr lang="en-US" dirty="0" smtClean="0"/>
            </a:br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Radix Conversion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b100111111011101011011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b100 111 111 011 101 011 011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4   7   7   3   5   3   3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To Hex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 1 0011 1111 0111 0101 1011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 1    3    F    7    5    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0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Convert to Decimal</a:t>
            </a:r>
          </a:p>
          <a:p>
            <a:pPr lvl="1"/>
            <a:r>
              <a:rPr lang="en-US" dirty="0" smtClean="0"/>
              <a:t>b101100	 	o325		hE32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Convert 79 from Decimal to Bin, Oct, and Hex</a:t>
            </a:r>
          </a:p>
          <a:p>
            <a:endParaRPr lang="en-US" dirty="0" smtClean="0"/>
          </a:p>
          <a:p>
            <a:r>
              <a:rPr lang="en-US" dirty="0" smtClean="0"/>
              <a:t>2012</a:t>
            </a:r>
            <a:r>
              <a:rPr lang="en-US" baseline="-25000" dirty="0" smtClean="0"/>
              <a:t>3</a:t>
            </a:r>
            <a:r>
              <a:rPr lang="en-US" dirty="0" smtClean="0"/>
              <a:t> + 1112</a:t>
            </a:r>
            <a:r>
              <a:rPr lang="en-US" baseline="-25000" dirty="0" smtClean="0"/>
              <a:t>3</a:t>
            </a:r>
            <a:r>
              <a:rPr lang="en-US" dirty="0" smtClean="0"/>
              <a:t> + 222</a:t>
            </a:r>
            <a:r>
              <a:rPr lang="en-US" baseline="-25000" dirty="0" smtClean="0"/>
              <a:t>3</a:t>
            </a:r>
            <a:r>
              <a:rPr lang="en-US" dirty="0" smtClean="0"/>
              <a:t> + 1012</a:t>
            </a:r>
            <a:r>
              <a:rPr lang="en-US" baseline="-25000" dirty="0" smtClean="0"/>
              <a:t>3</a:t>
            </a:r>
            <a:r>
              <a:rPr lang="en-US" dirty="0" smtClean="0"/>
              <a:t> = ???</a:t>
            </a:r>
            <a:r>
              <a:rPr lang="en-US" baseline="-25000" dirty="0" smtClean="0"/>
              <a:t>9 </a:t>
            </a:r>
          </a:p>
          <a:p>
            <a:endParaRPr lang="en-US" baseline="-25000" dirty="0" smtClean="0"/>
          </a:p>
          <a:p>
            <a:r>
              <a:rPr lang="en-US" dirty="0" smtClean="0"/>
              <a:t>Multiply d29 by </a:t>
            </a:r>
            <a:r>
              <a:rPr lang="en-US" dirty="0" err="1" smtClean="0"/>
              <a:t>hf</a:t>
            </a:r>
            <a:endParaRPr lang="en-US" dirty="0" smtClean="0"/>
          </a:p>
          <a:p>
            <a:pPr lvl="1"/>
            <a:r>
              <a:rPr lang="en-US" dirty="0" smtClean="0"/>
              <a:t>In Binary</a:t>
            </a:r>
          </a:p>
          <a:p>
            <a:pPr lvl="1"/>
            <a:r>
              <a:rPr lang="en-US" dirty="0" smtClean="0"/>
              <a:t>In Quaternary (R=4)</a:t>
            </a:r>
          </a:p>
          <a:p>
            <a:pPr lvl="1"/>
            <a:r>
              <a:rPr lang="en-US" dirty="0" smtClean="0"/>
              <a:t>In Hex</a:t>
            </a:r>
          </a:p>
          <a:p>
            <a:pPr lvl="1"/>
            <a:endParaRPr lang="en-US" dirty="0"/>
          </a:p>
          <a:p>
            <a:r>
              <a:rPr lang="en-US" dirty="0" smtClean="0"/>
              <a:t>Pay close attention to the carry logic…</a:t>
            </a:r>
          </a:p>
          <a:p>
            <a:pPr lvl="1"/>
            <a:r>
              <a:rPr lang="en-US" dirty="0" smtClean="0"/>
              <a:t>When do you have to carry two places over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Try adding putting one more row in the ternary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Radix Carrying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Food for Thought - </a:t>
            </a:r>
          </a:p>
          <a:p>
            <a:endParaRPr lang="en-US" dirty="0"/>
          </a:p>
          <a:p>
            <a:r>
              <a:rPr lang="en-US" dirty="0" smtClean="0"/>
              <a:t>A Radix R adder uses a single carry out digit for 11    inputs.</a:t>
            </a:r>
          </a:p>
          <a:p>
            <a:endParaRPr lang="en-US" dirty="0"/>
          </a:p>
          <a:p>
            <a:r>
              <a:rPr lang="en-US" dirty="0" smtClean="0"/>
              <a:t>One of those is used by the carry in.</a:t>
            </a:r>
          </a:p>
          <a:p>
            <a:endParaRPr lang="en-US" dirty="0"/>
          </a:p>
          <a:p>
            <a:r>
              <a:rPr lang="en-US" dirty="0" smtClean="0"/>
              <a:t>That leaves us with 10 (R) inputs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Binary, this is sad.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124200"/>
            <a:ext cx="2870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1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tale of 3 cities.</a:t>
            </a:r>
          </a:p>
          <a:p>
            <a:endParaRPr lang="en-US" dirty="0"/>
          </a:p>
          <a:p>
            <a:r>
              <a:rPr lang="en-US" dirty="0" smtClean="0"/>
              <a:t>Sign / Magnitude</a:t>
            </a:r>
          </a:p>
          <a:p>
            <a:pPr lvl="1"/>
            <a:r>
              <a:rPr lang="en-US" dirty="0" smtClean="0"/>
              <a:t>One bit denotes sign, rest denotes magnitude</a:t>
            </a:r>
          </a:p>
          <a:p>
            <a:endParaRPr lang="en-US" dirty="0"/>
          </a:p>
          <a:p>
            <a:r>
              <a:rPr lang="en-US" dirty="0" smtClean="0"/>
              <a:t>1’s Compliment (Inverse)</a:t>
            </a:r>
          </a:p>
          <a:p>
            <a:pPr lvl="1"/>
            <a:r>
              <a:rPr lang="en-US" dirty="0" smtClean="0"/>
              <a:t>Negative is the inverse of Positive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2’s Compliment </a:t>
            </a:r>
          </a:p>
          <a:p>
            <a:pPr lvl="1"/>
            <a:r>
              <a:rPr lang="en-US" dirty="0" smtClean="0"/>
              <a:t>Negative is the </a:t>
            </a:r>
            <a:r>
              <a:rPr lang="en-US" i="1" dirty="0" smtClean="0"/>
              <a:t>compliment </a:t>
            </a:r>
            <a:r>
              <a:rPr lang="en-US" dirty="0" smtClean="0"/>
              <a:t>w.r.t. R^N (2^N)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R’s Compliment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+ -A = R^N</a:t>
            </a:r>
          </a:p>
          <a:p>
            <a:r>
              <a:rPr lang="en-US" dirty="0" smtClean="0"/>
              <a:t>Example:  R = 10, N=1</a:t>
            </a:r>
          </a:p>
          <a:p>
            <a:pPr lvl="1"/>
            <a:r>
              <a:rPr lang="en-US" dirty="0" smtClean="0"/>
              <a:t>6-3 = 3</a:t>
            </a:r>
          </a:p>
          <a:p>
            <a:pPr lvl="1"/>
            <a:r>
              <a:rPr lang="en-US" dirty="0" smtClean="0"/>
              <a:t>R^N – A = -A </a:t>
            </a:r>
          </a:p>
          <a:p>
            <a:pPr lvl="1"/>
            <a:r>
              <a:rPr lang="en-US" dirty="0" smtClean="0"/>
              <a:t>10^1 – 3 = 7</a:t>
            </a:r>
          </a:p>
          <a:p>
            <a:pPr lvl="1"/>
            <a:r>
              <a:rPr lang="en-US" dirty="0" smtClean="0"/>
              <a:t>6+7 = 13 = 3</a:t>
            </a:r>
          </a:p>
          <a:p>
            <a:pPr lvl="1"/>
            <a:r>
              <a:rPr lang="en-US" dirty="0" smtClean="0"/>
              <a:t>Adding 7 is like subtracting 3, but carry magic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Truncation is the key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95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Shortcut: Invert, add 1.</a:t>
            </a:r>
          </a:p>
          <a:p>
            <a:endParaRPr lang="en-US" dirty="0" smtClean="0"/>
          </a:p>
          <a:p>
            <a:r>
              <a:rPr lang="en-US" dirty="0" smtClean="0"/>
              <a:t>    2: 	b0010</a:t>
            </a:r>
          </a:p>
          <a:p>
            <a:r>
              <a:rPr lang="en-US" dirty="0" smtClean="0"/>
              <a:t>    2̅: 	b1101</a:t>
            </a:r>
          </a:p>
          <a:p>
            <a:r>
              <a:rPr lang="en-US" dirty="0" smtClean="0"/>
              <a:t>2̅ +1:	b1110</a:t>
            </a:r>
          </a:p>
          <a:p>
            <a:r>
              <a:rPr lang="en-US" dirty="0" smtClean="0"/>
              <a:t>    -2:	b1110</a:t>
            </a:r>
          </a:p>
          <a:p>
            <a:endParaRPr lang="en-US" dirty="0" smtClean="0"/>
          </a:p>
          <a:p>
            <a:r>
              <a:rPr lang="en-US" dirty="0" smtClean="0"/>
              <a:t>Note: ‘Extra’ negative number!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904498" y="1983581"/>
            <a:ext cx="3638550" cy="3490913"/>
            <a:chOff x="3347" y="642"/>
            <a:chExt cx="2292" cy="2199"/>
          </a:xfrm>
        </p:grpSpPr>
        <p:sp>
          <p:nvSpPr>
            <p:cNvPr id="5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08" y="852"/>
              <a:ext cx="1760" cy="177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490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0000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3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0111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32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593" y="175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97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1111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863" y="102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1110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79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1101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580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1100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54" y="199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1010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802" y="2217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072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786" y="2242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0110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945" y="203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007" y="179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0100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21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0010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736" y="103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0001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663" y="6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+0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19" y="840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+1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253" y="112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339" y="143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+3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351" y="1784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+4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253" y="2069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+5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44" y="23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+6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626" y="2591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+7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072" y="2603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-8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679" y="2379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-7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33" y="204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-6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347" y="1746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-5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347" y="142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482" y="1101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-3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679" y="865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097" y="642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2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AEDB-6991-A742-BC1D-0890F47AD61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Addition in Two’s Complement</a:t>
            </a:r>
          </a:p>
        </p:txBody>
      </p:sp>
      <p:sp>
        <p:nvSpPr>
          <p:cNvPr id="4608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18138" y="3306763"/>
            <a:ext cx="22510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400">
                <a:latin typeface="Times New Roman" charset="0"/>
              </a:rPr>
              <a:t>1  1  1  0  ( -2)</a:t>
            </a:r>
          </a:p>
          <a:p>
            <a:pPr algn="r" eaLnBrk="0" hangingPunct="0"/>
            <a:r>
              <a:rPr lang="en-US" sz="2400" u="sng">
                <a:latin typeface="Times New Roman" charset="0"/>
              </a:rPr>
              <a:t>+  0  1  0  0</a:t>
            </a:r>
            <a:r>
              <a:rPr lang="en-US" sz="2400">
                <a:latin typeface="Times New Roman" charset="0"/>
              </a:rPr>
              <a:t>  (+4)</a:t>
            </a:r>
          </a:p>
        </p:txBody>
      </p:sp>
      <p:sp>
        <p:nvSpPr>
          <p:cNvPr id="4608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25563" y="1355725"/>
            <a:ext cx="22510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400">
                <a:latin typeface="Times New Roman" charset="0"/>
              </a:rPr>
              <a:t>0  0  1  0  (+2)</a:t>
            </a:r>
          </a:p>
          <a:p>
            <a:pPr algn="r" eaLnBrk="0" hangingPunct="0"/>
            <a:r>
              <a:rPr lang="en-US" sz="2400" u="sng">
                <a:latin typeface="Times New Roman" charset="0"/>
              </a:rPr>
              <a:t>+  0  1  0  0</a:t>
            </a:r>
            <a:r>
              <a:rPr lang="en-US" sz="2400">
                <a:latin typeface="Times New Roman" charset="0"/>
              </a:rPr>
              <a:t>  (+4)</a:t>
            </a:r>
          </a:p>
        </p:txBody>
      </p:sp>
      <p:sp>
        <p:nvSpPr>
          <p:cNvPr id="46086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87988" y="1355725"/>
            <a:ext cx="21812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400">
                <a:latin typeface="Times New Roman" charset="0"/>
              </a:rPr>
              <a:t>1  1  1  0  (-2)</a:t>
            </a:r>
          </a:p>
          <a:p>
            <a:pPr algn="r" eaLnBrk="0" hangingPunct="0"/>
            <a:r>
              <a:rPr lang="en-US" sz="2400" u="sng">
                <a:latin typeface="Times New Roman" charset="0"/>
              </a:rPr>
              <a:t>+  1  1  0  0</a:t>
            </a:r>
            <a:r>
              <a:rPr lang="en-US" sz="2400">
                <a:latin typeface="Times New Roman" charset="0"/>
              </a:rPr>
              <a:t>  (-4)</a:t>
            </a:r>
          </a:p>
        </p:txBody>
      </p:sp>
      <p:sp>
        <p:nvSpPr>
          <p:cNvPr id="4608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25563" y="3306763"/>
            <a:ext cx="2257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72" tIns="44442" rIns="90472" bIns="44442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400">
                <a:latin typeface="Times New Roman" charset="0"/>
              </a:rPr>
              <a:t>0  0  1  0  (+2)</a:t>
            </a:r>
          </a:p>
          <a:p>
            <a:pPr algn="r" eaLnBrk="0" hangingPunct="0"/>
            <a:r>
              <a:rPr lang="en-US" sz="2400" u="sng">
                <a:latin typeface="Times New Roman" charset="0"/>
              </a:rPr>
              <a:t>+  1  1  0  0</a:t>
            </a:r>
            <a:r>
              <a:rPr lang="en-US" sz="2400">
                <a:latin typeface="Times New Roman" charset="0"/>
              </a:rPr>
              <a:t>  ( -4)</a:t>
            </a:r>
          </a:p>
        </p:txBody>
      </p:sp>
    </p:spTree>
    <p:extLst>
      <p:ext uri="{BB962C8B-B14F-4D97-AF65-F5344CB8AC3E}">
        <p14:creationId xmlns:p14="http://schemas.microsoft.com/office/powerpoint/2010/main" val="290086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F526-6805-0949-8DC8-3A1AF54705B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/>
              <a:t>Subtraction in Two’s Complement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0472" tIns="44442" rIns="90472" bIns="44442"/>
          <a:lstStyle/>
          <a:p>
            <a:r>
              <a:rPr lang="en-US" sz="2000" dirty="0" smtClean="0"/>
              <a:t>A - B = A + (-B) = A +  B̅ + 1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/>
            <a:r>
              <a:rPr lang="en-US" sz="2000" dirty="0" smtClean="0"/>
              <a:t>0010 </a:t>
            </a:r>
            <a:r>
              <a:rPr lang="en-US" sz="2000" dirty="0"/>
              <a:t>- 0110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1011 - 1001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1011 - 0001</a:t>
            </a:r>
          </a:p>
        </p:txBody>
      </p:sp>
      <p:grpSp>
        <p:nvGrpSpPr>
          <p:cNvPr id="5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904498" y="1983581"/>
            <a:ext cx="3638550" cy="3490913"/>
            <a:chOff x="3347" y="642"/>
            <a:chExt cx="2292" cy="2199"/>
          </a:xfrm>
        </p:grpSpPr>
        <p:sp>
          <p:nvSpPr>
            <p:cNvPr id="6" name="Oval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08" y="852"/>
              <a:ext cx="1760" cy="177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90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0000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03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0111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032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93" y="175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097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63" y="102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1110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79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1101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80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54" y="199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1010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802" y="2217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072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86" y="2242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0110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45" y="203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0101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007" y="179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0100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921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0010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736" y="103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663" y="6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+0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019" y="840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+1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53" y="112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+2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339" y="143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+3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351" y="1784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+4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253" y="2069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+5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044" y="23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+6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626" y="2591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+7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072" y="2603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-8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679" y="2379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-7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433" y="204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-6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47" y="1746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-5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347" y="142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482" y="1101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-3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679" y="865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097" y="642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3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Extension in R’s Compliment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numbers</a:t>
            </a:r>
          </a:p>
          <a:p>
            <a:pPr lvl="1"/>
            <a:r>
              <a:rPr lang="en-US" dirty="0" smtClean="0"/>
              <a:t>Left pad with 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Negative Numbers</a:t>
            </a:r>
          </a:p>
          <a:p>
            <a:pPr lvl="1"/>
            <a:r>
              <a:rPr lang="en-US" dirty="0" smtClean="0"/>
              <a:t>Left Pad with (R-1)s</a:t>
            </a:r>
          </a:p>
          <a:p>
            <a:endParaRPr lang="en-US" dirty="0" smtClean="0"/>
          </a:p>
          <a:p>
            <a:r>
              <a:rPr lang="en-US" dirty="0" smtClean="0"/>
              <a:t>2’s Compliment</a:t>
            </a:r>
          </a:p>
          <a:p>
            <a:pPr lvl="1"/>
            <a:r>
              <a:rPr lang="en-US" dirty="0" smtClean="0"/>
              <a:t>Left Duplicate the most significant (sign) bit.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AC5C-C759-A24C-9623-C03C89B33EF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  <a:noFill/>
        </p:spPr>
        <p:txBody>
          <a:bodyPr lIns="90472" tIns="44442" rIns="90472" bIns="44442" anchor="b"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Overflows in Two’s Complement</a:t>
            </a:r>
          </a:p>
        </p:txBody>
      </p:sp>
      <p:sp>
        <p:nvSpPr>
          <p:cNvPr id="6246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55700" y="1354137"/>
            <a:ext cx="5753100" cy="7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Add two positive numbers to get a negative number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or two negative numbers to get a positive number</a:t>
            </a:r>
          </a:p>
        </p:txBody>
      </p:sp>
      <p:sp>
        <p:nvSpPr>
          <p:cNvPr id="6246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127500" y="5062537"/>
            <a:ext cx="1778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3943350" y="5335587"/>
            <a:ext cx="355600" cy="5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3829050" y="5468937"/>
            <a:ext cx="50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3409950" y="5830887"/>
            <a:ext cx="4191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2559050" y="5938837"/>
            <a:ext cx="6096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2038350" y="5754687"/>
            <a:ext cx="520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499100" y="5487987"/>
            <a:ext cx="889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581650" y="5780087"/>
            <a:ext cx="5588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610350" y="5894387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8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7067550" y="5894387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9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68600" y="6192837"/>
            <a:ext cx="1104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5 + 3 = -8</a:t>
            </a:r>
          </a:p>
        </p:txBody>
      </p:sp>
      <p:sp>
        <p:nvSpPr>
          <p:cNvPr id="62480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68900" y="6167437"/>
            <a:ext cx="1181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-7 - 2 = +7</a:t>
            </a:r>
          </a:p>
        </p:txBody>
      </p:sp>
      <p:sp>
        <p:nvSpPr>
          <p:cNvPr id="62481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11250" y="2770187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2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603500" y="28654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0000</a:t>
            </a:r>
          </a:p>
        </p:txBody>
      </p:sp>
      <p:sp>
        <p:nvSpPr>
          <p:cNvPr id="62483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971800" y="31575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0001</a:t>
            </a:r>
          </a:p>
        </p:txBody>
      </p:sp>
      <p:sp>
        <p:nvSpPr>
          <p:cNvPr id="62484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213100" y="34877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0010</a:t>
            </a:r>
          </a:p>
        </p:txBody>
      </p:sp>
      <p:sp>
        <p:nvSpPr>
          <p:cNvPr id="62485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65500" y="38433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0011</a:t>
            </a:r>
          </a:p>
        </p:txBody>
      </p:sp>
      <p:sp>
        <p:nvSpPr>
          <p:cNvPr id="62486" name="Rectangle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917700" y="52530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1000</a:t>
            </a:r>
          </a:p>
        </p:txBody>
      </p:sp>
      <p:sp>
        <p:nvSpPr>
          <p:cNvPr id="62487" name="Rectangl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213100" y="46942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0101</a:t>
            </a:r>
          </a:p>
        </p:txBody>
      </p:sp>
      <p:sp>
        <p:nvSpPr>
          <p:cNvPr id="62488" name="Rectangle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959100" y="50117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0110</a:t>
            </a:r>
          </a:p>
        </p:txBody>
      </p:sp>
      <p:sp>
        <p:nvSpPr>
          <p:cNvPr id="62489" name="Rectangle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378200" y="42497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0100</a:t>
            </a:r>
          </a:p>
        </p:txBody>
      </p:sp>
      <p:sp>
        <p:nvSpPr>
          <p:cNvPr id="62490" name="Rectangle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460500" y="49228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1001</a:t>
            </a:r>
          </a:p>
        </p:txBody>
      </p:sp>
      <p:sp>
        <p:nvSpPr>
          <p:cNvPr id="62491" name="Rectangle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257300" y="45545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1010</a:t>
            </a:r>
          </a:p>
        </p:txBody>
      </p:sp>
      <p:sp>
        <p:nvSpPr>
          <p:cNvPr id="62492" name="Rectangle 2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55700" y="41481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1011</a:t>
            </a:r>
          </a:p>
        </p:txBody>
      </p:sp>
      <p:sp>
        <p:nvSpPr>
          <p:cNvPr id="62493" name="Rectangle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81100" y="37671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1100</a:t>
            </a:r>
          </a:p>
        </p:txBody>
      </p:sp>
      <p:sp>
        <p:nvSpPr>
          <p:cNvPr id="62494" name="Rectangle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320800" y="33988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1101</a:t>
            </a:r>
          </a:p>
        </p:txBody>
      </p:sp>
      <p:sp>
        <p:nvSpPr>
          <p:cNvPr id="62495" name="Rectangle 30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565400" y="52784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0111</a:t>
            </a:r>
          </a:p>
        </p:txBody>
      </p:sp>
      <p:sp>
        <p:nvSpPr>
          <p:cNvPr id="62496" name="Rectangle 31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25600" y="31194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1110</a:t>
            </a:r>
          </a:p>
        </p:txBody>
      </p:sp>
      <p:sp>
        <p:nvSpPr>
          <p:cNvPr id="62497" name="Rectangle 32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019300" y="28527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1111</a:t>
            </a:r>
          </a:p>
        </p:txBody>
      </p:sp>
      <p:sp>
        <p:nvSpPr>
          <p:cNvPr id="62498" name="Line 33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2470150" y="2465387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9" name="Rectangle 34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781300" y="24717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+0</a:t>
            </a:r>
          </a:p>
        </p:txBody>
      </p:sp>
      <p:sp>
        <p:nvSpPr>
          <p:cNvPr id="62500" name="Rectangle 35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467100" y="28654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+1</a:t>
            </a:r>
          </a:p>
        </p:txBody>
      </p:sp>
      <p:sp>
        <p:nvSpPr>
          <p:cNvPr id="62501" name="Rectangle 36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771900" y="33099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+2</a:t>
            </a:r>
          </a:p>
        </p:txBody>
      </p:sp>
      <p:sp>
        <p:nvSpPr>
          <p:cNvPr id="62502" name="Rectangle 37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013200" y="37671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+3</a:t>
            </a:r>
          </a:p>
        </p:txBody>
      </p:sp>
      <p:sp>
        <p:nvSpPr>
          <p:cNvPr id="62503" name="Rectangle 3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3975100" y="42751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+4</a:t>
            </a:r>
          </a:p>
        </p:txBody>
      </p:sp>
      <p:sp>
        <p:nvSpPr>
          <p:cNvPr id="62504" name="Rectangle 3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810000" y="47958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+5</a:t>
            </a:r>
          </a:p>
        </p:txBody>
      </p:sp>
      <p:sp>
        <p:nvSpPr>
          <p:cNvPr id="62505" name="Rectangle 40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43300" y="51768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+6</a:t>
            </a:r>
          </a:p>
        </p:txBody>
      </p:sp>
      <p:sp>
        <p:nvSpPr>
          <p:cNvPr id="62506" name="Rectangle 41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022600" y="56086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+7</a:t>
            </a:r>
          </a:p>
        </p:txBody>
      </p:sp>
      <p:sp>
        <p:nvSpPr>
          <p:cNvPr id="62507" name="Rectangle 4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651000" y="55578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-8</a:t>
            </a:r>
          </a:p>
        </p:txBody>
      </p:sp>
      <p:sp>
        <p:nvSpPr>
          <p:cNvPr id="62508" name="Rectangle 4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952500" y="51387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-7</a:t>
            </a:r>
          </a:p>
        </p:txBody>
      </p:sp>
      <p:sp>
        <p:nvSpPr>
          <p:cNvPr id="62509" name="Rectangle 44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23900" y="46180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-6</a:t>
            </a:r>
          </a:p>
        </p:txBody>
      </p:sp>
      <p:sp>
        <p:nvSpPr>
          <p:cNvPr id="62510" name="Rectangle 4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33400" y="40338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-5</a:t>
            </a:r>
          </a:p>
        </p:txBody>
      </p:sp>
      <p:sp>
        <p:nvSpPr>
          <p:cNvPr id="62511" name="Rectangle 4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71500" y="35893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-4</a:t>
            </a:r>
          </a:p>
        </p:txBody>
      </p:sp>
      <p:sp>
        <p:nvSpPr>
          <p:cNvPr id="62512" name="Rectangle 47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50900" y="32083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-3</a:t>
            </a:r>
          </a:p>
        </p:txBody>
      </p:sp>
      <p:sp>
        <p:nvSpPr>
          <p:cNvPr id="62513" name="Rectangle 48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1219200" y="27765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-2</a:t>
            </a:r>
          </a:p>
        </p:txBody>
      </p:sp>
      <p:sp>
        <p:nvSpPr>
          <p:cNvPr id="62514" name="Rectangle 4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1765300" y="24082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-1</a:t>
            </a:r>
          </a:p>
        </p:txBody>
      </p:sp>
      <p:sp>
        <p:nvSpPr>
          <p:cNvPr id="62515" name="Oval 50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607050" y="2795587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6" name="Rectangle 5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099300" y="28908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0000</a:t>
            </a:r>
          </a:p>
        </p:txBody>
      </p:sp>
      <p:sp>
        <p:nvSpPr>
          <p:cNvPr id="62517" name="Rectangle 52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467600" y="31829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0001</a:t>
            </a:r>
          </a:p>
        </p:txBody>
      </p:sp>
      <p:sp>
        <p:nvSpPr>
          <p:cNvPr id="62518" name="Rectangle 53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708900" y="35131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0010</a:t>
            </a:r>
          </a:p>
        </p:txBody>
      </p:sp>
      <p:sp>
        <p:nvSpPr>
          <p:cNvPr id="62519" name="Rectangle 54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861300" y="38687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0011</a:t>
            </a:r>
          </a:p>
        </p:txBody>
      </p:sp>
      <p:sp>
        <p:nvSpPr>
          <p:cNvPr id="62520" name="Rectangle 5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413500" y="52784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1000</a:t>
            </a:r>
          </a:p>
        </p:txBody>
      </p:sp>
      <p:sp>
        <p:nvSpPr>
          <p:cNvPr id="62521" name="Rectangle 5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708900" y="47196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0101</a:t>
            </a:r>
          </a:p>
        </p:txBody>
      </p:sp>
      <p:sp>
        <p:nvSpPr>
          <p:cNvPr id="62522" name="Rectangle 57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454900" y="50371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0110</a:t>
            </a:r>
          </a:p>
        </p:txBody>
      </p:sp>
      <p:sp>
        <p:nvSpPr>
          <p:cNvPr id="62523" name="Rectangle 58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874000" y="42751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0100</a:t>
            </a:r>
          </a:p>
        </p:txBody>
      </p:sp>
      <p:sp>
        <p:nvSpPr>
          <p:cNvPr id="62524" name="Rectangle 59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5956300" y="49482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1001</a:t>
            </a:r>
          </a:p>
        </p:txBody>
      </p:sp>
      <p:sp>
        <p:nvSpPr>
          <p:cNvPr id="62525" name="Rectangle 60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753100" y="45799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1010</a:t>
            </a:r>
          </a:p>
        </p:txBody>
      </p:sp>
      <p:sp>
        <p:nvSpPr>
          <p:cNvPr id="62526" name="Rectangle 61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5651500" y="41735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1011</a:t>
            </a:r>
          </a:p>
        </p:txBody>
      </p:sp>
      <p:sp>
        <p:nvSpPr>
          <p:cNvPr id="62527" name="Rectangle 62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676900" y="37925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1100</a:t>
            </a:r>
          </a:p>
        </p:txBody>
      </p:sp>
      <p:sp>
        <p:nvSpPr>
          <p:cNvPr id="62528" name="Rectangle 63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816600" y="34242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1101</a:t>
            </a:r>
          </a:p>
        </p:txBody>
      </p:sp>
      <p:sp>
        <p:nvSpPr>
          <p:cNvPr id="62529" name="Rectangle 64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061200" y="53038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0111</a:t>
            </a:r>
          </a:p>
        </p:txBody>
      </p:sp>
      <p:sp>
        <p:nvSpPr>
          <p:cNvPr id="62530" name="Rectangle 65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6121400" y="31448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1110</a:t>
            </a:r>
          </a:p>
        </p:txBody>
      </p:sp>
      <p:sp>
        <p:nvSpPr>
          <p:cNvPr id="62531" name="Rectangle 66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6515100" y="2878137"/>
            <a:ext cx="522288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 b="1"/>
              <a:t>1111</a:t>
            </a:r>
          </a:p>
        </p:txBody>
      </p:sp>
      <p:sp>
        <p:nvSpPr>
          <p:cNvPr id="62532" name="Line 6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>
            <a:off x="6965950" y="2490787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33" name="Rectangle 68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277100" y="24971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+0</a:t>
            </a:r>
          </a:p>
        </p:txBody>
      </p:sp>
      <p:sp>
        <p:nvSpPr>
          <p:cNvPr id="62534" name="Rectangle 69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7962900" y="28908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+1</a:t>
            </a:r>
          </a:p>
        </p:txBody>
      </p:sp>
      <p:sp>
        <p:nvSpPr>
          <p:cNvPr id="62535" name="Rectangle 70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8267700" y="33353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+2</a:t>
            </a:r>
          </a:p>
        </p:txBody>
      </p:sp>
      <p:sp>
        <p:nvSpPr>
          <p:cNvPr id="62536" name="Rectangle 71"/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8509000" y="37925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+3</a:t>
            </a:r>
          </a:p>
        </p:txBody>
      </p:sp>
      <p:sp>
        <p:nvSpPr>
          <p:cNvPr id="62537" name="Rectangle 72"/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8470900" y="43005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+4</a:t>
            </a:r>
          </a:p>
        </p:txBody>
      </p:sp>
      <p:sp>
        <p:nvSpPr>
          <p:cNvPr id="62538" name="Rectangle 73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8305800" y="48212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+5</a:t>
            </a:r>
          </a:p>
        </p:txBody>
      </p:sp>
      <p:sp>
        <p:nvSpPr>
          <p:cNvPr id="62539" name="Rectangle 74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8039100" y="52022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+6</a:t>
            </a:r>
          </a:p>
        </p:txBody>
      </p:sp>
      <p:sp>
        <p:nvSpPr>
          <p:cNvPr id="62540" name="Rectangle 75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7518400" y="5634037"/>
            <a:ext cx="3873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+7</a:t>
            </a:r>
          </a:p>
        </p:txBody>
      </p:sp>
      <p:sp>
        <p:nvSpPr>
          <p:cNvPr id="62541" name="Rectangle 76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6146800" y="55832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-8</a:t>
            </a:r>
          </a:p>
        </p:txBody>
      </p:sp>
      <p:sp>
        <p:nvSpPr>
          <p:cNvPr id="62542" name="Rectangle 77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5448300" y="51641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-7</a:t>
            </a:r>
          </a:p>
        </p:txBody>
      </p:sp>
      <p:sp>
        <p:nvSpPr>
          <p:cNvPr id="62543" name="Rectangle 78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5219700" y="46434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-6</a:t>
            </a:r>
          </a:p>
        </p:txBody>
      </p:sp>
      <p:sp>
        <p:nvSpPr>
          <p:cNvPr id="62544" name="Rectangle 79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5029200" y="40592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-5</a:t>
            </a:r>
          </a:p>
        </p:txBody>
      </p:sp>
      <p:sp>
        <p:nvSpPr>
          <p:cNvPr id="62545" name="Rectangle 80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5067300" y="36147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-4</a:t>
            </a:r>
          </a:p>
        </p:txBody>
      </p:sp>
      <p:sp>
        <p:nvSpPr>
          <p:cNvPr id="62546" name="Rectangle 81"/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5346700" y="32337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-3</a:t>
            </a:r>
          </a:p>
        </p:txBody>
      </p:sp>
      <p:sp>
        <p:nvSpPr>
          <p:cNvPr id="62547" name="Rectangle 82"/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5715000" y="28019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-2</a:t>
            </a:r>
          </a:p>
        </p:txBody>
      </p:sp>
      <p:sp>
        <p:nvSpPr>
          <p:cNvPr id="62548" name="Rectangle 83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6261100" y="2433637"/>
            <a:ext cx="33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Revised by </a:t>
            </a:r>
            <a:endParaRPr lang="en-US" dirty="0"/>
          </a:p>
          <a:p>
            <a:pPr lvl="1"/>
            <a:r>
              <a:rPr lang="en-US" dirty="0" smtClean="0"/>
              <a:t>George Herring</a:t>
            </a:r>
          </a:p>
          <a:p>
            <a:pPr lvl="1"/>
            <a:r>
              <a:rPr lang="en-US" dirty="0" smtClean="0"/>
              <a:t>Lisa Park</a:t>
            </a:r>
          </a:p>
          <a:p>
            <a:pPr lvl="1"/>
            <a:r>
              <a:rPr lang="en-US" dirty="0"/>
              <a:t>Juliana </a:t>
            </a:r>
            <a:r>
              <a:rPr lang="en-US" dirty="0" err="1" smtClean="0"/>
              <a:t>Nazaré</a:t>
            </a:r>
            <a:endParaRPr lang="en-US" dirty="0" smtClean="0"/>
          </a:p>
          <a:p>
            <a:pPr lvl="1"/>
            <a:r>
              <a:rPr lang="en-US" dirty="0" err="1" smtClean="0"/>
              <a:t>Keely</a:t>
            </a:r>
            <a:r>
              <a:rPr lang="en-US" dirty="0" smtClean="0"/>
              <a:t> Haverstock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9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76200"/>
            <a:ext cx="8229600" cy="1143000"/>
          </a:xfrm>
          <a:noFill/>
        </p:spPr>
        <p:txBody>
          <a:bodyPr lIns="90472" tIns="44442" rIns="90472" bIns="44442" anchor="b"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Overflow Detection in </a:t>
            </a:r>
            <a:r>
              <a:rPr lang="en-US" dirty="0" smtClean="0">
                <a:solidFill>
                  <a:schemeClr val="tx1"/>
                </a:solidFill>
              </a:rPr>
              <a:t>2’s </a:t>
            </a:r>
            <a:r>
              <a:rPr lang="en-US" dirty="0">
                <a:solidFill>
                  <a:schemeClr val="tx1"/>
                </a:solidFill>
              </a:rPr>
              <a:t>Complement</a:t>
            </a:r>
          </a:p>
        </p:txBody>
      </p:sp>
      <p:sp>
        <p:nvSpPr>
          <p:cNvPr id="64516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55688" y="1493837"/>
            <a:ext cx="331787" cy="121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b="1"/>
              <a:t>5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3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-8</a:t>
            </a:r>
          </a:p>
        </p:txBody>
      </p:sp>
      <p:sp>
        <p:nvSpPr>
          <p:cNvPr id="6451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33600" y="1244600"/>
            <a:ext cx="1016000" cy="1450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0 1 0 1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0 0 1 1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</a:t>
            </a:r>
          </a:p>
        </p:txBody>
      </p:sp>
      <p:sp>
        <p:nvSpPr>
          <p:cNvPr id="6451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035050" y="2179637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254250" y="2179637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14888" y="1570037"/>
            <a:ext cx="331787" cy="121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b="1"/>
              <a:t>-7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-2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7</a:t>
            </a:r>
          </a:p>
        </p:txBody>
      </p:sp>
      <p:sp>
        <p:nvSpPr>
          <p:cNvPr id="6452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92800" y="1320800"/>
            <a:ext cx="1016000" cy="1450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1 0 0 1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1 1 1 0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latinLnBrk="1" hangingPunct="0">
              <a:lnSpc>
                <a:spcPct val="85000"/>
              </a:lnSpc>
            </a:pPr>
            <a:endParaRPr lang="en-US" b="1"/>
          </a:p>
        </p:txBody>
      </p:sp>
      <p:sp>
        <p:nvSpPr>
          <p:cNvPr id="6452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794250" y="2255837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013450" y="2255837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4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31888" y="3995737"/>
            <a:ext cx="255587" cy="121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b="1"/>
              <a:t>5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2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7</a:t>
            </a:r>
          </a:p>
        </p:txBody>
      </p:sp>
      <p:sp>
        <p:nvSpPr>
          <p:cNvPr id="64525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133600" y="3767137"/>
            <a:ext cx="1016000" cy="1450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0 1 0 1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0 0 1 0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latinLnBrk="1" hangingPunct="0">
              <a:lnSpc>
                <a:spcPct val="85000"/>
              </a:lnSpc>
            </a:pPr>
            <a:endParaRPr lang="en-US" b="1"/>
          </a:p>
        </p:txBody>
      </p:sp>
      <p:sp>
        <p:nvSpPr>
          <p:cNvPr id="6452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035050" y="4681537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254250" y="4681537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8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27588" y="4071937"/>
            <a:ext cx="331787" cy="121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b="1"/>
              <a:t>-3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-5</a:t>
            </a:r>
          </a:p>
          <a:p>
            <a:pPr algn="r" eaLnBrk="0" hangingPunct="0">
              <a:lnSpc>
                <a:spcPct val="85000"/>
              </a:lnSpc>
            </a:pPr>
            <a:endParaRPr lang="en-US" b="1"/>
          </a:p>
          <a:p>
            <a:pPr algn="r" eaLnBrk="0" hangingPunct="0">
              <a:lnSpc>
                <a:spcPct val="85000"/>
              </a:lnSpc>
            </a:pPr>
            <a:r>
              <a:rPr lang="en-US" b="1"/>
              <a:t>-8</a:t>
            </a:r>
          </a:p>
        </p:txBody>
      </p:sp>
      <p:sp>
        <p:nvSpPr>
          <p:cNvPr id="64529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05500" y="3843337"/>
            <a:ext cx="1016000" cy="1450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1 1 0 1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  1 0 1 1</a:t>
            </a:r>
          </a:p>
          <a:p>
            <a:pPr eaLnBrk="0" hangingPunct="0">
              <a:lnSpc>
                <a:spcPct val="85000"/>
              </a:lnSpc>
            </a:pPr>
            <a:endParaRPr lang="en-US" b="1"/>
          </a:p>
          <a:p>
            <a:pPr eaLnBrk="0" hangingPunct="0">
              <a:lnSpc>
                <a:spcPct val="85000"/>
              </a:lnSpc>
            </a:pPr>
            <a:r>
              <a:rPr lang="en-US" b="1"/>
              <a:t> </a:t>
            </a:r>
          </a:p>
        </p:txBody>
      </p:sp>
      <p:sp>
        <p:nvSpPr>
          <p:cNvPr id="64530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806950" y="4757737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1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026150" y="4757737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32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90600" y="2928937"/>
            <a:ext cx="1104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Overflow</a:t>
            </a:r>
          </a:p>
        </p:txBody>
      </p:sp>
      <p:sp>
        <p:nvSpPr>
          <p:cNvPr id="64533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75200" y="2890837"/>
            <a:ext cx="1104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Overflow</a:t>
            </a:r>
          </a:p>
        </p:txBody>
      </p:sp>
      <p:sp>
        <p:nvSpPr>
          <p:cNvPr id="64534" name="Rectangle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65200" y="5443537"/>
            <a:ext cx="1435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No overflow</a:t>
            </a:r>
          </a:p>
        </p:txBody>
      </p:sp>
      <p:sp>
        <p:nvSpPr>
          <p:cNvPr id="64535" name="Rectangl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724400" y="5481637"/>
            <a:ext cx="1435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No overflow</a:t>
            </a:r>
          </a:p>
        </p:txBody>
      </p:sp>
      <p:sp>
        <p:nvSpPr>
          <p:cNvPr id="64536" name="Rectangle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838200" y="6116637"/>
            <a:ext cx="7649701" cy="286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89" tIns="25395" rIns="63489" bIns="25395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 dirty="0"/>
              <a:t>Overflow when carry in to </a:t>
            </a:r>
            <a:r>
              <a:rPr lang="en-US" b="1" dirty="0" smtClean="0"/>
              <a:t>the most significant column does </a:t>
            </a:r>
            <a:r>
              <a:rPr lang="en-US" b="1" dirty="0"/>
              <a:t>not equal carry out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Integer scaled by a </a:t>
            </a:r>
            <a:r>
              <a:rPr lang="en-US" b="1" dirty="0" smtClean="0"/>
              <a:t>fixed</a:t>
            </a:r>
            <a:r>
              <a:rPr lang="en-US" dirty="0" smtClean="0"/>
              <a:t> factor.</a:t>
            </a:r>
          </a:p>
          <a:p>
            <a:endParaRPr lang="en-US" dirty="0" smtClean="0"/>
          </a:p>
          <a:p>
            <a:r>
              <a:rPr lang="en-US" b="1" dirty="0" smtClean="0"/>
              <a:t>Fixed</a:t>
            </a:r>
            <a:r>
              <a:rPr lang="en-US" dirty="0" smtClean="0"/>
              <a:t> number of digits before and after the radix point.</a:t>
            </a:r>
          </a:p>
          <a:p>
            <a:pPr lvl="1"/>
            <a:r>
              <a:rPr lang="en-US" dirty="0" smtClean="0"/>
              <a:t>b0101.1100 = 2^2 + 2^0 + 2^-1 + 2^-2 = 5.75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IQ Notation</a:t>
            </a:r>
          </a:p>
          <a:p>
            <a:pPr lvl="1"/>
            <a:r>
              <a:rPr lang="en-US" dirty="0" smtClean="0"/>
              <a:t>I8Q24		Signed, 8 bits before, 24 bits after</a:t>
            </a:r>
          </a:p>
          <a:p>
            <a:pPr lvl="1"/>
            <a:r>
              <a:rPr lang="en-US" dirty="0" smtClean="0"/>
              <a:t>U16Q16	Unsigned, 16 before, 16 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Options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00200"/>
            <a:ext cx="5379281" cy="522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MOAR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Each:</a:t>
            </a:r>
          </a:p>
          <a:p>
            <a:pPr lvl="1"/>
            <a:r>
              <a:rPr lang="en-US" dirty="0" smtClean="0"/>
              <a:t>What IQ should you use?</a:t>
            </a:r>
          </a:p>
          <a:p>
            <a:pPr lvl="1"/>
            <a:r>
              <a:rPr lang="en-US" dirty="0" smtClean="0"/>
              <a:t>Convert to binary IQ</a:t>
            </a:r>
          </a:p>
          <a:p>
            <a:pPr lvl="1"/>
            <a:r>
              <a:rPr lang="en-US" dirty="0" smtClean="0"/>
              <a:t>Do the math in binary</a:t>
            </a:r>
          </a:p>
          <a:p>
            <a:pPr lvl="2"/>
            <a:r>
              <a:rPr lang="en-US" dirty="0" smtClean="0"/>
              <a:t>Maintaining decimal place</a:t>
            </a:r>
          </a:p>
          <a:p>
            <a:pPr lvl="2"/>
            <a:r>
              <a:rPr lang="en-US" dirty="0" smtClean="0"/>
              <a:t>Fixing it later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3.375 – 1.5</a:t>
            </a:r>
          </a:p>
          <a:p>
            <a:r>
              <a:rPr lang="en-US" dirty="0" smtClean="0"/>
              <a:t>4.125 * 2.25</a:t>
            </a:r>
          </a:p>
          <a:p>
            <a:r>
              <a:rPr lang="en-US" dirty="0" smtClean="0"/>
              <a:t>3 * -0.5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Radix </a:t>
            </a:r>
            <a:r>
              <a:rPr lang="en-US" dirty="0" smtClean="0"/>
              <a:t>R Numbers</a:t>
            </a:r>
          </a:p>
          <a:p>
            <a:endParaRPr lang="en-US" dirty="0"/>
          </a:p>
          <a:p>
            <a:r>
              <a:rPr lang="en-US" dirty="0" smtClean="0"/>
              <a:t>Negative Numbers</a:t>
            </a:r>
          </a:p>
          <a:p>
            <a:endParaRPr lang="en-US" dirty="0"/>
          </a:p>
          <a:p>
            <a:r>
              <a:rPr lang="en-US" dirty="0" smtClean="0"/>
              <a:t>Fixed Point</a:t>
            </a:r>
          </a:p>
        </p:txBody>
      </p:sp>
    </p:spTree>
    <p:extLst>
      <p:ext uri="{BB962C8B-B14F-4D97-AF65-F5344CB8AC3E}">
        <p14:creationId xmlns:p14="http://schemas.microsoft.com/office/powerpoint/2010/main" val="10846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10 types of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that understand binary</a:t>
            </a:r>
          </a:p>
          <a:p>
            <a:endParaRPr lang="en-US" dirty="0"/>
          </a:p>
          <a:p>
            <a:r>
              <a:rPr lang="en-US" dirty="0" smtClean="0"/>
              <a:t>Those that do not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those who do not presume Radices…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45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Rebasing and </a:t>
            </a:r>
            <a:r>
              <a:rPr lang="en-US" dirty="0" err="1" smtClean="0"/>
              <a:t>Reradixing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123 = 1*(10^2) + 2*(10^1) + 3*(10^0)</a:t>
            </a:r>
          </a:p>
          <a:p>
            <a:endParaRPr lang="en-US" dirty="0"/>
          </a:p>
          <a:p>
            <a:r>
              <a:rPr lang="en-US" dirty="0" smtClean="0"/>
              <a:t>This is true for all Radices!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123 = 1*(h10^2) + 2*(h10^1) + 3*(h10^0)</a:t>
            </a:r>
          </a:p>
          <a:p>
            <a:pPr lvl="1"/>
            <a:r>
              <a:rPr lang="en-US" dirty="0" smtClean="0"/>
              <a:t>1*d16^2 + 2*d16^1 + 3*d16^0 = d291</a:t>
            </a:r>
          </a:p>
          <a:p>
            <a:endParaRPr lang="en-US" dirty="0"/>
          </a:p>
          <a:p>
            <a:r>
              <a:rPr lang="en-US" dirty="0" smtClean="0"/>
              <a:t>o123 = 1*(o10^2) + 2*(o10^1) + 3*(o10^0)</a:t>
            </a:r>
          </a:p>
          <a:p>
            <a:pPr lvl="1"/>
            <a:r>
              <a:rPr lang="en-US" dirty="0" smtClean="0"/>
              <a:t>1*d8^2 + 2*d8^1 + 3*d8^0 = d83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Innocence 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can not</a:t>
            </a:r>
            <a:r>
              <a:rPr lang="en-US" dirty="0" smtClean="0"/>
              <a:t> assume to know the base of a number without context or indication.</a:t>
            </a:r>
          </a:p>
          <a:p>
            <a:endParaRPr lang="en-US" dirty="0"/>
          </a:p>
          <a:p>
            <a:r>
              <a:rPr lang="en-US" dirty="0" smtClean="0"/>
              <a:t>Be Explicit.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Hexadecimal</a:t>
            </a:r>
          </a:p>
          <a:p>
            <a:pPr lvl="1"/>
            <a:r>
              <a:rPr lang="en-US" dirty="0" smtClean="0"/>
              <a:t>D = 0123456789ABCDEF</a:t>
            </a:r>
          </a:p>
          <a:p>
            <a:pPr lvl="1"/>
            <a:r>
              <a:rPr lang="en-US" dirty="0" smtClean="0"/>
              <a:t>0x1234</a:t>
            </a:r>
          </a:p>
          <a:p>
            <a:pPr lvl="1"/>
            <a:r>
              <a:rPr lang="en-US" dirty="0" smtClean="0"/>
              <a:t>h1234</a:t>
            </a:r>
          </a:p>
          <a:p>
            <a:pPr lvl="1"/>
            <a:r>
              <a:rPr lang="en-US" dirty="0" smtClean="0"/>
              <a:t>1234</a:t>
            </a:r>
            <a:r>
              <a:rPr lang="en-US" baseline="-25000" dirty="0" smtClean="0"/>
              <a:t>16</a:t>
            </a:r>
          </a:p>
          <a:p>
            <a:r>
              <a:rPr lang="en-US" dirty="0" smtClean="0"/>
              <a:t>Octal</a:t>
            </a:r>
          </a:p>
          <a:p>
            <a:pPr lvl="1"/>
            <a:r>
              <a:rPr lang="en-US" dirty="0" smtClean="0"/>
              <a:t>D = 01234567</a:t>
            </a:r>
          </a:p>
          <a:p>
            <a:pPr lvl="1"/>
            <a:r>
              <a:rPr lang="en-US" dirty="0" smtClean="0"/>
              <a:t>01234</a:t>
            </a:r>
          </a:p>
          <a:p>
            <a:pPr lvl="1"/>
            <a:r>
              <a:rPr lang="en-US" dirty="0" smtClean="0"/>
              <a:t>o1234</a:t>
            </a:r>
          </a:p>
          <a:p>
            <a:pPr lvl="1"/>
            <a:r>
              <a:rPr lang="en-US" dirty="0" smtClean="0"/>
              <a:t>1234</a:t>
            </a:r>
            <a:r>
              <a:rPr lang="en-US" baseline="-25000" dirty="0" smtClean="0"/>
              <a:t>8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Decimal(10)</a:t>
            </a:r>
          </a:p>
          <a:p>
            <a:pPr lvl="1"/>
            <a:r>
              <a:rPr lang="en-US" dirty="0" smtClean="0"/>
              <a:t>D = 0123456789</a:t>
            </a:r>
          </a:p>
          <a:p>
            <a:pPr lvl="1"/>
            <a:r>
              <a:rPr lang="en-US" strike="sngStrike" dirty="0" smtClean="0"/>
              <a:t>1234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1234</a:t>
            </a:r>
          </a:p>
          <a:p>
            <a:pPr lvl="1"/>
            <a:r>
              <a:rPr lang="en-US" dirty="0" smtClean="0"/>
              <a:t>1234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Binary (Base 2)</a:t>
            </a:r>
          </a:p>
          <a:p>
            <a:pPr lvl="1"/>
            <a:r>
              <a:rPr lang="en-US" dirty="0" smtClean="0"/>
              <a:t>D = 01</a:t>
            </a:r>
          </a:p>
          <a:p>
            <a:pPr lvl="1"/>
            <a:r>
              <a:rPr lang="en-US" dirty="0" smtClean="0"/>
              <a:t>0b1010</a:t>
            </a:r>
          </a:p>
          <a:p>
            <a:pPr lvl="1"/>
            <a:r>
              <a:rPr lang="en-US" dirty="0" smtClean="0"/>
              <a:t>b1010</a:t>
            </a:r>
          </a:p>
          <a:p>
            <a:pPr lvl="1"/>
            <a:r>
              <a:rPr lang="en-US" dirty="0" smtClean="0"/>
              <a:t>1010</a:t>
            </a:r>
            <a:r>
              <a:rPr lang="en-US" baseline="-25000" dirty="0" smtClean="0"/>
              <a:t>2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005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General Conversion</a:t>
            </a:r>
            <a:r>
              <a:rPr lang="en-US" dirty="0"/>
              <a:t> </a:t>
            </a:r>
            <a:r>
              <a:rPr lang="en-US" dirty="0" smtClean="0"/>
              <a:t>to base </a:t>
            </a:r>
            <a:r>
              <a:rPr lang="en-US" dirty="0"/>
              <a:t>N</a:t>
            </a:r>
            <a:endParaRPr lang="en-US" dirty="0" smtClean="0"/>
          </a:p>
          <a:p>
            <a:pPr lvl="1"/>
            <a:r>
              <a:rPr lang="en-US" dirty="0" smtClean="0"/>
              <a:t>Digit = (Input) % (</a:t>
            </a:r>
            <a:r>
              <a:rPr lang="en-US" dirty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Input = (Input) / (</a:t>
            </a:r>
            <a:r>
              <a:rPr lang="en-US" dirty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Repeat until Input is exhausted (zero) writing digits ‘right to left’.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Or, left to right.</a:t>
            </a:r>
          </a:p>
          <a:p>
            <a:pPr lvl="1"/>
            <a:r>
              <a:rPr lang="en-US" dirty="0" smtClean="0"/>
              <a:t>Digit = (Input) / (</a:t>
            </a:r>
            <a:r>
              <a:rPr lang="en-US" dirty="0"/>
              <a:t>N</a:t>
            </a:r>
            <a:r>
              <a:rPr lang="en-US" dirty="0" smtClean="0"/>
              <a:t>^ position)</a:t>
            </a:r>
          </a:p>
          <a:p>
            <a:pPr lvl="1"/>
            <a:r>
              <a:rPr lang="en-US" dirty="0" smtClean="0"/>
              <a:t>Input = (input) – Digit * (</a:t>
            </a:r>
            <a:r>
              <a:rPr lang="en-US" dirty="0"/>
              <a:t>N</a:t>
            </a:r>
            <a:r>
              <a:rPr lang="en-US" dirty="0" smtClean="0"/>
              <a:t> ^ position)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Picking arbitrary digits? 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2-11-29 at 2.1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33600"/>
            <a:ext cx="3316357" cy="27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Easy Radix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converting between bases that are powers of each other, the division operation becomes trivial.</a:t>
            </a:r>
          </a:p>
          <a:p>
            <a:pPr lvl="1"/>
            <a:r>
              <a:rPr lang="en-US" dirty="0" smtClean="0"/>
              <a:t>1 Hex digit = 4 binary digits (bits)</a:t>
            </a:r>
          </a:p>
          <a:p>
            <a:pPr lvl="1"/>
            <a:r>
              <a:rPr lang="en-US" dirty="0" smtClean="0"/>
              <a:t>3 Binary digits = 1 Octal digit (octets)</a:t>
            </a:r>
          </a:p>
          <a:p>
            <a:pPr lvl="1"/>
            <a:r>
              <a:rPr lang="en-US" dirty="0" smtClean="0"/>
              <a:t>1 R=</a:t>
            </a:r>
            <a:r>
              <a:rPr lang="en-US" dirty="0" err="1" smtClean="0"/>
              <a:t>r^n</a:t>
            </a:r>
            <a:r>
              <a:rPr lang="en-US" dirty="0" smtClean="0"/>
              <a:t> digit = n R=r digits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b100111111011101011011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1331</Words>
  <Application>Microsoft Office PowerPoint</Application>
  <PresentationFormat>On-screen Show (4:3)</PresentationFormat>
  <Paragraphs>430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b0011 Number Systems</vt:lpstr>
      <vt:lpstr>Acknowledgements</vt:lpstr>
      <vt:lpstr>Today</vt:lpstr>
      <vt:lpstr>There are 10 types of people</vt:lpstr>
      <vt:lpstr>Rebasing and Reradixing</vt:lpstr>
      <vt:lpstr>Innocence Lost</vt:lpstr>
      <vt:lpstr>Common Indicators</vt:lpstr>
      <vt:lpstr>Radix Conversion</vt:lpstr>
      <vt:lpstr> Easy Radix Conversion</vt:lpstr>
      <vt:lpstr>Easy Radix Conversion Trick</vt:lpstr>
      <vt:lpstr>BOARDS</vt:lpstr>
      <vt:lpstr>Additional Radix Carrying</vt:lpstr>
      <vt:lpstr>Negative Numbers</vt:lpstr>
      <vt:lpstr>R’s Compliment</vt:lpstr>
      <vt:lpstr>2’s Compliment</vt:lpstr>
      <vt:lpstr>Addition in Two’s Complement</vt:lpstr>
      <vt:lpstr>Subtraction in Two’s Complement</vt:lpstr>
      <vt:lpstr>Sign Extension in R’s Compliment</vt:lpstr>
      <vt:lpstr>Overflows in Two’s Complement</vt:lpstr>
      <vt:lpstr>Overflow Detection in 2’s Complement</vt:lpstr>
      <vt:lpstr>Fixed Point Numbers</vt:lpstr>
      <vt:lpstr>Fixed Point Options</vt:lpstr>
      <vt:lpstr>MOAR BOARDS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b0011 Number Systems</dc:title>
  <dc:creator>Eric</dc:creator>
  <cp:lastModifiedBy>Eric</cp:lastModifiedBy>
  <cp:revision>35</cp:revision>
  <dcterms:created xsi:type="dcterms:W3CDTF">2012-09-09T19:03:43Z</dcterms:created>
  <dcterms:modified xsi:type="dcterms:W3CDTF">2013-09-12T12:19:50Z</dcterms:modified>
</cp:coreProperties>
</file>