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7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9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10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84" r:id="rId5"/>
    <p:sldId id="285" r:id="rId6"/>
    <p:sldId id="287" r:id="rId7"/>
    <p:sldId id="260" r:id="rId8"/>
    <p:sldId id="289" r:id="rId9"/>
    <p:sldId id="291" r:id="rId10"/>
    <p:sldId id="292" r:id="rId11"/>
    <p:sldId id="293" r:id="rId12"/>
    <p:sldId id="261" r:id="rId13"/>
    <p:sldId id="262" r:id="rId14"/>
    <p:sldId id="263" r:id="rId15"/>
    <p:sldId id="288" r:id="rId16"/>
    <p:sldId id="264" r:id="rId17"/>
    <p:sldId id="265" r:id="rId18"/>
    <p:sldId id="294" r:id="rId19"/>
    <p:sldId id="266" r:id="rId20"/>
    <p:sldId id="268" r:id="rId21"/>
    <p:sldId id="269" r:id="rId22"/>
    <p:sldId id="270" r:id="rId23"/>
    <p:sldId id="271" r:id="rId24"/>
    <p:sldId id="272" r:id="rId25"/>
    <p:sldId id="267" r:id="rId26"/>
    <p:sldId id="275" r:id="rId27"/>
    <p:sldId id="277" r:id="rId28"/>
    <p:sldId id="273" r:id="rId29"/>
    <p:sldId id="280" r:id="rId30"/>
    <p:sldId id="278" r:id="rId31"/>
    <p:sldId id="279" r:id="rId32"/>
    <p:sldId id="295" r:id="rId33"/>
    <p:sldId id="296" r:id="rId34"/>
    <p:sldId id="283" r:id="rId35"/>
    <p:sldId id="276" r:id="rId36"/>
    <p:sldId id="297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43" autoAdjust="0"/>
  </p:normalViewPr>
  <p:slideViewPr>
    <p:cSldViewPr>
      <p:cViewPr>
        <p:scale>
          <a:sx n="75" d="100"/>
          <a:sy n="75" d="100"/>
        </p:scale>
        <p:origin x="-265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54B0A-AF24-490C-89FE-C11471D0BCF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2F525-D8C8-469B-8F26-C214B8E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2^24 = 16777216 =&gt; 8 digits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2F525-D8C8-469B-8F26-C214B8EC6E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5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log10(2^24) = 7.2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log10(2^19.34) = 5.8</a:t>
            </a:r>
          </a:p>
          <a:p>
            <a:r>
              <a:rPr lang="en-US" dirty="0" smtClean="0"/>
              <a:t>log10(2000) = 3.3</a:t>
            </a:r>
          </a:p>
          <a:p>
            <a:r>
              <a:rPr lang="en-US" dirty="0" smtClean="0"/>
              <a:t>log10(2^14) = 4.2</a:t>
            </a:r>
          </a:p>
          <a:p>
            <a:endParaRPr lang="en-US" dirty="0" smtClean="0"/>
          </a:p>
          <a:p>
            <a:r>
              <a:rPr lang="en-US" dirty="0" smtClean="0"/>
              <a:t>Log2(10^3) = 9.9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Log2(10^6.3) = 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Log2(10^3) = 27.5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2F525-D8C8-469B-8F26-C214B8EC6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PAL</a:t>
            </a:r>
            <a:r>
              <a:rPr lang="en-US" baseline="0" dirty="0" smtClean="0">
                <a:latin typeface="Times New Roman" charset="0"/>
              </a:rPr>
              <a:t> – Programmable Array Logic (ANDs programmable)</a:t>
            </a:r>
          </a:p>
          <a:p>
            <a:r>
              <a:rPr lang="en-US" baseline="0" dirty="0" smtClean="0">
                <a:latin typeface="Times New Roman" charset="0"/>
              </a:rPr>
              <a:t>PLA – Programmable Logic Array (ANDs and ORs programmable)</a:t>
            </a:r>
          </a:p>
          <a:p>
            <a:r>
              <a:rPr lang="en-US" baseline="0" dirty="0" smtClean="0">
                <a:latin typeface="Times New Roman" charset="0"/>
              </a:rPr>
              <a:t>FPGA – Field Programmable Gate Array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276F-7627-46B4-9E31-643C68BD47FD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74B8-6EED-49FC-832C-C74B775631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notesSlide" Target="../notesSlides/notesSlide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9" Type="http://schemas.openxmlformats.org/officeDocument/2006/relationships/tags" Target="../tags/tag93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34" Type="http://schemas.openxmlformats.org/officeDocument/2006/relationships/tags" Target="../tags/tag88.xml"/><Relationship Id="rId42" Type="http://schemas.openxmlformats.org/officeDocument/2006/relationships/tags" Target="../tags/tag96.xml"/><Relationship Id="rId47" Type="http://schemas.openxmlformats.org/officeDocument/2006/relationships/tags" Target="../tags/tag101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tags" Target="../tags/tag92.xml"/><Relationship Id="rId46" Type="http://schemas.openxmlformats.org/officeDocument/2006/relationships/tags" Target="../tags/tag100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tags" Target="../tags/tag83.xml"/><Relationship Id="rId41" Type="http://schemas.openxmlformats.org/officeDocument/2006/relationships/tags" Target="../tags/tag95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tags" Target="../tags/tag91.xml"/><Relationship Id="rId40" Type="http://schemas.openxmlformats.org/officeDocument/2006/relationships/tags" Target="../tags/tag94.xml"/><Relationship Id="rId45" Type="http://schemas.openxmlformats.org/officeDocument/2006/relationships/tags" Target="../tags/tag99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49" Type="http://schemas.openxmlformats.org/officeDocument/2006/relationships/tags" Target="../tags/tag103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tags" Target="../tags/tag85.xml"/><Relationship Id="rId44" Type="http://schemas.openxmlformats.org/officeDocument/2006/relationships/tags" Target="../tags/tag98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43" Type="http://schemas.openxmlformats.org/officeDocument/2006/relationships/tags" Target="../tags/tag97.xml"/><Relationship Id="rId48" Type="http://schemas.openxmlformats.org/officeDocument/2006/relationships/tags" Target="../tags/tag102.xml"/><Relationship Id="rId8" Type="http://schemas.openxmlformats.org/officeDocument/2006/relationships/tags" Target="../tags/tag62.xml"/><Relationship Id="rId51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9" Type="http://schemas.openxmlformats.org/officeDocument/2006/relationships/tags" Target="../tags/tag142.xml"/><Relationship Id="rId21" Type="http://schemas.openxmlformats.org/officeDocument/2006/relationships/tags" Target="../tags/tag124.xml"/><Relationship Id="rId34" Type="http://schemas.openxmlformats.org/officeDocument/2006/relationships/tags" Target="../tags/tag137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59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tags" Target="../tags/tag132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notesSlide" Target="../notesSlides/notesSlide6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56" Type="http://schemas.openxmlformats.org/officeDocument/2006/relationships/tags" Target="../tags/tag159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3" Type="http://schemas.openxmlformats.org/officeDocument/2006/relationships/tags" Target="../tags/tag10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74.xml"/><Relationship Id="rId18" Type="http://schemas.openxmlformats.org/officeDocument/2006/relationships/tags" Target="../tags/tag179.xml"/><Relationship Id="rId26" Type="http://schemas.openxmlformats.org/officeDocument/2006/relationships/tags" Target="../tags/tag187.xml"/><Relationship Id="rId39" Type="http://schemas.openxmlformats.org/officeDocument/2006/relationships/tags" Target="../tags/tag200.xml"/><Relationship Id="rId21" Type="http://schemas.openxmlformats.org/officeDocument/2006/relationships/tags" Target="../tags/tag182.xml"/><Relationship Id="rId34" Type="http://schemas.openxmlformats.org/officeDocument/2006/relationships/tags" Target="../tags/tag195.xml"/><Relationship Id="rId42" Type="http://schemas.openxmlformats.org/officeDocument/2006/relationships/tags" Target="../tags/tag203.xml"/><Relationship Id="rId47" Type="http://schemas.openxmlformats.org/officeDocument/2006/relationships/tags" Target="../tags/tag208.xml"/><Relationship Id="rId50" Type="http://schemas.openxmlformats.org/officeDocument/2006/relationships/tags" Target="../tags/tag211.xml"/><Relationship Id="rId55" Type="http://schemas.openxmlformats.org/officeDocument/2006/relationships/tags" Target="../tags/tag216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0" Type="http://schemas.openxmlformats.org/officeDocument/2006/relationships/tags" Target="../tags/tag181.xml"/><Relationship Id="rId29" Type="http://schemas.openxmlformats.org/officeDocument/2006/relationships/tags" Target="../tags/tag190.xml"/><Relationship Id="rId41" Type="http://schemas.openxmlformats.org/officeDocument/2006/relationships/tags" Target="../tags/tag202.xml"/><Relationship Id="rId54" Type="http://schemas.openxmlformats.org/officeDocument/2006/relationships/tags" Target="../tags/tag215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tags" Target="../tags/tag185.xml"/><Relationship Id="rId32" Type="http://schemas.openxmlformats.org/officeDocument/2006/relationships/tags" Target="../tags/tag193.xml"/><Relationship Id="rId37" Type="http://schemas.openxmlformats.org/officeDocument/2006/relationships/tags" Target="../tags/tag198.xml"/><Relationship Id="rId40" Type="http://schemas.openxmlformats.org/officeDocument/2006/relationships/tags" Target="../tags/tag201.xml"/><Relationship Id="rId45" Type="http://schemas.openxmlformats.org/officeDocument/2006/relationships/tags" Target="../tags/tag206.xml"/><Relationship Id="rId53" Type="http://schemas.openxmlformats.org/officeDocument/2006/relationships/tags" Target="../tags/tag214.xml"/><Relationship Id="rId58" Type="http://schemas.openxmlformats.org/officeDocument/2006/relationships/tags" Target="../tags/tag219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23" Type="http://schemas.openxmlformats.org/officeDocument/2006/relationships/tags" Target="../tags/tag184.xml"/><Relationship Id="rId28" Type="http://schemas.openxmlformats.org/officeDocument/2006/relationships/tags" Target="../tags/tag189.xml"/><Relationship Id="rId36" Type="http://schemas.openxmlformats.org/officeDocument/2006/relationships/tags" Target="../tags/tag197.xml"/><Relationship Id="rId49" Type="http://schemas.openxmlformats.org/officeDocument/2006/relationships/tags" Target="../tags/tag210.xml"/><Relationship Id="rId57" Type="http://schemas.openxmlformats.org/officeDocument/2006/relationships/tags" Target="../tags/tag218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171.xml"/><Relationship Id="rId19" Type="http://schemas.openxmlformats.org/officeDocument/2006/relationships/tags" Target="../tags/tag180.xml"/><Relationship Id="rId31" Type="http://schemas.openxmlformats.org/officeDocument/2006/relationships/tags" Target="../tags/tag192.xml"/><Relationship Id="rId44" Type="http://schemas.openxmlformats.org/officeDocument/2006/relationships/tags" Target="../tags/tag205.xml"/><Relationship Id="rId52" Type="http://schemas.openxmlformats.org/officeDocument/2006/relationships/tags" Target="../tags/tag213.xml"/><Relationship Id="rId60" Type="http://schemas.openxmlformats.org/officeDocument/2006/relationships/tags" Target="../tags/tag22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Relationship Id="rId22" Type="http://schemas.openxmlformats.org/officeDocument/2006/relationships/tags" Target="../tags/tag183.xml"/><Relationship Id="rId27" Type="http://schemas.openxmlformats.org/officeDocument/2006/relationships/tags" Target="../tags/tag188.xml"/><Relationship Id="rId30" Type="http://schemas.openxmlformats.org/officeDocument/2006/relationships/tags" Target="../tags/tag191.xml"/><Relationship Id="rId35" Type="http://schemas.openxmlformats.org/officeDocument/2006/relationships/tags" Target="../tags/tag196.xml"/><Relationship Id="rId43" Type="http://schemas.openxmlformats.org/officeDocument/2006/relationships/tags" Target="../tags/tag204.xml"/><Relationship Id="rId48" Type="http://schemas.openxmlformats.org/officeDocument/2006/relationships/tags" Target="../tags/tag209.xml"/><Relationship Id="rId56" Type="http://schemas.openxmlformats.org/officeDocument/2006/relationships/tags" Target="../tags/tag217.xml"/><Relationship Id="rId8" Type="http://schemas.openxmlformats.org/officeDocument/2006/relationships/tags" Target="../tags/tag169.xml"/><Relationship Id="rId51" Type="http://schemas.openxmlformats.org/officeDocument/2006/relationships/tags" Target="../tags/tag212.xml"/><Relationship Id="rId3" Type="http://schemas.openxmlformats.org/officeDocument/2006/relationships/tags" Target="../tags/tag164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5" Type="http://schemas.openxmlformats.org/officeDocument/2006/relationships/tags" Target="../tags/tag186.xml"/><Relationship Id="rId33" Type="http://schemas.openxmlformats.org/officeDocument/2006/relationships/tags" Target="../tags/tag194.xml"/><Relationship Id="rId38" Type="http://schemas.openxmlformats.org/officeDocument/2006/relationships/tags" Target="../tags/tag199.xml"/><Relationship Id="rId46" Type="http://schemas.openxmlformats.org/officeDocument/2006/relationships/tags" Target="../tags/tag207.xml"/><Relationship Id="rId59" Type="http://schemas.openxmlformats.org/officeDocument/2006/relationships/tags" Target="../tags/tag22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tags" Target="../tags/tag247.xml"/><Relationship Id="rId39" Type="http://schemas.openxmlformats.org/officeDocument/2006/relationships/tags" Target="../tags/tag260.xml"/><Relationship Id="rId21" Type="http://schemas.openxmlformats.org/officeDocument/2006/relationships/tags" Target="../tags/tag242.xml"/><Relationship Id="rId34" Type="http://schemas.openxmlformats.org/officeDocument/2006/relationships/tags" Target="../tags/tag255.xml"/><Relationship Id="rId42" Type="http://schemas.openxmlformats.org/officeDocument/2006/relationships/tags" Target="../tags/tag263.xml"/><Relationship Id="rId47" Type="http://schemas.openxmlformats.org/officeDocument/2006/relationships/tags" Target="../tags/tag268.xml"/><Relationship Id="rId50" Type="http://schemas.openxmlformats.org/officeDocument/2006/relationships/tags" Target="../tags/tag271.xml"/><Relationship Id="rId55" Type="http://schemas.openxmlformats.org/officeDocument/2006/relationships/tags" Target="../tags/tag276.xml"/><Relationship Id="rId63" Type="http://schemas.openxmlformats.org/officeDocument/2006/relationships/tags" Target="../tags/tag284.xml"/><Relationship Id="rId68" Type="http://schemas.openxmlformats.org/officeDocument/2006/relationships/tags" Target="../tags/tag289.xml"/><Relationship Id="rId76" Type="http://schemas.openxmlformats.org/officeDocument/2006/relationships/notesSlide" Target="../notesSlides/notesSlide8.xml"/><Relationship Id="rId7" Type="http://schemas.openxmlformats.org/officeDocument/2006/relationships/tags" Target="../tags/tag228.xml"/><Relationship Id="rId71" Type="http://schemas.openxmlformats.org/officeDocument/2006/relationships/tags" Target="../tags/tag292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9" Type="http://schemas.openxmlformats.org/officeDocument/2006/relationships/tags" Target="../tags/tag250.xml"/><Relationship Id="rId11" Type="http://schemas.openxmlformats.org/officeDocument/2006/relationships/tags" Target="../tags/tag232.xml"/><Relationship Id="rId24" Type="http://schemas.openxmlformats.org/officeDocument/2006/relationships/tags" Target="../tags/tag245.xml"/><Relationship Id="rId32" Type="http://schemas.openxmlformats.org/officeDocument/2006/relationships/tags" Target="../tags/tag253.xml"/><Relationship Id="rId37" Type="http://schemas.openxmlformats.org/officeDocument/2006/relationships/tags" Target="../tags/tag258.xml"/><Relationship Id="rId40" Type="http://schemas.openxmlformats.org/officeDocument/2006/relationships/tags" Target="../tags/tag261.xml"/><Relationship Id="rId45" Type="http://schemas.openxmlformats.org/officeDocument/2006/relationships/tags" Target="../tags/tag266.xml"/><Relationship Id="rId53" Type="http://schemas.openxmlformats.org/officeDocument/2006/relationships/tags" Target="../tags/tag274.xml"/><Relationship Id="rId58" Type="http://schemas.openxmlformats.org/officeDocument/2006/relationships/tags" Target="../tags/tag279.xml"/><Relationship Id="rId66" Type="http://schemas.openxmlformats.org/officeDocument/2006/relationships/tags" Target="../tags/tag287.xml"/><Relationship Id="rId74" Type="http://schemas.openxmlformats.org/officeDocument/2006/relationships/tags" Target="../tags/tag295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28" Type="http://schemas.openxmlformats.org/officeDocument/2006/relationships/tags" Target="../tags/tag249.xml"/><Relationship Id="rId36" Type="http://schemas.openxmlformats.org/officeDocument/2006/relationships/tags" Target="../tags/tag257.xml"/><Relationship Id="rId49" Type="http://schemas.openxmlformats.org/officeDocument/2006/relationships/tags" Target="../tags/tag270.xml"/><Relationship Id="rId57" Type="http://schemas.openxmlformats.org/officeDocument/2006/relationships/tags" Target="../tags/tag278.xml"/><Relationship Id="rId61" Type="http://schemas.openxmlformats.org/officeDocument/2006/relationships/tags" Target="../tags/tag282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tags" Target="../tags/tag252.xml"/><Relationship Id="rId44" Type="http://schemas.openxmlformats.org/officeDocument/2006/relationships/tags" Target="../tags/tag265.xml"/><Relationship Id="rId52" Type="http://schemas.openxmlformats.org/officeDocument/2006/relationships/tags" Target="../tags/tag273.xml"/><Relationship Id="rId60" Type="http://schemas.openxmlformats.org/officeDocument/2006/relationships/tags" Target="../tags/tag281.xml"/><Relationship Id="rId65" Type="http://schemas.openxmlformats.org/officeDocument/2006/relationships/tags" Target="../tags/tag286.xml"/><Relationship Id="rId73" Type="http://schemas.openxmlformats.org/officeDocument/2006/relationships/tags" Target="../tags/tag294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Relationship Id="rId27" Type="http://schemas.openxmlformats.org/officeDocument/2006/relationships/tags" Target="../tags/tag248.xml"/><Relationship Id="rId30" Type="http://schemas.openxmlformats.org/officeDocument/2006/relationships/tags" Target="../tags/tag251.xml"/><Relationship Id="rId35" Type="http://schemas.openxmlformats.org/officeDocument/2006/relationships/tags" Target="../tags/tag256.xml"/><Relationship Id="rId43" Type="http://schemas.openxmlformats.org/officeDocument/2006/relationships/tags" Target="../tags/tag264.xml"/><Relationship Id="rId48" Type="http://schemas.openxmlformats.org/officeDocument/2006/relationships/tags" Target="../tags/tag269.xml"/><Relationship Id="rId56" Type="http://schemas.openxmlformats.org/officeDocument/2006/relationships/tags" Target="../tags/tag277.xml"/><Relationship Id="rId64" Type="http://schemas.openxmlformats.org/officeDocument/2006/relationships/tags" Target="../tags/tag285.xml"/><Relationship Id="rId69" Type="http://schemas.openxmlformats.org/officeDocument/2006/relationships/tags" Target="../tags/tag290.xml"/><Relationship Id="rId8" Type="http://schemas.openxmlformats.org/officeDocument/2006/relationships/tags" Target="../tags/tag229.xml"/><Relationship Id="rId51" Type="http://schemas.openxmlformats.org/officeDocument/2006/relationships/tags" Target="../tags/tag272.xml"/><Relationship Id="rId72" Type="http://schemas.openxmlformats.org/officeDocument/2006/relationships/tags" Target="../tags/tag293.xml"/><Relationship Id="rId3" Type="http://schemas.openxmlformats.org/officeDocument/2006/relationships/tags" Target="../tags/tag224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tags" Target="../tags/tag246.xml"/><Relationship Id="rId33" Type="http://schemas.openxmlformats.org/officeDocument/2006/relationships/tags" Target="../tags/tag254.xml"/><Relationship Id="rId38" Type="http://schemas.openxmlformats.org/officeDocument/2006/relationships/tags" Target="../tags/tag259.xml"/><Relationship Id="rId46" Type="http://schemas.openxmlformats.org/officeDocument/2006/relationships/tags" Target="../tags/tag267.xml"/><Relationship Id="rId59" Type="http://schemas.openxmlformats.org/officeDocument/2006/relationships/tags" Target="../tags/tag280.xml"/><Relationship Id="rId67" Type="http://schemas.openxmlformats.org/officeDocument/2006/relationships/tags" Target="../tags/tag288.xml"/><Relationship Id="rId20" Type="http://schemas.openxmlformats.org/officeDocument/2006/relationships/tags" Target="../tags/tag241.xml"/><Relationship Id="rId41" Type="http://schemas.openxmlformats.org/officeDocument/2006/relationships/tags" Target="../tags/tag262.xml"/><Relationship Id="rId54" Type="http://schemas.openxmlformats.org/officeDocument/2006/relationships/tags" Target="../tags/tag275.xml"/><Relationship Id="rId62" Type="http://schemas.openxmlformats.org/officeDocument/2006/relationships/tags" Target="../tags/tag283.xml"/><Relationship Id="rId70" Type="http://schemas.openxmlformats.org/officeDocument/2006/relationships/tags" Target="../tags/tag291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222.xml"/><Relationship Id="rId6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321.xml"/><Relationship Id="rId117" Type="http://schemas.openxmlformats.org/officeDocument/2006/relationships/tags" Target="../tags/tag412.xml"/><Relationship Id="rId21" Type="http://schemas.openxmlformats.org/officeDocument/2006/relationships/tags" Target="../tags/tag316.xml"/><Relationship Id="rId42" Type="http://schemas.openxmlformats.org/officeDocument/2006/relationships/tags" Target="../tags/tag337.xml"/><Relationship Id="rId47" Type="http://schemas.openxmlformats.org/officeDocument/2006/relationships/tags" Target="../tags/tag342.xml"/><Relationship Id="rId63" Type="http://schemas.openxmlformats.org/officeDocument/2006/relationships/tags" Target="../tags/tag358.xml"/><Relationship Id="rId68" Type="http://schemas.openxmlformats.org/officeDocument/2006/relationships/tags" Target="../tags/tag363.xml"/><Relationship Id="rId84" Type="http://schemas.openxmlformats.org/officeDocument/2006/relationships/tags" Target="../tags/tag379.xml"/><Relationship Id="rId89" Type="http://schemas.openxmlformats.org/officeDocument/2006/relationships/tags" Target="../tags/tag384.xml"/><Relationship Id="rId112" Type="http://schemas.openxmlformats.org/officeDocument/2006/relationships/tags" Target="../tags/tag407.xml"/><Relationship Id="rId16" Type="http://schemas.openxmlformats.org/officeDocument/2006/relationships/tags" Target="../tags/tag311.xml"/><Relationship Id="rId107" Type="http://schemas.openxmlformats.org/officeDocument/2006/relationships/tags" Target="../tags/tag402.xml"/><Relationship Id="rId11" Type="http://schemas.openxmlformats.org/officeDocument/2006/relationships/tags" Target="../tags/tag306.xml"/><Relationship Id="rId32" Type="http://schemas.openxmlformats.org/officeDocument/2006/relationships/tags" Target="../tags/tag327.xml"/><Relationship Id="rId37" Type="http://schemas.openxmlformats.org/officeDocument/2006/relationships/tags" Target="../tags/tag332.xml"/><Relationship Id="rId53" Type="http://schemas.openxmlformats.org/officeDocument/2006/relationships/tags" Target="../tags/tag348.xml"/><Relationship Id="rId58" Type="http://schemas.openxmlformats.org/officeDocument/2006/relationships/tags" Target="../tags/tag353.xml"/><Relationship Id="rId74" Type="http://schemas.openxmlformats.org/officeDocument/2006/relationships/tags" Target="../tags/tag369.xml"/><Relationship Id="rId79" Type="http://schemas.openxmlformats.org/officeDocument/2006/relationships/tags" Target="../tags/tag374.xml"/><Relationship Id="rId102" Type="http://schemas.openxmlformats.org/officeDocument/2006/relationships/tags" Target="../tags/tag397.xml"/><Relationship Id="rId123" Type="http://schemas.openxmlformats.org/officeDocument/2006/relationships/tags" Target="../tags/tag418.xml"/><Relationship Id="rId5" Type="http://schemas.openxmlformats.org/officeDocument/2006/relationships/tags" Target="../tags/tag300.xml"/><Relationship Id="rId90" Type="http://schemas.openxmlformats.org/officeDocument/2006/relationships/tags" Target="../tags/tag385.xml"/><Relationship Id="rId95" Type="http://schemas.openxmlformats.org/officeDocument/2006/relationships/tags" Target="../tags/tag390.xml"/><Relationship Id="rId19" Type="http://schemas.openxmlformats.org/officeDocument/2006/relationships/tags" Target="../tags/tag314.xml"/><Relationship Id="rId14" Type="http://schemas.openxmlformats.org/officeDocument/2006/relationships/tags" Target="../tags/tag309.xml"/><Relationship Id="rId22" Type="http://schemas.openxmlformats.org/officeDocument/2006/relationships/tags" Target="../tags/tag317.xml"/><Relationship Id="rId27" Type="http://schemas.openxmlformats.org/officeDocument/2006/relationships/tags" Target="../tags/tag322.xml"/><Relationship Id="rId30" Type="http://schemas.openxmlformats.org/officeDocument/2006/relationships/tags" Target="../tags/tag325.xml"/><Relationship Id="rId35" Type="http://schemas.openxmlformats.org/officeDocument/2006/relationships/tags" Target="../tags/tag330.xml"/><Relationship Id="rId43" Type="http://schemas.openxmlformats.org/officeDocument/2006/relationships/tags" Target="../tags/tag338.xml"/><Relationship Id="rId48" Type="http://schemas.openxmlformats.org/officeDocument/2006/relationships/tags" Target="../tags/tag343.xml"/><Relationship Id="rId56" Type="http://schemas.openxmlformats.org/officeDocument/2006/relationships/tags" Target="../tags/tag351.xml"/><Relationship Id="rId64" Type="http://schemas.openxmlformats.org/officeDocument/2006/relationships/tags" Target="../tags/tag359.xml"/><Relationship Id="rId69" Type="http://schemas.openxmlformats.org/officeDocument/2006/relationships/tags" Target="../tags/tag364.xml"/><Relationship Id="rId77" Type="http://schemas.openxmlformats.org/officeDocument/2006/relationships/tags" Target="../tags/tag372.xml"/><Relationship Id="rId100" Type="http://schemas.openxmlformats.org/officeDocument/2006/relationships/tags" Target="../tags/tag395.xml"/><Relationship Id="rId105" Type="http://schemas.openxmlformats.org/officeDocument/2006/relationships/tags" Target="../tags/tag400.xml"/><Relationship Id="rId113" Type="http://schemas.openxmlformats.org/officeDocument/2006/relationships/tags" Target="../tags/tag408.xml"/><Relationship Id="rId118" Type="http://schemas.openxmlformats.org/officeDocument/2006/relationships/tags" Target="../tags/tag413.xml"/><Relationship Id="rId126" Type="http://schemas.openxmlformats.org/officeDocument/2006/relationships/slideLayout" Target="../slideLayouts/slideLayout2.xml"/><Relationship Id="rId8" Type="http://schemas.openxmlformats.org/officeDocument/2006/relationships/tags" Target="../tags/tag303.xml"/><Relationship Id="rId51" Type="http://schemas.openxmlformats.org/officeDocument/2006/relationships/tags" Target="../tags/tag346.xml"/><Relationship Id="rId72" Type="http://schemas.openxmlformats.org/officeDocument/2006/relationships/tags" Target="../tags/tag367.xml"/><Relationship Id="rId80" Type="http://schemas.openxmlformats.org/officeDocument/2006/relationships/tags" Target="../tags/tag375.xml"/><Relationship Id="rId85" Type="http://schemas.openxmlformats.org/officeDocument/2006/relationships/tags" Target="../tags/tag380.xml"/><Relationship Id="rId93" Type="http://schemas.openxmlformats.org/officeDocument/2006/relationships/tags" Target="../tags/tag388.xml"/><Relationship Id="rId98" Type="http://schemas.openxmlformats.org/officeDocument/2006/relationships/tags" Target="../tags/tag393.xml"/><Relationship Id="rId121" Type="http://schemas.openxmlformats.org/officeDocument/2006/relationships/tags" Target="../tags/tag416.xml"/><Relationship Id="rId3" Type="http://schemas.openxmlformats.org/officeDocument/2006/relationships/tags" Target="../tags/tag298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tags" Target="../tags/tag320.xml"/><Relationship Id="rId33" Type="http://schemas.openxmlformats.org/officeDocument/2006/relationships/tags" Target="../tags/tag328.xml"/><Relationship Id="rId38" Type="http://schemas.openxmlformats.org/officeDocument/2006/relationships/tags" Target="../tags/tag333.xml"/><Relationship Id="rId46" Type="http://schemas.openxmlformats.org/officeDocument/2006/relationships/tags" Target="../tags/tag341.xml"/><Relationship Id="rId59" Type="http://schemas.openxmlformats.org/officeDocument/2006/relationships/tags" Target="../tags/tag354.xml"/><Relationship Id="rId67" Type="http://schemas.openxmlformats.org/officeDocument/2006/relationships/tags" Target="../tags/tag362.xml"/><Relationship Id="rId103" Type="http://schemas.openxmlformats.org/officeDocument/2006/relationships/tags" Target="../tags/tag398.xml"/><Relationship Id="rId108" Type="http://schemas.openxmlformats.org/officeDocument/2006/relationships/tags" Target="../tags/tag403.xml"/><Relationship Id="rId116" Type="http://schemas.openxmlformats.org/officeDocument/2006/relationships/tags" Target="../tags/tag411.xml"/><Relationship Id="rId124" Type="http://schemas.openxmlformats.org/officeDocument/2006/relationships/tags" Target="../tags/tag419.xml"/><Relationship Id="rId20" Type="http://schemas.openxmlformats.org/officeDocument/2006/relationships/tags" Target="../tags/tag315.xml"/><Relationship Id="rId41" Type="http://schemas.openxmlformats.org/officeDocument/2006/relationships/tags" Target="../tags/tag336.xml"/><Relationship Id="rId54" Type="http://schemas.openxmlformats.org/officeDocument/2006/relationships/tags" Target="../tags/tag349.xml"/><Relationship Id="rId62" Type="http://schemas.openxmlformats.org/officeDocument/2006/relationships/tags" Target="../tags/tag357.xml"/><Relationship Id="rId70" Type="http://schemas.openxmlformats.org/officeDocument/2006/relationships/tags" Target="../tags/tag365.xml"/><Relationship Id="rId75" Type="http://schemas.openxmlformats.org/officeDocument/2006/relationships/tags" Target="../tags/tag370.xml"/><Relationship Id="rId83" Type="http://schemas.openxmlformats.org/officeDocument/2006/relationships/tags" Target="../tags/tag378.xml"/><Relationship Id="rId88" Type="http://schemas.openxmlformats.org/officeDocument/2006/relationships/tags" Target="../tags/tag383.xml"/><Relationship Id="rId91" Type="http://schemas.openxmlformats.org/officeDocument/2006/relationships/tags" Target="../tags/tag386.xml"/><Relationship Id="rId96" Type="http://schemas.openxmlformats.org/officeDocument/2006/relationships/tags" Target="../tags/tag391.xml"/><Relationship Id="rId111" Type="http://schemas.openxmlformats.org/officeDocument/2006/relationships/tags" Target="../tags/tag406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28" Type="http://schemas.openxmlformats.org/officeDocument/2006/relationships/tags" Target="../tags/tag323.xml"/><Relationship Id="rId36" Type="http://schemas.openxmlformats.org/officeDocument/2006/relationships/tags" Target="../tags/tag331.xml"/><Relationship Id="rId49" Type="http://schemas.openxmlformats.org/officeDocument/2006/relationships/tags" Target="../tags/tag344.xml"/><Relationship Id="rId57" Type="http://schemas.openxmlformats.org/officeDocument/2006/relationships/tags" Target="../tags/tag352.xml"/><Relationship Id="rId106" Type="http://schemas.openxmlformats.org/officeDocument/2006/relationships/tags" Target="../tags/tag401.xml"/><Relationship Id="rId114" Type="http://schemas.openxmlformats.org/officeDocument/2006/relationships/tags" Target="../tags/tag409.xml"/><Relationship Id="rId119" Type="http://schemas.openxmlformats.org/officeDocument/2006/relationships/tags" Target="../tags/tag414.xml"/><Relationship Id="rId127" Type="http://schemas.openxmlformats.org/officeDocument/2006/relationships/notesSlide" Target="../notesSlides/notesSlide9.xml"/><Relationship Id="rId10" Type="http://schemas.openxmlformats.org/officeDocument/2006/relationships/tags" Target="../tags/tag305.xml"/><Relationship Id="rId31" Type="http://schemas.openxmlformats.org/officeDocument/2006/relationships/tags" Target="../tags/tag326.xml"/><Relationship Id="rId44" Type="http://schemas.openxmlformats.org/officeDocument/2006/relationships/tags" Target="../tags/tag339.xml"/><Relationship Id="rId52" Type="http://schemas.openxmlformats.org/officeDocument/2006/relationships/tags" Target="../tags/tag347.xml"/><Relationship Id="rId60" Type="http://schemas.openxmlformats.org/officeDocument/2006/relationships/tags" Target="../tags/tag355.xml"/><Relationship Id="rId65" Type="http://schemas.openxmlformats.org/officeDocument/2006/relationships/tags" Target="../tags/tag360.xml"/><Relationship Id="rId73" Type="http://schemas.openxmlformats.org/officeDocument/2006/relationships/tags" Target="../tags/tag368.xml"/><Relationship Id="rId78" Type="http://schemas.openxmlformats.org/officeDocument/2006/relationships/tags" Target="../tags/tag373.xml"/><Relationship Id="rId81" Type="http://schemas.openxmlformats.org/officeDocument/2006/relationships/tags" Target="../tags/tag376.xml"/><Relationship Id="rId86" Type="http://schemas.openxmlformats.org/officeDocument/2006/relationships/tags" Target="../tags/tag381.xml"/><Relationship Id="rId94" Type="http://schemas.openxmlformats.org/officeDocument/2006/relationships/tags" Target="../tags/tag389.xml"/><Relationship Id="rId99" Type="http://schemas.openxmlformats.org/officeDocument/2006/relationships/tags" Target="../tags/tag394.xml"/><Relationship Id="rId101" Type="http://schemas.openxmlformats.org/officeDocument/2006/relationships/tags" Target="../tags/tag396.xml"/><Relationship Id="rId122" Type="http://schemas.openxmlformats.org/officeDocument/2006/relationships/tags" Target="../tags/tag417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39" Type="http://schemas.openxmlformats.org/officeDocument/2006/relationships/tags" Target="../tags/tag334.xml"/><Relationship Id="rId109" Type="http://schemas.openxmlformats.org/officeDocument/2006/relationships/tags" Target="../tags/tag404.xml"/><Relationship Id="rId34" Type="http://schemas.openxmlformats.org/officeDocument/2006/relationships/tags" Target="../tags/tag329.xml"/><Relationship Id="rId50" Type="http://schemas.openxmlformats.org/officeDocument/2006/relationships/tags" Target="../tags/tag345.xml"/><Relationship Id="rId55" Type="http://schemas.openxmlformats.org/officeDocument/2006/relationships/tags" Target="../tags/tag350.xml"/><Relationship Id="rId76" Type="http://schemas.openxmlformats.org/officeDocument/2006/relationships/tags" Target="../tags/tag371.xml"/><Relationship Id="rId97" Type="http://schemas.openxmlformats.org/officeDocument/2006/relationships/tags" Target="../tags/tag392.xml"/><Relationship Id="rId104" Type="http://schemas.openxmlformats.org/officeDocument/2006/relationships/tags" Target="../tags/tag399.xml"/><Relationship Id="rId120" Type="http://schemas.openxmlformats.org/officeDocument/2006/relationships/tags" Target="../tags/tag415.xml"/><Relationship Id="rId125" Type="http://schemas.openxmlformats.org/officeDocument/2006/relationships/tags" Target="../tags/tag420.xml"/><Relationship Id="rId7" Type="http://schemas.openxmlformats.org/officeDocument/2006/relationships/tags" Target="../tags/tag302.xml"/><Relationship Id="rId71" Type="http://schemas.openxmlformats.org/officeDocument/2006/relationships/tags" Target="../tags/tag366.xml"/><Relationship Id="rId92" Type="http://schemas.openxmlformats.org/officeDocument/2006/relationships/tags" Target="../tags/tag387.xml"/><Relationship Id="rId2" Type="http://schemas.openxmlformats.org/officeDocument/2006/relationships/tags" Target="../tags/tag297.xml"/><Relationship Id="rId29" Type="http://schemas.openxmlformats.org/officeDocument/2006/relationships/tags" Target="../tags/tag324.xml"/><Relationship Id="rId24" Type="http://schemas.openxmlformats.org/officeDocument/2006/relationships/tags" Target="../tags/tag319.xml"/><Relationship Id="rId40" Type="http://schemas.openxmlformats.org/officeDocument/2006/relationships/tags" Target="../tags/tag335.xml"/><Relationship Id="rId45" Type="http://schemas.openxmlformats.org/officeDocument/2006/relationships/tags" Target="../tags/tag340.xml"/><Relationship Id="rId66" Type="http://schemas.openxmlformats.org/officeDocument/2006/relationships/tags" Target="../tags/tag361.xml"/><Relationship Id="rId87" Type="http://schemas.openxmlformats.org/officeDocument/2006/relationships/tags" Target="../tags/tag382.xml"/><Relationship Id="rId110" Type="http://schemas.openxmlformats.org/officeDocument/2006/relationships/tags" Target="../tags/tag405.xml"/><Relationship Id="rId115" Type="http://schemas.openxmlformats.org/officeDocument/2006/relationships/tags" Target="../tags/tag410.xml"/><Relationship Id="rId61" Type="http://schemas.openxmlformats.org/officeDocument/2006/relationships/tags" Target="../tags/tag356.xml"/><Relationship Id="rId82" Type="http://schemas.openxmlformats.org/officeDocument/2006/relationships/tags" Target="../tags/tag37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446.xml"/><Relationship Id="rId117" Type="http://schemas.openxmlformats.org/officeDocument/2006/relationships/tags" Target="../tags/tag537.xml"/><Relationship Id="rId21" Type="http://schemas.openxmlformats.org/officeDocument/2006/relationships/tags" Target="../tags/tag441.xml"/><Relationship Id="rId42" Type="http://schemas.openxmlformats.org/officeDocument/2006/relationships/tags" Target="../tags/tag462.xml"/><Relationship Id="rId47" Type="http://schemas.openxmlformats.org/officeDocument/2006/relationships/tags" Target="../tags/tag467.xml"/><Relationship Id="rId63" Type="http://schemas.openxmlformats.org/officeDocument/2006/relationships/tags" Target="../tags/tag483.xml"/><Relationship Id="rId68" Type="http://schemas.openxmlformats.org/officeDocument/2006/relationships/tags" Target="../tags/tag488.xml"/><Relationship Id="rId84" Type="http://schemas.openxmlformats.org/officeDocument/2006/relationships/tags" Target="../tags/tag504.xml"/><Relationship Id="rId89" Type="http://schemas.openxmlformats.org/officeDocument/2006/relationships/tags" Target="../tags/tag509.xml"/><Relationship Id="rId112" Type="http://schemas.openxmlformats.org/officeDocument/2006/relationships/tags" Target="../tags/tag532.xml"/><Relationship Id="rId16" Type="http://schemas.openxmlformats.org/officeDocument/2006/relationships/tags" Target="../tags/tag436.xml"/><Relationship Id="rId107" Type="http://schemas.openxmlformats.org/officeDocument/2006/relationships/tags" Target="../tags/tag527.xml"/><Relationship Id="rId11" Type="http://schemas.openxmlformats.org/officeDocument/2006/relationships/tags" Target="../tags/tag431.xml"/><Relationship Id="rId32" Type="http://schemas.openxmlformats.org/officeDocument/2006/relationships/tags" Target="../tags/tag452.xml"/><Relationship Id="rId37" Type="http://schemas.openxmlformats.org/officeDocument/2006/relationships/tags" Target="../tags/tag457.xml"/><Relationship Id="rId53" Type="http://schemas.openxmlformats.org/officeDocument/2006/relationships/tags" Target="../tags/tag473.xml"/><Relationship Id="rId58" Type="http://schemas.openxmlformats.org/officeDocument/2006/relationships/tags" Target="../tags/tag478.xml"/><Relationship Id="rId74" Type="http://schemas.openxmlformats.org/officeDocument/2006/relationships/tags" Target="../tags/tag494.xml"/><Relationship Id="rId79" Type="http://schemas.openxmlformats.org/officeDocument/2006/relationships/tags" Target="../tags/tag499.xml"/><Relationship Id="rId102" Type="http://schemas.openxmlformats.org/officeDocument/2006/relationships/tags" Target="../tags/tag522.xml"/><Relationship Id="rId123" Type="http://schemas.openxmlformats.org/officeDocument/2006/relationships/tags" Target="../tags/tag543.xml"/><Relationship Id="rId5" Type="http://schemas.openxmlformats.org/officeDocument/2006/relationships/tags" Target="../tags/tag425.xml"/><Relationship Id="rId90" Type="http://schemas.openxmlformats.org/officeDocument/2006/relationships/tags" Target="../tags/tag510.xml"/><Relationship Id="rId95" Type="http://schemas.openxmlformats.org/officeDocument/2006/relationships/tags" Target="../tags/tag515.xml"/><Relationship Id="rId19" Type="http://schemas.openxmlformats.org/officeDocument/2006/relationships/tags" Target="../tags/tag439.xml"/><Relationship Id="rId14" Type="http://schemas.openxmlformats.org/officeDocument/2006/relationships/tags" Target="../tags/tag434.xml"/><Relationship Id="rId22" Type="http://schemas.openxmlformats.org/officeDocument/2006/relationships/tags" Target="../tags/tag442.xml"/><Relationship Id="rId27" Type="http://schemas.openxmlformats.org/officeDocument/2006/relationships/tags" Target="../tags/tag447.xml"/><Relationship Id="rId30" Type="http://schemas.openxmlformats.org/officeDocument/2006/relationships/tags" Target="../tags/tag450.xml"/><Relationship Id="rId35" Type="http://schemas.openxmlformats.org/officeDocument/2006/relationships/tags" Target="../tags/tag455.xml"/><Relationship Id="rId43" Type="http://schemas.openxmlformats.org/officeDocument/2006/relationships/tags" Target="../tags/tag463.xml"/><Relationship Id="rId48" Type="http://schemas.openxmlformats.org/officeDocument/2006/relationships/tags" Target="../tags/tag468.xml"/><Relationship Id="rId56" Type="http://schemas.openxmlformats.org/officeDocument/2006/relationships/tags" Target="../tags/tag476.xml"/><Relationship Id="rId64" Type="http://schemas.openxmlformats.org/officeDocument/2006/relationships/tags" Target="../tags/tag484.xml"/><Relationship Id="rId69" Type="http://schemas.openxmlformats.org/officeDocument/2006/relationships/tags" Target="../tags/tag489.xml"/><Relationship Id="rId77" Type="http://schemas.openxmlformats.org/officeDocument/2006/relationships/tags" Target="../tags/tag497.xml"/><Relationship Id="rId100" Type="http://schemas.openxmlformats.org/officeDocument/2006/relationships/tags" Target="../tags/tag520.xml"/><Relationship Id="rId105" Type="http://schemas.openxmlformats.org/officeDocument/2006/relationships/tags" Target="../tags/tag525.xml"/><Relationship Id="rId113" Type="http://schemas.openxmlformats.org/officeDocument/2006/relationships/tags" Target="../tags/tag533.xml"/><Relationship Id="rId118" Type="http://schemas.openxmlformats.org/officeDocument/2006/relationships/tags" Target="../tags/tag538.xml"/><Relationship Id="rId126" Type="http://schemas.openxmlformats.org/officeDocument/2006/relationships/slideLayout" Target="../slideLayouts/slideLayout2.xml"/><Relationship Id="rId8" Type="http://schemas.openxmlformats.org/officeDocument/2006/relationships/tags" Target="../tags/tag428.xml"/><Relationship Id="rId51" Type="http://schemas.openxmlformats.org/officeDocument/2006/relationships/tags" Target="../tags/tag471.xml"/><Relationship Id="rId72" Type="http://schemas.openxmlformats.org/officeDocument/2006/relationships/tags" Target="../tags/tag492.xml"/><Relationship Id="rId80" Type="http://schemas.openxmlformats.org/officeDocument/2006/relationships/tags" Target="../tags/tag500.xml"/><Relationship Id="rId85" Type="http://schemas.openxmlformats.org/officeDocument/2006/relationships/tags" Target="../tags/tag505.xml"/><Relationship Id="rId93" Type="http://schemas.openxmlformats.org/officeDocument/2006/relationships/tags" Target="../tags/tag513.xml"/><Relationship Id="rId98" Type="http://schemas.openxmlformats.org/officeDocument/2006/relationships/tags" Target="../tags/tag518.xml"/><Relationship Id="rId121" Type="http://schemas.openxmlformats.org/officeDocument/2006/relationships/tags" Target="../tags/tag541.xml"/><Relationship Id="rId3" Type="http://schemas.openxmlformats.org/officeDocument/2006/relationships/tags" Target="../tags/tag423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25" Type="http://schemas.openxmlformats.org/officeDocument/2006/relationships/tags" Target="../tags/tag445.xml"/><Relationship Id="rId33" Type="http://schemas.openxmlformats.org/officeDocument/2006/relationships/tags" Target="../tags/tag453.xml"/><Relationship Id="rId38" Type="http://schemas.openxmlformats.org/officeDocument/2006/relationships/tags" Target="../tags/tag458.xml"/><Relationship Id="rId46" Type="http://schemas.openxmlformats.org/officeDocument/2006/relationships/tags" Target="../tags/tag466.xml"/><Relationship Id="rId59" Type="http://schemas.openxmlformats.org/officeDocument/2006/relationships/tags" Target="../tags/tag479.xml"/><Relationship Id="rId67" Type="http://schemas.openxmlformats.org/officeDocument/2006/relationships/tags" Target="../tags/tag487.xml"/><Relationship Id="rId103" Type="http://schemas.openxmlformats.org/officeDocument/2006/relationships/tags" Target="../tags/tag523.xml"/><Relationship Id="rId108" Type="http://schemas.openxmlformats.org/officeDocument/2006/relationships/tags" Target="../tags/tag528.xml"/><Relationship Id="rId116" Type="http://schemas.openxmlformats.org/officeDocument/2006/relationships/tags" Target="../tags/tag536.xml"/><Relationship Id="rId124" Type="http://schemas.openxmlformats.org/officeDocument/2006/relationships/tags" Target="../tags/tag544.xml"/><Relationship Id="rId20" Type="http://schemas.openxmlformats.org/officeDocument/2006/relationships/tags" Target="../tags/tag440.xml"/><Relationship Id="rId41" Type="http://schemas.openxmlformats.org/officeDocument/2006/relationships/tags" Target="../tags/tag461.xml"/><Relationship Id="rId54" Type="http://schemas.openxmlformats.org/officeDocument/2006/relationships/tags" Target="../tags/tag474.xml"/><Relationship Id="rId62" Type="http://schemas.openxmlformats.org/officeDocument/2006/relationships/tags" Target="../tags/tag482.xml"/><Relationship Id="rId70" Type="http://schemas.openxmlformats.org/officeDocument/2006/relationships/tags" Target="../tags/tag490.xml"/><Relationship Id="rId75" Type="http://schemas.openxmlformats.org/officeDocument/2006/relationships/tags" Target="../tags/tag495.xml"/><Relationship Id="rId83" Type="http://schemas.openxmlformats.org/officeDocument/2006/relationships/tags" Target="../tags/tag503.xml"/><Relationship Id="rId88" Type="http://schemas.openxmlformats.org/officeDocument/2006/relationships/tags" Target="../tags/tag508.xml"/><Relationship Id="rId91" Type="http://schemas.openxmlformats.org/officeDocument/2006/relationships/tags" Target="../tags/tag511.xml"/><Relationship Id="rId96" Type="http://schemas.openxmlformats.org/officeDocument/2006/relationships/tags" Target="../tags/tag516.xml"/><Relationship Id="rId111" Type="http://schemas.openxmlformats.org/officeDocument/2006/relationships/tags" Target="../tags/tag531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15" Type="http://schemas.openxmlformats.org/officeDocument/2006/relationships/tags" Target="../tags/tag435.xml"/><Relationship Id="rId23" Type="http://schemas.openxmlformats.org/officeDocument/2006/relationships/tags" Target="../tags/tag443.xml"/><Relationship Id="rId28" Type="http://schemas.openxmlformats.org/officeDocument/2006/relationships/tags" Target="../tags/tag448.xml"/><Relationship Id="rId36" Type="http://schemas.openxmlformats.org/officeDocument/2006/relationships/tags" Target="../tags/tag456.xml"/><Relationship Id="rId49" Type="http://schemas.openxmlformats.org/officeDocument/2006/relationships/tags" Target="../tags/tag469.xml"/><Relationship Id="rId57" Type="http://schemas.openxmlformats.org/officeDocument/2006/relationships/tags" Target="../tags/tag477.xml"/><Relationship Id="rId106" Type="http://schemas.openxmlformats.org/officeDocument/2006/relationships/tags" Target="../tags/tag526.xml"/><Relationship Id="rId114" Type="http://schemas.openxmlformats.org/officeDocument/2006/relationships/tags" Target="../tags/tag534.xml"/><Relationship Id="rId119" Type="http://schemas.openxmlformats.org/officeDocument/2006/relationships/tags" Target="../tags/tag539.xml"/><Relationship Id="rId127" Type="http://schemas.openxmlformats.org/officeDocument/2006/relationships/notesSlide" Target="../notesSlides/notesSlide10.xml"/><Relationship Id="rId10" Type="http://schemas.openxmlformats.org/officeDocument/2006/relationships/tags" Target="../tags/tag430.xml"/><Relationship Id="rId31" Type="http://schemas.openxmlformats.org/officeDocument/2006/relationships/tags" Target="../tags/tag451.xml"/><Relationship Id="rId44" Type="http://schemas.openxmlformats.org/officeDocument/2006/relationships/tags" Target="../tags/tag464.xml"/><Relationship Id="rId52" Type="http://schemas.openxmlformats.org/officeDocument/2006/relationships/tags" Target="../tags/tag472.xml"/><Relationship Id="rId60" Type="http://schemas.openxmlformats.org/officeDocument/2006/relationships/tags" Target="../tags/tag480.xml"/><Relationship Id="rId65" Type="http://schemas.openxmlformats.org/officeDocument/2006/relationships/tags" Target="../tags/tag485.xml"/><Relationship Id="rId73" Type="http://schemas.openxmlformats.org/officeDocument/2006/relationships/tags" Target="../tags/tag493.xml"/><Relationship Id="rId78" Type="http://schemas.openxmlformats.org/officeDocument/2006/relationships/tags" Target="../tags/tag498.xml"/><Relationship Id="rId81" Type="http://schemas.openxmlformats.org/officeDocument/2006/relationships/tags" Target="../tags/tag501.xml"/><Relationship Id="rId86" Type="http://schemas.openxmlformats.org/officeDocument/2006/relationships/tags" Target="../tags/tag506.xml"/><Relationship Id="rId94" Type="http://schemas.openxmlformats.org/officeDocument/2006/relationships/tags" Target="../tags/tag514.xml"/><Relationship Id="rId99" Type="http://schemas.openxmlformats.org/officeDocument/2006/relationships/tags" Target="../tags/tag519.xml"/><Relationship Id="rId101" Type="http://schemas.openxmlformats.org/officeDocument/2006/relationships/tags" Target="../tags/tag521.xml"/><Relationship Id="rId122" Type="http://schemas.openxmlformats.org/officeDocument/2006/relationships/tags" Target="../tags/tag542.xml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39" Type="http://schemas.openxmlformats.org/officeDocument/2006/relationships/tags" Target="../tags/tag459.xml"/><Relationship Id="rId109" Type="http://schemas.openxmlformats.org/officeDocument/2006/relationships/tags" Target="../tags/tag529.xml"/><Relationship Id="rId34" Type="http://schemas.openxmlformats.org/officeDocument/2006/relationships/tags" Target="../tags/tag454.xml"/><Relationship Id="rId50" Type="http://schemas.openxmlformats.org/officeDocument/2006/relationships/tags" Target="../tags/tag470.xml"/><Relationship Id="rId55" Type="http://schemas.openxmlformats.org/officeDocument/2006/relationships/tags" Target="../tags/tag475.xml"/><Relationship Id="rId76" Type="http://schemas.openxmlformats.org/officeDocument/2006/relationships/tags" Target="../tags/tag496.xml"/><Relationship Id="rId97" Type="http://schemas.openxmlformats.org/officeDocument/2006/relationships/tags" Target="../tags/tag517.xml"/><Relationship Id="rId104" Type="http://schemas.openxmlformats.org/officeDocument/2006/relationships/tags" Target="../tags/tag524.xml"/><Relationship Id="rId120" Type="http://schemas.openxmlformats.org/officeDocument/2006/relationships/tags" Target="../tags/tag540.xml"/><Relationship Id="rId125" Type="http://schemas.openxmlformats.org/officeDocument/2006/relationships/tags" Target="../tags/tag545.xml"/><Relationship Id="rId7" Type="http://schemas.openxmlformats.org/officeDocument/2006/relationships/tags" Target="../tags/tag427.xml"/><Relationship Id="rId71" Type="http://schemas.openxmlformats.org/officeDocument/2006/relationships/tags" Target="../tags/tag491.xml"/><Relationship Id="rId92" Type="http://schemas.openxmlformats.org/officeDocument/2006/relationships/tags" Target="../tags/tag512.xml"/><Relationship Id="rId2" Type="http://schemas.openxmlformats.org/officeDocument/2006/relationships/tags" Target="../tags/tag422.xml"/><Relationship Id="rId29" Type="http://schemas.openxmlformats.org/officeDocument/2006/relationships/tags" Target="../tags/tag449.xml"/><Relationship Id="rId24" Type="http://schemas.openxmlformats.org/officeDocument/2006/relationships/tags" Target="../tags/tag444.xml"/><Relationship Id="rId40" Type="http://schemas.openxmlformats.org/officeDocument/2006/relationships/tags" Target="../tags/tag460.xml"/><Relationship Id="rId45" Type="http://schemas.openxmlformats.org/officeDocument/2006/relationships/tags" Target="../tags/tag465.xml"/><Relationship Id="rId66" Type="http://schemas.openxmlformats.org/officeDocument/2006/relationships/tags" Target="../tags/tag486.xml"/><Relationship Id="rId87" Type="http://schemas.openxmlformats.org/officeDocument/2006/relationships/tags" Target="../tags/tag507.xml"/><Relationship Id="rId110" Type="http://schemas.openxmlformats.org/officeDocument/2006/relationships/tags" Target="../tags/tag530.xml"/><Relationship Id="rId115" Type="http://schemas.openxmlformats.org/officeDocument/2006/relationships/tags" Target="../tags/tag535.xml"/><Relationship Id="rId61" Type="http://schemas.openxmlformats.org/officeDocument/2006/relationships/tags" Target="../tags/tag481.xml"/><Relationship Id="rId82" Type="http://schemas.openxmlformats.org/officeDocument/2006/relationships/tags" Target="../tags/tag5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sn74lvc1g37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sn74lvc1g374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i.com/lit/ds/symlink/sn74lvc1g37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i.com/lit/ds/symlink/sn74lvc1g37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-S_mk2.gif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-S_mk2.gif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53.xml"/><Relationship Id="rId13" Type="http://schemas.openxmlformats.org/officeDocument/2006/relationships/tags" Target="../tags/tag558.xml"/><Relationship Id="rId18" Type="http://schemas.openxmlformats.org/officeDocument/2006/relationships/tags" Target="../tags/tag563.xml"/><Relationship Id="rId26" Type="http://schemas.openxmlformats.org/officeDocument/2006/relationships/tags" Target="../tags/tag571.xml"/><Relationship Id="rId3" Type="http://schemas.openxmlformats.org/officeDocument/2006/relationships/tags" Target="../tags/tag548.xml"/><Relationship Id="rId21" Type="http://schemas.openxmlformats.org/officeDocument/2006/relationships/tags" Target="../tags/tag566.xml"/><Relationship Id="rId34" Type="http://schemas.openxmlformats.org/officeDocument/2006/relationships/image" Target="../media/image9.png"/><Relationship Id="rId7" Type="http://schemas.openxmlformats.org/officeDocument/2006/relationships/tags" Target="../tags/tag552.xml"/><Relationship Id="rId12" Type="http://schemas.openxmlformats.org/officeDocument/2006/relationships/tags" Target="../tags/tag557.xml"/><Relationship Id="rId17" Type="http://schemas.openxmlformats.org/officeDocument/2006/relationships/tags" Target="../tags/tag562.xml"/><Relationship Id="rId25" Type="http://schemas.openxmlformats.org/officeDocument/2006/relationships/tags" Target="../tags/tag57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547.xml"/><Relationship Id="rId16" Type="http://schemas.openxmlformats.org/officeDocument/2006/relationships/tags" Target="../tags/tag561.xml"/><Relationship Id="rId20" Type="http://schemas.openxmlformats.org/officeDocument/2006/relationships/tags" Target="../tags/tag565.xml"/><Relationship Id="rId29" Type="http://schemas.openxmlformats.org/officeDocument/2006/relationships/tags" Target="../tags/tag574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11" Type="http://schemas.openxmlformats.org/officeDocument/2006/relationships/tags" Target="../tags/tag556.xml"/><Relationship Id="rId24" Type="http://schemas.openxmlformats.org/officeDocument/2006/relationships/tags" Target="../tags/tag569.xml"/><Relationship Id="rId32" Type="http://schemas.openxmlformats.org/officeDocument/2006/relationships/tags" Target="../tags/tag577.xml"/><Relationship Id="rId5" Type="http://schemas.openxmlformats.org/officeDocument/2006/relationships/tags" Target="../tags/tag550.xml"/><Relationship Id="rId15" Type="http://schemas.openxmlformats.org/officeDocument/2006/relationships/tags" Target="../tags/tag560.xml"/><Relationship Id="rId23" Type="http://schemas.openxmlformats.org/officeDocument/2006/relationships/tags" Target="../tags/tag568.xml"/><Relationship Id="rId28" Type="http://schemas.openxmlformats.org/officeDocument/2006/relationships/tags" Target="../tags/tag573.xml"/><Relationship Id="rId10" Type="http://schemas.openxmlformats.org/officeDocument/2006/relationships/tags" Target="../tags/tag555.xml"/><Relationship Id="rId19" Type="http://schemas.openxmlformats.org/officeDocument/2006/relationships/tags" Target="../tags/tag564.xml"/><Relationship Id="rId31" Type="http://schemas.openxmlformats.org/officeDocument/2006/relationships/tags" Target="../tags/tag576.xml"/><Relationship Id="rId4" Type="http://schemas.openxmlformats.org/officeDocument/2006/relationships/tags" Target="../tags/tag549.xml"/><Relationship Id="rId9" Type="http://schemas.openxmlformats.org/officeDocument/2006/relationships/tags" Target="../tags/tag554.xml"/><Relationship Id="rId14" Type="http://schemas.openxmlformats.org/officeDocument/2006/relationships/tags" Target="../tags/tag559.xml"/><Relationship Id="rId22" Type="http://schemas.openxmlformats.org/officeDocument/2006/relationships/tags" Target="../tags/tag567.xml"/><Relationship Id="rId27" Type="http://schemas.openxmlformats.org/officeDocument/2006/relationships/tags" Target="../tags/tag572.xml"/><Relationship Id="rId30" Type="http://schemas.openxmlformats.org/officeDocument/2006/relationships/tags" Target="../tags/tag575.xml"/><Relationship Id="rId35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Negative-edge_triggered_master_slave_D_flip-flop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File:D-Type_Flip-flop.sv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b0101</a:t>
            </a:r>
            <a:br>
              <a:rPr lang="en-US" dirty="0" smtClean="0"/>
            </a:br>
            <a:r>
              <a:rPr lang="en-US" dirty="0" smtClean="0"/>
              <a:t>Time for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Example: 2’s Comp Adder</a:t>
            </a:r>
            <a:br>
              <a:rPr lang="en-US" dirty="0" smtClean="0"/>
            </a:br>
            <a:r>
              <a:rPr lang="en-US" dirty="0" smtClean="0"/>
              <a:t>Formulate a 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Generate a truth table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1828800"/>
            <a:ext cx="2308226" cy="2408240"/>
            <a:chOff x="218" y="770"/>
            <a:chExt cx="1454" cy="151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101" y="770"/>
              <a:ext cx="3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 dirty="0">
                  <a:solidFill>
                    <a:srgbClr val="000000"/>
                  </a:solidFill>
                </a:rPr>
                <a:t>CO</a:t>
              </a:r>
            </a:p>
            <a:p>
              <a:pPr hangingPunct="0"/>
              <a:endParaRPr lang="en-US" sz="2400" b="1" baseline="30000" dirty="0">
                <a:solidFill>
                  <a:srgbClr val="000000"/>
                </a:solidFill>
              </a:endParaRPr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405" y="770"/>
              <a:ext cx="199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03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Example: 2’s Comp Adder</a:t>
            </a:r>
            <a:br>
              <a:rPr lang="en-US" dirty="0" smtClean="0"/>
            </a:br>
            <a:r>
              <a:rPr lang="en-US" dirty="0" smtClean="0"/>
              <a:t>Formulate a 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Generate a truth table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Generate Equation</a:t>
            </a:r>
          </a:p>
          <a:p>
            <a:endParaRPr lang="en-US" dirty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Simplify</a:t>
            </a:r>
          </a:p>
          <a:p>
            <a:endParaRPr lang="en-US" dirty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Create Circuit</a:t>
            </a:r>
            <a:endParaRPr lang="en-US" dirty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6170613" y="1828800"/>
            <a:ext cx="2308226" cy="2408240"/>
            <a:chOff x="218" y="770"/>
            <a:chExt cx="1454" cy="1517"/>
          </a:xfrm>
        </p:grpSpPr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17" name="Group 116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18" name="Line 49"/>
            <p:cNvSpPr>
              <a:spLocks noChangeShapeType="1"/>
            </p:cNvSpPr>
            <p:nvPr/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9" name="Group 118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4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Combinational vs. Sequential Logic</a:t>
            </a:r>
          </a:p>
        </p:txBody>
      </p:sp>
      <p:sp>
        <p:nvSpPr>
          <p:cNvPr id="2765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71625" y="3235325"/>
            <a:ext cx="5562600" cy="1436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i="1">
                <a:latin typeface="Trebuchet MS" charset="0"/>
              </a:rPr>
              <a:t>Combinational logic</a:t>
            </a:r>
          </a:p>
          <a:p>
            <a:pPr eaLnBrk="0" hangingPunct="0">
              <a:lnSpc>
                <a:spcPct val="85000"/>
              </a:lnSpc>
            </a:pPr>
            <a:r>
              <a:rPr lang="en-US" b="1">
                <a:latin typeface="Trebuchet MS" charset="0"/>
              </a:rPr>
              <a:t>      </a:t>
            </a:r>
            <a:r>
              <a:rPr lang="en-US">
                <a:latin typeface="Trebuchet MS" charset="0"/>
              </a:rPr>
              <a:t>no feedback among inputs and outputs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outputs are a pure function of the inputs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e.g., seat belt light: 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           (Dbelt, Pbelt, Passenger) mapped into (Light)</a:t>
            </a:r>
          </a:p>
          <a:p>
            <a:pPr eaLnBrk="0" latinLnBrk="1" hangingPunct="0">
              <a:lnSpc>
                <a:spcPct val="80000"/>
              </a:lnSpc>
            </a:pPr>
            <a:endParaRPr lang="en-US">
              <a:latin typeface="Trebuchet MS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13225" y="1127125"/>
            <a:ext cx="4213225" cy="98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Network implemented from logic gates.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The presence of feedback 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distinguishes between </a:t>
            </a:r>
            <a:r>
              <a:rPr lang="en-US" b="1" i="1">
                <a:latin typeface="Trebuchet MS" charset="0"/>
              </a:rPr>
              <a:t>sequential</a:t>
            </a:r>
          </a:p>
          <a:p>
            <a:pPr eaLnBrk="0" hangingPunct="0">
              <a:lnSpc>
                <a:spcPct val="85000"/>
              </a:lnSpc>
            </a:pPr>
            <a:r>
              <a:rPr lang="en-US">
                <a:latin typeface="Trebuchet MS" charset="0"/>
              </a:rPr>
              <a:t>and </a:t>
            </a:r>
            <a:r>
              <a:rPr lang="en-US" b="1" i="1">
                <a:latin typeface="Trebuchet MS" charset="0"/>
              </a:rPr>
              <a:t>combinational </a:t>
            </a:r>
            <a:r>
              <a:rPr lang="en-US">
                <a:latin typeface="Trebuchet MS" charset="0"/>
              </a:rPr>
              <a:t>networks.</a:t>
            </a:r>
            <a:endParaRPr lang="en-US" b="1">
              <a:latin typeface="Trebuchet MS" charset="0"/>
            </a:endParaRP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60700" y="1476375"/>
            <a:ext cx="255588" cy="1060450"/>
            <a:chOff x="1928" y="1288"/>
            <a:chExt cx="161" cy="669"/>
          </a:xfrm>
        </p:grpSpPr>
        <p:sp>
          <p:nvSpPr>
            <p:cNvPr id="27701" name="Rectangle 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928" y="128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2" name="Rectangle 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928" y="144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3" name="Rectangle 8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928" y="1592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5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3113" y="115252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06500" y="1127125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7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58900" y="1198563"/>
            <a:ext cx="260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1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33513" y="11271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59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06500" y="1384300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0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58900" y="1457325"/>
            <a:ext cx="260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2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33513" y="13557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04913" y="16097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3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04913" y="183832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4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06500" y="2036763"/>
            <a:ext cx="293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X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5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58900" y="2111375"/>
            <a:ext cx="263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n</a:t>
            </a:r>
          </a:p>
          <a:p>
            <a:pPr hangingPunct="0"/>
            <a:endParaRPr lang="en-US" sz="12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7666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24063" y="1712913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3" name="Group 21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2097088" y="1412875"/>
            <a:ext cx="944562" cy="823913"/>
            <a:chOff x="1321" y="1249"/>
            <a:chExt cx="505" cy="627"/>
          </a:xfrm>
        </p:grpSpPr>
        <p:sp>
          <p:nvSpPr>
            <p:cNvPr id="27699" name="Rectangle 22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90" y="1249"/>
              <a:ext cx="413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Logic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700" name="Rectangle 23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321" y="1436"/>
              <a:ext cx="505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Network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3492500" y="1146175"/>
            <a:ext cx="460375" cy="1516063"/>
            <a:chOff x="2200" y="1080"/>
            <a:chExt cx="290" cy="956"/>
          </a:xfrm>
        </p:grpSpPr>
        <p:sp>
          <p:nvSpPr>
            <p:cNvPr id="27689" name="Rectangle 2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00" y="1080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0" name="Rectangle 2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296" y="1126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1" name="Rectangle 2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344" y="1080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2" name="Rectangle 2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200" y="1224"/>
              <a:ext cx="18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3" name="Rectangle 29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96" y="1270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4" name="Rectangle 3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344" y="1224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5" name="Rectangle 3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200" y="1384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6" name="Rectangle 32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00" y="1528"/>
              <a:ext cx="11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7" name="Rectangle 33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200" y="1672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98" name="Rectangle 34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296" y="1718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69" name="Freeform 3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111250" y="2209800"/>
            <a:ext cx="2119313" cy="39846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85900" y="1476375"/>
            <a:ext cx="255588" cy="1060450"/>
            <a:chOff x="936" y="1288"/>
            <a:chExt cx="161" cy="669"/>
          </a:xfrm>
        </p:grpSpPr>
        <p:sp>
          <p:nvSpPr>
            <p:cNvPr id="27686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36" y="128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87" name="Rectangle 3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36" y="1448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27688" name="Rectangle 3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36" y="1592"/>
              <a:ext cx="16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27671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84500" y="4714875"/>
            <a:ext cx="127000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2" tIns="44442" rIns="90472" bIns="44442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>
                <a:latin typeface="Trebuchet MS" charset="0"/>
              </a:rPr>
              <a:t>Logic</a:t>
            </a:r>
            <a:br>
              <a:rPr lang="en-US" sz="2400">
                <a:latin typeface="Trebuchet MS" charset="0"/>
              </a:rPr>
            </a:br>
            <a:r>
              <a:rPr lang="en-US" sz="2400">
                <a:latin typeface="Trebuchet MS" charset="0"/>
              </a:rPr>
              <a:t>Circuit</a:t>
            </a:r>
          </a:p>
        </p:txBody>
      </p:sp>
      <p:sp>
        <p:nvSpPr>
          <p:cNvPr id="27672" name="Rectangle 4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31875" y="4721225"/>
            <a:ext cx="1714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Driver_belt</a:t>
            </a:r>
          </a:p>
        </p:txBody>
      </p:sp>
      <p:sp>
        <p:nvSpPr>
          <p:cNvPr id="27673" name="Rectangle 4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1175" y="5089525"/>
            <a:ext cx="2235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Passenger_belt</a:t>
            </a:r>
          </a:p>
        </p:txBody>
      </p:sp>
      <p:sp>
        <p:nvSpPr>
          <p:cNvPr id="27674" name="Rectangle 4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23963" y="5502275"/>
            <a:ext cx="1528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Passenger</a:t>
            </a:r>
          </a:p>
        </p:txBody>
      </p:sp>
      <p:sp>
        <p:nvSpPr>
          <p:cNvPr id="27675" name="Rectangle 4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616450" y="4975225"/>
            <a:ext cx="2189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Seat Belt Light</a:t>
            </a:r>
          </a:p>
        </p:txBody>
      </p:sp>
      <p:sp>
        <p:nvSpPr>
          <p:cNvPr id="27676" name="Line 4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2689225" y="4949825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4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686050" y="5314950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Line 47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2682875" y="5734050"/>
            <a:ext cx="29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48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4254500" y="5211763"/>
            <a:ext cx="415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Line 4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590675" y="13255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50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590675" y="15636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5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1590675" y="221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Line 5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067050" y="1316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Line 5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067050" y="15541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Line 5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067050" y="2222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Circuit Timing Behavior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5135563"/>
          </a:xfrm>
          <a:noFill/>
        </p:spPr>
        <p:txBody>
          <a:bodyPr lIns="90472" tIns="44442" rIns="90472" bIns="44442"/>
          <a:lstStyle/>
          <a:p>
            <a:pPr eaLnBrk="1" hangingPunct="1"/>
            <a:r>
              <a:rPr lang="en-US" dirty="0"/>
              <a:t>Simple model:  gates react after fixed delay</a:t>
            </a:r>
          </a:p>
        </p:txBody>
      </p:sp>
      <p:sp>
        <p:nvSpPr>
          <p:cNvPr id="2970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950" y="2994025"/>
            <a:ext cx="401638" cy="308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A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B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C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D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E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F</a:t>
            </a:r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427163" y="3309938"/>
            <a:ext cx="1914525" cy="9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401763" y="3606800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401763" y="4338638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292475" y="3081338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13113" y="3078163"/>
            <a:ext cx="6350" cy="252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7500" y="29765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0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87500" y="355282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87500" y="40036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10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90913" y="30273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73375" y="1625600"/>
            <a:ext cx="3144838" cy="889000"/>
            <a:chOff x="1849" y="1119"/>
            <a:chExt cx="1982" cy="561"/>
          </a:xfrm>
        </p:grpSpPr>
        <p:sp>
          <p:nvSpPr>
            <p:cNvPr id="29726" name="Arc 1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402" y="1232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Arc 16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 rot="10800000">
              <a:off x="2400" y="1389"/>
              <a:ext cx="134" cy="152"/>
            </a:xfrm>
            <a:custGeom>
              <a:avLst/>
              <a:gdLst>
                <a:gd name="T0" fmla="*/ 0 w 21600"/>
                <a:gd name="T1" fmla="*/ 152 h 21599"/>
                <a:gd name="T2" fmla="*/ 133 w 21600"/>
                <a:gd name="T3" fmla="*/ 0 h 21599"/>
                <a:gd name="T4" fmla="*/ 134 w 21600"/>
                <a:gd name="T5" fmla="*/ 15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Freeform 1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212" y="1232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1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084" y="1308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19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84" y="1464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2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713" y="1542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Arc 2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862" y="1305"/>
              <a:ext cx="208" cy="161"/>
            </a:xfrm>
            <a:custGeom>
              <a:avLst/>
              <a:gdLst>
                <a:gd name="T0" fmla="*/ 0 w 21600"/>
                <a:gd name="T1" fmla="*/ 0 h 21600"/>
                <a:gd name="T2" fmla="*/ 208 w 21600"/>
                <a:gd name="T3" fmla="*/ 161 h 21600"/>
                <a:gd name="T4" fmla="*/ 0 w 21600"/>
                <a:gd name="T5" fmla="*/ 16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Arc 22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776" y="1308"/>
              <a:ext cx="66" cy="158"/>
            </a:xfrm>
            <a:custGeom>
              <a:avLst/>
              <a:gdLst>
                <a:gd name="T0" fmla="*/ 0 w 21600"/>
                <a:gd name="T1" fmla="*/ 0 h 21600"/>
                <a:gd name="T2" fmla="*/ 66 w 21600"/>
                <a:gd name="T3" fmla="*/ 158 h 21600"/>
                <a:gd name="T4" fmla="*/ 0 w 21600"/>
                <a:gd name="T5" fmla="*/ 15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Arc 2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 rot="10800000">
              <a:off x="2773" y="1464"/>
              <a:ext cx="67" cy="158"/>
            </a:xfrm>
            <a:custGeom>
              <a:avLst/>
              <a:gdLst>
                <a:gd name="T0" fmla="*/ 0 w 21600"/>
                <a:gd name="T1" fmla="*/ 158 h 21598"/>
                <a:gd name="T2" fmla="*/ 66 w 21600"/>
                <a:gd name="T3" fmla="*/ 0 h 21598"/>
                <a:gd name="T4" fmla="*/ 67 w 21600"/>
                <a:gd name="T5" fmla="*/ 158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Arc 24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 rot="10800000">
              <a:off x="2854" y="1465"/>
              <a:ext cx="214" cy="163"/>
            </a:xfrm>
            <a:custGeom>
              <a:avLst/>
              <a:gdLst>
                <a:gd name="T0" fmla="*/ 0 w 21600"/>
                <a:gd name="T1" fmla="*/ 163 h 21600"/>
                <a:gd name="T2" fmla="*/ 213 w 21600"/>
                <a:gd name="T3" fmla="*/ 0 h 21600"/>
                <a:gd name="T4" fmla="*/ 214 w 21600"/>
                <a:gd name="T5" fmla="*/ 1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25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2767" y="1304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Line 2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2764" y="1628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Oval 2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494" y="144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Freeform 28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296" y="1340"/>
              <a:ext cx="193" cy="257"/>
            </a:xfrm>
            <a:custGeom>
              <a:avLst/>
              <a:gdLst>
                <a:gd name="T0" fmla="*/ 192 w 193"/>
                <a:gd name="T1" fmla="*/ 124 h 257"/>
                <a:gd name="T2" fmla="*/ 0 w 193"/>
                <a:gd name="T3" fmla="*/ 0 h 257"/>
                <a:gd name="T4" fmla="*/ 0 w 193"/>
                <a:gd name="T5" fmla="*/ 256 h 257"/>
                <a:gd name="T6" fmla="*/ 192 w 193"/>
                <a:gd name="T7" fmla="*/ 124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57"/>
                <a:gd name="T14" fmla="*/ 193 w 193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57">
                  <a:moveTo>
                    <a:pt x="192" y="124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92" y="12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Line 2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548" y="146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Rectangle 30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849" y="111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29742" name="Rectangle 31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862" y="1315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29743" name="Rectangle 32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05" y="1393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C</a:t>
              </a:r>
            </a:p>
          </p:txBody>
        </p:sp>
        <p:sp>
          <p:nvSpPr>
            <p:cNvPr id="29744" name="Rectangle 3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519" y="112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D</a:t>
              </a:r>
            </a:p>
          </p:txBody>
        </p:sp>
        <p:sp>
          <p:nvSpPr>
            <p:cNvPr id="29745" name="Rectangle 34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058" y="1208"/>
              <a:ext cx="23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</a:t>
              </a:r>
            </a:p>
          </p:txBody>
        </p:sp>
        <p:sp>
          <p:nvSpPr>
            <p:cNvPr id="29746" name="Rectangle 3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10" y="1325"/>
              <a:ext cx="22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F</a:t>
              </a:r>
            </a:p>
          </p:txBody>
        </p:sp>
        <p:sp>
          <p:nvSpPr>
            <p:cNvPr id="29747" name="Line 3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3072" y="146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8" name="Line 37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526" y="1392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04938" y="2900363"/>
            <a:ext cx="6975475" cy="3194050"/>
            <a:chOff x="924" y="2146"/>
            <a:chExt cx="4394" cy="2012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29715" name="Line 40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7" name="Line 4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8" name="Line 4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Line 4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Line 4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Line 4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2" name="Line 4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3" name="Line 4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4" name="Line 49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Line 50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14" name="Line 5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15240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Circuit Timing Behavior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5135563"/>
          </a:xfrm>
          <a:noFill/>
        </p:spPr>
        <p:txBody>
          <a:bodyPr lIns="90472" tIns="44442" rIns="90472" bIns="44442"/>
          <a:lstStyle/>
          <a:p>
            <a:pPr eaLnBrk="1" hangingPunct="1"/>
            <a:r>
              <a:rPr lang="en-US" dirty="0"/>
              <a:t>Simple model:  gates react after fixed delay</a:t>
            </a:r>
          </a:p>
        </p:txBody>
      </p:sp>
      <p:sp>
        <p:nvSpPr>
          <p:cNvPr id="2970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950" y="2994025"/>
            <a:ext cx="401638" cy="308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A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B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C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D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E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imes New Roman" charset="0"/>
              </a:rPr>
              <a:t>F</a:t>
            </a:r>
          </a:p>
        </p:txBody>
      </p:sp>
      <p:sp>
        <p:nvSpPr>
          <p:cNvPr id="2970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427163" y="3309938"/>
            <a:ext cx="1914525" cy="9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401763" y="3606800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401763" y="4338638"/>
            <a:ext cx="71405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292475" y="3081338"/>
            <a:ext cx="520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313113" y="3078163"/>
            <a:ext cx="6350" cy="252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87500" y="29765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0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87500" y="355282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87500" y="40036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29710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90913" y="302736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73375" y="1625600"/>
            <a:ext cx="3144838" cy="889000"/>
            <a:chOff x="1849" y="1119"/>
            <a:chExt cx="1982" cy="561"/>
          </a:xfrm>
        </p:grpSpPr>
        <p:sp>
          <p:nvSpPr>
            <p:cNvPr id="29726" name="Arc 15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402" y="1232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Arc 16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 rot="10800000">
              <a:off x="2400" y="1389"/>
              <a:ext cx="134" cy="152"/>
            </a:xfrm>
            <a:custGeom>
              <a:avLst/>
              <a:gdLst>
                <a:gd name="T0" fmla="*/ 0 w 21600"/>
                <a:gd name="T1" fmla="*/ 152 h 21599"/>
                <a:gd name="T2" fmla="*/ 133 w 21600"/>
                <a:gd name="T3" fmla="*/ 0 h 21599"/>
                <a:gd name="T4" fmla="*/ 134 w 21600"/>
                <a:gd name="T5" fmla="*/ 15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732"/>
                    <a:pt x="9572" y="88"/>
                    <a:pt x="21438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Freeform 1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212" y="1232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18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084" y="1308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1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084" y="1464"/>
              <a:ext cx="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2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2713" y="1542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Arc 21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862" y="1305"/>
              <a:ext cx="208" cy="161"/>
            </a:xfrm>
            <a:custGeom>
              <a:avLst/>
              <a:gdLst>
                <a:gd name="T0" fmla="*/ 0 w 21600"/>
                <a:gd name="T1" fmla="*/ 0 h 21600"/>
                <a:gd name="T2" fmla="*/ 208 w 21600"/>
                <a:gd name="T3" fmla="*/ 161 h 21600"/>
                <a:gd name="T4" fmla="*/ 0 w 21600"/>
                <a:gd name="T5" fmla="*/ 16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Arc 22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776" y="1308"/>
              <a:ext cx="66" cy="158"/>
            </a:xfrm>
            <a:custGeom>
              <a:avLst/>
              <a:gdLst>
                <a:gd name="T0" fmla="*/ 0 w 21600"/>
                <a:gd name="T1" fmla="*/ 0 h 21600"/>
                <a:gd name="T2" fmla="*/ 66 w 21600"/>
                <a:gd name="T3" fmla="*/ 158 h 21600"/>
                <a:gd name="T4" fmla="*/ 0 w 21600"/>
                <a:gd name="T5" fmla="*/ 15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Arc 23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 rot="10800000">
              <a:off x="2773" y="1464"/>
              <a:ext cx="67" cy="158"/>
            </a:xfrm>
            <a:custGeom>
              <a:avLst/>
              <a:gdLst>
                <a:gd name="T0" fmla="*/ 0 w 21600"/>
                <a:gd name="T1" fmla="*/ 158 h 21598"/>
                <a:gd name="T2" fmla="*/ 66 w 21600"/>
                <a:gd name="T3" fmla="*/ 0 h 21598"/>
                <a:gd name="T4" fmla="*/ 67 w 21600"/>
                <a:gd name="T5" fmla="*/ 158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-1" y="21597"/>
                  </a:moveTo>
                  <a:cubicBezTo>
                    <a:pt x="-1" y="9782"/>
                    <a:pt x="9493" y="159"/>
                    <a:pt x="21307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Arc 24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 rot="10800000">
              <a:off x="2854" y="1465"/>
              <a:ext cx="214" cy="163"/>
            </a:xfrm>
            <a:custGeom>
              <a:avLst/>
              <a:gdLst>
                <a:gd name="T0" fmla="*/ 0 w 21600"/>
                <a:gd name="T1" fmla="*/ 163 h 21600"/>
                <a:gd name="T2" fmla="*/ 213 w 21600"/>
                <a:gd name="T3" fmla="*/ 0 h 21600"/>
                <a:gd name="T4" fmla="*/ 214 w 21600"/>
                <a:gd name="T5" fmla="*/ 16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25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2767" y="1304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Line 26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2764" y="1628"/>
              <a:ext cx="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Oval 27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494" y="144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Freeform 28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296" y="1340"/>
              <a:ext cx="193" cy="257"/>
            </a:xfrm>
            <a:custGeom>
              <a:avLst/>
              <a:gdLst>
                <a:gd name="T0" fmla="*/ 192 w 193"/>
                <a:gd name="T1" fmla="*/ 124 h 257"/>
                <a:gd name="T2" fmla="*/ 0 w 193"/>
                <a:gd name="T3" fmla="*/ 0 h 257"/>
                <a:gd name="T4" fmla="*/ 0 w 193"/>
                <a:gd name="T5" fmla="*/ 256 h 257"/>
                <a:gd name="T6" fmla="*/ 192 w 193"/>
                <a:gd name="T7" fmla="*/ 124 h 2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57"/>
                <a:gd name="T14" fmla="*/ 193 w 193"/>
                <a:gd name="T15" fmla="*/ 257 h 2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57">
                  <a:moveTo>
                    <a:pt x="192" y="124"/>
                  </a:moveTo>
                  <a:lnTo>
                    <a:pt x="0" y="0"/>
                  </a:lnTo>
                  <a:lnTo>
                    <a:pt x="0" y="256"/>
                  </a:lnTo>
                  <a:lnTo>
                    <a:pt x="192" y="12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Line 2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548" y="146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Rectangle 3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849" y="111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29742" name="Rectangle 3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862" y="1315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29743" name="Rectangle 3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05" y="1393"/>
              <a:ext cx="242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C</a:t>
              </a:r>
            </a:p>
          </p:txBody>
        </p:sp>
        <p:sp>
          <p:nvSpPr>
            <p:cNvPr id="29744" name="Rectangle 3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519" y="1129"/>
              <a:ext cx="253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D</a:t>
              </a:r>
            </a:p>
          </p:txBody>
        </p:sp>
        <p:sp>
          <p:nvSpPr>
            <p:cNvPr id="29745" name="Rectangle 3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058" y="1208"/>
              <a:ext cx="23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</a:t>
              </a:r>
            </a:p>
          </p:txBody>
        </p:sp>
        <p:sp>
          <p:nvSpPr>
            <p:cNvPr id="29746" name="Rectangle 3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610" y="1325"/>
              <a:ext cx="221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F</a:t>
              </a:r>
            </a:p>
          </p:txBody>
        </p:sp>
        <p:sp>
          <p:nvSpPr>
            <p:cNvPr id="29747" name="Line 3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3072" y="146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8" name="Line 3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526" y="1392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04938" y="2900363"/>
            <a:ext cx="6975475" cy="3194050"/>
            <a:chOff x="924" y="2146"/>
            <a:chExt cx="4394" cy="2012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29715" name="Line 4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7" name="Line 4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8" name="Line 4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9" name="Line 44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0" name="Line 45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1" name="Line 46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2" name="Line 47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3" name="Line 48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4" name="Line 49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5" name="Line 50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14" name="Line 5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Line 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1371597" y="4876796"/>
            <a:ext cx="2514603" cy="3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4038600" y="4648200"/>
            <a:ext cx="43434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886200" y="4648200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 flipV="1">
            <a:off x="1371600" y="5410199"/>
            <a:ext cx="3124200" cy="1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4724400" y="5181600"/>
            <a:ext cx="36576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4495800" y="5181600"/>
            <a:ext cx="2286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1371598" y="5791197"/>
            <a:ext cx="3733802" cy="2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5334000" y="6019800"/>
            <a:ext cx="3048000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05400" y="5791200"/>
            <a:ext cx="2286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773113"/>
            <a:ext cx="8167688" cy="514350"/>
          </a:xfr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Circuit can temporarily go to incorrect </a:t>
            </a:r>
            <a:r>
              <a:rPr lang="en-US" dirty="0" smtClean="0"/>
              <a:t>states </a:t>
            </a: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731838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/>
              <a:t>Hazards/Glitches</a:t>
            </a:r>
          </a:p>
        </p:txBody>
      </p:sp>
      <p:sp>
        <p:nvSpPr>
          <p:cNvPr id="31749" name="Arc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52975" y="1531938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rc 5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10800000">
            <a:off x="4756150" y="1776413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456113" y="1535113"/>
            <a:ext cx="312737" cy="490537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976813" y="17795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Arc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35600" y="1830388"/>
            <a:ext cx="363538" cy="246062"/>
          </a:xfrm>
          <a:custGeom>
            <a:avLst/>
            <a:gdLst>
              <a:gd name="T0" fmla="*/ 0 w 21600"/>
              <a:gd name="T1" fmla="*/ 0 h 21600"/>
              <a:gd name="T2" fmla="*/ 363538 w 21600"/>
              <a:gd name="T3" fmla="*/ 246062 h 21600"/>
              <a:gd name="T4" fmla="*/ 0 w 21600"/>
              <a:gd name="T5" fmla="*/ 2460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03900" y="20685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175250" y="19700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170488" y="21828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Arc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275263" y="1835150"/>
            <a:ext cx="115887" cy="241300"/>
          </a:xfrm>
          <a:custGeom>
            <a:avLst/>
            <a:gdLst>
              <a:gd name="T0" fmla="*/ 0 w 21600"/>
              <a:gd name="T1" fmla="*/ 0 h 21600"/>
              <a:gd name="T2" fmla="*/ 115887 w 21600"/>
              <a:gd name="T3" fmla="*/ 241300 h 21600"/>
              <a:gd name="T4" fmla="*/ 0 w 21600"/>
              <a:gd name="T5" fmla="*/ 2413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Arc 13"/>
          <p:cNvSpPr>
            <a:spLocks/>
          </p:cNvSpPr>
          <p:nvPr>
            <p:custDataLst>
              <p:tags r:id="rId12"/>
            </p:custDataLst>
          </p:nvPr>
        </p:nvSpPr>
        <p:spPr bwMode="auto">
          <a:xfrm rot="10800000">
            <a:off x="5273675" y="2074863"/>
            <a:ext cx="117475" cy="241300"/>
          </a:xfrm>
          <a:custGeom>
            <a:avLst/>
            <a:gdLst>
              <a:gd name="T0" fmla="*/ 0 w 21600"/>
              <a:gd name="T1" fmla="*/ 241300 h 21598"/>
              <a:gd name="T2" fmla="*/ 115887 w 21600"/>
              <a:gd name="T3" fmla="*/ 0 h 21598"/>
              <a:gd name="T4" fmla="*/ 117475 w 21600"/>
              <a:gd name="T5" fmla="*/ 24130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</a:path>
              <a:path w="21600" h="21598" stroke="0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Arc 14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10800000">
            <a:off x="5427663" y="2060575"/>
            <a:ext cx="373062" cy="249238"/>
          </a:xfrm>
          <a:custGeom>
            <a:avLst/>
            <a:gdLst>
              <a:gd name="T0" fmla="*/ 0 w 21600"/>
              <a:gd name="T1" fmla="*/ 249238 h 21600"/>
              <a:gd name="T2" fmla="*/ 371473 w 21600"/>
              <a:gd name="T3" fmla="*/ 0 h 21600"/>
              <a:gd name="T4" fmla="*/ 373062 w 21600"/>
              <a:gd name="T5" fmla="*/ 24923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5270500" y="18367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5264150" y="23193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54475" y="1862138"/>
            <a:ext cx="762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735388" y="1703388"/>
            <a:ext cx="306387" cy="407987"/>
          </a:xfrm>
          <a:custGeom>
            <a:avLst/>
            <a:gdLst>
              <a:gd name="T0" fmla="*/ 192 w 193"/>
              <a:gd name="T1" fmla="*/ 124 h 257"/>
              <a:gd name="T2" fmla="*/ 0 w 193"/>
              <a:gd name="T3" fmla="*/ 0 h 257"/>
              <a:gd name="T4" fmla="*/ 0 w 193"/>
              <a:gd name="T5" fmla="*/ 256 h 257"/>
              <a:gd name="T6" fmla="*/ 192 w 193"/>
              <a:gd name="T7" fmla="*/ 124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57"/>
              <a:gd name="T14" fmla="*/ 193 w 193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57">
                <a:moveTo>
                  <a:pt x="192" y="124"/>
                </a:moveTo>
                <a:lnTo>
                  <a:pt x="0" y="0"/>
                </a:lnTo>
                <a:lnTo>
                  <a:pt x="0" y="256"/>
                </a:lnTo>
                <a:lnTo>
                  <a:pt x="192" y="12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41788" y="1900238"/>
            <a:ext cx="31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590925" y="1905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Arc 21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751388" y="2200275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Arc 22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4751388" y="2446338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452938" y="2200275"/>
            <a:ext cx="312737" cy="490538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4954588" y="2451100"/>
            <a:ext cx="2127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249738" y="2584450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69875" y="1460500"/>
            <a:ext cx="259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Copilot Autopilot Request</a:t>
            </a:r>
          </a:p>
        </p:txBody>
      </p:sp>
      <p:sp>
        <p:nvSpPr>
          <p:cNvPr id="3177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2450" y="2378075"/>
            <a:ext cx="2339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Pilot Autopilot Request</a:t>
            </a:r>
          </a:p>
        </p:txBody>
      </p:sp>
      <p:sp>
        <p:nvSpPr>
          <p:cNvPr id="3177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7300" y="1911350"/>
            <a:ext cx="1666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Pilot in Charge?</a:t>
            </a:r>
          </a:p>
        </p:txBody>
      </p:sp>
      <p:sp>
        <p:nvSpPr>
          <p:cNvPr id="3177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19800" y="1854200"/>
            <a:ext cx="1914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Autopilot Engaged</a:t>
            </a:r>
          </a:p>
        </p:txBody>
      </p:sp>
      <p:sp>
        <p:nvSpPr>
          <p:cNvPr id="31775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3582988" y="2341563"/>
            <a:ext cx="877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587750" y="1898650"/>
            <a:ext cx="3175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2871788" y="2127250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855913" y="1646238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71788" y="2584450"/>
            <a:ext cx="148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167313" y="1771650"/>
            <a:ext cx="31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5162550" y="2178050"/>
            <a:ext cx="1588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117975" y="155257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3178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983163" y="1408113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3178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00625" y="2420938"/>
            <a:ext cx="350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C</a:t>
            </a:r>
          </a:p>
        </p:txBody>
      </p:sp>
      <p:sp>
        <p:nvSpPr>
          <p:cNvPr id="31785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138271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54050" y="3006725"/>
            <a:ext cx="703263" cy="300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PIC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B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AE</a:t>
            </a:r>
          </a:p>
        </p:txBody>
      </p:sp>
      <p:sp>
        <p:nvSpPr>
          <p:cNvPr id="31787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014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64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28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91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5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186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3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81818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4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44525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5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077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6" name="Line 5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7712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7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834390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8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1322388" y="3109913"/>
            <a:ext cx="704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9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1322388" y="3517900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0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1323975" y="3981450"/>
            <a:ext cx="70405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1" name="Line 5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1336675" y="457200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2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1322388" y="499745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3" name="Line 5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1322388" y="5262563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2011363" y="3735388"/>
            <a:ext cx="63642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5" name="Line 6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2032000" y="3513138"/>
            <a:ext cx="3175" cy="239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6" name="Line 6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1333500" y="5824538"/>
            <a:ext cx="682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52800" y="624840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Must filter out temporary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2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773113"/>
            <a:ext cx="8167688" cy="514350"/>
          </a:xfr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Circuit can temporarily go to incorrect </a:t>
            </a:r>
            <a:r>
              <a:rPr lang="en-US" dirty="0" smtClean="0"/>
              <a:t>states </a:t>
            </a:r>
            <a:endParaRPr 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731838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/>
              <a:t>Hazards/Glitches</a:t>
            </a:r>
          </a:p>
        </p:txBody>
      </p:sp>
      <p:sp>
        <p:nvSpPr>
          <p:cNvPr id="31749" name="Arc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752975" y="1531938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rc 5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10800000">
            <a:off x="4756150" y="1776413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456113" y="1535113"/>
            <a:ext cx="312737" cy="490537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976813" y="17795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Arc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35600" y="1830388"/>
            <a:ext cx="363538" cy="246062"/>
          </a:xfrm>
          <a:custGeom>
            <a:avLst/>
            <a:gdLst>
              <a:gd name="T0" fmla="*/ 0 w 21600"/>
              <a:gd name="T1" fmla="*/ 0 h 21600"/>
              <a:gd name="T2" fmla="*/ 363538 w 21600"/>
              <a:gd name="T3" fmla="*/ 246062 h 21600"/>
              <a:gd name="T4" fmla="*/ 0 w 21600"/>
              <a:gd name="T5" fmla="*/ 2460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03900" y="20685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175250" y="1970088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170488" y="2182813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Arc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275263" y="1835150"/>
            <a:ext cx="115887" cy="241300"/>
          </a:xfrm>
          <a:custGeom>
            <a:avLst/>
            <a:gdLst>
              <a:gd name="T0" fmla="*/ 0 w 21600"/>
              <a:gd name="T1" fmla="*/ 0 h 21600"/>
              <a:gd name="T2" fmla="*/ 115887 w 21600"/>
              <a:gd name="T3" fmla="*/ 241300 h 21600"/>
              <a:gd name="T4" fmla="*/ 0 w 21600"/>
              <a:gd name="T5" fmla="*/ 2413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Arc 13"/>
          <p:cNvSpPr>
            <a:spLocks/>
          </p:cNvSpPr>
          <p:nvPr>
            <p:custDataLst>
              <p:tags r:id="rId12"/>
            </p:custDataLst>
          </p:nvPr>
        </p:nvSpPr>
        <p:spPr bwMode="auto">
          <a:xfrm rot="10800000">
            <a:off x="5273675" y="2074863"/>
            <a:ext cx="117475" cy="241300"/>
          </a:xfrm>
          <a:custGeom>
            <a:avLst/>
            <a:gdLst>
              <a:gd name="T0" fmla="*/ 0 w 21600"/>
              <a:gd name="T1" fmla="*/ 241300 h 21598"/>
              <a:gd name="T2" fmla="*/ 115887 w 21600"/>
              <a:gd name="T3" fmla="*/ 0 h 21598"/>
              <a:gd name="T4" fmla="*/ 117475 w 21600"/>
              <a:gd name="T5" fmla="*/ 24130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</a:path>
              <a:path w="21600" h="21598" stroke="0" extrusionOk="0">
                <a:moveTo>
                  <a:pt x="-1" y="21597"/>
                </a:moveTo>
                <a:cubicBezTo>
                  <a:pt x="-1" y="9782"/>
                  <a:pt x="9493" y="159"/>
                  <a:pt x="21307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Arc 14"/>
          <p:cNvSpPr>
            <a:spLocks/>
          </p:cNvSpPr>
          <p:nvPr>
            <p:custDataLst>
              <p:tags r:id="rId13"/>
            </p:custDataLst>
          </p:nvPr>
        </p:nvSpPr>
        <p:spPr bwMode="auto">
          <a:xfrm rot="10800000">
            <a:off x="5427663" y="2060575"/>
            <a:ext cx="373062" cy="249238"/>
          </a:xfrm>
          <a:custGeom>
            <a:avLst/>
            <a:gdLst>
              <a:gd name="T0" fmla="*/ 0 w 21600"/>
              <a:gd name="T1" fmla="*/ 249238 h 21600"/>
              <a:gd name="T2" fmla="*/ 371473 w 21600"/>
              <a:gd name="T3" fmla="*/ 0 h 21600"/>
              <a:gd name="T4" fmla="*/ 373062 w 21600"/>
              <a:gd name="T5" fmla="*/ 24923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706"/>
                  <a:pt x="9614" y="50"/>
                  <a:pt x="2150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5270500" y="18367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5264150" y="2319338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Oval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54475" y="1862138"/>
            <a:ext cx="76200" cy="7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735388" y="1703388"/>
            <a:ext cx="306387" cy="407987"/>
          </a:xfrm>
          <a:custGeom>
            <a:avLst/>
            <a:gdLst>
              <a:gd name="T0" fmla="*/ 192 w 193"/>
              <a:gd name="T1" fmla="*/ 124 h 257"/>
              <a:gd name="T2" fmla="*/ 0 w 193"/>
              <a:gd name="T3" fmla="*/ 0 h 257"/>
              <a:gd name="T4" fmla="*/ 0 w 193"/>
              <a:gd name="T5" fmla="*/ 256 h 257"/>
              <a:gd name="T6" fmla="*/ 192 w 193"/>
              <a:gd name="T7" fmla="*/ 124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93"/>
              <a:gd name="T13" fmla="*/ 0 h 257"/>
              <a:gd name="T14" fmla="*/ 193 w 193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3" h="257">
                <a:moveTo>
                  <a:pt x="192" y="124"/>
                </a:moveTo>
                <a:lnTo>
                  <a:pt x="0" y="0"/>
                </a:lnTo>
                <a:lnTo>
                  <a:pt x="0" y="256"/>
                </a:lnTo>
                <a:lnTo>
                  <a:pt x="192" y="12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41788" y="1900238"/>
            <a:ext cx="31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590925" y="1905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Arc 21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751388" y="2200275"/>
            <a:ext cx="212725" cy="247650"/>
          </a:xfrm>
          <a:custGeom>
            <a:avLst/>
            <a:gdLst>
              <a:gd name="T0" fmla="*/ 0 w 21600"/>
              <a:gd name="T1" fmla="*/ 0 h 21600"/>
              <a:gd name="T2" fmla="*/ 212725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Arc 22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4751388" y="2446338"/>
            <a:ext cx="212725" cy="241300"/>
          </a:xfrm>
          <a:custGeom>
            <a:avLst/>
            <a:gdLst>
              <a:gd name="T0" fmla="*/ 0 w 21600"/>
              <a:gd name="T1" fmla="*/ 241300 h 21599"/>
              <a:gd name="T2" fmla="*/ 211139 w 21600"/>
              <a:gd name="T3" fmla="*/ 0 h 21599"/>
              <a:gd name="T4" fmla="*/ 212725 w 21600"/>
              <a:gd name="T5" fmla="*/ 2413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732"/>
                  <a:pt x="9572" y="88"/>
                  <a:pt x="21438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452938" y="2200275"/>
            <a:ext cx="312737" cy="490538"/>
          </a:xfrm>
          <a:custGeom>
            <a:avLst/>
            <a:gdLst>
              <a:gd name="T0" fmla="*/ 184 w 197"/>
              <a:gd name="T1" fmla="*/ 0 h 309"/>
              <a:gd name="T2" fmla="*/ 184 w 197"/>
              <a:gd name="T3" fmla="*/ 0 h 309"/>
              <a:gd name="T4" fmla="*/ 0 w 197"/>
              <a:gd name="T5" fmla="*/ 0 h 309"/>
              <a:gd name="T6" fmla="*/ 0 w 197"/>
              <a:gd name="T7" fmla="*/ 308 h 309"/>
              <a:gd name="T8" fmla="*/ 196 w 197"/>
              <a:gd name="T9" fmla="*/ 308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"/>
              <a:gd name="T16" fmla="*/ 0 h 309"/>
              <a:gd name="T17" fmla="*/ 197 w 197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" h="309">
                <a:moveTo>
                  <a:pt x="184" y="0"/>
                </a:moveTo>
                <a:lnTo>
                  <a:pt x="184" y="0"/>
                </a:lnTo>
                <a:lnTo>
                  <a:pt x="0" y="0"/>
                </a:lnTo>
                <a:lnTo>
                  <a:pt x="0" y="308"/>
                </a:lnTo>
                <a:lnTo>
                  <a:pt x="196" y="3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4954588" y="2451100"/>
            <a:ext cx="2127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249738" y="2584450"/>
            <a:ext cx="19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69875" y="1460500"/>
            <a:ext cx="259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Copilot Autopilot Request</a:t>
            </a:r>
          </a:p>
        </p:txBody>
      </p:sp>
      <p:sp>
        <p:nvSpPr>
          <p:cNvPr id="3177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2450" y="2378075"/>
            <a:ext cx="2339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imes New Roman" charset="0"/>
              </a:rPr>
              <a:t>Pilot Autopilot Request</a:t>
            </a:r>
          </a:p>
        </p:txBody>
      </p:sp>
      <p:sp>
        <p:nvSpPr>
          <p:cNvPr id="3177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7300" y="1911350"/>
            <a:ext cx="1666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Pilot in Charge?</a:t>
            </a:r>
          </a:p>
        </p:txBody>
      </p:sp>
      <p:sp>
        <p:nvSpPr>
          <p:cNvPr id="3177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019800" y="1854200"/>
            <a:ext cx="1914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Autopilot Engaged</a:t>
            </a:r>
          </a:p>
        </p:txBody>
      </p:sp>
      <p:sp>
        <p:nvSpPr>
          <p:cNvPr id="31775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3582988" y="2341563"/>
            <a:ext cx="877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587750" y="1898650"/>
            <a:ext cx="3175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H="1">
            <a:off x="2871788" y="2127250"/>
            <a:ext cx="719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855913" y="1646238"/>
            <a:ext cx="159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71788" y="2584450"/>
            <a:ext cx="1481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167313" y="1771650"/>
            <a:ext cx="31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5162550" y="2178050"/>
            <a:ext cx="1588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117975" y="155257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A</a:t>
            </a:r>
          </a:p>
        </p:txBody>
      </p:sp>
      <p:sp>
        <p:nvSpPr>
          <p:cNvPr id="3178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983163" y="1408113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B</a:t>
            </a:r>
          </a:p>
        </p:txBody>
      </p:sp>
      <p:sp>
        <p:nvSpPr>
          <p:cNvPr id="3178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000625" y="2420938"/>
            <a:ext cx="350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C</a:t>
            </a:r>
          </a:p>
        </p:txBody>
      </p:sp>
      <p:sp>
        <p:nvSpPr>
          <p:cNvPr id="31785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138271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54050" y="3006725"/>
            <a:ext cx="703263" cy="300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PIC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PAR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B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C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000">
                <a:latin typeface="Times New Roman" charset="0"/>
              </a:rPr>
              <a:t>AE</a:t>
            </a:r>
          </a:p>
        </p:txBody>
      </p:sp>
      <p:sp>
        <p:nvSpPr>
          <p:cNvPr id="31787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014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64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328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91953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1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551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2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186363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3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818188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4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44525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5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077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6" name="Line 5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7712075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7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8343900" y="2925763"/>
            <a:ext cx="0" cy="319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8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1322388" y="3109913"/>
            <a:ext cx="704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9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1322388" y="3517900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0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1323975" y="3981450"/>
            <a:ext cx="70405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1" name="Line 5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1336675" y="457200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2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 flipH="1">
            <a:off x="1322388" y="4997450"/>
            <a:ext cx="692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3" name="Line 5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>
            <a:off x="1322388" y="5262563"/>
            <a:ext cx="7302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2011363" y="3735388"/>
            <a:ext cx="63642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5" name="Line 6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2032000" y="3513138"/>
            <a:ext cx="3175" cy="239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6" name="Line 6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1333500" y="5824538"/>
            <a:ext cx="682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52800" y="624840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Must filter out temporary states</a:t>
            </a:r>
            <a:endParaRPr lang="en-US" dirty="0"/>
          </a:p>
        </p:txBody>
      </p:sp>
      <p:sp>
        <p:nvSpPr>
          <p:cNvPr id="64" name="Line 5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H="1" flipV="1">
            <a:off x="2016124" y="4572000"/>
            <a:ext cx="557213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2725738" y="4343404"/>
            <a:ext cx="5618162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573338" y="4343404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2035174" y="4997450"/>
            <a:ext cx="1160464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3352799" y="4768854"/>
            <a:ext cx="5010151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3195638" y="4768854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2028824" y="5824538"/>
            <a:ext cx="1202531" cy="4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5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flipH="1" flipV="1">
            <a:off x="2016124" y="5262563"/>
            <a:ext cx="557213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2725738" y="5491167"/>
            <a:ext cx="5618162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 flipV="1">
            <a:off x="2592389" y="5262567"/>
            <a:ext cx="152400" cy="22860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V="1">
            <a:off x="3205163" y="5791200"/>
            <a:ext cx="816768" cy="228600"/>
            <a:chOff x="3205163" y="5595942"/>
            <a:chExt cx="816768" cy="228600"/>
          </a:xfrm>
        </p:grpSpPr>
        <p:sp>
          <p:nvSpPr>
            <p:cNvPr id="71" name="Line 8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flipH="1">
              <a:off x="3357563" y="5595942"/>
              <a:ext cx="531018" cy="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3205163" y="5595942"/>
              <a:ext cx="152400" cy="22860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 flipH="1" flipV="1">
              <a:off x="3869531" y="5595942"/>
              <a:ext cx="152400" cy="228600"/>
            </a:xfrm>
            <a:prstGeom prst="line">
              <a:avLst/>
            </a:pr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Line 5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 flipV="1">
            <a:off x="4021930" y="5824534"/>
            <a:ext cx="4321969" cy="8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4" idx="3"/>
            <a:endCxn id="31789" idx="1"/>
          </p:cNvCxnSpPr>
          <p:nvPr/>
        </p:nvCxnSpPr>
        <p:spPr>
          <a:xfrm flipV="1">
            <a:off x="2592389" y="6119813"/>
            <a:ext cx="688975" cy="280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45682" y="62161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OH NO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FC4B-684B-7F48-9A49-2698A0D1F1E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762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Safe Sequential Circuits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762000"/>
            <a:ext cx="8229600" cy="2286000"/>
          </a:xfrm>
          <a:noFill/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Clocked elements on feedback, perhaps outputs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 signal synchronizes operation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Clocked elements hide </a:t>
            </a:r>
            <a:r>
              <a:rPr lang="en-US" dirty="0" smtClean="0">
                <a:ea typeface="ＭＳ Ｐゴシック" charset="-128"/>
              </a:rPr>
              <a:t>glitches/hazards</a:t>
            </a:r>
          </a:p>
          <a:p>
            <a:pPr lvl="1" eaLnBrk="1" hangingPunct="1"/>
            <a:endParaRPr lang="en-US" dirty="0">
              <a:ea typeface="ＭＳ Ｐゴシック" charset="-128"/>
            </a:endParaRPr>
          </a:p>
          <a:p>
            <a:pPr lvl="1" eaLnBrk="1" hangingPunct="1">
              <a:buNone/>
            </a:pPr>
            <a:r>
              <a:rPr lang="en-US" dirty="0">
                <a:ea typeface="ＭＳ Ｐゴシック" charset="-128"/>
              </a:rPr>
              <a:t> </a:t>
            </a:r>
          </a:p>
        </p:txBody>
      </p:sp>
      <p:sp>
        <p:nvSpPr>
          <p:cNvPr id="3379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7100" y="3946525"/>
            <a:ext cx="920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Clock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13325" y="2547938"/>
            <a:ext cx="255588" cy="1060450"/>
            <a:chOff x="3146" y="1811"/>
            <a:chExt cx="161" cy="667"/>
          </a:xfrm>
        </p:grpSpPr>
        <p:sp>
          <p:nvSpPr>
            <p:cNvPr id="33917" name="Rectangle 6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146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8" name="Rectangle 7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3146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9" name="Rectangle 8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146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79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9388" y="222567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157538" y="2219325"/>
            <a:ext cx="415925" cy="1517650"/>
            <a:chOff x="1978" y="1603"/>
            <a:chExt cx="261" cy="956"/>
          </a:xfrm>
        </p:grpSpPr>
        <p:sp>
          <p:nvSpPr>
            <p:cNvPr id="33907" name="Rectangle 11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978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8" name="Rectangle 12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074" y="1649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9" name="Rectangle 13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122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0" name="Rectangle 14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78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1" name="Rectangle 15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74" y="1793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2" name="Rectangle 16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22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3" name="Rectangle 1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978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4" name="Rectangle 1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978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5" name="Rectangle 19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978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6" name="Rectangle 20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074" y="2241"/>
              <a:ext cx="1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n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1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71950" y="2487613"/>
            <a:ext cx="6540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Logic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2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76688" y="278447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3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52888" y="2784475"/>
            <a:ext cx="944562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Network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600700" y="2219325"/>
            <a:ext cx="460375" cy="1517650"/>
            <a:chOff x="3516" y="1603"/>
            <a:chExt cx="290" cy="956"/>
          </a:xfrm>
        </p:grpSpPr>
        <p:sp>
          <p:nvSpPr>
            <p:cNvPr id="33897" name="Rectangle 2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6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8" name="Rectangle 2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612" y="1649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9" name="Rectangle 27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660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0" name="Rectangle 28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6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1" name="Rectangle 29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612" y="1793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2" name="Rectangle 3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660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3" name="Rectangle 31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516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4" name="Rectangle 32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516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5" name="Rectangle 33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516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6" name="Rectangle 34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612" y="2241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5" name="Freeform 3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54350" y="3321050"/>
            <a:ext cx="2090738" cy="37941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438525" y="2547938"/>
            <a:ext cx="255588" cy="1060450"/>
            <a:chOff x="2154" y="1811"/>
            <a:chExt cx="161" cy="667"/>
          </a:xfrm>
        </p:grpSpPr>
        <p:sp>
          <p:nvSpPr>
            <p:cNvPr id="33894" name="Rectangle 37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54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5" name="Rectangle 38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154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6" name="Rectangle 3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154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7" name="Rectangle 4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75125" y="35448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91125" y="31765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Rectangle 4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7950" y="2481263"/>
            <a:ext cx="157163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9538" y="2116138"/>
            <a:ext cx="157162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Freeform 4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25775" y="2198688"/>
            <a:ext cx="2627313" cy="1990725"/>
          </a:xfrm>
          <a:custGeom>
            <a:avLst/>
            <a:gdLst>
              <a:gd name="T0" fmla="*/ 0 w 1655"/>
              <a:gd name="T1" fmla="*/ 1253 h 1254"/>
              <a:gd name="T2" fmla="*/ 1654 w 1655"/>
              <a:gd name="T3" fmla="*/ 1253 h 1254"/>
              <a:gd name="T4" fmla="*/ 1654 w 1655"/>
              <a:gd name="T5" fmla="*/ 0 h 1254"/>
              <a:gd name="T6" fmla="*/ 1467 w 1655"/>
              <a:gd name="T7" fmla="*/ 0 h 1254"/>
              <a:gd name="T8" fmla="*/ 0 60000 65536"/>
              <a:gd name="T9" fmla="*/ 0 60000 65536"/>
              <a:gd name="T10" fmla="*/ 0 60000 65536"/>
              <a:gd name="T11" fmla="*/ 0 60000 65536"/>
              <a:gd name="T12" fmla="*/ 0 w 1655"/>
              <a:gd name="T13" fmla="*/ 0 h 1254"/>
              <a:gd name="T14" fmla="*/ 1655 w 1655"/>
              <a:gd name="T15" fmla="*/ 1254 h 1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5" h="1254">
                <a:moveTo>
                  <a:pt x="0" y="1253"/>
                </a:moveTo>
                <a:lnTo>
                  <a:pt x="1654" y="1253"/>
                </a:lnTo>
                <a:lnTo>
                  <a:pt x="1654" y="0"/>
                </a:lnTo>
                <a:lnTo>
                  <a:pt x="146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41938" y="2749550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Line 4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348288" y="34544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Line 4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254500" y="3856038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Line 4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470025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Line 4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101850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5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736850" y="4705350"/>
            <a:ext cx="9525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Line 5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359150" y="4714875"/>
            <a:ext cx="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Line 5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4016375" y="4705350"/>
            <a:ext cx="0" cy="715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Line 5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283200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Line 5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903913" y="4705350"/>
            <a:ext cx="0" cy="81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Line 5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532563" y="4705350"/>
            <a:ext cx="0" cy="735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Line 5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164388" y="4714875"/>
            <a:ext cx="0" cy="687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5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808913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Line 5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8431213" y="4705350"/>
            <a:ext cx="0" cy="1068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Rectangle 5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22288" y="4797425"/>
            <a:ext cx="922337" cy="103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Clock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Data</a:t>
            </a:r>
          </a:p>
        </p:txBody>
      </p:sp>
      <p:sp>
        <p:nvSpPr>
          <p:cNvPr id="33827" name="Line 6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1422400" y="5676900"/>
            <a:ext cx="225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Line 6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1422400" y="5429250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Line 6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3478213" y="5675313"/>
            <a:ext cx="625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Line 63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3486150" y="5421313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Line 6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1817688" y="5676900"/>
            <a:ext cx="149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Line 6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1819275" y="5419725"/>
            <a:ext cx="14922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Line 6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6000750" y="5673725"/>
            <a:ext cx="731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Line 6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5994400" y="5426075"/>
            <a:ext cx="744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Line 6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4256088" y="5670550"/>
            <a:ext cx="159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Line 69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267200" y="5427663"/>
            <a:ext cx="156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70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043613" y="53848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Valid</a:t>
            </a:r>
          </a:p>
        </p:txBody>
      </p:sp>
      <p:sp>
        <p:nvSpPr>
          <p:cNvPr id="33838" name="Line 7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6907213" y="5664200"/>
            <a:ext cx="146050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Line 72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H="1">
            <a:off x="6899275" y="5416550"/>
            <a:ext cx="14541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Rectangle 7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175500" y="5370513"/>
            <a:ext cx="9255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</a:p>
        </p:txBody>
      </p:sp>
      <p:sp>
        <p:nvSpPr>
          <p:cNvPr id="33841" name="Line 74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52825" y="2265363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2" name="Line 75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3556000" y="2635250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3" name="Line 76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5349875" y="3332163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4" name="Line 77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3552825" y="3303588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5" name="Line 78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343525" y="23701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6" name="Line 79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353050" y="2635250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7" name="Line 80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000625" y="2644775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8" name="Line 8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5010150" y="2370138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9" name="Line 8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010150" y="3332163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1638300" y="5418138"/>
            <a:ext cx="190500" cy="257175"/>
            <a:chOff x="1272" y="3864"/>
            <a:chExt cx="120" cy="162"/>
          </a:xfrm>
        </p:grpSpPr>
        <p:sp>
          <p:nvSpPr>
            <p:cNvPr id="33892" name="Line 84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3" name="Line 85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5824538" y="5418138"/>
            <a:ext cx="188912" cy="257175"/>
            <a:chOff x="1272" y="3864"/>
            <a:chExt cx="120" cy="162"/>
          </a:xfrm>
        </p:grpSpPr>
        <p:sp>
          <p:nvSpPr>
            <p:cNvPr id="33890" name="Line 87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1" name="Line 88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6724650" y="5418138"/>
            <a:ext cx="190500" cy="257175"/>
            <a:chOff x="1272" y="3864"/>
            <a:chExt cx="120" cy="162"/>
          </a:xfrm>
        </p:grpSpPr>
        <p:sp>
          <p:nvSpPr>
            <p:cNvPr id="33888" name="Line 90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9" name="Line 9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9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8348663" y="5408613"/>
            <a:ext cx="190500" cy="257175"/>
            <a:chOff x="1272" y="3864"/>
            <a:chExt cx="120" cy="162"/>
          </a:xfrm>
        </p:grpSpPr>
        <p:sp>
          <p:nvSpPr>
            <p:cNvPr id="33886" name="Line 93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7" name="Line 94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4086225" y="5418138"/>
            <a:ext cx="190500" cy="257175"/>
            <a:chOff x="1272" y="3864"/>
            <a:chExt cx="120" cy="162"/>
          </a:xfrm>
        </p:grpSpPr>
        <p:sp>
          <p:nvSpPr>
            <p:cNvPr id="33884" name="Line 96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5" name="Line 9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3300413" y="5413375"/>
            <a:ext cx="188912" cy="257175"/>
            <a:chOff x="1272" y="3864"/>
            <a:chExt cx="120" cy="162"/>
          </a:xfrm>
        </p:grpSpPr>
        <p:sp>
          <p:nvSpPr>
            <p:cNvPr id="33882" name="Line 99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56" name="Line 101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1423988" y="5113338"/>
            <a:ext cx="1338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7" name="Line 102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724150" y="4852988"/>
            <a:ext cx="1317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8" name="Line 103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2744788" y="483711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9" name="Line 104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4003675" y="51260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0" name="Line 105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272088" y="4854575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1" name="Line 106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283200" y="4837113"/>
            <a:ext cx="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2" name="Line 107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532563" y="48434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3" name="Line 10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6521450" y="5111750"/>
            <a:ext cx="1308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4" name="Line 10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7794625" y="4832350"/>
            <a:ext cx="862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5" name="Line 110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4659313" y="4751388"/>
            <a:ext cx="0" cy="688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6" name="Line 111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27336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7" name="Line 112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2105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8" name="Line 113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145732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9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4010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0" name="Line 11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46672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1" name="Line 11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528637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2" name="Line 11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65341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3" name="Line 11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7162800" y="56657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4" name="Line 119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8009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5" name="Line 120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3362325" y="560705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6" name="Line 121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903913" y="558800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7" name="Line 122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7808913" y="48133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8" name="Line 123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017963" y="48498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9" name="Rectangle 124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2122488" y="5360988"/>
            <a:ext cx="925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  <a:endParaRPr lang="en-US" sz="16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3880" name="Rectangle 125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3481388" y="5372100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Valid</a:t>
            </a:r>
          </a:p>
        </p:txBody>
      </p:sp>
      <p:sp>
        <p:nvSpPr>
          <p:cNvPr id="33881" name="Rectangle 126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4600575" y="5364163"/>
            <a:ext cx="9255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latin typeface="Times New Roman" charset="0"/>
              </a:rPr>
              <a:t>Compute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762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Safe Sequential Circuits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762000"/>
            <a:ext cx="8229600" cy="2286000"/>
          </a:xfrm>
          <a:noFill/>
        </p:spPr>
        <p:txBody>
          <a:bodyPr lIns="90472" tIns="44442" rIns="90472" bIns="44442">
            <a:normAutofit fontScale="92500" lnSpcReduction="10000"/>
          </a:bodyPr>
          <a:lstStyle/>
          <a:p>
            <a:pPr eaLnBrk="1" hangingPunct="1"/>
            <a:r>
              <a:rPr lang="en-US" dirty="0"/>
              <a:t>Clocked elements on feedback, perhaps outputs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 signal synchronizes operation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Clocked elements hide </a:t>
            </a:r>
            <a:r>
              <a:rPr lang="en-US" dirty="0" smtClean="0">
                <a:ea typeface="ＭＳ Ｐゴシック" charset="-128"/>
              </a:rPr>
              <a:t>glitches/hazards</a:t>
            </a:r>
          </a:p>
          <a:p>
            <a:pPr lvl="1" eaLnBrk="1" hangingPunct="1"/>
            <a:endParaRPr lang="en-US" dirty="0">
              <a:ea typeface="ＭＳ Ｐゴシック" charset="-128"/>
            </a:endParaRPr>
          </a:p>
          <a:p>
            <a:pPr lvl="1" eaLnBrk="1" hangingPunct="1">
              <a:buNone/>
            </a:pPr>
            <a:r>
              <a:rPr lang="en-US" dirty="0">
                <a:ea typeface="ＭＳ Ｐゴシック" charset="-128"/>
              </a:rPr>
              <a:t> </a:t>
            </a:r>
          </a:p>
        </p:txBody>
      </p:sp>
      <p:sp>
        <p:nvSpPr>
          <p:cNvPr id="3379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7100" y="3946525"/>
            <a:ext cx="920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rebuchet MS" charset="0"/>
              </a:rPr>
              <a:t>Clock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13325" y="2547938"/>
            <a:ext cx="255588" cy="1060450"/>
            <a:chOff x="3146" y="1811"/>
            <a:chExt cx="161" cy="667"/>
          </a:xfrm>
        </p:grpSpPr>
        <p:sp>
          <p:nvSpPr>
            <p:cNvPr id="33917" name="Rectangle 6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146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8" name="Rectangle 7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3146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9" name="Rectangle 8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146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79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9388" y="2225675"/>
            <a:ext cx="1012825" cy="1206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157538" y="2219325"/>
            <a:ext cx="415925" cy="1517650"/>
            <a:chOff x="1978" y="1603"/>
            <a:chExt cx="261" cy="956"/>
          </a:xfrm>
        </p:grpSpPr>
        <p:sp>
          <p:nvSpPr>
            <p:cNvPr id="33907" name="Rectangle 11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978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8" name="Rectangle 12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074" y="1649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9" name="Rectangle 13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122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0" name="Rectangle 14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78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1" name="Rectangle 15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74" y="1793"/>
              <a:ext cx="1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2" name="Rectangle 16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22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3" name="Rectangle 1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978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4" name="Rectangle 1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978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5" name="Rectangle 19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978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X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16" name="Rectangle 20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074" y="2241"/>
              <a:ext cx="1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n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1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71950" y="2487613"/>
            <a:ext cx="6540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Logic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2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76688" y="2784475"/>
            <a:ext cx="1809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33803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52888" y="2784475"/>
            <a:ext cx="944562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rebuchet MS" charset="0"/>
              </a:rPr>
              <a:t>Network</a:t>
            </a:r>
          </a:p>
          <a:p>
            <a:pPr hangingPunct="0"/>
            <a:endParaRPr lang="en-US" sz="1600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4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600700" y="2219325"/>
            <a:ext cx="460375" cy="1517650"/>
            <a:chOff x="3516" y="1603"/>
            <a:chExt cx="290" cy="956"/>
          </a:xfrm>
        </p:grpSpPr>
        <p:sp>
          <p:nvSpPr>
            <p:cNvPr id="33897" name="Rectangle 2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6" y="1603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8" name="Rectangle 2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612" y="1649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1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9" name="Rectangle 27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660" y="1603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0" name="Rectangle 28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6" y="1747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1" name="Rectangle 29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612" y="1793"/>
              <a:ext cx="16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2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2" name="Rectangle 3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660" y="174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3" name="Rectangle 31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516" y="1907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4" name="Rectangle 32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516" y="2051"/>
              <a:ext cx="11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5" name="Rectangle 33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3516" y="2195"/>
              <a:ext cx="184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Z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906" name="Rectangle 34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612" y="2241"/>
              <a:ext cx="1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rebuchet MS" charset="0"/>
                </a:rPr>
                <a:t>m</a:t>
              </a:r>
            </a:p>
            <a:p>
              <a:pPr eaLnBrk="0" latinLnBrk="1" hangingPunct="0"/>
              <a:endParaRPr lang="en-US" sz="12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5" name="Freeform 3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054350" y="3321050"/>
            <a:ext cx="2090738" cy="379413"/>
          </a:xfrm>
          <a:custGeom>
            <a:avLst/>
            <a:gdLst>
              <a:gd name="T0" fmla="*/ 1280 w 1281"/>
              <a:gd name="T1" fmla="*/ 16 h 257"/>
              <a:gd name="T2" fmla="*/ 1280 w 1281"/>
              <a:gd name="T3" fmla="*/ 256 h 257"/>
              <a:gd name="T4" fmla="*/ 0 w 1281"/>
              <a:gd name="T5" fmla="*/ 256 h 257"/>
              <a:gd name="T6" fmla="*/ 0 w 1281"/>
              <a:gd name="T7" fmla="*/ 0 h 257"/>
              <a:gd name="T8" fmla="*/ 16 w 1281"/>
              <a:gd name="T9" fmla="*/ 0 h 257"/>
              <a:gd name="T10" fmla="*/ 96 w 1281"/>
              <a:gd name="T11" fmla="*/ 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1"/>
              <a:gd name="T19" fmla="*/ 0 h 257"/>
              <a:gd name="T20" fmla="*/ 1281 w 1281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1" h="257">
                <a:moveTo>
                  <a:pt x="1280" y="16"/>
                </a:moveTo>
                <a:lnTo>
                  <a:pt x="1280" y="256"/>
                </a:lnTo>
                <a:lnTo>
                  <a:pt x="0" y="256"/>
                </a:lnTo>
                <a:lnTo>
                  <a:pt x="0" y="0"/>
                </a:lnTo>
                <a:lnTo>
                  <a:pt x="16" y="0"/>
                </a:lnTo>
                <a:lnTo>
                  <a:pt x="9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438525" y="2547938"/>
            <a:ext cx="255588" cy="1060450"/>
            <a:chOff x="2154" y="1811"/>
            <a:chExt cx="161" cy="667"/>
          </a:xfrm>
        </p:grpSpPr>
        <p:sp>
          <p:nvSpPr>
            <p:cNvPr id="33894" name="Rectangle 37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54" y="181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5" name="Rectangle 38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154" y="1971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33896" name="Rectangle 3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154" y="2115"/>
              <a:ext cx="161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rebuchet MS" charset="0"/>
                </a:rPr>
                <a:t>-</a:t>
              </a:r>
            </a:p>
            <a:p>
              <a:pPr eaLnBrk="0" latinLnBrk="1" hangingPunct="0"/>
              <a:endParaRPr lang="en-US" sz="160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33807" name="Rectangle 4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75125" y="35448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4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91125" y="3176588"/>
            <a:ext cx="157163" cy="311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Rectangle 4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187950" y="2481263"/>
            <a:ext cx="157163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Rectangle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9538" y="2116138"/>
            <a:ext cx="157162" cy="3095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Freeform 4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025775" y="2198688"/>
            <a:ext cx="2627313" cy="1990725"/>
          </a:xfrm>
          <a:custGeom>
            <a:avLst/>
            <a:gdLst>
              <a:gd name="T0" fmla="*/ 0 w 1655"/>
              <a:gd name="T1" fmla="*/ 1253 h 1254"/>
              <a:gd name="T2" fmla="*/ 1654 w 1655"/>
              <a:gd name="T3" fmla="*/ 1253 h 1254"/>
              <a:gd name="T4" fmla="*/ 1654 w 1655"/>
              <a:gd name="T5" fmla="*/ 0 h 1254"/>
              <a:gd name="T6" fmla="*/ 1467 w 1655"/>
              <a:gd name="T7" fmla="*/ 0 h 1254"/>
              <a:gd name="T8" fmla="*/ 0 60000 65536"/>
              <a:gd name="T9" fmla="*/ 0 60000 65536"/>
              <a:gd name="T10" fmla="*/ 0 60000 65536"/>
              <a:gd name="T11" fmla="*/ 0 60000 65536"/>
              <a:gd name="T12" fmla="*/ 0 w 1655"/>
              <a:gd name="T13" fmla="*/ 0 h 1254"/>
              <a:gd name="T14" fmla="*/ 1655 w 1655"/>
              <a:gd name="T15" fmla="*/ 1254 h 1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55" h="1254">
                <a:moveTo>
                  <a:pt x="0" y="1253"/>
                </a:moveTo>
                <a:lnTo>
                  <a:pt x="1654" y="1253"/>
                </a:lnTo>
                <a:lnTo>
                  <a:pt x="1654" y="0"/>
                </a:lnTo>
                <a:lnTo>
                  <a:pt x="146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41938" y="2749550"/>
            <a:ext cx="303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Line 4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348288" y="3454400"/>
            <a:ext cx="29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Line 4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254500" y="3856038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Line 4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470025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Line 4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101850" y="4705350"/>
            <a:ext cx="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5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736850" y="4705350"/>
            <a:ext cx="9525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Line 5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359150" y="4714875"/>
            <a:ext cx="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Line 52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4016375" y="4705350"/>
            <a:ext cx="0" cy="715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Line 5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283200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Line 5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5903913" y="4705350"/>
            <a:ext cx="0" cy="81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Line 5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6532563" y="4705350"/>
            <a:ext cx="0" cy="735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Line 5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7164388" y="4714875"/>
            <a:ext cx="0" cy="687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Line 5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808913" y="47053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5" name="Line 5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8431213" y="4705350"/>
            <a:ext cx="0" cy="1068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Rectangle 5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22288" y="4797425"/>
            <a:ext cx="922337" cy="103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Clock</a:t>
            </a:r>
          </a:p>
          <a:p>
            <a:pPr algn="r"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>
                <a:latin typeface="Trebuchet MS" charset="0"/>
              </a:rPr>
              <a:t>Data</a:t>
            </a:r>
          </a:p>
        </p:txBody>
      </p:sp>
      <p:sp>
        <p:nvSpPr>
          <p:cNvPr id="33827" name="Line 6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1422400" y="5676900"/>
            <a:ext cx="225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Line 6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1422400" y="5429250"/>
            <a:ext cx="234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Line 6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3478213" y="5675313"/>
            <a:ext cx="625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Line 63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3486150" y="5421313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Line 6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1817688" y="5676900"/>
            <a:ext cx="149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Line 6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1819275" y="5419725"/>
            <a:ext cx="14922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Line 6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6000750" y="5673725"/>
            <a:ext cx="731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Line 67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5994400" y="5426075"/>
            <a:ext cx="744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Line 68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4256088" y="5670550"/>
            <a:ext cx="159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Line 69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267200" y="5427663"/>
            <a:ext cx="156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Rectangle 70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043612" y="5384800"/>
            <a:ext cx="77628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Times New Roman" charset="0"/>
              </a:rPr>
              <a:t>Stable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33838" name="Line 7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6907213" y="5664200"/>
            <a:ext cx="146050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Line 72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H="1">
            <a:off x="6899275" y="5416550"/>
            <a:ext cx="14541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Rectangle 73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110412" y="5370513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latin typeface="Times New Roman" charset="0"/>
            </a:endParaRPr>
          </a:p>
        </p:txBody>
      </p:sp>
      <p:sp>
        <p:nvSpPr>
          <p:cNvPr id="33841" name="Line 74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52825" y="2265363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2" name="Line 75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3556000" y="2635250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3" name="Line 76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5349875" y="3332163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4" name="Line 77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3552825" y="3303588"/>
            <a:ext cx="428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5" name="Line 78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343525" y="23701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6" name="Line 79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353050" y="2635250"/>
            <a:ext cx="198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7" name="Line 80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000625" y="2644775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8" name="Line 8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5010150" y="2370138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9" name="Line 82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010150" y="3332163"/>
            <a:ext cx="190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83"/>
          <p:cNvGrpSpPr>
            <a:grpSpLocks/>
          </p:cNvGrpSpPr>
          <p:nvPr>
            <p:custDataLst>
              <p:tags r:id="rId56"/>
            </p:custDataLst>
          </p:nvPr>
        </p:nvGrpSpPr>
        <p:grpSpPr bwMode="auto">
          <a:xfrm>
            <a:off x="1638300" y="5418138"/>
            <a:ext cx="190500" cy="257175"/>
            <a:chOff x="1272" y="3864"/>
            <a:chExt cx="120" cy="162"/>
          </a:xfrm>
        </p:grpSpPr>
        <p:sp>
          <p:nvSpPr>
            <p:cNvPr id="33892" name="Line 84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3" name="Line 85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6"/>
          <p:cNvGrpSpPr>
            <a:grpSpLocks/>
          </p:cNvGrpSpPr>
          <p:nvPr>
            <p:custDataLst>
              <p:tags r:id="rId57"/>
            </p:custDataLst>
          </p:nvPr>
        </p:nvGrpSpPr>
        <p:grpSpPr bwMode="auto">
          <a:xfrm>
            <a:off x="5824538" y="5418138"/>
            <a:ext cx="188912" cy="257175"/>
            <a:chOff x="1272" y="3864"/>
            <a:chExt cx="120" cy="162"/>
          </a:xfrm>
        </p:grpSpPr>
        <p:sp>
          <p:nvSpPr>
            <p:cNvPr id="33890" name="Line 87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1" name="Line 88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9"/>
          <p:cNvGrpSpPr>
            <a:grpSpLocks/>
          </p:cNvGrpSpPr>
          <p:nvPr>
            <p:custDataLst>
              <p:tags r:id="rId58"/>
            </p:custDataLst>
          </p:nvPr>
        </p:nvGrpSpPr>
        <p:grpSpPr bwMode="auto">
          <a:xfrm>
            <a:off x="6724650" y="5418138"/>
            <a:ext cx="190500" cy="257175"/>
            <a:chOff x="1272" y="3864"/>
            <a:chExt cx="120" cy="162"/>
          </a:xfrm>
        </p:grpSpPr>
        <p:sp>
          <p:nvSpPr>
            <p:cNvPr id="33888" name="Line 90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9" name="Line 91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92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8348663" y="5408613"/>
            <a:ext cx="190500" cy="257175"/>
            <a:chOff x="1272" y="3864"/>
            <a:chExt cx="120" cy="162"/>
          </a:xfrm>
        </p:grpSpPr>
        <p:sp>
          <p:nvSpPr>
            <p:cNvPr id="33886" name="Line 93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7" name="Line 94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5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4086225" y="5418138"/>
            <a:ext cx="190500" cy="257175"/>
            <a:chOff x="1272" y="3864"/>
            <a:chExt cx="120" cy="162"/>
          </a:xfrm>
        </p:grpSpPr>
        <p:sp>
          <p:nvSpPr>
            <p:cNvPr id="33884" name="Line 96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5" name="Line 9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8"/>
          <p:cNvGrpSpPr>
            <a:grpSpLocks/>
          </p:cNvGrpSpPr>
          <p:nvPr>
            <p:custDataLst>
              <p:tags r:id="rId61"/>
            </p:custDataLst>
          </p:nvPr>
        </p:nvGrpSpPr>
        <p:grpSpPr bwMode="auto">
          <a:xfrm>
            <a:off x="3300413" y="5413375"/>
            <a:ext cx="188912" cy="257175"/>
            <a:chOff x="1272" y="3864"/>
            <a:chExt cx="120" cy="162"/>
          </a:xfrm>
        </p:grpSpPr>
        <p:sp>
          <p:nvSpPr>
            <p:cNvPr id="33882" name="Line 99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83" name="Line 100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1272" y="3864"/>
              <a:ext cx="120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56" name="Line 101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1423988" y="5113338"/>
            <a:ext cx="1338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7" name="Line 102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724150" y="4852988"/>
            <a:ext cx="1317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8" name="Line 103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2744788" y="483711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9" name="Line 104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>
            <a:off x="4003675" y="51260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0" name="Line 105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272088" y="4854575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1" name="Line 106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5283200" y="4837113"/>
            <a:ext cx="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2" name="Line 107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532563" y="48434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3" name="Line 108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H="1">
            <a:off x="6521450" y="5111750"/>
            <a:ext cx="1308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4" name="Line 10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7794625" y="4832350"/>
            <a:ext cx="862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5" name="Line 110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4659313" y="4751388"/>
            <a:ext cx="0" cy="688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6" name="Line 111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27336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7" name="Line 112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2105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8" name="Line 113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145732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69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401002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0" name="Line 115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46672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1" name="Line 11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5286375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2" name="Line 117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6534150" y="568483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3" name="Line 118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7162800" y="5665788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4" name="Line 119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800975" y="567531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5" name="Line 120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3362325" y="560705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6" name="Line 121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903913" y="5588000"/>
            <a:ext cx="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7" name="Line 122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7808913" y="4813300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8" name="Line 123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017963" y="48498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79" name="Rectangle 124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2057400" y="5360988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3880" name="Rectangle 125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3481388" y="5372100"/>
            <a:ext cx="697275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Times New Roman" charset="0"/>
              </a:rPr>
              <a:t>Stable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33881" name="Rectangle 126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4535487" y="5364163"/>
            <a:ext cx="1253517" cy="3359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charset="0"/>
              </a:rPr>
              <a:t>GLITCHES</a:t>
            </a:r>
            <a:endParaRPr lang="en-US" sz="16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68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what-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wholement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Clocked or Enabled Elements</a:t>
            </a:r>
          </a:p>
          <a:p>
            <a:pPr lvl="1"/>
            <a:r>
              <a:rPr lang="en-US" dirty="0" smtClean="0"/>
              <a:t>Flip Flops and Latches</a:t>
            </a:r>
          </a:p>
          <a:p>
            <a:endParaRPr lang="en-US" dirty="0"/>
          </a:p>
          <a:p>
            <a:r>
              <a:rPr lang="en-US" dirty="0" smtClean="0"/>
              <a:t>“Hold on” to state until triggered to update.</a:t>
            </a:r>
          </a:p>
          <a:p>
            <a:endParaRPr lang="en-US" dirty="0"/>
          </a:p>
          <a:p>
            <a:r>
              <a:rPr lang="en-US" i="1" dirty="0" smtClean="0"/>
              <a:t>Many</a:t>
            </a:r>
            <a:r>
              <a:rPr lang="en-US" dirty="0" smtClean="0"/>
              <a:t> kinds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r>
              <a:rPr lang="en-US" dirty="0" smtClean="0"/>
              <a:t>Texas Instruments Data Sheets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55363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http://www.ti.com/lit/ds/symlink/sn74lvc1g374.pdf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7384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http://www.ti.com/lit/ds/symlink/sn74lvc1g374.pdf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http://www.ti.com/lit/ds/symlink/sn74lvc1g374.pdf</a:t>
            </a:r>
            <a:endParaRPr lang="en-US" dirty="0"/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1" y="304800"/>
            <a:ext cx="875453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19388"/>
            <a:ext cx="7635874" cy="36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64886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http://www.ti.com/lit/ds/symlink/sn74lvc1g374.pdf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57490"/>
            <a:ext cx="9144000" cy="332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5128" r="7222" b="56923"/>
          <a:stretch/>
        </p:blipFill>
        <p:spPr bwMode="auto">
          <a:xfrm>
            <a:off x="1" y="304800"/>
            <a:ext cx="9016959" cy="222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– Required stability before</a:t>
            </a:r>
          </a:p>
          <a:p>
            <a:endParaRPr lang="en-US" dirty="0"/>
          </a:p>
          <a:p>
            <a:r>
              <a:rPr lang="en-US" dirty="0" smtClean="0"/>
              <a:t>Hold – Required stability after</a:t>
            </a:r>
          </a:p>
          <a:p>
            <a:endParaRPr lang="en-US" dirty="0"/>
          </a:p>
          <a:p>
            <a:r>
              <a:rPr lang="en-US" dirty="0" smtClean="0"/>
              <a:t>Propagation Delay – Until outputs update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SR Latch</a:t>
            </a:r>
            <a:endParaRPr lang="en-US" dirty="0"/>
          </a:p>
        </p:txBody>
      </p:sp>
      <p:pic>
        <p:nvPicPr>
          <p:cNvPr id="1026" name="Picture 2" descr="http://upload.wikimedia.org/wikipedia/commons/thumb/c/c6/R-S_mk2.gif/220px-R-S_m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181350" cy="23281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11440" y="6488668"/>
            <a:ext cx="443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http://en.wikipedia.org/wiki/File:R-S_mk2.gif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“SR” for “Set Reset”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Cross-coupled NOR/NAND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886200"/>
          <a:ext cx="38862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 Next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Reinventing the SR Latch</a:t>
            </a:r>
            <a:endParaRPr lang="en-US" dirty="0"/>
          </a:p>
        </p:txBody>
      </p:sp>
      <p:pic>
        <p:nvPicPr>
          <p:cNvPr id="1026" name="Picture 2" descr="http://upload.wikimedia.org/wikipedia/commons/thumb/c/c6/R-S_mk2.gif/220px-R-S_m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181350" cy="23281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11440" y="6488668"/>
            <a:ext cx="443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http://en.wikipedia.org/wiki/File:R-S_mk2.gif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“SR” for “Set Reset”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Cross-coupled NOR/NAND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3886200"/>
          <a:ext cx="38862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 Next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SR Latch Timing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406858"/>
            <a:ext cx="474458" cy="2527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72" tIns="44442" rIns="90472" bIns="44442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S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R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latin typeface="Times New Roman" charset="0"/>
              </a:rPr>
              <a:t>Q</a:t>
            </a:r>
            <a:r>
              <a:rPr lang="en-US" sz="2400" dirty="0" smtClean="0"/>
              <a:t> ̅</a:t>
            </a:r>
            <a:endParaRPr lang="en-US" sz="2400" dirty="0">
              <a:latin typeface="Times New Roman" charset="0"/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57212" y="4722768"/>
            <a:ext cx="1163638" cy="16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49450" y="44958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6446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3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4988" y="4313196"/>
            <a:ext cx="6975475" cy="2357437"/>
            <a:chOff x="924" y="2146"/>
            <a:chExt cx="4394" cy="2012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331" y="2146"/>
              <a:ext cx="3987" cy="2012"/>
              <a:chOff x="1331" y="2146"/>
              <a:chExt cx="3987" cy="2012"/>
            </a:xfrm>
          </p:grpSpPr>
          <p:sp>
            <p:nvSpPr>
              <p:cNvPr id="17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3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7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531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9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329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727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122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5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920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318" y="2146"/>
                <a:ext cx="0" cy="2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5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924" y="2160"/>
              <a:ext cx="0" cy="1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4" name="Picture 2" descr="http://upload.wikimedia.org/wikipedia/commons/a/a8/SR-NOR-latch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838200" y="1600200"/>
            <a:ext cx="2914650" cy="2370280"/>
          </a:xfrm>
          <a:prstGeom prst="rect">
            <a:avLst/>
          </a:prstGeom>
          <a:noFill/>
        </p:spPr>
      </p:pic>
      <p:sp>
        <p:nvSpPr>
          <p:cNvPr id="2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501650" y="57912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501650" y="60198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40050" y="44958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168650" y="4724400"/>
            <a:ext cx="3581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501650" y="5257798"/>
            <a:ext cx="3886200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4616450" y="502920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116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607050" y="50292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5835650" y="525780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7054850" y="50292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6750050" y="50292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7054850" y="4495800"/>
            <a:ext cx="1708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6750050" y="4495800"/>
            <a:ext cx="304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131175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763000" y="4343400"/>
            <a:ext cx="0" cy="235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ttp://fac-web.spsu.edu/cs/faculty/bbrown/web_lectures/sequential/sr_symbol.gif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5181600" y="1447800"/>
            <a:ext cx="1676400" cy="2291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Invent new types of latches by adding control logic around a SR or S ̅R̅ latch</a:t>
            </a:r>
          </a:p>
          <a:p>
            <a:endParaRPr lang="en-US" dirty="0"/>
          </a:p>
          <a:p>
            <a:r>
              <a:rPr lang="en-US" dirty="0" smtClean="0"/>
              <a:t>Treat the SR as a magic box</a:t>
            </a:r>
          </a:p>
          <a:p>
            <a:endParaRPr lang="en-US" dirty="0"/>
          </a:p>
          <a:p>
            <a:r>
              <a:rPr lang="en-US" dirty="0" smtClean="0"/>
              <a:t>Create a truth table to translate your requirements to the SR’s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Use to make a complete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Boreds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 smtClean="0"/>
              <a:t>Gated SR latch</a:t>
            </a:r>
          </a:p>
          <a:p>
            <a:pPr lvl="1"/>
            <a:r>
              <a:rPr lang="en-US" dirty="0" smtClean="0"/>
              <a:t>Inputs “work” only while Enable is True</a:t>
            </a:r>
          </a:p>
          <a:p>
            <a:pPr lvl="1"/>
            <a:r>
              <a:rPr lang="en-US" dirty="0" smtClean="0"/>
              <a:t>When Enable is false, S/R have no effect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a Gated D Latch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/>
              <a:t>D</a:t>
            </a:r>
            <a:r>
              <a:rPr lang="en-US" dirty="0" smtClean="0"/>
              <a:t>ata input instead of </a:t>
            </a:r>
            <a:r>
              <a:rPr lang="en-US" b="1" dirty="0" smtClean="0"/>
              <a:t>S</a:t>
            </a:r>
            <a:r>
              <a:rPr lang="en-US" dirty="0" smtClean="0"/>
              <a:t>et </a:t>
            </a:r>
            <a:r>
              <a:rPr lang="en-US" b="1" dirty="0" smtClean="0"/>
              <a:t>R</a:t>
            </a:r>
            <a:r>
              <a:rPr lang="en-US" dirty="0" smtClean="0"/>
              <a:t>eset.</a:t>
            </a:r>
          </a:p>
          <a:p>
            <a:pPr lvl="1"/>
            <a:r>
              <a:rPr lang="en-US" dirty="0" smtClean="0"/>
              <a:t>Output follows input while enabled</a:t>
            </a:r>
          </a:p>
          <a:p>
            <a:pPr lvl="1"/>
            <a:r>
              <a:rPr lang="en-US" dirty="0" smtClean="0"/>
              <a:t>When Enable is false, Output holds last value</a:t>
            </a:r>
          </a:p>
          <a:p>
            <a:pPr lvl="1"/>
            <a:endParaRPr lang="en-US" dirty="0"/>
          </a:p>
          <a:p>
            <a:r>
              <a:rPr lang="en-US" dirty="0" smtClean="0"/>
              <a:t>Smallest design?  Fastest?  Weirdest?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Approximation Hacks from Yesterday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Review Boolean Design Process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ravages of time</a:t>
            </a:r>
          </a:p>
          <a:p>
            <a:endParaRPr lang="en-US" dirty="0"/>
          </a:p>
          <a:p>
            <a:r>
              <a:rPr lang="en-US" dirty="0" smtClean="0"/>
              <a:t>Latches, Flip Flops, Sandals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promised a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Confusing </a:t>
            </a:r>
            <a:r>
              <a:rPr lang="en-US" dirty="0" err="1" smtClean="0"/>
              <a:t>vocab</a:t>
            </a:r>
            <a:r>
              <a:rPr lang="en-US" dirty="0" smtClean="0"/>
              <a:t> – they are similar</a:t>
            </a:r>
          </a:p>
          <a:p>
            <a:endParaRPr lang="en-US" dirty="0" smtClean="0"/>
          </a:p>
          <a:p>
            <a:r>
              <a:rPr lang="en-US" dirty="0" smtClean="0"/>
              <a:t>A latch is typically </a:t>
            </a:r>
            <a:r>
              <a:rPr lang="en-US" b="1" dirty="0" smtClean="0"/>
              <a:t>Enabled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Flip Flop is typically </a:t>
            </a:r>
            <a:r>
              <a:rPr lang="en-US" b="1" dirty="0" smtClean="0"/>
              <a:t>Clocked</a:t>
            </a:r>
          </a:p>
          <a:p>
            <a:endParaRPr lang="en-US" dirty="0"/>
          </a:p>
          <a:p>
            <a:r>
              <a:rPr lang="en-US" dirty="0" smtClean="0"/>
              <a:t>All are forms of ‘</a:t>
            </a:r>
            <a:r>
              <a:rPr lang="en-US" dirty="0" err="1" smtClean="0"/>
              <a:t>Bistable</a:t>
            </a:r>
            <a:r>
              <a:rPr lang="en-US" dirty="0" smtClean="0"/>
              <a:t> </a:t>
            </a:r>
            <a:r>
              <a:rPr lang="en-US" dirty="0" err="1" smtClean="0"/>
              <a:t>Multivibrators’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Slave D-Flip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D-Latches in series with opposite polarity Enable lines</a:t>
            </a:r>
          </a:p>
          <a:p>
            <a:endParaRPr lang="en-US" dirty="0" smtClean="0"/>
          </a:p>
          <a:p>
            <a:r>
              <a:rPr lang="en-US" dirty="0" smtClean="0"/>
              <a:t>Pulse Triggered</a:t>
            </a:r>
            <a:endParaRPr lang="en-US" dirty="0"/>
          </a:p>
          <a:p>
            <a:pPr lvl="1"/>
            <a:r>
              <a:rPr lang="en-US" dirty="0" smtClean="0"/>
              <a:t>Capture on one edge</a:t>
            </a:r>
          </a:p>
          <a:p>
            <a:pPr lvl="1"/>
            <a:r>
              <a:rPr lang="en-US" dirty="0" smtClean="0"/>
              <a:t>Display on the </a:t>
            </a:r>
            <a:r>
              <a:rPr lang="en-US" dirty="0" smtClean="0"/>
              <a:t>other</a:t>
            </a:r>
            <a:endParaRPr lang="en-US" dirty="0" smtClean="0"/>
          </a:p>
        </p:txBody>
      </p:sp>
      <p:pic>
        <p:nvPicPr>
          <p:cNvPr id="3074" name="Picture 2" descr="http://upload.wikimedia.org/wikipedia/en/thumb/5/52/Negative-edge_triggered_master_slave_D_flip-flop.svg/220px-Negative-edge_triggered_master_slave_D_flip-flo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800"/>
            <a:ext cx="45719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550223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en.wikipedia.org/wiki/File:Negative-edge_triggered_master_slave_D_flip-flop.svg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Triggered D-Flip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Functionally similar to Master Slave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Edge Triggered, not Pulse</a:t>
            </a:r>
          </a:p>
          <a:p>
            <a:pPr lvl="1"/>
            <a:r>
              <a:rPr lang="en-US" dirty="0" smtClean="0"/>
              <a:t>Don’t waste half your clock period!</a:t>
            </a:r>
          </a:p>
          <a:p>
            <a:pPr lvl="1"/>
            <a:endParaRPr lang="en-US" dirty="0"/>
          </a:p>
          <a:p>
            <a:r>
              <a:rPr lang="en-US" dirty="0" smtClean="0"/>
              <a:t>Construction highly process dependent</a:t>
            </a:r>
          </a:p>
          <a:p>
            <a:pPr lvl="1"/>
            <a:r>
              <a:rPr lang="en-US" dirty="0" smtClean="0"/>
              <a:t>Can be roughly three SR Latches</a:t>
            </a:r>
          </a:p>
          <a:p>
            <a:pPr lvl="1"/>
            <a:r>
              <a:rPr lang="en-US" dirty="0" smtClean="0"/>
              <a:t>Can be “Dynamic Logic” – Learn in VLSI</a:t>
            </a:r>
          </a:p>
        </p:txBody>
      </p:sp>
    </p:spTree>
    <p:extLst>
      <p:ext uri="{BB962C8B-B14F-4D97-AF65-F5344CB8AC3E}">
        <p14:creationId xmlns:p14="http://schemas.microsoft.com/office/powerpoint/2010/main" val="1147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Triggered D-Flip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has:</a:t>
            </a:r>
          </a:p>
          <a:p>
            <a:pPr lvl="1"/>
            <a:r>
              <a:rPr lang="en-US" dirty="0" err="1" smtClean="0"/>
              <a:t>Clk</a:t>
            </a:r>
            <a:r>
              <a:rPr lang="en-US" dirty="0" smtClean="0"/>
              <a:t>, D, Q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May also have:</a:t>
            </a:r>
          </a:p>
          <a:p>
            <a:pPr lvl="1"/>
            <a:r>
              <a:rPr lang="en-US" dirty="0" smtClean="0"/>
              <a:t>S, R, ~Q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et and </a:t>
            </a:r>
            <a:r>
              <a:rPr lang="en-US" b="1" dirty="0" smtClean="0"/>
              <a:t>R</a:t>
            </a:r>
            <a:r>
              <a:rPr lang="en-US" dirty="0" smtClean="0"/>
              <a:t>eset are asynchronous (ignore clock)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53000" y="6550223"/>
            <a:ext cx="419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http://en.wikipedia.org/wiki/File:D-Type_Flip-flop.svg</a:t>
            </a:r>
            <a:endParaRPr lang="en-US" sz="1400" dirty="0" smtClean="0"/>
          </a:p>
        </p:txBody>
      </p:sp>
      <p:pic>
        <p:nvPicPr>
          <p:cNvPr id="4098" name="Picture 2" descr="http://upload.wikimedia.org/wikipedia/commons/thumb/8/8c/D-Type_Flip-flop.svg/100px-D-Type_Flip-flo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09800"/>
            <a:ext cx="2222499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07226"/>
              </p:ext>
            </p:extLst>
          </p:nvPr>
        </p:nvGraphicFramePr>
        <p:xfrm>
          <a:off x="3733800" y="1524000"/>
          <a:ext cx="2971800" cy="216138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</a:tblGrid>
              <a:tr h="560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between processing stages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Debounce</a:t>
            </a:r>
            <a:r>
              <a:rPr lang="en-US" dirty="0" smtClean="0"/>
              <a:t>” inputs</a:t>
            </a:r>
          </a:p>
          <a:p>
            <a:pPr lvl="1"/>
            <a:r>
              <a:rPr lang="en-US" dirty="0" smtClean="0"/>
              <a:t>Hide external noise / uncertainty from the inputs</a:t>
            </a:r>
          </a:p>
          <a:p>
            <a:pPr lvl="1"/>
            <a:endParaRPr lang="en-US" dirty="0"/>
          </a:p>
          <a:p>
            <a:r>
              <a:rPr lang="en-US" dirty="0" smtClean="0"/>
              <a:t>Synchronization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Ternary:  Flip-Flap-Flop.</a:t>
            </a:r>
          </a:p>
          <a:p>
            <a:endParaRPr lang="en-US" dirty="0"/>
          </a:p>
          <a:p>
            <a:r>
              <a:rPr lang="en-US" dirty="0" smtClean="0"/>
              <a:t>T Flip Flop</a:t>
            </a:r>
          </a:p>
          <a:p>
            <a:pPr lvl="1"/>
            <a:r>
              <a:rPr lang="en-US" dirty="0" smtClean="0"/>
              <a:t>Toggles on each clock strobe</a:t>
            </a:r>
          </a:p>
          <a:p>
            <a:pPr lvl="1"/>
            <a:r>
              <a:rPr lang="en-US" dirty="0" smtClean="0"/>
              <a:t>Good for cutting frequency in half</a:t>
            </a:r>
          </a:p>
          <a:p>
            <a:pPr lvl="1"/>
            <a:endParaRPr lang="en-US" dirty="0"/>
          </a:p>
          <a:p>
            <a:r>
              <a:rPr lang="en-US" dirty="0" smtClean="0"/>
              <a:t>JK Flip Flop</a:t>
            </a:r>
          </a:p>
          <a:p>
            <a:pPr lvl="1"/>
            <a:r>
              <a:rPr lang="en-US" dirty="0" smtClean="0"/>
              <a:t>Clocked SR flip flop that also supports toggling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Bord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 Flip Flop from an D Flip Flop</a:t>
            </a:r>
          </a:p>
          <a:p>
            <a:endParaRPr lang="en-US" dirty="0"/>
          </a:p>
          <a:p>
            <a:r>
              <a:rPr lang="en-US" dirty="0" smtClean="0"/>
              <a:t>Create 16x frequency divider from T Flip Flops</a:t>
            </a:r>
          </a:p>
          <a:p>
            <a:endParaRPr lang="en-US" dirty="0"/>
          </a:p>
          <a:p>
            <a:r>
              <a:rPr lang="en-US" dirty="0" smtClean="0"/>
              <a:t>Create 10x frequency divider from ???</a:t>
            </a:r>
          </a:p>
        </p:txBody>
      </p:sp>
    </p:spTree>
    <p:extLst>
      <p:ext uri="{BB962C8B-B14F-4D97-AF65-F5344CB8AC3E}">
        <p14:creationId xmlns:p14="http://schemas.microsoft.com/office/powerpoint/2010/main" val="158330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Triggered D-Flip Flop</a:t>
            </a:r>
            <a:endParaRPr lang="en-US" dirty="0"/>
          </a:p>
        </p:txBody>
      </p:sp>
      <p:pic>
        <p:nvPicPr>
          <p:cNvPr id="45058" name="Picture 2" descr="http://upload.wikimedia.org/wikipedia/en/7/74/Edge_triggered_D_flip-flo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09718"/>
            <a:ext cx="5638800" cy="5610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lecture b0010:</a:t>
            </a:r>
          </a:p>
          <a:p>
            <a:pPr lvl="1"/>
            <a:r>
              <a:rPr lang="en-US" dirty="0" smtClean="0"/>
              <a:t>1 R=</a:t>
            </a:r>
            <a:r>
              <a:rPr lang="en-US" dirty="0" err="1" smtClean="0"/>
              <a:t>r^n</a:t>
            </a:r>
            <a:r>
              <a:rPr lang="en-US" dirty="0" smtClean="0"/>
              <a:t> = n R=r digits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 R</a:t>
            </a:r>
            <a:r>
              <a:rPr lang="en-US" baseline="-25000" dirty="0" smtClean="0"/>
              <a:t>A </a:t>
            </a:r>
            <a:r>
              <a:rPr lang="en-US" dirty="0" smtClean="0"/>
              <a:t>Digit is ‘worth’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RB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Hex: R</a:t>
            </a:r>
            <a:r>
              <a:rPr lang="en-US" baseline="-25000" dirty="0" smtClean="0"/>
              <a:t>A</a:t>
            </a:r>
            <a:r>
              <a:rPr lang="en-US" dirty="0" smtClean="0"/>
              <a:t> = 16, R</a:t>
            </a:r>
            <a:r>
              <a:rPr lang="en-US" baseline="-25000" dirty="0" smtClean="0"/>
              <a:t>B</a:t>
            </a:r>
            <a:r>
              <a:rPr lang="en-US" dirty="0" smtClean="0"/>
              <a:t> = 2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2 </a:t>
            </a:r>
            <a:r>
              <a:rPr lang="en-US" dirty="0" smtClean="0"/>
              <a:t>(16) = 4</a:t>
            </a:r>
          </a:p>
          <a:p>
            <a:pPr lvl="1"/>
            <a:r>
              <a:rPr lang="en-US" dirty="0" smtClean="0"/>
              <a:t>1 Hex digit is ‘worth’ 4 binary digits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24 binary digits ≈ 7 decimal digits</a:t>
            </a:r>
          </a:p>
          <a:p>
            <a:pPr lvl="1"/>
            <a:r>
              <a:rPr lang="en-US" dirty="0" smtClean="0"/>
              <a:t>log</a:t>
            </a:r>
            <a:r>
              <a:rPr lang="en-US" baseline="-25000" dirty="0" smtClean="0"/>
              <a:t>10</a:t>
            </a:r>
            <a:r>
              <a:rPr lang="en-US" dirty="0" smtClean="0"/>
              <a:t>(2) * 24 ≈ 7.2247198…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log</a:t>
            </a:r>
            <a:r>
              <a:rPr lang="en-US" baseline="-25000" dirty="0" smtClean="0"/>
              <a:t>10</a:t>
            </a:r>
            <a:r>
              <a:rPr lang="en-US" dirty="0" smtClean="0"/>
              <a:t>(2)≈ 0.3		 log</a:t>
            </a:r>
            <a:r>
              <a:rPr lang="en-US" baseline="-25000" dirty="0" smtClean="0"/>
              <a:t>2</a:t>
            </a:r>
            <a:r>
              <a:rPr lang="en-US" dirty="0" smtClean="0"/>
              <a:t>(10)≈ 3.3</a:t>
            </a:r>
          </a:p>
          <a:p>
            <a:endParaRPr lang="en-US" dirty="0"/>
          </a:p>
          <a:p>
            <a:r>
              <a:rPr lang="en-US" dirty="0" smtClean="0"/>
              <a:t>2^ ± 126  ≈ +/-10^ ± 38</a:t>
            </a:r>
          </a:p>
          <a:p>
            <a:pPr lvl="1"/>
            <a:r>
              <a:rPr lang="en-US" dirty="0" smtClean="0"/>
              <a:t>126 * .3 ≈ 37.929…</a:t>
            </a:r>
          </a:p>
          <a:p>
            <a:endParaRPr lang="en-US" dirty="0" smtClean="0"/>
          </a:p>
          <a:p>
            <a:r>
              <a:rPr lang="en-US" dirty="0" smtClean="0"/>
              <a:t>How many digits does 2^24 have in decimal?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Digits should I display?</a:t>
            </a:r>
          </a:p>
          <a:p>
            <a:pPr lvl="1"/>
            <a:r>
              <a:rPr lang="en-US" dirty="0" smtClean="0"/>
              <a:t>ADS1292 is a 24bit ADC, 19.34ENOB</a:t>
            </a:r>
          </a:p>
          <a:p>
            <a:pPr lvl="1"/>
            <a:r>
              <a:rPr lang="en-US" dirty="0" smtClean="0"/>
              <a:t>ICL7106 is a 2000 Count ADC</a:t>
            </a:r>
          </a:p>
          <a:p>
            <a:pPr lvl="1"/>
            <a:r>
              <a:rPr lang="en-US" dirty="0" smtClean="0"/>
              <a:t>AS5048 is a 14 bit rotary hall effect encoder</a:t>
            </a:r>
          </a:p>
          <a:p>
            <a:pPr lvl="1"/>
            <a:endParaRPr lang="en-US" dirty="0"/>
          </a:p>
          <a:p>
            <a:r>
              <a:rPr lang="en-US" dirty="0" smtClean="0"/>
              <a:t>How good is the ADC in your </a:t>
            </a:r>
            <a:r>
              <a:rPr lang="en-US" dirty="0" err="1" smtClean="0"/>
              <a:t>multimeter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Harbor freight 3 digit ($5.29)</a:t>
            </a:r>
          </a:p>
          <a:p>
            <a:pPr lvl="1"/>
            <a:r>
              <a:rPr lang="en-US" dirty="0"/>
              <a:t>Agilent </a:t>
            </a:r>
            <a:r>
              <a:rPr lang="en-US" dirty="0" smtClean="0"/>
              <a:t>34460A </a:t>
            </a:r>
            <a:r>
              <a:rPr lang="en-US" dirty="0"/>
              <a:t>6.5 digit </a:t>
            </a:r>
            <a:r>
              <a:rPr lang="en-US" dirty="0" smtClean="0"/>
              <a:t>($945)</a:t>
            </a:r>
            <a:endParaRPr lang="en-US" dirty="0"/>
          </a:p>
          <a:p>
            <a:pPr lvl="1"/>
            <a:r>
              <a:rPr lang="en-US" dirty="0" smtClean="0"/>
              <a:t>Agilent 3458A 8.5 digit ($9,267)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Combinational Logic Design Process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Understand the </a:t>
            </a:r>
            <a:r>
              <a:rPr lang="en-US" dirty="0" smtClean="0"/>
              <a:t>problem</a:t>
            </a:r>
            <a:endParaRPr lang="en-US" dirty="0"/>
          </a:p>
          <a:p>
            <a:pPr lvl="1" eaLnBrk="1" hangingPunct="1"/>
            <a:r>
              <a:rPr lang="en-US" dirty="0">
                <a:ea typeface="ＭＳ Ｐゴシック" charset="-128"/>
              </a:rPr>
              <a:t>what is the circuit supposed to do?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write down inputs (data, control) and outputs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draw block diagram or other picture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Break problem down in to manageable, convenient chunks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Formulate the </a:t>
            </a:r>
            <a:r>
              <a:rPr lang="en-US" dirty="0" smtClean="0"/>
              <a:t>problem </a:t>
            </a:r>
            <a:r>
              <a:rPr lang="en-US" dirty="0"/>
              <a:t>in terms of a truth table or other suitable design representation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truth table, </a:t>
            </a:r>
            <a:r>
              <a:rPr lang="en-US" dirty="0" err="1" smtClean="0">
                <a:ea typeface="ＭＳ Ｐゴシック" charset="-128"/>
              </a:rPr>
              <a:t>boolean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algebra, etc.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Choose </a:t>
            </a:r>
            <a:r>
              <a:rPr lang="en-US" dirty="0" smtClean="0"/>
              <a:t>implementation </a:t>
            </a:r>
            <a:r>
              <a:rPr lang="en-US" dirty="0"/>
              <a:t>Target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PAL, PLA, Mux, </a:t>
            </a:r>
            <a:r>
              <a:rPr lang="en-US" dirty="0" smtClean="0">
                <a:ea typeface="ＭＳ Ｐゴシック" charset="-128"/>
              </a:rPr>
              <a:t>FPGA, </a:t>
            </a:r>
            <a:r>
              <a:rPr lang="en-US" dirty="0">
                <a:ea typeface="ＭＳ Ｐゴシック" charset="-128"/>
              </a:rPr>
              <a:t>Discrete Gates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Follow Implementation Procedure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K-maps, Boolean algebra, algorithmic </a:t>
            </a:r>
            <a:r>
              <a:rPr lang="en-US" dirty="0" smtClean="0">
                <a:ea typeface="ＭＳ Ｐゴシック" charset="-128"/>
              </a:rPr>
              <a:t>simplification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Example: 2’s Comp Adder</a:t>
            </a:r>
            <a:br>
              <a:rPr lang="en-US" dirty="0" smtClean="0"/>
            </a:br>
            <a:r>
              <a:rPr lang="en-US" dirty="0"/>
              <a:t>Understand 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what is the circuit supposed to do?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Add two numbers in 2’s complement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write down inputs (data, control) and outputs</a:t>
            </a:r>
          </a:p>
          <a:p>
            <a:pPr lvl="1"/>
            <a:r>
              <a:rPr lang="en-US" dirty="0" smtClean="0">
                <a:ea typeface="ＭＳ Ｐゴシック" charset="-128"/>
              </a:rPr>
              <a:t>Operands: A[n], B[n], Carry In</a:t>
            </a:r>
          </a:p>
          <a:p>
            <a:pPr lvl="1"/>
            <a:r>
              <a:rPr lang="en-US" dirty="0" smtClean="0">
                <a:ea typeface="ＭＳ Ｐゴシック" charset="-128"/>
              </a:rPr>
              <a:t>Outputs: S[n], Overflow, Carry Out</a:t>
            </a:r>
          </a:p>
          <a:p>
            <a:endParaRPr lang="en-US" dirty="0" smtClean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draw block diagram or other picture</a:t>
            </a:r>
            <a:endParaRPr lang="en-US" dirty="0" smtClean="0"/>
          </a:p>
          <a:p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Example: 2’s Comp Adder</a:t>
            </a:r>
            <a:br>
              <a:rPr lang="en-US" dirty="0" smtClean="0"/>
            </a:br>
            <a:r>
              <a:rPr lang="en-US" dirty="0" smtClean="0"/>
              <a:t>Break problem down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Pieces I already know how to make: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Overflow detect = XNOR</a:t>
            </a:r>
            <a:endParaRPr lang="en-US" dirty="0">
              <a:ea typeface="ＭＳ Ｐゴシック" charset="-128"/>
            </a:endParaRPr>
          </a:p>
          <a:p>
            <a:r>
              <a:rPr lang="en-US" dirty="0" smtClean="0">
                <a:ea typeface="ＭＳ Ｐゴシック" charset="-128"/>
              </a:rPr>
              <a:t>Repeated pieces:</a:t>
            </a:r>
          </a:p>
          <a:p>
            <a:pPr lvl="1"/>
            <a:r>
              <a:rPr lang="en-US" dirty="0" smtClean="0">
                <a:ea typeface="ＭＳ Ｐゴシック" charset="-128"/>
              </a:rPr>
              <a:t>Each bit is handled similarly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 l="23288"/>
          <a:stretch>
            <a:fillRect/>
          </a:stretch>
        </p:blipFill>
        <p:spPr bwMode="auto">
          <a:xfrm>
            <a:off x="2209800" y="3962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31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1327</Words>
  <Application>Microsoft Office PowerPoint</Application>
  <PresentationFormat>On-screen Show (4:3)</PresentationFormat>
  <Paragraphs>500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b0101 Time for Time</vt:lpstr>
      <vt:lpstr>Acknowledgements</vt:lpstr>
      <vt:lpstr>Today</vt:lpstr>
      <vt:lpstr>Its Log</vt:lpstr>
      <vt:lpstr>Its Log</vt:lpstr>
      <vt:lpstr>Its Log</vt:lpstr>
      <vt:lpstr>Combinational Logic Design Process</vt:lpstr>
      <vt:lpstr>Process Example: 2’s Comp Adder Understand the Problem </vt:lpstr>
      <vt:lpstr>Process Example: 2’s Comp Adder Break problem down </vt:lpstr>
      <vt:lpstr>Process Example: 2’s Comp Adder Formulate a Solution </vt:lpstr>
      <vt:lpstr>Process Example: 2’s Comp Adder Formulate a Solution </vt:lpstr>
      <vt:lpstr>Combinational vs. Sequential Logic</vt:lpstr>
      <vt:lpstr>Circuit Timing Behavior</vt:lpstr>
      <vt:lpstr>Circuit Timing Behavior</vt:lpstr>
      <vt:lpstr>Hazards/Glitches</vt:lpstr>
      <vt:lpstr>Hazards/Glitches</vt:lpstr>
      <vt:lpstr>Safe Sequential Circuits</vt:lpstr>
      <vt:lpstr>Safe Sequential Circuits</vt:lpstr>
      <vt:lpstr>A what-ed wholement?</vt:lpstr>
      <vt:lpstr>PowerPoint Presentation</vt:lpstr>
      <vt:lpstr>PowerPoint Presentation</vt:lpstr>
      <vt:lpstr>PowerPoint Presentation</vt:lpstr>
      <vt:lpstr>PowerPoint Presentation</vt:lpstr>
      <vt:lpstr>Vocab!</vt:lpstr>
      <vt:lpstr>Reinventing the SR Latch</vt:lpstr>
      <vt:lpstr>Reinventing the SR Latch</vt:lpstr>
      <vt:lpstr>SR Latch Timing</vt:lpstr>
      <vt:lpstr>Design Time!</vt:lpstr>
      <vt:lpstr>Boreds</vt:lpstr>
      <vt:lpstr>You promised a Flop</vt:lpstr>
      <vt:lpstr>Master Slave D-Flip Flop</vt:lpstr>
      <vt:lpstr>Edge Triggered D-Flip Flop</vt:lpstr>
      <vt:lpstr>Edge Triggered D-Flip Flop</vt:lpstr>
      <vt:lpstr>Common Uses</vt:lpstr>
      <vt:lpstr>Other Flops</vt:lpstr>
      <vt:lpstr>Final Bord</vt:lpstr>
      <vt:lpstr>Edge Triggered D-Flip Flop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b0101 Time for Time</dc:title>
  <dc:creator>Eric VanWyk</dc:creator>
  <cp:lastModifiedBy>Eric</cp:lastModifiedBy>
  <cp:revision>155</cp:revision>
  <dcterms:created xsi:type="dcterms:W3CDTF">2012-09-13T16:31:12Z</dcterms:created>
  <dcterms:modified xsi:type="dcterms:W3CDTF">2013-09-19T05:26:07Z</dcterms:modified>
</cp:coreProperties>
</file>