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69" r:id="rId3"/>
    <p:sldId id="258" r:id="rId4"/>
    <p:sldId id="259" r:id="rId5"/>
    <p:sldId id="260" r:id="rId6"/>
    <p:sldId id="270" r:id="rId7"/>
    <p:sldId id="261" r:id="rId8"/>
    <p:sldId id="271" r:id="rId9"/>
    <p:sldId id="272" r:id="rId10"/>
    <p:sldId id="273" r:id="rId11"/>
    <p:sldId id="274" r:id="rId12"/>
    <p:sldId id="275" r:id="rId13"/>
    <p:sldId id="263" r:id="rId14"/>
    <p:sldId id="264" r:id="rId15"/>
    <p:sldId id="265" r:id="rId16"/>
    <p:sldId id="266" r:id="rId17"/>
    <p:sldId id="267" r:id="rId18"/>
    <p:sldId id="268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70" autoAdjust="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6AD4-A68A-4DDC-A145-977C59EB6949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B9BF-BC01-45DC-A3AE-183D6A7B4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Credit: 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Credit: Wikipedia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1x 2:1</a:t>
            </a:r>
          </a:p>
          <a:p>
            <a:r>
              <a:rPr lang="en-US" dirty="0" smtClean="0"/>
              <a:t>1x</a:t>
            </a:r>
            <a:r>
              <a:rPr lang="en-US" baseline="0" dirty="0" smtClean="0"/>
              <a:t> 3:8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3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1B9BF-BC01-45DC-A3AE-183D6A7B415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3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7502-E208-4873-A18E-5EF983DC40D5}" type="datetimeFigureOut">
              <a:rPr lang="en-US" smtClean="0"/>
              <a:pPr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AC907-9AF1-4737-806C-398823723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wrc.eecs.berkeley.edu/research/pico_radio/Test_Bed/Hardware/Documentation/ARM/chap3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key.com/product-detail/en/NC7SZ157P6X/NC7SZ157P6XTR-ND/96542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ikey.com/product-detail/en/MC74HC164ADR2G/MC74HC164ADR2GOSTR-ND/919195" TargetMode="External"/><Relationship Id="rId5" Type="http://schemas.openxmlformats.org/officeDocument/2006/relationships/hyperlink" Target="http://www.digikey.com/product-detail/en/74HC153PW,118/568-8857-1-ND/2813775" TargetMode="External"/><Relationship Id="rId4" Type="http://schemas.openxmlformats.org/officeDocument/2006/relationships/hyperlink" Target="http://www.digikey.com/product-detail/en/74AHC138D,118/568-4448-2-ND/122945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b0110</a:t>
            </a:r>
            <a:br>
              <a:rPr lang="en-US" dirty="0" smtClean="0"/>
            </a:br>
            <a:r>
              <a:rPr lang="en-US" dirty="0" smtClean="0"/>
              <a:t>Fabric and Trust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omplex</a:t>
            </a:r>
            <a:r>
              <a:rPr lang="en-US" b="1" dirty="0" smtClean="0"/>
              <a:t> P</a:t>
            </a:r>
            <a:r>
              <a:rPr lang="en-US" dirty="0" smtClean="0"/>
              <a:t>rogrammable</a:t>
            </a:r>
            <a:r>
              <a:rPr lang="en-US" b="1" dirty="0" smtClean="0"/>
              <a:t> L</a:t>
            </a:r>
            <a:r>
              <a:rPr lang="en-US" dirty="0" smtClean="0"/>
              <a:t>ogic</a:t>
            </a:r>
            <a:r>
              <a:rPr lang="en-US" b="1" dirty="0" smtClean="0"/>
              <a:t> D</a:t>
            </a:r>
            <a:r>
              <a:rPr lang="en-US" dirty="0" smtClean="0"/>
              <a:t>evice:</a:t>
            </a:r>
          </a:p>
          <a:p>
            <a:pPr lvl="1"/>
            <a:r>
              <a:rPr lang="en-US" dirty="0" smtClean="0"/>
              <a:t>1000s to 10ks of Gates equivalent</a:t>
            </a:r>
          </a:p>
          <a:p>
            <a:pPr lvl="1"/>
            <a:r>
              <a:rPr lang="en-US" dirty="0" smtClean="0"/>
              <a:t>Non-volatile (typically)</a:t>
            </a:r>
          </a:p>
          <a:p>
            <a:pPr lvl="1"/>
            <a:r>
              <a:rPr lang="en-US" dirty="0" smtClean="0"/>
              <a:t>Sum of Products (typically)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</a:t>
            </a:r>
            <a:r>
              <a:rPr lang="en-US" dirty="0"/>
              <a:t>ield </a:t>
            </a:r>
            <a:r>
              <a:rPr lang="en-US" b="1" dirty="0"/>
              <a:t>P</a:t>
            </a:r>
            <a:r>
              <a:rPr lang="en-US" dirty="0"/>
              <a:t>rogrammable </a:t>
            </a:r>
            <a:r>
              <a:rPr lang="en-US" b="1" dirty="0"/>
              <a:t>G</a:t>
            </a:r>
            <a:r>
              <a:rPr lang="en-US" dirty="0"/>
              <a:t>ate </a:t>
            </a:r>
            <a:r>
              <a:rPr lang="en-US" b="1" dirty="0" smtClean="0"/>
              <a:t>A</a:t>
            </a:r>
            <a:r>
              <a:rPr lang="en-US" dirty="0" smtClean="0"/>
              <a:t>rray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1985: Xilinx releases the XC2064</a:t>
            </a:r>
          </a:p>
          <a:p>
            <a:pPr lvl="1"/>
            <a:r>
              <a:rPr lang="en-US" dirty="0" smtClean="0"/>
              <a:t>Equivalent to 1000 gates</a:t>
            </a:r>
          </a:p>
          <a:p>
            <a:pPr lvl="1"/>
            <a:endParaRPr lang="en-US" dirty="0"/>
          </a:p>
          <a:p>
            <a:r>
              <a:rPr lang="en-US" dirty="0" smtClean="0"/>
              <a:t>Typical Features:</a:t>
            </a:r>
          </a:p>
          <a:p>
            <a:pPr lvl="1"/>
            <a:r>
              <a:rPr lang="en-US" dirty="0" smtClean="0"/>
              <a:t>Volatile (Reprogram every time power is applied)</a:t>
            </a:r>
          </a:p>
          <a:p>
            <a:pPr lvl="1"/>
            <a:r>
              <a:rPr lang="en-US" dirty="0" smtClean="0"/>
              <a:t>Sea of Gates (Look Up Tables + Routing)</a:t>
            </a:r>
          </a:p>
          <a:p>
            <a:pPr lvl="1"/>
            <a:r>
              <a:rPr lang="en-US" dirty="0" smtClean="0"/>
              <a:t>Programmable Logic Blocks</a:t>
            </a:r>
          </a:p>
          <a:p>
            <a:pPr lvl="1"/>
            <a:r>
              <a:rPr lang="en-US" dirty="0" smtClean="0"/>
              <a:t>“Hard” Features – RAM, Multipliers, CPUs</a:t>
            </a:r>
          </a:p>
        </p:txBody>
      </p:sp>
    </p:spTree>
    <p:extLst>
      <p:ext uri="{BB962C8B-B14F-4D97-AF65-F5344CB8AC3E}">
        <p14:creationId xmlns:p14="http://schemas.microsoft.com/office/powerpoint/2010/main" val="591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7000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 to 6.6 Million Gates Equivalent</a:t>
            </a:r>
          </a:p>
          <a:p>
            <a:pPr lvl="1"/>
            <a:r>
              <a:rPr lang="en-US" dirty="0" smtClean="0"/>
              <a:t>277,400 Look </a:t>
            </a:r>
            <a:r>
              <a:rPr lang="en-US" dirty="0"/>
              <a:t>U</a:t>
            </a:r>
            <a:r>
              <a:rPr lang="en-US" dirty="0" smtClean="0"/>
              <a:t>p Tables</a:t>
            </a:r>
          </a:p>
          <a:p>
            <a:pPr lvl="1"/>
            <a:r>
              <a:rPr lang="en-US" dirty="0" smtClean="0"/>
              <a:t>554,800 Flip Flops</a:t>
            </a:r>
          </a:p>
          <a:p>
            <a:pPr lvl="1"/>
            <a:r>
              <a:rPr lang="en-US" dirty="0" smtClean="0"/>
              <a:t>&gt;2 Trillion Multiply Accumulates per second</a:t>
            </a:r>
          </a:p>
          <a:p>
            <a:endParaRPr lang="en-US" dirty="0" smtClean="0"/>
          </a:p>
          <a:p>
            <a:r>
              <a:rPr lang="en-US" dirty="0" smtClean="0"/>
              <a:t>Dual Core 1GHz ARM Cortex A9</a:t>
            </a:r>
          </a:p>
          <a:p>
            <a:pPr lvl="1"/>
            <a:r>
              <a:rPr lang="en-US" dirty="0" smtClean="0"/>
              <a:t>2.5 DMIPS/MHz</a:t>
            </a:r>
          </a:p>
          <a:p>
            <a:pPr lvl="1"/>
            <a:endParaRPr lang="en-US" dirty="0"/>
          </a:p>
          <a:p>
            <a:r>
              <a:rPr lang="en-US" dirty="0" smtClean="0"/>
              <a:t>$5,401.26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FPGA ‘Fabric’ is a sea of reconfigurable logic blocks embedded in reconfigurable routing logic.</a:t>
            </a:r>
          </a:p>
          <a:p>
            <a:endParaRPr lang="en-US" dirty="0"/>
          </a:p>
          <a:p>
            <a:r>
              <a:rPr lang="en-US" dirty="0" smtClean="0"/>
              <a:t>The reconfigurable logic used to be mostly look up tables with configurable constants.</a:t>
            </a:r>
          </a:p>
          <a:p>
            <a:endParaRPr lang="en-US" dirty="0"/>
          </a:p>
          <a:p>
            <a:r>
              <a:rPr lang="en-US" dirty="0" smtClean="0"/>
              <a:t>Now it is LUTs + other stuff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a small piece of an FPGA using:</a:t>
            </a:r>
          </a:p>
          <a:p>
            <a:pPr lvl="1"/>
            <a:r>
              <a:rPr lang="en-US" dirty="0" smtClean="0"/>
              <a:t>Decoders</a:t>
            </a:r>
            <a:endParaRPr lang="en-US" dirty="0" smtClean="0"/>
          </a:p>
          <a:p>
            <a:pPr lvl="1"/>
            <a:r>
              <a:rPr lang="en-US" dirty="0" err="1" smtClean="0"/>
              <a:t>Muxes</a:t>
            </a:r>
            <a:endParaRPr lang="en-US" dirty="0" smtClean="0"/>
          </a:p>
          <a:p>
            <a:pPr lvl="1"/>
            <a:r>
              <a:rPr lang="en-US" dirty="0" smtClean="0"/>
              <a:t>Basic Gates</a:t>
            </a:r>
          </a:p>
          <a:p>
            <a:pPr lvl="1"/>
            <a:r>
              <a:rPr lang="en-US" dirty="0" smtClean="0"/>
              <a:t>Programmable Bits (Ignore Construction for now)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 your FPGA cell to create: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XOR</a:t>
            </a:r>
          </a:p>
          <a:p>
            <a:pPr lvl="1"/>
            <a:r>
              <a:rPr lang="en-US" dirty="0" smtClean="0"/>
              <a:t>Adder (Half? Full?)</a:t>
            </a:r>
          </a:p>
          <a:p>
            <a:pPr lvl="1"/>
            <a:endParaRPr lang="en-US" dirty="0"/>
          </a:p>
          <a:p>
            <a:r>
              <a:rPr lang="en-US" dirty="0" smtClean="0"/>
              <a:t>Start by figuring out your requirements:</a:t>
            </a:r>
          </a:p>
          <a:p>
            <a:pPr lvl="1"/>
            <a:r>
              <a:rPr lang="en-US" dirty="0" smtClean="0"/>
              <a:t>Width? Depth?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Barrel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multiply or divide a number by 2 by moving it left or right one position</a:t>
            </a:r>
          </a:p>
          <a:p>
            <a:endParaRPr lang="en-US" dirty="0"/>
          </a:p>
          <a:p>
            <a:r>
              <a:rPr lang="en-US" dirty="0" smtClean="0"/>
              <a:t>This is called a “shift”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Barrel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“Arithmetic” shifts obey 2’s complement</a:t>
            </a:r>
          </a:p>
          <a:p>
            <a:pPr lvl="1"/>
            <a:r>
              <a:rPr lang="en-US" dirty="0" smtClean="0"/>
              <a:t>Sign extension</a:t>
            </a:r>
          </a:p>
          <a:p>
            <a:pPr lvl="1"/>
            <a:endParaRPr lang="en-US" dirty="0"/>
          </a:p>
          <a:p>
            <a:r>
              <a:rPr lang="en-US" dirty="0" smtClean="0"/>
              <a:t>“Logical” shifts do not</a:t>
            </a:r>
          </a:p>
          <a:p>
            <a:pPr lvl="1"/>
            <a:r>
              <a:rPr lang="en-US" dirty="0" smtClean="0"/>
              <a:t>Assume unsigned</a:t>
            </a:r>
          </a:p>
          <a:p>
            <a:pPr lvl="1"/>
            <a:r>
              <a:rPr lang="en-US" dirty="0" smtClean="0"/>
              <a:t>Pad zeros</a:t>
            </a:r>
          </a:p>
          <a:p>
            <a:pPr lvl="1"/>
            <a:endParaRPr lang="en-US" dirty="0"/>
          </a:p>
          <a:p>
            <a:r>
              <a:rPr lang="en-US" dirty="0" smtClean="0"/>
              <a:t>Barrel Rotate “wraps” around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1626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3"/>
              </a:rPr>
              <a:t>http://bwrc.eecs.berkeley.edu/research/pico_radio/Test_Bed/Hardware/Documentation/ARM/chap3.pdf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4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Sketch a shifter to do at least one type of shift</a:t>
            </a:r>
            <a:endParaRPr lang="en-US" dirty="0" smtClean="0"/>
          </a:p>
          <a:p>
            <a:pPr lvl="1"/>
            <a:r>
              <a:rPr lang="en-US" dirty="0" smtClean="0"/>
              <a:t>Hint: Layers of </a:t>
            </a:r>
            <a:r>
              <a:rPr lang="en-US" dirty="0" err="1" smtClean="0"/>
              <a:t>Muxes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List possible ways it could be busted</a:t>
            </a:r>
          </a:p>
          <a:p>
            <a:pPr lvl="1"/>
            <a:r>
              <a:rPr lang="en-US" dirty="0" smtClean="0"/>
              <a:t>Specific errors in the design of the component</a:t>
            </a:r>
          </a:p>
          <a:p>
            <a:endParaRPr lang="en-US" dirty="0"/>
          </a:p>
          <a:p>
            <a:r>
              <a:rPr lang="en-US" dirty="0" smtClean="0"/>
              <a:t>Come up with a test plan for your shifter</a:t>
            </a:r>
          </a:p>
          <a:p>
            <a:endParaRPr lang="en-US" dirty="0"/>
          </a:p>
          <a:p>
            <a:r>
              <a:rPr lang="en-US" dirty="0" smtClean="0"/>
              <a:t>How can you achieve full coverage without exhaustion?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0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Verilog is a </a:t>
            </a:r>
            <a:r>
              <a:rPr lang="en-US" b="1" dirty="0" smtClean="0"/>
              <a:t>H</a:t>
            </a:r>
            <a:r>
              <a:rPr lang="en-US" dirty="0" smtClean="0"/>
              <a:t>ardware </a:t>
            </a:r>
            <a:r>
              <a:rPr lang="en-US" b="1" dirty="0" smtClean="0"/>
              <a:t>D</a:t>
            </a:r>
            <a:r>
              <a:rPr lang="en-US" dirty="0" smtClean="0"/>
              <a:t>escription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pPr lvl="1"/>
            <a:r>
              <a:rPr lang="en-US" dirty="0" smtClean="0"/>
              <a:t>Describes a digital logic circuit</a:t>
            </a:r>
          </a:p>
          <a:p>
            <a:pPr lvl="1"/>
            <a:r>
              <a:rPr lang="en-US" dirty="0" smtClean="0"/>
              <a:t>Syntax is like C</a:t>
            </a:r>
          </a:p>
          <a:p>
            <a:pPr lvl="1"/>
            <a:r>
              <a:rPr lang="en-US" dirty="0" smtClean="0"/>
              <a:t>Writing in </a:t>
            </a:r>
            <a:r>
              <a:rPr lang="en-US" dirty="0" err="1" smtClean="0"/>
              <a:t>verilog</a:t>
            </a:r>
            <a:r>
              <a:rPr lang="en-US" dirty="0" smtClean="0"/>
              <a:t> is not at all like writing in C</a:t>
            </a:r>
          </a:p>
          <a:p>
            <a:pPr lvl="1"/>
            <a:endParaRPr lang="en-US" dirty="0"/>
          </a:p>
          <a:p>
            <a:r>
              <a:rPr lang="en-US" dirty="0" smtClean="0"/>
              <a:t>Synthesized to create:</a:t>
            </a:r>
          </a:p>
          <a:p>
            <a:pPr lvl="1"/>
            <a:r>
              <a:rPr lang="en-US" dirty="0" smtClean="0"/>
              <a:t>FPGA </a:t>
            </a:r>
            <a:r>
              <a:rPr lang="en-US" dirty="0" err="1" smtClean="0"/>
              <a:t>bitstreams</a:t>
            </a:r>
            <a:endParaRPr lang="en-US" dirty="0" smtClean="0"/>
          </a:p>
          <a:p>
            <a:pPr lvl="1"/>
            <a:r>
              <a:rPr lang="en-US" dirty="0" smtClean="0"/>
              <a:t>ASICs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Acknowlegements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Holdings: M3 Cortex Instruction Set</a:t>
            </a:r>
          </a:p>
          <a:p>
            <a:r>
              <a:rPr lang="en-US" dirty="0" smtClean="0"/>
              <a:t>Addison Wesley Longman: Figures</a:t>
            </a:r>
          </a:p>
          <a:p>
            <a:r>
              <a:rPr lang="en-US" dirty="0" smtClean="0"/>
              <a:t>Wikipedia: </a:t>
            </a:r>
            <a:r>
              <a:rPr lang="en-US" dirty="0" smtClean="0"/>
              <a:t>Figures</a:t>
            </a:r>
          </a:p>
          <a:p>
            <a:r>
              <a:rPr lang="en-US" dirty="0" err="1" smtClean="0"/>
              <a:t>Asic</a:t>
            </a:r>
            <a:r>
              <a:rPr lang="en-US" dirty="0" smtClean="0"/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Verilog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circuit diagram</a:t>
            </a:r>
          </a:p>
          <a:p>
            <a:r>
              <a:rPr lang="en-US" dirty="0" smtClean="0"/>
              <a:t>Give names to all wires and gates	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5181600"/>
            <a:ext cx="6696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2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Verilog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circuit diagram	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5181600"/>
            <a:ext cx="6696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88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Verilog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circuit diagram</a:t>
            </a:r>
          </a:p>
          <a:p>
            <a:r>
              <a:rPr lang="en-US" dirty="0" smtClean="0"/>
              <a:t>Give names to all wires and gates	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5181600"/>
            <a:ext cx="6696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876800"/>
            <a:ext cx="6667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88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Verilog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a circuit diagram</a:t>
            </a:r>
          </a:p>
          <a:p>
            <a:r>
              <a:rPr lang="en-US" dirty="0" smtClean="0"/>
              <a:t>Give names to all wires and gates	</a:t>
            </a:r>
          </a:p>
          <a:p>
            <a:r>
              <a:rPr lang="en-US" dirty="0" smtClean="0"/>
              <a:t>List wires and gates in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2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wire1, A, B, C, 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U1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U2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8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Verilog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r>
              <a:rPr lang="en-US" dirty="0" smtClean="0"/>
              <a:t>Start with a circuit diagram</a:t>
            </a:r>
          </a:p>
          <a:p>
            <a:r>
              <a:rPr lang="en-US" dirty="0" smtClean="0"/>
              <a:t>Give names to all wires and gates	</a:t>
            </a:r>
          </a:p>
          <a:p>
            <a:r>
              <a:rPr lang="en-US" dirty="0" smtClean="0"/>
              <a:t>List wires and gates in code</a:t>
            </a:r>
          </a:p>
          <a:p>
            <a:r>
              <a:rPr lang="en-US" dirty="0"/>
              <a:t>Connect gates to wires, Outputs </a:t>
            </a: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2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 wire1, A, B, C, Out;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U1(wire1, A, B);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U2(Out, wire1, C);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1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Verilog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a circuit diagram</a:t>
            </a:r>
          </a:p>
          <a:p>
            <a:r>
              <a:rPr lang="en-US" dirty="0" smtClean="0"/>
              <a:t>Give names to all wires and gates	</a:t>
            </a:r>
          </a:p>
          <a:p>
            <a:r>
              <a:rPr lang="en-US" dirty="0" smtClean="0"/>
              <a:t>List wires and gates in code</a:t>
            </a:r>
          </a:p>
          <a:p>
            <a:r>
              <a:rPr lang="en-US" dirty="0"/>
              <a:t>Connect gates to wires, Outputs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Add Delays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2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 wire1, A, B, C, Out;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U1 #(50) (wire1, A, B);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U2 #(50) (Out, wire1, C);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8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1 or 2 partners</a:t>
            </a:r>
          </a:p>
          <a:p>
            <a:endParaRPr lang="en-US" dirty="0"/>
          </a:p>
          <a:p>
            <a:r>
              <a:rPr lang="en-US" dirty="0" smtClean="0"/>
              <a:t>Read through MP0.pdf</a:t>
            </a:r>
          </a:p>
          <a:p>
            <a:pPr lvl="1"/>
            <a:r>
              <a:rPr lang="en-US" dirty="0" smtClean="0"/>
              <a:t>Questions?</a:t>
            </a:r>
          </a:p>
          <a:p>
            <a:pPr lvl="1"/>
            <a:endParaRPr lang="en-US" dirty="0"/>
          </a:p>
          <a:p>
            <a:r>
              <a:rPr lang="en-US" dirty="0" smtClean="0"/>
              <a:t>Begin </a:t>
            </a:r>
            <a:r>
              <a:rPr lang="en-US" dirty="0" err="1" smtClean="0"/>
              <a:t>paper&amp;pencil</a:t>
            </a:r>
            <a:r>
              <a:rPr lang="en-US" dirty="0" smtClean="0"/>
              <a:t> sketching of modules</a:t>
            </a:r>
          </a:p>
          <a:p>
            <a:endParaRPr lang="en-US" dirty="0"/>
          </a:p>
          <a:p>
            <a:r>
              <a:rPr lang="en-US" dirty="0" smtClean="0"/>
              <a:t>You have the rest of class to begin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Start Installing </a:t>
            </a:r>
            <a:r>
              <a:rPr lang="en-US" dirty="0" err="1" smtClean="0"/>
              <a:t>ModelSim</a:t>
            </a:r>
            <a:r>
              <a:rPr lang="en-US" dirty="0" smtClean="0"/>
              <a:t> Student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Decoders </a:t>
            </a:r>
            <a:r>
              <a:rPr lang="en-US" dirty="0" smtClean="0"/>
              <a:t>, </a:t>
            </a:r>
            <a:r>
              <a:rPr lang="en-US" dirty="0" err="1" smtClean="0"/>
              <a:t>Muxes</a:t>
            </a:r>
            <a:r>
              <a:rPr lang="en-US" dirty="0" smtClean="0"/>
              <a:t>, LUTs, Oh My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My PALs, CPLDs </a:t>
            </a:r>
            <a:r>
              <a:rPr lang="en-US" dirty="0" smtClean="0"/>
              <a:t>and FPGAs</a:t>
            </a:r>
          </a:p>
          <a:p>
            <a:endParaRPr lang="en-US" dirty="0"/>
          </a:p>
          <a:p>
            <a:r>
              <a:rPr lang="en-US" dirty="0" smtClean="0"/>
              <a:t>Do a Barrel Roll</a:t>
            </a:r>
          </a:p>
          <a:p>
            <a:endParaRPr lang="en-US" dirty="0"/>
          </a:p>
          <a:p>
            <a:r>
              <a:rPr lang="en-US" dirty="0" smtClean="0"/>
              <a:t>Trust Issues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Preparation for your first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73"/>
            <a:ext cx="8229600" cy="1143000"/>
          </a:xfrm>
        </p:spPr>
        <p:txBody>
          <a:bodyPr/>
          <a:lstStyle/>
          <a:p>
            <a:r>
              <a:rPr lang="en-US" dirty="0" err="1" smtClean="0"/>
              <a:t>Muxes</a:t>
            </a:r>
            <a:r>
              <a:rPr lang="en-US" dirty="0" smtClean="0"/>
              <a:t>, AKA Multiplexor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2827"/>
            <a:ext cx="8229600" cy="3305174"/>
          </a:xfrm>
        </p:spPr>
        <p:txBody>
          <a:bodyPr/>
          <a:lstStyle/>
          <a:p>
            <a:r>
              <a:rPr lang="en-US" dirty="0" smtClean="0"/>
              <a:t>Select or switch between inputs</a:t>
            </a:r>
            <a:endParaRPr lang="en-US" dirty="0"/>
          </a:p>
          <a:p>
            <a:r>
              <a:rPr lang="en-US" dirty="0" smtClean="0"/>
              <a:t>Has one output, two types of inputs</a:t>
            </a:r>
          </a:p>
          <a:p>
            <a:pPr lvl="1"/>
            <a:r>
              <a:rPr lang="en-US" dirty="0" smtClean="0"/>
              <a:t>‘Input’</a:t>
            </a:r>
          </a:p>
          <a:p>
            <a:pPr lvl="1"/>
            <a:r>
              <a:rPr lang="en-US" dirty="0" smtClean="0"/>
              <a:t>‘Select’</a:t>
            </a:r>
          </a:p>
          <a:p>
            <a:r>
              <a:rPr lang="en-US" dirty="0"/>
              <a:t> </a:t>
            </a:r>
            <a:r>
              <a:rPr lang="en-US" dirty="0" smtClean="0"/>
              <a:t>#‘Select’ &gt;= log2(# ‘Input’)</a:t>
            </a:r>
          </a:p>
          <a:p>
            <a:pPr lvl="1"/>
            <a:r>
              <a:rPr lang="en-US" dirty="0" smtClean="0"/>
              <a:t>8 inputs needs 3 select (address) bits</a:t>
            </a:r>
            <a:endParaRPr lang="en-US" dirty="0"/>
          </a:p>
        </p:txBody>
      </p:sp>
      <p:pic>
        <p:nvPicPr>
          <p:cNvPr id="1026" name="Picture 2" descr="File:Multiplex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2579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0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(Binary)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Also called a ‘</a:t>
            </a:r>
            <a:r>
              <a:rPr lang="en-US" dirty="0" err="1" smtClean="0"/>
              <a:t>demux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Because it is the exact opposite.</a:t>
            </a:r>
          </a:p>
          <a:p>
            <a:pPr lvl="1"/>
            <a:endParaRPr lang="en-US" dirty="0"/>
          </a:p>
          <a:p>
            <a:r>
              <a:rPr lang="en-US" dirty="0" smtClean="0"/>
              <a:t>Only one output is active at once</a:t>
            </a:r>
          </a:p>
          <a:p>
            <a:endParaRPr lang="en-US" dirty="0"/>
          </a:p>
          <a:p>
            <a:r>
              <a:rPr lang="en-US" dirty="0" smtClean="0"/>
              <a:t>Usually has 2^inputs number of outputs</a:t>
            </a:r>
          </a:p>
          <a:p>
            <a:endParaRPr lang="en-US" dirty="0"/>
          </a:p>
          <a:p>
            <a:r>
              <a:rPr lang="en-US" dirty="0" smtClean="0"/>
              <a:t>Sometimes has an enable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All Low or All Hi-Z</a:t>
            </a:r>
            <a:endParaRPr lang="en-US" dirty="0"/>
          </a:p>
        </p:txBody>
      </p:sp>
      <p:pic>
        <p:nvPicPr>
          <p:cNvPr id="6" name="Picture 2" descr="File:3x8 decoder symbol.sv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43881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5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width</a:t>
            </a:r>
            <a:r>
              <a:rPr lang="en-US" dirty="0" smtClean="0"/>
              <a:t> of a </a:t>
            </a:r>
            <a:r>
              <a:rPr lang="en-US" b="1" dirty="0" smtClean="0"/>
              <a:t>bus</a:t>
            </a:r>
            <a:r>
              <a:rPr lang="en-US" dirty="0" smtClean="0"/>
              <a:t> is how many bits are in that signal.</a:t>
            </a:r>
          </a:p>
          <a:p>
            <a:pPr lvl="1"/>
            <a:r>
              <a:rPr lang="en-US" dirty="0" smtClean="0"/>
              <a:t>A wire is a bus with width = 1</a:t>
            </a:r>
          </a:p>
          <a:p>
            <a:endParaRPr lang="en-US" dirty="0"/>
          </a:p>
          <a:p>
            <a:r>
              <a:rPr lang="en-US" dirty="0" smtClean="0"/>
              <a:t>Width of I4Q4?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2" name="Picture 4" descr="http://cpuville.com/images/decoder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029200"/>
            <a:ext cx="442912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Up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</a:t>
            </a:r>
            <a:r>
              <a:rPr lang="en-US" b="1" dirty="0" smtClean="0"/>
              <a:t>R</a:t>
            </a:r>
            <a:r>
              <a:rPr lang="en-US" dirty="0" smtClean="0"/>
              <a:t>ead </a:t>
            </a:r>
            <a:r>
              <a:rPr lang="en-US" b="1" dirty="0" smtClean="0"/>
              <a:t>O</a:t>
            </a:r>
            <a:r>
              <a:rPr lang="en-US" dirty="0" smtClean="0"/>
              <a:t>nly </a:t>
            </a:r>
            <a:r>
              <a:rPr lang="en-US" b="1" dirty="0" smtClean="0"/>
              <a:t>M</a:t>
            </a:r>
            <a:r>
              <a:rPr lang="en-US" dirty="0" smtClean="0"/>
              <a:t>emory</a:t>
            </a:r>
          </a:p>
          <a:p>
            <a:endParaRPr lang="en-US" dirty="0" smtClean="0"/>
          </a:p>
          <a:p>
            <a:r>
              <a:rPr lang="en-US" dirty="0" smtClean="0"/>
              <a:t>Defined by Width and Depth</a:t>
            </a:r>
          </a:p>
          <a:p>
            <a:pPr lvl="1"/>
            <a:r>
              <a:rPr lang="en-US" dirty="0" smtClean="0"/>
              <a:t>Width = How many bits per word</a:t>
            </a:r>
          </a:p>
          <a:p>
            <a:pPr lvl="1"/>
            <a:r>
              <a:rPr lang="en-US" dirty="0" smtClean="0"/>
              <a:t>Depth = How many words available</a:t>
            </a:r>
          </a:p>
          <a:p>
            <a:pPr lvl="1"/>
            <a:endParaRPr lang="en-US" dirty="0"/>
          </a:p>
          <a:p>
            <a:r>
              <a:rPr lang="en-US" dirty="0" smtClean="0"/>
              <a:t>Constructed as </a:t>
            </a:r>
            <a:r>
              <a:rPr lang="en-US" dirty="0" err="1" smtClean="0"/>
              <a:t>Muxes</a:t>
            </a:r>
            <a:r>
              <a:rPr lang="en-US" dirty="0" smtClean="0"/>
              <a:t> with constant inputs</a:t>
            </a:r>
          </a:p>
          <a:p>
            <a:pPr lvl="1"/>
            <a:r>
              <a:rPr lang="en-US" dirty="0" smtClean="0"/>
              <a:t>Use Select to </a:t>
            </a:r>
            <a:r>
              <a:rPr lang="en-US" i="1" dirty="0" smtClean="0"/>
              <a:t>look up</a:t>
            </a:r>
            <a:r>
              <a:rPr lang="en-US" dirty="0" smtClean="0"/>
              <a:t> the </a:t>
            </a:r>
            <a:r>
              <a:rPr lang="en-US" i="1" dirty="0" smtClean="0"/>
              <a:t>table</a:t>
            </a:r>
            <a:r>
              <a:rPr lang="en-US" dirty="0" smtClean="0"/>
              <a:t> entry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from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following parts from basic gates:</a:t>
            </a:r>
          </a:p>
          <a:p>
            <a:pPr lvl="1"/>
            <a:r>
              <a:rPr lang="en-US" dirty="0" err="1" smtClean="0"/>
              <a:t>DigiKey</a:t>
            </a:r>
            <a:r>
              <a:rPr lang="en-US" dirty="0" smtClean="0"/>
              <a:t> Part No </a:t>
            </a:r>
            <a:r>
              <a:rPr lang="en-US" dirty="0">
                <a:hlinkClick r:id="rId3"/>
              </a:rPr>
              <a:t>NC7SZ157P6XTR-ND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568-4448-2-ND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568-8857-1-ND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MC74HC164ADR2GOSTR-ND</a:t>
            </a:r>
            <a:r>
              <a:rPr lang="en-US" dirty="0" smtClean="0"/>
              <a:t>  (Optional)</a:t>
            </a:r>
            <a:endParaRPr lang="en-US" dirty="0"/>
          </a:p>
          <a:p>
            <a:pPr lvl="2"/>
            <a:r>
              <a:rPr lang="en-US" dirty="0" smtClean="0"/>
              <a:t>Hint: Use D-Flip-Flops as a black box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 your solutions match theirs?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1969: XC157</a:t>
            </a:r>
          </a:p>
          <a:p>
            <a:pPr lvl="1"/>
            <a:r>
              <a:rPr lang="en-US" dirty="0" smtClean="0"/>
              <a:t>Mask Programmed, 12 gates 30 pins</a:t>
            </a:r>
          </a:p>
          <a:p>
            <a:r>
              <a:rPr lang="en-US" dirty="0" smtClean="0"/>
              <a:t>1978: </a:t>
            </a:r>
            <a:r>
              <a:rPr lang="en-US" b="1" dirty="0" smtClean="0"/>
              <a:t>P</a:t>
            </a:r>
            <a:r>
              <a:rPr lang="en-US" dirty="0" smtClean="0"/>
              <a:t>rogrammable </a:t>
            </a:r>
            <a:r>
              <a:rPr lang="en-US" b="1" dirty="0" smtClean="0"/>
              <a:t>L</a:t>
            </a:r>
            <a:r>
              <a:rPr lang="en-US" dirty="0" smtClean="0"/>
              <a:t>ogic </a:t>
            </a:r>
            <a:r>
              <a:rPr lang="en-US" b="1" dirty="0" smtClean="0"/>
              <a:t>A</a:t>
            </a:r>
            <a:r>
              <a:rPr lang="en-US" dirty="0" smtClean="0"/>
              <a:t>rrays</a:t>
            </a:r>
          </a:p>
          <a:p>
            <a:pPr lvl="1"/>
            <a:r>
              <a:rPr lang="en-US" dirty="0" smtClean="0"/>
              <a:t>Field Programmed by burning fuses</a:t>
            </a:r>
          </a:p>
          <a:p>
            <a:pPr lvl="1"/>
            <a:r>
              <a:rPr lang="en-US" dirty="0" smtClean="0"/>
              <a:t>Sum of Products</a:t>
            </a:r>
          </a:p>
          <a:p>
            <a:pPr lvl="1"/>
            <a:r>
              <a:rPr lang="en-US" dirty="0" smtClean="0"/>
              <a:t>Equivalent to “Dozens” of gates</a:t>
            </a:r>
          </a:p>
          <a:p>
            <a:r>
              <a:rPr lang="en-US" dirty="0" smtClean="0"/>
              <a:t>1985: </a:t>
            </a:r>
            <a:r>
              <a:rPr lang="en-US" b="1" dirty="0" smtClean="0"/>
              <a:t>G</a:t>
            </a:r>
            <a:r>
              <a:rPr lang="en-US" dirty="0" smtClean="0"/>
              <a:t>eneric </a:t>
            </a:r>
            <a:r>
              <a:rPr lang="en-US" b="1" dirty="0" smtClean="0"/>
              <a:t>A</a:t>
            </a:r>
            <a:r>
              <a:rPr lang="en-US" dirty="0" smtClean="0"/>
              <a:t>rray</a:t>
            </a:r>
            <a:r>
              <a:rPr lang="en-US" b="1" dirty="0" smtClean="0"/>
              <a:t> L</a:t>
            </a:r>
            <a:r>
              <a:rPr lang="en-US" dirty="0" smtClean="0"/>
              <a:t>ogic</a:t>
            </a:r>
          </a:p>
          <a:p>
            <a:pPr lvl="1"/>
            <a:r>
              <a:rPr lang="en-US" dirty="0" smtClean="0"/>
              <a:t>Field </a:t>
            </a:r>
            <a:r>
              <a:rPr lang="en-US" dirty="0" err="1" smtClean="0"/>
              <a:t>reprogammable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840</Words>
  <Application>Microsoft Office PowerPoint</Application>
  <PresentationFormat>On-screen Show (4:3)</PresentationFormat>
  <Paragraphs>200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b0110 Fabric and Trust</vt:lpstr>
      <vt:lpstr>Acknowlegements</vt:lpstr>
      <vt:lpstr>Today</vt:lpstr>
      <vt:lpstr>Muxes, AKA Multiplexor</vt:lpstr>
      <vt:lpstr> (Binary) Decoder</vt:lpstr>
      <vt:lpstr>Width</vt:lpstr>
      <vt:lpstr>Look Up Tables</vt:lpstr>
      <vt:lpstr>Designing from Documentation</vt:lpstr>
      <vt:lpstr>Programmable Logic</vt:lpstr>
      <vt:lpstr>Programmable Logic</vt:lpstr>
      <vt:lpstr>Field Programmable Gate Array </vt:lpstr>
      <vt:lpstr>Xilinx Zynq 7000</vt:lpstr>
      <vt:lpstr>Fabric Design</vt:lpstr>
      <vt:lpstr>Fabric Design</vt:lpstr>
      <vt:lpstr>Do a Barrel Roll</vt:lpstr>
      <vt:lpstr>Do a Barrel Roll</vt:lpstr>
      <vt:lpstr>PowerPoint Presentation</vt:lpstr>
      <vt:lpstr>What could possibly go wrong?</vt:lpstr>
      <vt:lpstr>Intro to Verilog</vt:lpstr>
      <vt:lpstr>Structural Verilog Design Flow</vt:lpstr>
      <vt:lpstr>Structural Verilog Design Flow</vt:lpstr>
      <vt:lpstr>Structural Verilog Design Flow</vt:lpstr>
      <vt:lpstr>Structural Verilog Design Flow</vt:lpstr>
      <vt:lpstr>Structural Verilog Design Flow</vt:lpstr>
      <vt:lpstr>Structural Verilog Design Flow</vt:lpstr>
      <vt:lpstr>Lab Preparation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b0110 Time keeps on Ticking</dc:title>
  <dc:creator>Eric</dc:creator>
  <cp:lastModifiedBy>Eric</cp:lastModifiedBy>
  <cp:revision>33</cp:revision>
  <dcterms:created xsi:type="dcterms:W3CDTF">2012-09-16T22:27:56Z</dcterms:created>
  <dcterms:modified xsi:type="dcterms:W3CDTF">2013-09-23T04:48:55Z</dcterms:modified>
</cp:coreProperties>
</file>