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77" r:id="rId4"/>
    <p:sldId id="278" r:id="rId5"/>
    <p:sldId id="276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81" r:id="rId20"/>
    <p:sldId id="280" r:id="rId21"/>
    <p:sldId id="283" r:id="rId22"/>
    <p:sldId id="284" r:id="rId23"/>
    <p:sldId id="285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4" autoAdjust="0"/>
  </p:normalViewPr>
  <p:slideViewPr>
    <p:cSldViewPr>
      <p:cViewPr varScale="1">
        <p:scale>
          <a:sx n="77" d="100"/>
          <a:sy n="77" d="100"/>
        </p:scale>
        <p:origin x="-102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0ADFE-5E0E-4BED-8C37-81C49A71F6F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7C78-BE52-4B35-92BD-04F4A323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(relatively) constant sample, the correct answer is (very close to) zero.  Catastrophic Cancellation</a:t>
            </a:r>
            <a:r>
              <a:rPr lang="en-US" baseline="0" dirty="0" smtClean="0"/>
              <a:t> may cause the term inside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 to be negative, which is undefined.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B7C78-BE52-4B35-92BD-04F4A323A7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8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4C8BC-4811-8247-A006-6CED371978CC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CPI = .5 + .4 + .3 + .4 = 1.6	-&gt; 2.2 / 1.6 = 1.375x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CPI = .5 + 1 + .3 + .2 = 2.0	-&gt;</a:t>
            </a:r>
            <a:r>
              <a:rPr lang="en-US" baseline="0" dirty="0" smtClean="0"/>
              <a:t> 2.2 / 2.0 = 1.1x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CPI = .25 + 1 + .3 + .4 = 1.95	-&gt;</a:t>
            </a:r>
            <a:r>
              <a:rPr lang="en-US" baseline="0" dirty="0" smtClean="0"/>
              <a:t> 2.2 / 1.95 = 1.22x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AA065-1428-D349-B1B7-0E0F319F7787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100/4</a:t>
            </a:r>
            <a:r>
              <a:rPr lang="en-US" baseline="0" dirty="0" smtClean="0"/>
              <a:t> = 25</a:t>
            </a:r>
          </a:p>
          <a:p>
            <a:pPr eaLnBrk="1" hangingPunct="1"/>
            <a:r>
              <a:rPr lang="en-US" baseline="0" dirty="0" smtClean="0"/>
              <a:t>25 – 20 = 5</a:t>
            </a:r>
          </a:p>
          <a:p>
            <a:pPr eaLnBrk="1" hangingPunct="1"/>
            <a:r>
              <a:rPr lang="en-US" baseline="0" dirty="0" smtClean="0"/>
              <a:t>80/5 = 16 times faster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INFINITY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35A08-FC9D-1C47-B60D-45F82371E9BC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BBAC1-71EA-7543-82E4-D5FE56B94402}" type="slidenum">
              <a:rPr lang="en-US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Lower</a:t>
            </a:r>
            <a:r>
              <a:rPr lang="en-US" baseline="0" dirty="0" smtClean="0"/>
              <a:t> is better</a:t>
            </a:r>
          </a:p>
          <a:p>
            <a:pPr eaLnBrk="1" hangingPunct="1"/>
            <a:r>
              <a:rPr lang="en-US" baseline="0" dirty="0" smtClean="0"/>
              <a:t>Lower is better</a:t>
            </a:r>
          </a:p>
          <a:p>
            <a:pPr eaLnBrk="1" hangingPunct="1"/>
            <a:r>
              <a:rPr lang="en-US" baseline="0" dirty="0" smtClean="0"/>
              <a:t>Higher is better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ABCA1-2E8F-6A40-808E-EEE753114A4B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CFCEA-D34E-2C46-9F88-C9AA4F8695F4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F78FE-A155-774F-8C9D-A11F7F4D8E8A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8602C-DEBA-2842-B9BA-4508D7E96219}" type="slidenum">
              <a:rPr lang="en-US"/>
              <a:pPr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36DAF-4A85-0943-BFF7-C9904D155F96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4FA486-44C0-4C4D-BF0D-CBAF3056D2AE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AAA8A-A3A6-584E-888B-87C79A6823F8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= 20ns / instruction</a:t>
            </a:r>
          </a:p>
          <a:p>
            <a:pPr eaLnBrk="1" hangingPunct="1"/>
            <a:r>
              <a:rPr lang="en-US" dirty="0" smtClean="0"/>
              <a:t>B = 24ns / instruction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EC3F0-FF81-FF46-9147-F73073EFFB31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CPI = .5 </a:t>
            </a:r>
            <a:r>
              <a:rPr lang="en-US" dirty="0" smtClean="0"/>
              <a:t>+ 1 + .3 + .4 = 2.2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8229600" cy="455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73113"/>
            <a:ext cx="8229600" cy="26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619500"/>
            <a:ext cx="8229600" cy="269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Spring '05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E458E-66DF-9240-9BFC-EB819A735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2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063D-9DEA-43D9-8906-5732CB61C14F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C022-367E-468C-B8FE-69332B01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wrc.eecs.berkeley.edu/research/pico_radio/Test_Bed/Hardware/Documentation/ARM/chap3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.wmf"/><Relationship Id="rId5" Type="http://schemas.openxmlformats.org/officeDocument/2006/relationships/tags" Target="../tags/tag12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1.xml"/><Relationship Id="rId9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b0111</a:t>
            </a:r>
            <a:br>
              <a:rPr lang="en-US" dirty="0" smtClean="0"/>
            </a:br>
            <a:r>
              <a:rPr lang="en-US" dirty="0" smtClean="0"/>
              <a:t>Performance Anxiety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CPU Time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Application 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program takes 10 seconds on computer </a:t>
            </a:r>
            <a:r>
              <a:rPr lang="en-US" i="1" dirty="0"/>
              <a:t>Orange</a:t>
            </a:r>
            <a:r>
              <a:rPr lang="en-US" dirty="0"/>
              <a:t>, with a 400MHz clock.  Our design team is developing a machine </a:t>
            </a:r>
            <a:r>
              <a:rPr lang="en-US" i="1" dirty="0"/>
              <a:t>Grape</a:t>
            </a:r>
            <a:r>
              <a:rPr lang="en-US" dirty="0"/>
              <a:t> with a much higher clock rate, but it will require 1.2 times as many clock cycles.  If we want to be able to run the program in 6 second, how fast must the clock rate be?</a:t>
            </a:r>
          </a:p>
        </p:txBody>
      </p:sp>
      <p:grpSp>
        <p:nvGrpSpPr>
          <p:cNvPr id="2765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42975" y="1712912"/>
            <a:ext cx="6613525" cy="638175"/>
            <a:chOff x="480" y="1568"/>
            <a:chExt cx="4224" cy="408"/>
          </a:xfrm>
        </p:grpSpPr>
        <p:sp>
          <p:nvSpPr>
            <p:cNvPr id="27661" name="Text Box 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0" y="1568"/>
              <a:ext cx="1409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62" name="Text Box 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61" y="1568"/>
              <a:ext cx="1205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clock cycles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63" name="Text Box 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771" y="1655"/>
              <a:ext cx="93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 dirty="0">
                  <a:solidFill>
                    <a:schemeClr val="accent2"/>
                  </a:solidFill>
                  <a:latin typeface="Trebuchet MS" charset="0"/>
                </a:rPr>
                <a:t>Clock period</a:t>
              </a:r>
            </a:p>
          </p:txBody>
        </p:sp>
        <p:sp>
          <p:nvSpPr>
            <p:cNvPr id="27664" name="Text Box 8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13" y="1655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7665" name="Text Box 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426" y="1655"/>
              <a:ext cx="1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</p:grpSp>
      <p:grpSp>
        <p:nvGrpSpPr>
          <p:cNvPr id="27654" name="Group 1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941388" y="2484437"/>
            <a:ext cx="6664325" cy="639763"/>
            <a:chOff x="556" y="1631"/>
            <a:chExt cx="4257" cy="408"/>
          </a:xfrm>
        </p:grpSpPr>
        <p:sp>
          <p:nvSpPr>
            <p:cNvPr id="27655" name="Text Box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56" y="1631"/>
              <a:ext cx="1410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56" name="Text Box 1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38" y="1631"/>
              <a:ext cx="1205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clock cycles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57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2" y="1632"/>
              <a:ext cx="785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1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Clock rate</a:t>
              </a:r>
            </a:p>
          </p:txBody>
        </p:sp>
        <p:sp>
          <p:nvSpPr>
            <p:cNvPr id="27658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90" y="1718"/>
              <a:ext cx="19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7659" name="Text Box 1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04" y="1718"/>
              <a:ext cx="16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sp>
          <p:nvSpPr>
            <p:cNvPr id="27660" name="Line 1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834" y="1844"/>
              <a:ext cx="9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7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CPI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How do the # of instructions in a program relate to the execution time?</a:t>
            </a:r>
          </a:p>
        </p:txBody>
      </p:sp>
      <p:grpSp>
        <p:nvGrpSpPr>
          <p:cNvPr id="2970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71563" y="2774950"/>
            <a:ext cx="6927850" cy="912812"/>
            <a:chOff x="705" y="1077"/>
            <a:chExt cx="4424" cy="583"/>
          </a:xfrm>
        </p:grpSpPr>
        <p:sp>
          <p:nvSpPr>
            <p:cNvPr id="29712" name="Text Box 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05" y="1163"/>
              <a:ext cx="1204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clock cycles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13" name="Text Box 6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269" y="1163"/>
              <a:ext cx="1014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Instructions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14" name="Text Box 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91" y="1077"/>
              <a:ext cx="1538" cy="5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Average Clock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Cycles per Instruction</a:t>
              </a:r>
            </a:p>
            <a:p>
              <a:pPr algn="ctr" defTabSz="901700" eaLnBrk="0" hangingPunct="0"/>
              <a:r>
                <a:rPr lang="en-US" b="1">
                  <a:solidFill>
                    <a:schemeClr val="accent2"/>
                  </a:solidFill>
                  <a:latin typeface="Trebuchet MS" charset="0"/>
                </a:rPr>
                <a:t>(CPI)</a:t>
              </a:r>
            </a:p>
          </p:txBody>
        </p:sp>
        <p:sp>
          <p:nvSpPr>
            <p:cNvPr id="29715" name="Text Box 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003" y="1249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9716" name="Text Box 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362" y="1249"/>
              <a:ext cx="16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</p:grpSp>
      <p:grpSp>
        <p:nvGrpSpPr>
          <p:cNvPr id="29702" name="Group 1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28625" y="4999037"/>
            <a:ext cx="7988300" cy="639763"/>
            <a:chOff x="229" y="2626"/>
            <a:chExt cx="5102" cy="408"/>
          </a:xfrm>
        </p:grpSpPr>
        <p:sp>
          <p:nvSpPr>
            <p:cNvPr id="29703" name="Text Box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9" y="2626"/>
              <a:ext cx="1409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04" name="Text Box 1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21" y="2626"/>
              <a:ext cx="1013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Instructions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05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727" y="2713"/>
              <a:ext cx="192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9706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67" y="2713"/>
              <a:ext cx="170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grpSp>
          <p:nvGrpSpPr>
            <p:cNvPr id="29707" name="Group 15"/>
            <p:cNvGrpSpPr>
              <a:grpSpLocks/>
            </p:cNvGrpSpPr>
            <p:nvPr/>
          </p:nvGrpSpPr>
          <p:grpSpPr bwMode="auto">
            <a:xfrm>
              <a:off x="4352" y="2627"/>
              <a:ext cx="979" cy="407"/>
              <a:chOff x="3507" y="2627"/>
              <a:chExt cx="979" cy="407"/>
            </a:xfrm>
          </p:grpSpPr>
          <p:sp>
            <p:nvSpPr>
              <p:cNvPr id="29710" name="Text Box 16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95" y="2627"/>
                <a:ext cx="785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215" tIns="45107" rIns="90215" bIns="45107">
                <a:prstTxWarp prst="textNoShape">
                  <a:avLst/>
                </a:prstTxWarp>
                <a:spAutoFit/>
              </a:bodyPr>
              <a:lstStyle/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1</a:t>
                </a:r>
              </a:p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Clock rate</a:t>
                </a:r>
              </a:p>
            </p:txBody>
          </p:sp>
          <p:sp>
            <p:nvSpPr>
              <p:cNvPr id="29711" name="Line 17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507" y="2839"/>
                <a:ext cx="9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708" name="Text Box 1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39" y="2713"/>
              <a:ext cx="16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sp>
          <p:nvSpPr>
            <p:cNvPr id="29709" name="Text Box 1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477" y="2713"/>
              <a:ext cx="325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6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CPI Example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Suppose we have two implementations of the same instruction set (ISA). 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/>
              <a:t>For some program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Machine </a:t>
            </a:r>
            <a:r>
              <a:rPr lang="en-US" dirty="0"/>
              <a:t>A has a clock cycle time of 10 ns. and a CPI of 2.0 </a:t>
            </a:r>
            <a:br>
              <a:rPr lang="en-US" dirty="0"/>
            </a:br>
            <a:r>
              <a:rPr lang="en-US" dirty="0"/>
              <a:t>	Machine B has a clock cycle time of 20 ns. and a CPI of 1.2 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/>
              <a:t>What machine is faster for this program, and by how much?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Computing CPI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Different types of instructions can take very different amounts of cycles</a:t>
            </a:r>
          </a:p>
          <a:p>
            <a:pPr eaLnBrk="1" hangingPunct="1"/>
            <a:r>
              <a:rPr lang="en-US" dirty="0"/>
              <a:t>	Memory accesses, integer math, floating point, control flow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54325846"/>
              </p:ext>
            </p:extLst>
          </p:nvPr>
        </p:nvGraphicFramePr>
        <p:xfrm>
          <a:off x="2514600" y="990600"/>
          <a:ext cx="4545053" cy="66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8" imgW="2222280" imgH="355320" progId="Equation.3">
                  <p:embed/>
                </p:oleObj>
              </mc:Choice>
              <mc:Fallback>
                <p:oleObj name="Equation" r:id="rId8" imgW="22222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4545053" cy="663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Group 5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0695062"/>
              </p:ext>
            </p:extLst>
          </p:nvPr>
        </p:nvGraphicFramePr>
        <p:xfrm>
          <a:off x="658813" y="3314436"/>
          <a:ext cx="7604125" cy="34673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1825"/>
                <a:gridCol w="1900237"/>
                <a:gridCol w="1901825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Frequency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Cycles * Freq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CPI: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2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CPI &amp; Processor Tradeoffs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r>
              <a:rPr lang="en-US" i="1"/>
              <a:t>How much faster would the machine be if:</a:t>
            </a:r>
          </a:p>
          <a:p>
            <a:pPr eaLnBrk="1" hangingPunct="1">
              <a:buFontTx/>
              <a:buAutoNum type="arabicPeriod"/>
            </a:pPr>
            <a:r>
              <a:rPr lang="en-US"/>
              <a:t>A data cache reduced the average load time to 2 cycles?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Branch prediction shaved a cycle off the branch time?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Two ALU instructions could be executed at once?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endParaRPr lang="en-US"/>
          </a:p>
        </p:txBody>
      </p:sp>
      <p:graphicFrame>
        <p:nvGraphicFramePr>
          <p:cNvPr id="305156" name="Group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02076455"/>
              </p:ext>
            </p:extLst>
          </p:nvPr>
        </p:nvGraphicFramePr>
        <p:xfrm>
          <a:off x="1598613" y="1371600"/>
          <a:ext cx="5702300" cy="1670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0237"/>
                <a:gridCol w="1901825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 Frequency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3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Warning 1: Amdahl’s Law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/>
              <a:t>The impact of a performance improvement is limited by what is NOT improved: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Example:  Assume a program runs in 100 seconds on a machine, with multiply responsible for 80 seconds of this time.  How much do we have to speed up multiply to make the program run 4 times faster?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5 times faster?</a:t>
            </a:r>
          </a:p>
        </p:txBody>
      </p:sp>
      <p:grpSp>
        <p:nvGrpSpPr>
          <p:cNvPr id="3789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93688" y="2332038"/>
            <a:ext cx="8499475" cy="639762"/>
            <a:chOff x="188" y="941"/>
            <a:chExt cx="5428" cy="408"/>
          </a:xfrm>
        </p:grpSpPr>
        <p:sp>
          <p:nvSpPr>
            <p:cNvPr id="37894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88" y="941"/>
              <a:ext cx="1353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after improvement</a:t>
              </a:r>
            </a:p>
          </p:txBody>
        </p:sp>
        <p:sp>
          <p:nvSpPr>
            <p:cNvPr id="37895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88" y="941"/>
              <a:ext cx="110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of unaffected</a:t>
              </a:r>
            </a:p>
          </p:txBody>
        </p:sp>
        <p:sp>
          <p:nvSpPr>
            <p:cNvPr id="37896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53" y="1028"/>
              <a:ext cx="19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37897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16" y="1028"/>
              <a:ext cx="170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grpSp>
          <p:nvGrpSpPr>
            <p:cNvPr id="37898" name="Group 9"/>
            <p:cNvGrpSpPr>
              <a:grpSpLocks/>
            </p:cNvGrpSpPr>
            <p:nvPr/>
          </p:nvGrpSpPr>
          <p:grpSpPr bwMode="auto">
            <a:xfrm>
              <a:off x="3909" y="941"/>
              <a:ext cx="1707" cy="407"/>
              <a:chOff x="3909" y="941"/>
              <a:chExt cx="1707" cy="407"/>
            </a:xfrm>
          </p:grpSpPr>
          <p:sp>
            <p:nvSpPr>
              <p:cNvPr id="37901" name="Text Box 1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909" y="941"/>
                <a:ext cx="1707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215" tIns="45107" rIns="90215" bIns="45107">
                <a:prstTxWarp prst="textNoShape">
                  <a:avLst/>
                </a:prstTxWarp>
                <a:spAutoFit/>
              </a:bodyPr>
              <a:lstStyle/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1</a:t>
                </a:r>
              </a:p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Amount of improvement</a:t>
                </a:r>
              </a:p>
            </p:txBody>
          </p:sp>
          <p:sp>
            <p:nvSpPr>
              <p:cNvPr id="37902" name="Line 11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060" y="1153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899" name="Text Box 1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30" y="1028"/>
              <a:ext cx="19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+</a:t>
              </a:r>
            </a:p>
          </p:txBody>
        </p:sp>
        <p:sp>
          <p:nvSpPr>
            <p:cNvPr id="37900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766" y="942"/>
              <a:ext cx="110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Execution time</a:t>
              </a:r>
              <a:br>
                <a:rPr lang="en-US">
                  <a:solidFill>
                    <a:schemeClr val="accent2"/>
                  </a:solidFill>
                  <a:latin typeface="Trebuchet MS" charset="0"/>
                </a:rPr>
              </a:br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affected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9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Warning 2: MIPs, MHz </a:t>
            </a:r>
            <a:r>
              <a:rPr lang="en-US">
                <a:sym typeface="Symbol" charset="2"/>
              </a:rPr>
              <a:t></a:t>
            </a:r>
            <a:r>
              <a:rPr lang="en-US"/>
              <a:t> Performance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Higher MHz (clock rate) doesn’t always mean better CPU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i="1" dirty="0"/>
              <a:t>Orange computer: 1000 MHz, CPI: 2.5, 1 billion instruction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i="1" dirty="0"/>
              <a:t>Grape computer: 500MHz, CPI: 1.1, 1 billion instruction program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Higher MIPs (million instructions per second) doesn’t always mean better CPU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1 MHz machine, with two </a:t>
            </a:r>
            <a:r>
              <a:rPr lang="en-US" dirty="0" smtClean="0"/>
              <a:t>different compilers/instruction sets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Compiler A on program X: 10M ALU, 1M Load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Compiler B on program X: 5M ALU, 1M Load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Execution Time: A ____  B ____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MIPS: A ____  B ____</a:t>
            </a:r>
          </a:p>
        </p:txBody>
      </p:sp>
      <p:graphicFrame>
        <p:nvGraphicFramePr>
          <p:cNvPr id="313368" name="Group 2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18055075"/>
              </p:ext>
            </p:extLst>
          </p:nvPr>
        </p:nvGraphicFramePr>
        <p:xfrm>
          <a:off x="4875213" y="4646613"/>
          <a:ext cx="3800475" cy="1670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0237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3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Processor Performance Summary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dirty="0"/>
              <a:t>Machine performance: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Better performance: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_____ number of instructions to implement computations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_____ CPI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_____ Clock rate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Improving performance must balance each constraint</a:t>
            </a:r>
          </a:p>
          <a:p>
            <a:pPr eaLnBrk="1" hangingPunct="1">
              <a:buFontTx/>
              <a:buNone/>
            </a:pPr>
            <a:r>
              <a:rPr lang="en-US" dirty="0"/>
              <a:t>		Example: RISC vs. CISC</a:t>
            </a:r>
          </a:p>
        </p:txBody>
      </p:sp>
      <p:grpSp>
        <p:nvGrpSpPr>
          <p:cNvPr id="41989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01675" y="2027238"/>
            <a:ext cx="7988300" cy="639762"/>
            <a:chOff x="229" y="2626"/>
            <a:chExt cx="5102" cy="409"/>
          </a:xfrm>
        </p:grpSpPr>
        <p:sp>
          <p:nvSpPr>
            <p:cNvPr id="41990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29" y="2626"/>
              <a:ext cx="1409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41991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21" y="2626"/>
              <a:ext cx="1013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 dirty="0">
                  <a:solidFill>
                    <a:schemeClr val="accent2"/>
                  </a:solidFill>
                  <a:latin typeface="Trebuchet MS" charset="0"/>
                </a:rPr>
                <a:t>Instructions</a:t>
              </a:r>
            </a:p>
            <a:p>
              <a:pPr algn="ctr" defTabSz="901700" eaLnBrk="0" hangingPunct="0"/>
              <a:r>
                <a:rPr lang="en-US" dirty="0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41992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27" y="2713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41993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67" y="2713"/>
              <a:ext cx="1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grpSp>
          <p:nvGrpSpPr>
            <p:cNvPr id="41994" name="Group 9"/>
            <p:cNvGrpSpPr>
              <a:grpSpLocks/>
            </p:cNvGrpSpPr>
            <p:nvPr/>
          </p:nvGrpSpPr>
          <p:grpSpPr bwMode="auto">
            <a:xfrm>
              <a:off x="4352" y="2627"/>
              <a:ext cx="979" cy="408"/>
              <a:chOff x="3507" y="2627"/>
              <a:chExt cx="979" cy="408"/>
            </a:xfrm>
          </p:grpSpPr>
          <p:sp>
            <p:nvSpPr>
              <p:cNvPr id="41997" name="Text Box 1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595" y="2627"/>
                <a:ext cx="785" cy="4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215" tIns="45107" rIns="90215" bIns="45107">
                <a:prstTxWarp prst="textNoShape">
                  <a:avLst/>
                </a:prstTxWarp>
                <a:spAutoFit/>
              </a:bodyPr>
              <a:lstStyle/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1</a:t>
                </a:r>
              </a:p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Clock rate</a:t>
                </a:r>
              </a:p>
            </p:txBody>
          </p:sp>
          <p:sp>
            <p:nvSpPr>
              <p:cNvPr id="41998" name="Line 11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07" y="2839"/>
                <a:ext cx="9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995" name="Text Box 1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39" y="2713"/>
              <a:ext cx="16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sp>
          <p:nvSpPr>
            <p:cNvPr id="41996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477" y="2713"/>
              <a:ext cx="32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1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Comparison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Whetstone MWIPS</a:t>
            </a:r>
          </a:p>
          <a:p>
            <a:pPr lvl="1"/>
            <a:r>
              <a:rPr lang="en-US" dirty="0" smtClean="0"/>
              <a:t>Specific program profile stressing Floating Point</a:t>
            </a:r>
          </a:p>
          <a:p>
            <a:pPr lvl="1"/>
            <a:r>
              <a:rPr lang="en-US" dirty="0" smtClean="0"/>
              <a:t>Minimal memory stress</a:t>
            </a:r>
          </a:p>
          <a:p>
            <a:pPr lvl="1"/>
            <a:r>
              <a:rPr lang="en-US" dirty="0" smtClean="0"/>
              <a:t>AM386 developed 5.68MWIPS @ 40MHz (1991)</a:t>
            </a:r>
          </a:p>
          <a:p>
            <a:pPr lvl="1"/>
            <a:r>
              <a:rPr lang="en-US" dirty="0" smtClean="0"/>
              <a:t>I7 930 develops 2496MWIPS @ 2800MHz</a:t>
            </a:r>
          </a:p>
        </p:txBody>
      </p:sp>
    </p:spTree>
    <p:extLst>
      <p:ext uri="{BB962C8B-B14F-4D97-AF65-F5344CB8AC3E}">
        <p14:creationId xmlns:p14="http://schemas.microsoft.com/office/powerpoint/2010/main" val="582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Comparison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Dhrystone </a:t>
            </a:r>
          </a:p>
          <a:p>
            <a:pPr lvl="1"/>
            <a:r>
              <a:rPr lang="en-US" dirty="0" smtClean="0"/>
              <a:t>Specific program stressing integer and string ops</a:t>
            </a:r>
          </a:p>
          <a:p>
            <a:pPr lvl="1"/>
            <a:endParaRPr lang="en-US" dirty="0"/>
          </a:p>
          <a:p>
            <a:r>
              <a:rPr lang="en-US" dirty="0" smtClean="0"/>
              <a:t>LINPACK</a:t>
            </a:r>
          </a:p>
          <a:p>
            <a:pPr lvl="1"/>
            <a:r>
              <a:rPr lang="en-US" dirty="0" smtClean="0"/>
              <a:t>Solve linear equation </a:t>
            </a:r>
            <a:r>
              <a:rPr lang="en-US" i="1" dirty="0" smtClean="0"/>
              <a:t>Ax=b</a:t>
            </a:r>
          </a:p>
          <a:p>
            <a:pPr lvl="1"/>
            <a:r>
              <a:rPr lang="en-US" dirty="0" smtClean="0"/>
              <a:t>Common calculation in engineering</a:t>
            </a:r>
          </a:p>
        </p:txBody>
      </p:sp>
    </p:spTree>
    <p:extLst>
      <p:ext uri="{BB962C8B-B14F-4D97-AF65-F5344CB8AC3E}">
        <p14:creationId xmlns:p14="http://schemas.microsoft.com/office/powerpoint/2010/main" val="3234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Lab Check-In</a:t>
            </a:r>
          </a:p>
          <a:p>
            <a:endParaRPr lang="en-US" dirty="0"/>
          </a:p>
          <a:p>
            <a:r>
              <a:rPr lang="en-US" dirty="0" smtClean="0"/>
              <a:t>Floating Point Failure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 smtClean="0"/>
              <a:t>is “Performance”</a:t>
            </a:r>
          </a:p>
          <a:p>
            <a:endParaRPr lang="en-US" dirty="0"/>
          </a:p>
          <a:p>
            <a:r>
              <a:rPr lang="en-US" dirty="0" smtClean="0"/>
              <a:t>Measuring Performance</a:t>
            </a:r>
          </a:p>
          <a:p>
            <a:endParaRPr lang="en-US" dirty="0"/>
          </a:p>
          <a:p>
            <a:r>
              <a:rPr lang="en-US" dirty="0" smtClean="0"/>
              <a:t>Amdahl’s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Comparison Metrics:</a:t>
            </a:r>
            <a:br>
              <a:rPr lang="en-US" dirty="0" smtClean="0"/>
            </a:br>
            <a:r>
              <a:rPr lang="en-US" dirty="0" smtClean="0"/>
              <a:t>The Gibson 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Gibson Mix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03084"/>
              </p:ext>
            </p:extLst>
          </p:nvPr>
        </p:nvGraphicFramePr>
        <p:xfrm>
          <a:off x="457200" y="1668623"/>
          <a:ext cx="8229600" cy="503697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Fixed Point Add/Subtract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Fixed Point Multiply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Fixed Point Divide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Compare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Transfer 8 characters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Logical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Modification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Floating Point 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Floating Point Multiply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Floating Point Divide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5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Barrel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multiply or divide a number by 2 by moving it left or right one position</a:t>
            </a:r>
          </a:p>
          <a:p>
            <a:endParaRPr lang="en-US" dirty="0"/>
          </a:p>
          <a:p>
            <a:r>
              <a:rPr lang="en-US" dirty="0" smtClean="0"/>
              <a:t>This is called a “shift”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Barrel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“Arithmetic” shifts obey 2’s complement</a:t>
            </a:r>
          </a:p>
          <a:p>
            <a:pPr lvl="1"/>
            <a:r>
              <a:rPr lang="en-US" dirty="0" smtClean="0"/>
              <a:t>Sign extension</a:t>
            </a:r>
          </a:p>
          <a:p>
            <a:pPr lvl="1"/>
            <a:endParaRPr lang="en-US" dirty="0"/>
          </a:p>
          <a:p>
            <a:r>
              <a:rPr lang="en-US" dirty="0" smtClean="0"/>
              <a:t>“Logical” shifts do not</a:t>
            </a:r>
          </a:p>
          <a:p>
            <a:pPr lvl="1"/>
            <a:r>
              <a:rPr lang="en-US" dirty="0" smtClean="0"/>
              <a:t>Assume unsigned</a:t>
            </a:r>
          </a:p>
          <a:p>
            <a:pPr lvl="1"/>
            <a:r>
              <a:rPr lang="en-US" dirty="0" smtClean="0"/>
              <a:t>Pad zeros</a:t>
            </a:r>
          </a:p>
          <a:p>
            <a:pPr lvl="1"/>
            <a:endParaRPr lang="en-US" dirty="0"/>
          </a:p>
          <a:p>
            <a:r>
              <a:rPr lang="en-US" dirty="0" smtClean="0"/>
              <a:t>Barrel Rotate “wraps” around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1626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3"/>
              </a:rPr>
              <a:t>http://bwrc.eecs.berkeley.edu/research/pico_radio/Test_Bed/Hardware/Documentation/ARM/chap3.pdf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2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 two different 8-bit Shifters</a:t>
            </a:r>
          </a:p>
          <a:p>
            <a:pPr lvl="1"/>
            <a:r>
              <a:rPr lang="en-US" dirty="0" smtClean="0"/>
              <a:t>One that takes one cycle</a:t>
            </a:r>
          </a:p>
          <a:p>
            <a:pPr lvl="2"/>
            <a:r>
              <a:rPr lang="en-US" dirty="0" smtClean="0"/>
              <a:t>Hint – Layers of </a:t>
            </a:r>
            <a:r>
              <a:rPr lang="en-US" dirty="0" err="1" smtClean="0"/>
              <a:t>Muxes</a:t>
            </a:r>
            <a:endParaRPr lang="en-US" dirty="0" smtClean="0"/>
          </a:p>
          <a:p>
            <a:pPr lvl="1"/>
            <a:r>
              <a:rPr lang="en-US" dirty="0" smtClean="0"/>
              <a:t>One that take more than one cycle</a:t>
            </a:r>
          </a:p>
          <a:p>
            <a:pPr lvl="1"/>
            <a:endParaRPr lang="en-US" dirty="0"/>
          </a:p>
          <a:p>
            <a:r>
              <a:rPr lang="en-US" dirty="0" smtClean="0"/>
              <a:t>Estimate</a:t>
            </a:r>
          </a:p>
          <a:p>
            <a:pPr lvl="1"/>
            <a:r>
              <a:rPr lang="en-US" dirty="0" smtClean="0"/>
              <a:t>Propagation Delays</a:t>
            </a:r>
          </a:p>
          <a:p>
            <a:pPr lvl="1"/>
            <a:r>
              <a:rPr lang="en-US" dirty="0" smtClean="0"/>
              <a:t>Relative Speeds</a:t>
            </a:r>
          </a:p>
          <a:p>
            <a:pPr lvl="1"/>
            <a:r>
              <a:rPr lang="en-US" dirty="0" smtClean="0"/>
              <a:t>Relative Sizes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Check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Building Blocks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FPGA is made of </a:t>
            </a:r>
            <a:r>
              <a:rPr lang="en-US" b="1" dirty="0" smtClean="0"/>
              <a:t>L</a:t>
            </a:r>
            <a:r>
              <a:rPr lang="en-US" dirty="0" smtClean="0"/>
              <a:t>ook </a:t>
            </a:r>
            <a:r>
              <a:rPr lang="en-US" b="1" dirty="0" smtClean="0"/>
              <a:t>U</a:t>
            </a:r>
            <a:r>
              <a:rPr lang="en-US" dirty="0" smtClean="0"/>
              <a:t>p </a:t>
            </a:r>
            <a:r>
              <a:rPr lang="en-US" b="1" dirty="0" smtClean="0"/>
              <a:t>T</a:t>
            </a:r>
            <a:r>
              <a:rPr lang="en-US" dirty="0" smtClean="0"/>
              <a:t>ables (LUTs)</a:t>
            </a:r>
          </a:p>
          <a:p>
            <a:r>
              <a:rPr lang="en-US" dirty="0" smtClean="0"/>
              <a:t>LUTs are </a:t>
            </a:r>
            <a:r>
              <a:rPr lang="en-US" dirty="0" err="1" smtClean="0"/>
              <a:t>muxes</a:t>
            </a:r>
            <a:r>
              <a:rPr lang="en-US" dirty="0" smtClean="0"/>
              <a:t> with fixed inputs</a:t>
            </a:r>
          </a:p>
          <a:p>
            <a:r>
              <a:rPr lang="en-US" dirty="0" err="1" smtClean="0"/>
              <a:t>Muxes</a:t>
            </a:r>
            <a:r>
              <a:rPr lang="en-US" dirty="0" smtClean="0"/>
              <a:t> are made from Decoders</a:t>
            </a:r>
          </a:p>
          <a:p>
            <a:pPr lvl="1"/>
            <a:r>
              <a:rPr lang="en-US" dirty="0" smtClean="0"/>
              <a:t>Plus lots of AND gates</a:t>
            </a:r>
          </a:p>
          <a:p>
            <a:pPr lvl="1"/>
            <a:r>
              <a:rPr lang="en-US" dirty="0" smtClean="0"/>
              <a:t>Plus one OR gate per bit of width</a:t>
            </a:r>
          </a:p>
          <a:p>
            <a:r>
              <a:rPr lang="en-US" dirty="0" smtClean="0"/>
              <a:t>Fixed Inputs are provided by Shift Registers</a:t>
            </a:r>
          </a:p>
          <a:p>
            <a:r>
              <a:rPr lang="en-US" dirty="0" smtClean="0"/>
              <a:t>Shift Registers are chained D-Flip Flops</a:t>
            </a:r>
          </a:p>
          <a:p>
            <a:r>
              <a:rPr lang="en-US" dirty="0" smtClean="0"/>
              <a:t>DFF are chained D Latches</a:t>
            </a:r>
          </a:p>
          <a:p>
            <a:r>
              <a:rPr lang="en-US" dirty="0" smtClean="0"/>
              <a:t>D Latches are SR Latches plus </a:t>
            </a:r>
          </a:p>
        </p:txBody>
      </p:sp>
    </p:spTree>
    <p:extLst>
      <p:ext uri="{BB962C8B-B14F-4D97-AF65-F5344CB8AC3E}">
        <p14:creationId xmlns:p14="http://schemas.microsoft.com/office/powerpoint/2010/main" val="7784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7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sum,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sumsqs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sample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+= sample;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sumsqs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sample * sample;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sigma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sumsqs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sum * sum)/ N;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800600"/>
            <a:ext cx="8229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is sigma </a:t>
            </a:r>
            <a:r>
              <a:rPr lang="en-US" dirty="0" err="1" smtClean="0"/>
              <a:t>NaN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Noticed on sensors that don’t change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Computer “Performance”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71600"/>
            <a:ext cx="8229600" cy="25146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MIPS (Million Instructions Per Second) vs. MHz (Million Cycles Per Second)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Throughput (jobs/seconds) vs. Latency (time to complete a job)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Measuring, Metrics, Evaluation – what is “best”?</a:t>
            </a:r>
          </a:p>
          <a:p>
            <a:pPr eaLnBrk="1" hangingPunct="1"/>
            <a:endParaRPr lang="en-US" dirty="0"/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47900" y="5029200"/>
            <a:ext cx="4922838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/>
              <a:t>The PowerBook G4 outguns Pentium</a:t>
            </a:r>
          </a:p>
          <a:p>
            <a:pPr algn="just" eaLnBrk="0" hangingPunct="0"/>
            <a:r>
              <a:rPr lang="en-US"/>
              <a:t>III-based notebooks by up to 30 percent.* </a:t>
            </a:r>
          </a:p>
          <a:p>
            <a:pPr algn="just" eaLnBrk="0" hangingPunct="0"/>
            <a:endParaRPr lang="en-US"/>
          </a:p>
          <a:p>
            <a:pPr algn="just" eaLnBrk="0" hangingPunct="0"/>
            <a:r>
              <a:rPr lang="en-US">
                <a:solidFill>
                  <a:srgbClr val="666666"/>
                </a:solidFill>
              </a:rPr>
              <a:t>* Based on Adobe Photoshop tests</a:t>
            </a:r>
          </a:p>
          <a:p>
            <a:pPr algn="just" eaLnBrk="0" hangingPunct="0"/>
            <a:r>
              <a:rPr lang="en-US">
                <a:solidFill>
                  <a:srgbClr val="666666"/>
                </a:solidFill>
              </a:rPr>
              <a:t>comparing a 500MHz PowerBook G4 to</a:t>
            </a:r>
          </a:p>
          <a:p>
            <a:pPr algn="just" eaLnBrk="0" hangingPunct="0"/>
            <a:r>
              <a:rPr lang="en-US">
                <a:solidFill>
                  <a:srgbClr val="666666"/>
                </a:solidFill>
              </a:rPr>
              <a:t>850MHz Pentium III-based portable computers</a:t>
            </a:r>
          </a:p>
        </p:txBody>
      </p:sp>
      <p:sp>
        <p:nvSpPr>
          <p:cNvPr id="19462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7488" y="4352925"/>
            <a:ext cx="2449512" cy="1817687"/>
          </a:xfrm>
          <a:prstGeom prst="irregularSeal2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3.09 GHz</a:t>
            </a:r>
          </a:p>
          <a:p>
            <a:pPr algn="ctr" eaLnBrk="0" hangingPunct="0"/>
            <a:r>
              <a:rPr lang="en-US">
                <a:solidFill>
                  <a:srgbClr val="FF0000"/>
                </a:solidFill>
                <a:latin typeface="Times New Roman" charset="0"/>
              </a:rPr>
              <a:t>Pentium 4</a:t>
            </a:r>
          </a:p>
        </p:txBody>
      </p:sp>
      <p:sp>
        <p:nvSpPr>
          <p:cNvPr id="19463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61050" y="3378200"/>
            <a:ext cx="3036888" cy="2376487"/>
          </a:xfrm>
          <a:prstGeom prst="irregularSeal1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Hyper</a:t>
            </a:r>
          </a:p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Pipelined</a:t>
            </a:r>
          </a:p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41657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Performance Example: Planes</a:t>
            </a:r>
          </a:p>
        </p:txBody>
      </p:sp>
      <p:graphicFrame>
        <p:nvGraphicFramePr>
          <p:cNvPr id="270469" name="Group 133"/>
          <p:cNvGraphicFramePr>
            <a:graphicFrameLocks noGrp="1"/>
          </p:cNvGraphicFramePr>
          <p:nvPr>
            <p:ph sz="half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5872606"/>
              </p:ext>
            </p:extLst>
          </p:nvPr>
        </p:nvGraphicFramePr>
        <p:xfrm>
          <a:off x="457200" y="773113"/>
          <a:ext cx="8229600" cy="25466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1138"/>
                <a:gridCol w="1273175"/>
                <a:gridCol w="1581150"/>
                <a:gridCol w="1296987"/>
                <a:gridCol w="2597150"/>
              </a:tblGrid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Airplane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Passenger Capacity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Cruising Range (miles)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Cruising Speed (mph)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Passenger Throughput (passengermile/hour)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Boeing 777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4630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228,750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Boeing 747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470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286,700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Concorde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178,200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Douglas DC8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8720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544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79,424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546" name="Rectangle 130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Which is the “best” plane?</a:t>
            </a:r>
          </a:p>
          <a:p>
            <a:pPr lvl="1" eaLnBrk="1" hangingPunct="1"/>
            <a:r>
              <a:rPr lang="en-US" dirty="0"/>
              <a:t>Which gets one passenger to the destination first?</a:t>
            </a:r>
          </a:p>
          <a:p>
            <a:pPr lvl="1" eaLnBrk="1" hangingPunct="1"/>
            <a:r>
              <a:rPr lang="en-US" dirty="0"/>
              <a:t>Which moves the most passengers?</a:t>
            </a:r>
          </a:p>
          <a:p>
            <a:pPr lvl="1" eaLnBrk="1" hangingPunct="1"/>
            <a:r>
              <a:rPr lang="en-US" dirty="0"/>
              <a:t>Which goes the furthest?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Which is the “speediest” plane (between Seattle and NY)?</a:t>
            </a:r>
          </a:p>
          <a:p>
            <a:pPr lvl="1" eaLnBrk="1" hangingPunct="1"/>
            <a:r>
              <a:rPr lang="en-US" dirty="0"/>
              <a:t>Latency: how fast is one person moved?</a:t>
            </a:r>
          </a:p>
          <a:p>
            <a:pPr lvl="1" eaLnBrk="1" hangingPunct="1"/>
            <a:r>
              <a:rPr lang="en-US" dirty="0"/>
              <a:t>Throughput: number of people per time moved?</a:t>
            </a:r>
          </a:p>
        </p:txBody>
      </p:sp>
    </p:spTree>
    <p:extLst>
      <p:ext uri="{BB962C8B-B14F-4D97-AF65-F5344CB8AC3E}">
        <p14:creationId xmlns:p14="http://schemas.microsoft.com/office/powerpoint/2010/main" val="18550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Computer Performance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600"/>
              <a:t>Primary goal: execution time (time from program start to program completion)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To compare machines, we say “X is n times faster than Y”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Example: Machine </a:t>
            </a:r>
            <a:r>
              <a:rPr lang="en-US" sz="1600" i="1"/>
              <a:t>Orange</a:t>
            </a:r>
            <a:r>
              <a:rPr lang="en-US" sz="1600"/>
              <a:t> and </a:t>
            </a:r>
            <a:r>
              <a:rPr lang="en-US" sz="1600" i="1"/>
              <a:t>Grape</a:t>
            </a:r>
            <a:r>
              <a:rPr lang="en-US" sz="1600"/>
              <a:t> run a program</a:t>
            </a:r>
            <a:br>
              <a:rPr lang="en-US" sz="1600"/>
            </a:br>
            <a:r>
              <a:rPr lang="en-US" sz="1600"/>
              <a:t>	Orange takes 5 seconds, Grape takes 10 seconds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Orange is _____ times faster than Grape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03920804"/>
              </p:ext>
            </p:extLst>
          </p:nvPr>
        </p:nvGraphicFramePr>
        <p:xfrm>
          <a:off x="2438400" y="1981200"/>
          <a:ext cx="320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8" imgW="3200400" imgH="609480" progId="Equation.3">
                  <p:embed/>
                </p:oleObj>
              </mc:Choice>
              <mc:Fallback>
                <p:oleObj name="Equation" r:id="rId8" imgW="32004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320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38846156"/>
              </p:ext>
            </p:extLst>
          </p:nvPr>
        </p:nvGraphicFramePr>
        <p:xfrm>
          <a:off x="1905000" y="3505200"/>
          <a:ext cx="3898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0" imgW="3898800" imgH="749160" progId="Equation.3">
                  <p:embed/>
                </p:oleObj>
              </mc:Choice>
              <mc:Fallback>
                <p:oleObj name="Equation" r:id="rId10" imgW="38988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38989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1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Execution Time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/>
              <a:t>Elapsed Time</a:t>
            </a:r>
          </a:p>
          <a:p>
            <a:pPr lvl="1" eaLnBrk="1" hangingPunct="1"/>
            <a:r>
              <a:rPr lang="en-US"/>
              <a:t>counts everything  </a:t>
            </a:r>
            <a:r>
              <a:rPr lang="en-US" i="1"/>
              <a:t>(disk and memory accesses, I/O , etc.)</a:t>
            </a:r>
            <a:endParaRPr lang="en-US"/>
          </a:p>
          <a:p>
            <a:pPr lvl="1" eaLnBrk="1" hangingPunct="1"/>
            <a:r>
              <a:rPr lang="en-US"/>
              <a:t>a useful number, but often not good for comparison purposes</a:t>
            </a:r>
          </a:p>
          <a:p>
            <a:pPr eaLnBrk="1" hangingPunct="1"/>
            <a:r>
              <a:rPr lang="en-US"/>
              <a:t>CPU time</a:t>
            </a:r>
          </a:p>
          <a:p>
            <a:pPr lvl="1" eaLnBrk="1" hangingPunct="1"/>
            <a:r>
              <a:rPr lang="en-US"/>
              <a:t>doesn't count I/O or time spent running other programs</a:t>
            </a:r>
          </a:p>
          <a:p>
            <a:pPr lvl="1" eaLnBrk="1" hangingPunct="1"/>
            <a:r>
              <a:rPr lang="en-US"/>
              <a:t>can be broken up into system time, and user time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Example: Unix “time” command</a:t>
            </a:r>
            <a:br>
              <a:rPr lang="en-US"/>
            </a:br>
            <a:r>
              <a:rPr lang="en-US"/>
              <a:t>	</a:t>
            </a:r>
            <a:r>
              <a:rPr lang="en-US" sz="1600">
                <a:latin typeface="Courier New" charset="0"/>
              </a:rPr>
              <a:t>fpga.olin.edu&gt; time javac CircuitViewer.java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	3.370u 0.570s 0:12.44 31.6%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Our focus:  user CPU time </a:t>
            </a:r>
          </a:p>
          <a:p>
            <a:pPr lvl="1" eaLnBrk="1" hangingPunct="1"/>
            <a:r>
              <a:rPr lang="en-US"/>
              <a:t>time spent executing the lines of code that are "in" our program</a:t>
            </a:r>
          </a:p>
        </p:txBody>
      </p:sp>
    </p:spTree>
    <p:extLst>
      <p:ext uri="{BB962C8B-B14F-4D97-AF65-F5344CB8AC3E}">
        <p14:creationId xmlns:p14="http://schemas.microsoft.com/office/powerpoint/2010/main" val="16984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1047</Words>
  <Application>Microsoft Office PowerPoint</Application>
  <PresentationFormat>On-screen Show (4:3)</PresentationFormat>
  <Paragraphs>384</Paragraphs>
  <Slides>24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Equation</vt:lpstr>
      <vt:lpstr>Microsoft Equation 3.0</vt:lpstr>
      <vt:lpstr>b0111 Performance Anxiety</vt:lpstr>
      <vt:lpstr>Today</vt:lpstr>
      <vt:lpstr>Lab Check In</vt:lpstr>
      <vt:lpstr>FPGA Building Blocks Review</vt:lpstr>
      <vt:lpstr>Floating Point Failure</vt:lpstr>
      <vt:lpstr>Computer “Performance”</vt:lpstr>
      <vt:lpstr>Performance Example: Planes</vt:lpstr>
      <vt:lpstr>Computer Performance</vt:lpstr>
      <vt:lpstr>Execution Time</vt:lpstr>
      <vt:lpstr>CPU Time</vt:lpstr>
      <vt:lpstr>CPI</vt:lpstr>
      <vt:lpstr>CPI Example</vt:lpstr>
      <vt:lpstr>Computing CPI</vt:lpstr>
      <vt:lpstr>CPI &amp; Processor Tradeoffs</vt:lpstr>
      <vt:lpstr>Warning 1: Amdahl’s Law</vt:lpstr>
      <vt:lpstr>Warning 2: MIPs, MHz  Performance </vt:lpstr>
      <vt:lpstr>Processor Performance Summary</vt:lpstr>
      <vt:lpstr>Common Comparison Metrics</vt:lpstr>
      <vt:lpstr>Common Comparison Metrics</vt:lpstr>
      <vt:lpstr>Common Comparison Metrics: The Gibson Mix</vt:lpstr>
      <vt:lpstr>Do a Barrel Roll</vt:lpstr>
      <vt:lpstr>Do a Barrel Roll</vt:lpstr>
      <vt:lpstr>PowerPoint Presentation</vt:lpstr>
      <vt:lpstr>Board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b0111 Performance Anxiety</dc:title>
  <dc:creator>Eric</dc:creator>
  <cp:lastModifiedBy>Eric</cp:lastModifiedBy>
  <cp:revision>21</cp:revision>
  <dcterms:created xsi:type="dcterms:W3CDTF">2012-09-19T23:42:53Z</dcterms:created>
  <dcterms:modified xsi:type="dcterms:W3CDTF">2013-09-26T04:56:07Z</dcterms:modified>
</cp:coreProperties>
</file>