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2.xml" ContentType="application/vnd.openxmlformats-officedocument.presentationml.notesSl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3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4.xml" ContentType="application/vnd.openxmlformats-officedocument.presentationml.notesSl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5.xml" ContentType="application/vnd.openxmlformats-officedocument.presentationml.notesSlide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notesSlides/notesSlide6.xml" ContentType="application/vnd.openxmlformats-officedocument.presentationml.notesSlide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notesSlides/notesSlide7.xml" ContentType="application/vnd.openxmlformats-officedocument.presentationml.notesSlide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notesSlides/notesSlide8.xml" ContentType="application/vnd.openxmlformats-officedocument.presentationml.notesSlide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notesSlides/notesSlide9.xml" ContentType="application/vnd.openxmlformats-officedocument.presentationml.notesSlide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notesSlides/notesSlide10.xml" ContentType="application/vnd.openxmlformats-officedocument.presentationml.notesSlide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75" r:id="rId2"/>
    <p:sldId id="283" r:id="rId3"/>
    <p:sldId id="272" r:id="rId4"/>
    <p:sldId id="284" r:id="rId5"/>
    <p:sldId id="260" r:id="rId6"/>
    <p:sldId id="273" r:id="rId7"/>
    <p:sldId id="274" r:id="rId8"/>
    <p:sldId id="276" r:id="rId9"/>
    <p:sldId id="277" r:id="rId10"/>
    <p:sldId id="278" r:id="rId11"/>
    <p:sldId id="287" r:id="rId12"/>
    <p:sldId id="290" r:id="rId13"/>
    <p:sldId id="280" r:id="rId14"/>
    <p:sldId id="281" r:id="rId15"/>
    <p:sldId id="288" r:id="rId16"/>
    <p:sldId id="261" r:id="rId17"/>
    <p:sldId id="262" r:id="rId18"/>
    <p:sldId id="263" r:id="rId19"/>
    <p:sldId id="264" r:id="rId20"/>
    <p:sldId id="265" r:id="rId21"/>
    <p:sldId id="286" r:id="rId22"/>
    <p:sldId id="285" r:id="rId23"/>
    <p:sldId id="289" r:id="rId24"/>
    <p:sldId id="282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473" autoAdjust="0"/>
  </p:normalViewPr>
  <p:slideViewPr>
    <p:cSldViewPr>
      <p:cViewPr varScale="1">
        <p:scale>
          <a:sx n="95" d="100"/>
          <a:sy n="95" d="100"/>
        </p:scale>
        <p:origin x="-102" y="-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53800-C7C4-4046-97F4-D0EF21E570BD}" type="datetimeFigureOut">
              <a:rPr lang="en-US" smtClean="0"/>
              <a:pPr/>
              <a:t>9/29/2013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B8BB65-45F6-4E03-A95D-82E5310F04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64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2F4D8-FB96-4464-B396-4B106BA8508F}" type="datetimeFigureOut">
              <a:rPr lang="en-US" smtClean="0"/>
              <a:pPr/>
              <a:t>9/29/2013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90719-656E-4F85-A17D-CCDBFB72AB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64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2F4D8-FB96-4464-B396-4B106BA8508F}" type="datetimeFigureOut">
              <a:rPr lang="en-US" smtClean="0"/>
              <a:pPr/>
              <a:t>9/29/2013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90719-656E-4F85-A17D-CCDBFB72AB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07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2F4D8-FB96-4464-B396-4B106BA8508F}" type="datetimeFigureOut">
              <a:rPr lang="en-US" smtClean="0"/>
              <a:pPr/>
              <a:t>9/29/2013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90719-656E-4F85-A17D-CCDBFB72AB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74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2F4D8-FB96-4464-B396-4B106BA8508F}" type="datetimeFigureOut">
              <a:rPr lang="en-US" smtClean="0"/>
              <a:pPr/>
              <a:t>9/29/2013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90719-656E-4F85-A17D-CCDBFB72AB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8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2F4D8-FB96-4464-B396-4B106BA8508F}" type="datetimeFigureOut">
              <a:rPr lang="en-US" smtClean="0"/>
              <a:pPr/>
              <a:t>9/29/2013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90719-656E-4F85-A17D-CCDBFB72AB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21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2F4D8-FB96-4464-B396-4B106BA8508F}" type="datetimeFigureOut">
              <a:rPr lang="en-US" smtClean="0"/>
              <a:pPr/>
              <a:t>9/29/2013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90719-656E-4F85-A17D-CCDBFB72AB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9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2F4D8-FB96-4464-B396-4B106BA8508F}" type="datetimeFigureOut">
              <a:rPr lang="en-US" smtClean="0"/>
              <a:pPr/>
              <a:t>9/29/2013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90719-656E-4F85-A17D-CCDBFB72AB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87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21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2F4D8-FB96-4464-B396-4B106BA8508F}" type="datetimeFigureOut">
              <a:rPr lang="en-US" smtClean="0"/>
              <a:pPr/>
              <a:t>9/29/2013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90719-656E-4F85-A17D-CCDBFB72AB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53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2F4D8-FB96-4464-B396-4B106BA8508F}" type="datetimeFigureOut">
              <a:rPr lang="en-US" smtClean="0"/>
              <a:pPr/>
              <a:t>9/29/2013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90719-656E-4F85-A17D-CCDBFB72AB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4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2F4D8-FB96-4464-B396-4B106BA8508F}" type="datetimeFigureOut">
              <a:rPr lang="en-US" smtClean="0"/>
              <a:pPr/>
              <a:t>9/29/2013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90719-656E-4F85-A17D-CCDBFB72AB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46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2F4D8-FB96-4464-B396-4B106BA8508F}" type="datetimeFigureOut">
              <a:rPr lang="en-US" smtClean="0"/>
              <a:pPr/>
              <a:t>9/29/2013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90719-656E-4F85-A17D-CCDBFB72AB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92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tags" Target="../tags/tag125.xml"/><Relationship Id="rId18" Type="http://schemas.openxmlformats.org/officeDocument/2006/relationships/tags" Target="../tags/tag130.xml"/><Relationship Id="rId26" Type="http://schemas.openxmlformats.org/officeDocument/2006/relationships/tags" Target="../tags/tag138.xml"/><Relationship Id="rId39" Type="http://schemas.openxmlformats.org/officeDocument/2006/relationships/tags" Target="../tags/tag151.xml"/><Relationship Id="rId21" Type="http://schemas.openxmlformats.org/officeDocument/2006/relationships/tags" Target="../tags/tag133.xml"/><Relationship Id="rId34" Type="http://schemas.openxmlformats.org/officeDocument/2006/relationships/tags" Target="../tags/tag146.xml"/><Relationship Id="rId42" Type="http://schemas.openxmlformats.org/officeDocument/2006/relationships/tags" Target="../tags/tag154.xml"/><Relationship Id="rId47" Type="http://schemas.openxmlformats.org/officeDocument/2006/relationships/tags" Target="../tags/tag159.xml"/><Relationship Id="rId50" Type="http://schemas.openxmlformats.org/officeDocument/2006/relationships/tags" Target="../tags/tag162.xml"/><Relationship Id="rId55" Type="http://schemas.openxmlformats.org/officeDocument/2006/relationships/tags" Target="../tags/tag167.xml"/><Relationship Id="rId63" Type="http://schemas.openxmlformats.org/officeDocument/2006/relationships/tags" Target="../tags/tag175.xml"/><Relationship Id="rId68" Type="http://schemas.openxmlformats.org/officeDocument/2006/relationships/tags" Target="../tags/tag180.xml"/><Relationship Id="rId76" Type="http://schemas.openxmlformats.org/officeDocument/2006/relationships/notesSlide" Target="../notesSlides/notesSlide7.xml"/><Relationship Id="rId7" Type="http://schemas.openxmlformats.org/officeDocument/2006/relationships/tags" Target="../tags/tag119.xml"/><Relationship Id="rId71" Type="http://schemas.openxmlformats.org/officeDocument/2006/relationships/tags" Target="../tags/tag183.xml"/><Relationship Id="rId2" Type="http://schemas.openxmlformats.org/officeDocument/2006/relationships/tags" Target="../tags/tag114.xml"/><Relationship Id="rId16" Type="http://schemas.openxmlformats.org/officeDocument/2006/relationships/tags" Target="../tags/tag128.xml"/><Relationship Id="rId29" Type="http://schemas.openxmlformats.org/officeDocument/2006/relationships/tags" Target="../tags/tag141.xml"/><Relationship Id="rId11" Type="http://schemas.openxmlformats.org/officeDocument/2006/relationships/tags" Target="../tags/tag123.xml"/><Relationship Id="rId24" Type="http://schemas.openxmlformats.org/officeDocument/2006/relationships/tags" Target="../tags/tag136.xml"/><Relationship Id="rId32" Type="http://schemas.openxmlformats.org/officeDocument/2006/relationships/tags" Target="../tags/tag144.xml"/><Relationship Id="rId37" Type="http://schemas.openxmlformats.org/officeDocument/2006/relationships/tags" Target="../tags/tag149.xml"/><Relationship Id="rId40" Type="http://schemas.openxmlformats.org/officeDocument/2006/relationships/tags" Target="../tags/tag152.xml"/><Relationship Id="rId45" Type="http://schemas.openxmlformats.org/officeDocument/2006/relationships/tags" Target="../tags/tag157.xml"/><Relationship Id="rId53" Type="http://schemas.openxmlformats.org/officeDocument/2006/relationships/tags" Target="../tags/tag165.xml"/><Relationship Id="rId58" Type="http://schemas.openxmlformats.org/officeDocument/2006/relationships/tags" Target="../tags/tag170.xml"/><Relationship Id="rId66" Type="http://schemas.openxmlformats.org/officeDocument/2006/relationships/tags" Target="../tags/tag178.xml"/><Relationship Id="rId74" Type="http://schemas.openxmlformats.org/officeDocument/2006/relationships/tags" Target="../tags/tag186.xml"/><Relationship Id="rId5" Type="http://schemas.openxmlformats.org/officeDocument/2006/relationships/tags" Target="../tags/tag117.xml"/><Relationship Id="rId15" Type="http://schemas.openxmlformats.org/officeDocument/2006/relationships/tags" Target="../tags/tag127.xml"/><Relationship Id="rId23" Type="http://schemas.openxmlformats.org/officeDocument/2006/relationships/tags" Target="../tags/tag135.xml"/><Relationship Id="rId28" Type="http://schemas.openxmlformats.org/officeDocument/2006/relationships/tags" Target="../tags/tag140.xml"/><Relationship Id="rId36" Type="http://schemas.openxmlformats.org/officeDocument/2006/relationships/tags" Target="../tags/tag148.xml"/><Relationship Id="rId49" Type="http://schemas.openxmlformats.org/officeDocument/2006/relationships/tags" Target="../tags/tag161.xml"/><Relationship Id="rId57" Type="http://schemas.openxmlformats.org/officeDocument/2006/relationships/tags" Target="../tags/tag169.xml"/><Relationship Id="rId61" Type="http://schemas.openxmlformats.org/officeDocument/2006/relationships/tags" Target="../tags/tag173.xml"/><Relationship Id="rId10" Type="http://schemas.openxmlformats.org/officeDocument/2006/relationships/tags" Target="../tags/tag122.xml"/><Relationship Id="rId19" Type="http://schemas.openxmlformats.org/officeDocument/2006/relationships/tags" Target="../tags/tag131.xml"/><Relationship Id="rId31" Type="http://schemas.openxmlformats.org/officeDocument/2006/relationships/tags" Target="../tags/tag143.xml"/><Relationship Id="rId44" Type="http://schemas.openxmlformats.org/officeDocument/2006/relationships/tags" Target="../tags/tag156.xml"/><Relationship Id="rId52" Type="http://schemas.openxmlformats.org/officeDocument/2006/relationships/tags" Target="../tags/tag164.xml"/><Relationship Id="rId60" Type="http://schemas.openxmlformats.org/officeDocument/2006/relationships/tags" Target="../tags/tag172.xml"/><Relationship Id="rId65" Type="http://schemas.openxmlformats.org/officeDocument/2006/relationships/tags" Target="../tags/tag177.xml"/><Relationship Id="rId73" Type="http://schemas.openxmlformats.org/officeDocument/2006/relationships/tags" Target="../tags/tag185.xml"/><Relationship Id="rId4" Type="http://schemas.openxmlformats.org/officeDocument/2006/relationships/tags" Target="../tags/tag116.xml"/><Relationship Id="rId9" Type="http://schemas.openxmlformats.org/officeDocument/2006/relationships/tags" Target="../tags/tag121.xml"/><Relationship Id="rId14" Type="http://schemas.openxmlformats.org/officeDocument/2006/relationships/tags" Target="../tags/tag126.xml"/><Relationship Id="rId22" Type="http://schemas.openxmlformats.org/officeDocument/2006/relationships/tags" Target="../tags/tag134.xml"/><Relationship Id="rId27" Type="http://schemas.openxmlformats.org/officeDocument/2006/relationships/tags" Target="../tags/tag139.xml"/><Relationship Id="rId30" Type="http://schemas.openxmlformats.org/officeDocument/2006/relationships/tags" Target="../tags/tag142.xml"/><Relationship Id="rId35" Type="http://schemas.openxmlformats.org/officeDocument/2006/relationships/tags" Target="../tags/tag147.xml"/><Relationship Id="rId43" Type="http://schemas.openxmlformats.org/officeDocument/2006/relationships/tags" Target="../tags/tag155.xml"/><Relationship Id="rId48" Type="http://schemas.openxmlformats.org/officeDocument/2006/relationships/tags" Target="../tags/tag160.xml"/><Relationship Id="rId56" Type="http://schemas.openxmlformats.org/officeDocument/2006/relationships/tags" Target="../tags/tag168.xml"/><Relationship Id="rId64" Type="http://schemas.openxmlformats.org/officeDocument/2006/relationships/tags" Target="../tags/tag176.xml"/><Relationship Id="rId69" Type="http://schemas.openxmlformats.org/officeDocument/2006/relationships/tags" Target="../tags/tag181.xml"/><Relationship Id="rId77" Type="http://schemas.openxmlformats.org/officeDocument/2006/relationships/image" Target="../media/image4.png"/><Relationship Id="rId8" Type="http://schemas.openxmlformats.org/officeDocument/2006/relationships/tags" Target="../tags/tag120.xml"/><Relationship Id="rId51" Type="http://schemas.openxmlformats.org/officeDocument/2006/relationships/tags" Target="../tags/tag163.xml"/><Relationship Id="rId72" Type="http://schemas.openxmlformats.org/officeDocument/2006/relationships/tags" Target="../tags/tag184.xml"/><Relationship Id="rId3" Type="http://schemas.openxmlformats.org/officeDocument/2006/relationships/tags" Target="../tags/tag115.xml"/><Relationship Id="rId12" Type="http://schemas.openxmlformats.org/officeDocument/2006/relationships/tags" Target="../tags/tag124.xml"/><Relationship Id="rId17" Type="http://schemas.openxmlformats.org/officeDocument/2006/relationships/tags" Target="../tags/tag129.xml"/><Relationship Id="rId25" Type="http://schemas.openxmlformats.org/officeDocument/2006/relationships/tags" Target="../tags/tag137.xml"/><Relationship Id="rId33" Type="http://schemas.openxmlformats.org/officeDocument/2006/relationships/tags" Target="../tags/tag145.xml"/><Relationship Id="rId38" Type="http://schemas.openxmlformats.org/officeDocument/2006/relationships/tags" Target="../tags/tag150.xml"/><Relationship Id="rId46" Type="http://schemas.openxmlformats.org/officeDocument/2006/relationships/tags" Target="../tags/tag158.xml"/><Relationship Id="rId59" Type="http://schemas.openxmlformats.org/officeDocument/2006/relationships/tags" Target="../tags/tag171.xml"/><Relationship Id="rId67" Type="http://schemas.openxmlformats.org/officeDocument/2006/relationships/tags" Target="../tags/tag179.xml"/><Relationship Id="rId20" Type="http://schemas.openxmlformats.org/officeDocument/2006/relationships/tags" Target="../tags/tag132.xml"/><Relationship Id="rId41" Type="http://schemas.openxmlformats.org/officeDocument/2006/relationships/tags" Target="../tags/tag153.xml"/><Relationship Id="rId54" Type="http://schemas.openxmlformats.org/officeDocument/2006/relationships/tags" Target="../tags/tag166.xml"/><Relationship Id="rId62" Type="http://schemas.openxmlformats.org/officeDocument/2006/relationships/tags" Target="../tags/tag174.xml"/><Relationship Id="rId70" Type="http://schemas.openxmlformats.org/officeDocument/2006/relationships/tags" Target="../tags/tag182.xml"/><Relationship Id="rId75" Type="http://schemas.openxmlformats.org/officeDocument/2006/relationships/slideLayout" Target="../slideLayouts/slideLayout6.xml"/><Relationship Id="rId1" Type="http://schemas.openxmlformats.org/officeDocument/2006/relationships/tags" Target="../tags/tag113.xml"/><Relationship Id="rId6" Type="http://schemas.openxmlformats.org/officeDocument/2006/relationships/tags" Target="../tags/tag11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94.xml"/><Relationship Id="rId13" Type="http://schemas.openxmlformats.org/officeDocument/2006/relationships/tags" Target="../tags/tag199.xml"/><Relationship Id="rId18" Type="http://schemas.openxmlformats.org/officeDocument/2006/relationships/tags" Target="../tags/tag204.xml"/><Relationship Id="rId3" Type="http://schemas.openxmlformats.org/officeDocument/2006/relationships/tags" Target="../tags/tag189.xml"/><Relationship Id="rId7" Type="http://schemas.openxmlformats.org/officeDocument/2006/relationships/tags" Target="../tags/tag193.xml"/><Relationship Id="rId12" Type="http://schemas.openxmlformats.org/officeDocument/2006/relationships/tags" Target="../tags/tag198.xml"/><Relationship Id="rId17" Type="http://schemas.openxmlformats.org/officeDocument/2006/relationships/tags" Target="../tags/tag203.xml"/><Relationship Id="rId2" Type="http://schemas.openxmlformats.org/officeDocument/2006/relationships/tags" Target="../tags/tag188.xml"/><Relationship Id="rId16" Type="http://schemas.openxmlformats.org/officeDocument/2006/relationships/tags" Target="../tags/tag202.xml"/><Relationship Id="rId20" Type="http://schemas.openxmlformats.org/officeDocument/2006/relationships/notesSlide" Target="../notesSlides/notesSlide8.xml"/><Relationship Id="rId1" Type="http://schemas.openxmlformats.org/officeDocument/2006/relationships/tags" Target="../tags/tag187.xml"/><Relationship Id="rId6" Type="http://schemas.openxmlformats.org/officeDocument/2006/relationships/tags" Target="../tags/tag192.xml"/><Relationship Id="rId11" Type="http://schemas.openxmlformats.org/officeDocument/2006/relationships/tags" Target="../tags/tag197.xml"/><Relationship Id="rId5" Type="http://schemas.openxmlformats.org/officeDocument/2006/relationships/tags" Target="../tags/tag191.xml"/><Relationship Id="rId15" Type="http://schemas.openxmlformats.org/officeDocument/2006/relationships/tags" Target="../tags/tag201.xml"/><Relationship Id="rId10" Type="http://schemas.openxmlformats.org/officeDocument/2006/relationships/tags" Target="../tags/tag196.xml"/><Relationship Id="rId19" Type="http://schemas.openxmlformats.org/officeDocument/2006/relationships/slideLayout" Target="../slideLayouts/slideLayout4.xml"/><Relationship Id="rId4" Type="http://schemas.openxmlformats.org/officeDocument/2006/relationships/tags" Target="../tags/tag190.xml"/><Relationship Id="rId9" Type="http://schemas.openxmlformats.org/officeDocument/2006/relationships/tags" Target="../tags/tag195.xml"/><Relationship Id="rId14" Type="http://schemas.openxmlformats.org/officeDocument/2006/relationships/tags" Target="../tags/tag20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212.xml"/><Relationship Id="rId13" Type="http://schemas.openxmlformats.org/officeDocument/2006/relationships/tags" Target="../tags/tag217.xml"/><Relationship Id="rId18" Type="http://schemas.openxmlformats.org/officeDocument/2006/relationships/tags" Target="../tags/tag222.xml"/><Relationship Id="rId3" Type="http://schemas.openxmlformats.org/officeDocument/2006/relationships/tags" Target="../tags/tag207.xml"/><Relationship Id="rId21" Type="http://schemas.openxmlformats.org/officeDocument/2006/relationships/notesSlide" Target="../notesSlides/notesSlide9.xml"/><Relationship Id="rId7" Type="http://schemas.openxmlformats.org/officeDocument/2006/relationships/tags" Target="../tags/tag211.xml"/><Relationship Id="rId12" Type="http://schemas.openxmlformats.org/officeDocument/2006/relationships/tags" Target="../tags/tag216.xml"/><Relationship Id="rId17" Type="http://schemas.openxmlformats.org/officeDocument/2006/relationships/tags" Target="../tags/tag221.xml"/><Relationship Id="rId2" Type="http://schemas.openxmlformats.org/officeDocument/2006/relationships/tags" Target="../tags/tag206.xml"/><Relationship Id="rId16" Type="http://schemas.openxmlformats.org/officeDocument/2006/relationships/tags" Target="../tags/tag220.xml"/><Relationship Id="rId20" Type="http://schemas.openxmlformats.org/officeDocument/2006/relationships/slideLayout" Target="../slideLayouts/slideLayout2.xml"/><Relationship Id="rId1" Type="http://schemas.openxmlformats.org/officeDocument/2006/relationships/tags" Target="../tags/tag205.xml"/><Relationship Id="rId6" Type="http://schemas.openxmlformats.org/officeDocument/2006/relationships/tags" Target="../tags/tag210.xml"/><Relationship Id="rId11" Type="http://schemas.openxmlformats.org/officeDocument/2006/relationships/tags" Target="../tags/tag215.xml"/><Relationship Id="rId5" Type="http://schemas.openxmlformats.org/officeDocument/2006/relationships/tags" Target="../tags/tag209.xml"/><Relationship Id="rId15" Type="http://schemas.openxmlformats.org/officeDocument/2006/relationships/tags" Target="../tags/tag219.xml"/><Relationship Id="rId10" Type="http://schemas.openxmlformats.org/officeDocument/2006/relationships/tags" Target="../tags/tag214.xml"/><Relationship Id="rId19" Type="http://schemas.openxmlformats.org/officeDocument/2006/relationships/tags" Target="../tags/tag223.xml"/><Relationship Id="rId4" Type="http://schemas.openxmlformats.org/officeDocument/2006/relationships/tags" Target="../tags/tag208.xml"/><Relationship Id="rId9" Type="http://schemas.openxmlformats.org/officeDocument/2006/relationships/tags" Target="../tags/tag213.xml"/><Relationship Id="rId14" Type="http://schemas.openxmlformats.org/officeDocument/2006/relationships/tags" Target="../tags/tag21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231.xml"/><Relationship Id="rId13" Type="http://schemas.openxmlformats.org/officeDocument/2006/relationships/tags" Target="../tags/tag236.xml"/><Relationship Id="rId18" Type="http://schemas.openxmlformats.org/officeDocument/2006/relationships/tags" Target="../tags/tag241.xml"/><Relationship Id="rId26" Type="http://schemas.openxmlformats.org/officeDocument/2006/relationships/notesSlide" Target="../notesSlides/notesSlide10.xml"/><Relationship Id="rId3" Type="http://schemas.openxmlformats.org/officeDocument/2006/relationships/tags" Target="../tags/tag226.xml"/><Relationship Id="rId21" Type="http://schemas.openxmlformats.org/officeDocument/2006/relationships/tags" Target="../tags/tag244.xml"/><Relationship Id="rId7" Type="http://schemas.openxmlformats.org/officeDocument/2006/relationships/tags" Target="../tags/tag230.xml"/><Relationship Id="rId12" Type="http://schemas.openxmlformats.org/officeDocument/2006/relationships/tags" Target="../tags/tag235.xml"/><Relationship Id="rId17" Type="http://schemas.openxmlformats.org/officeDocument/2006/relationships/tags" Target="../tags/tag240.xml"/><Relationship Id="rId25" Type="http://schemas.openxmlformats.org/officeDocument/2006/relationships/slideLayout" Target="../slideLayouts/slideLayout2.xml"/><Relationship Id="rId2" Type="http://schemas.openxmlformats.org/officeDocument/2006/relationships/tags" Target="../tags/tag225.xml"/><Relationship Id="rId16" Type="http://schemas.openxmlformats.org/officeDocument/2006/relationships/tags" Target="../tags/tag239.xml"/><Relationship Id="rId20" Type="http://schemas.openxmlformats.org/officeDocument/2006/relationships/tags" Target="../tags/tag243.xml"/><Relationship Id="rId1" Type="http://schemas.openxmlformats.org/officeDocument/2006/relationships/tags" Target="../tags/tag224.xml"/><Relationship Id="rId6" Type="http://schemas.openxmlformats.org/officeDocument/2006/relationships/tags" Target="../tags/tag229.xml"/><Relationship Id="rId11" Type="http://schemas.openxmlformats.org/officeDocument/2006/relationships/tags" Target="../tags/tag234.xml"/><Relationship Id="rId24" Type="http://schemas.openxmlformats.org/officeDocument/2006/relationships/tags" Target="../tags/tag247.xml"/><Relationship Id="rId5" Type="http://schemas.openxmlformats.org/officeDocument/2006/relationships/tags" Target="../tags/tag228.xml"/><Relationship Id="rId15" Type="http://schemas.openxmlformats.org/officeDocument/2006/relationships/tags" Target="../tags/tag238.xml"/><Relationship Id="rId23" Type="http://schemas.openxmlformats.org/officeDocument/2006/relationships/tags" Target="../tags/tag246.xml"/><Relationship Id="rId10" Type="http://schemas.openxmlformats.org/officeDocument/2006/relationships/tags" Target="../tags/tag233.xml"/><Relationship Id="rId19" Type="http://schemas.openxmlformats.org/officeDocument/2006/relationships/tags" Target="../tags/tag242.xml"/><Relationship Id="rId4" Type="http://schemas.openxmlformats.org/officeDocument/2006/relationships/tags" Target="../tags/tag227.xml"/><Relationship Id="rId9" Type="http://schemas.openxmlformats.org/officeDocument/2006/relationships/tags" Target="../tags/tag232.xml"/><Relationship Id="rId14" Type="http://schemas.openxmlformats.org/officeDocument/2006/relationships/tags" Target="../tags/tag237.xml"/><Relationship Id="rId22" Type="http://schemas.openxmlformats.org/officeDocument/2006/relationships/tags" Target="../tags/tag24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255.xml"/><Relationship Id="rId13" Type="http://schemas.openxmlformats.org/officeDocument/2006/relationships/tags" Target="../tags/tag260.xml"/><Relationship Id="rId18" Type="http://schemas.openxmlformats.org/officeDocument/2006/relationships/tags" Target="../tags/tag265.xml"/><Relationship Id="rId26" Type="http://schemas.openxmlformats.org/officeDocument/2006/relationships/tags" Target="../tags/tag273.xml"/><Relationship Id="rId3" Type="http://schemas.openxmlformats.org/officeDocument/2006/relationships/tags" Target="../tags/tag250.xml"/><Relationship Id="rId21" Type="http://schemas.openxmlformats.org/officeDocument/2006/relationships/tags" Target="../tags/tag268.xml"/><Relationship Id="rId34" Type="http://schemas.openxmlformats.org/officeDocument/2006/relationships/tags" Target="../tags/tag281.xml"/><Relationship Id="rId7" Type="http://schemas.openxmlformats.org/officeDocument/2006/relationships/tags" Target="../tags/tag254.xml"/><Relationship Id="rId12" Type="http://schemas.openxmlformats.org/officeDocument/2006/relationships/tags" Target="../tags/tag259.xml"/><Relationship Id="rId17" Type="http://schemas.openxmlformats.org/officeDocument/2006/relationships/tags" Target="../tags/tag264.xml"/><Relationship Id="rId25" Type="http://schemas.openxmlformats.org/officeDocument/2006/relationships/tags" Target="../tags/tag272.xml"/><Relationship Id="rId33" Type="http://schemas.openxmlformats.org/officeDocument/2006/relationships/tags" Target="../tags/tag280.xml"/><Relationship Id="rId38" Type="http://schemas.openxmlformats.org/officeDocument/2006/relationships/notesSlide" Target="../notesSlides/notesSlide11.xml"/><Relationship Id="rId2" Type="http://schemas.openxmlformats.org/officeDocument/2006/relationships/tags" Target="../tags/tag249.xml"/><Relationship Id="rId16" Type="http://schemas.openxmlformats.org/officeDocument/2006/relationships/tags" Target="../tags/tag263.xml"/><Relationship Id="rId20" Type="http://schemas.openxmlformats.org/officeDocument/2006/relationships/tags" Target="../tags/tag267.xml"/><Relationship Id="rId29" Type="http://schemas.openxmlformats.org/officeDocument/2006/relationships/tags" Target="../tags/tag276.xml"/><Relationship Id="rId1" Type="http://schemas.openxmlformats.org/officeDocument/2006/relationships/tags" Target="../tags/tag248.xml"/><Relationship Id="rId6" Type="http://schemas.openxmlformats.org/officeDocument/2006/relationships/tags" Target="../tags/tag253.xml"/><Relationship Id="rId11" Type="http://schemas.openxmlformats.org/officeDocument/2006/relationships/tags" Target="../tags/tag258.xml"/><Relationship Id="rId24" Type="http://schemas.openxmlformats.org/officeDocument/2006/relationships/tags" Target="../tags/tag271.xml"/><Relationship Id="rId32" Type="http://schemas.openxmlformats.org/officeDocument/2006/relationships/tags" Target="../tags/tag279.xml"/><Relationship Id="rId37" Type="http://schemas.openxmlformats.org/officeDocument/2006/relationships/slideLayout" Target="../slideLayouts/slideLayout2.xml"/><Relationship Id="rId5" Type="http://schemas.openxmlformats.org/officeDocument/2006/relationships/tags" Target="../tags/tag252.xml"/><Relationship Id="rId15" Type="http://schemas.openxmlformats.org/officeDocument/2006/relationships/tags" Target="../tags/tag262.xml"/><Relationship Id="rId23" Type="http://schemas.openxmlformats.org/officeDocument/2006/relationships/tags" Target="../tags/tag270.xml"/><Relationship Id="rId28" Type="http://schemas.openxmlformats.org/officeDocument/2006/relationships/tags" Target="../tags/tag275.xml"/><Relationship Id="rId36" Type="http://schemas.openxmlformats.org/officeDocument/2006/relationships/tags" Target="../tags/tag283.xml"/><Relationship Id="rId10" Type="http://schemas.openxmlformats.org/officeDocument/2006/relationships/tags" Target="../tags/tag257.xml"/><Relationship Id="rId19" Type="http://schemas.openxmlformats.org/officeDocument/2006/relationships/tags" Target="../tags/tag266.xml"/><Relationship Id="rId31" Type="http://schemas.openxmlformats.org/officeDocument/2006/relationships/tags" Target="../tags/tag278.xml"/><Relationship Id="rId4" Type="http://schemas.openxmlformats.org/officeDocument/2006/relationships/tags" Target="../tags/tag251.xml"/><Relationship Id="rId9" Type="http://schemas.openxmlformats.org/officeDocument/2006/relationships/tags" Target="../tags/tag256.xml"/><Relationship Id="rId14" Type="http://schemas.openxmlformats.org/officeDocument/2006/relationships/tags" Target="../tags/tag261.xml"/><Relationship Id="rId22" Type="http://schemas.openxmlformats.org/officeDocument/2006/relationships/tags" Target="../tags/tag269.xml"/><Relationship Id="rId27" Type="http://schemas.openxmlformats.org/officeDocument/2006/relationships/tags" Target="../tags/tag274.xml"/><Relationship Id="rId30" Type="http://schemas.openxmlformats.org/officeDocument/2006/relationships/tags" Target="../tags/tag277.xml"/><Relationship Id="rId35" Type="http://schemas.openxmlformats.org/officeDocument/2006/relationships/tags" Target="../tags/tag28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slideLayout" Target="../slideLayouts/slideLayout6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image" Target="../media/image1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8" Type="http://schemas.openxmlformats.org/officeDocument/2006/relationships/tags" Target="../tags/tag8.xml"/><Relationship Id="rId51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62.xml"/><Relationship Id="rId18" Type="http://schemas.openxmlformats.org/officeDocument/2006/relationships/tags" Target="../tags/tag67.xml"/><Relationship Id="rId26" Type="http://schemas.openxmlformats.org/officeDocument/2006/relationships/tags" Target="../tags/tag75.xml"/><Relationship Id="rId39" Type="http://schemas.openxmlformats.org/officeDocument/2006/relationships/tags" Target="../tags/tag88.xml"/><Relationship Id="rId3" Type="http://schemas.openxmlformats.org/officeDocument/2006/relationships/tags" Target="../tags/tag52.xml"/><Relationship Id="rId21" Type="http://schemas.openxmlformats.org/officeDocument/2006/relationships/tags" Target="../tags/tag70.xml"/><Relationship Id="rId34" Type="http://schemas.openxmlformats.org/officeDocument/2006/relationships/tags" Target="../tags/tag83.xml"/><Relationship Id="rId42" Type="http://schemas.openxmlformats.org/officeDocument/2006/relationships/tags" Target="../tags/tag91.xml"/><Relationship Id="rId47" Type="http://schemas.openxmlformats.org/officeDocument/2006/relationships/tags" Target="../tags/tag96.xml"/><Relationship Id="rId50" Type="http://schemas.openxmlformats.org/officeDocument/2006/relationships/slideLayout" Target="../slideLayouts/slideLayout6.xml"/><Relationship Id="rId7" Type="http://schemas.openxmlformats.org/officeDocument/2006/relationships/tags" Target="../tags/tag56.xml"/><Relationship Id="rId12" Type="http://schemas.openxmlformats.org/officeDocument/2006/relationships/tags" Target="../tags/tag61.xml"/><Relationship Id="rId17" Type="http://schemas.openxmlformats.org/officeDocument/2006/relationships/tags" Target="../tags/tag66.xml"/><Relationship Id="rId25" Type="http://schemas.openxmlformats.org/officeDocument/2006/relationships/tags" Target="../tags/tag74.xml"/><Relationship Id="rId33" Type="http://schemas.openxmlformats.org/officeDocument/2006/relationships/tags" Target="../tags/tag82.xml"/><Relationship Id="rId38" Type="http://schemas.openxmlformats.org/officeDocument/2006/relationships/tags" Target="../tags/tag87.xml"/><Relationship Id="rId46" Type="http://schemas.openxmlformats.org/officeDocument/2006/relationships/tags" Target="../tags/tag95.xml"/><Relationship Id="rId2" Type="http://schemas.openxmlformats.org/officeDocument/2006/relationships/tags" Target="../tags/tag51.xml"/><Relationship Id="rId16" Type="http://schemas.openxmlformats.org/officeDocument/2006/relationships/tags" Target="../tags/tag65.xml"/><Relationship Id="rId20" Type="http://schemas.openxmlformats.org/officeDocument/2006/relationships/tags" Target="../tags/tag69.xml"/><Relationship Id="rId29" Type="http://schemas.openxmlformats.org/officeDocument/2006/relationships/tags" Target="../tags/tag78.xml"/><Relationship Id="rId41" Type="http://schemas.openxmlformats.org/officeDocument/2006/relationships/tags" Target="../tags/tag90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tags" Target="../tags/tag60.xml"/><Relationship Id="rId24" Type="http://schemas.openxmlformats.org/officeDocument/2006/relationships/tags" Target="../tags/tag73.xml"/><Relationship Id="rId32" Type="http://schemas.openxmlformats.org/officeDocument/2006/relationships/tags" Target="../tags/tag81.xml"/><Relationship Id="rId37" Type="http://schemas.openxmlformats.org/officeDocument/2006/relationships/tags" Target="../tags/tag86.xml"/><Relationship Id="rId40" Type="http://schemas.openxmlformats.org/officeDocument/2006/relationships/tags" Target="../tags/tag89.xml"/><Relationship Id="rId45" Type="http://schemas.openxmlformats.org/officeDocument/2006/relationships/tags" Target="../tags/tag94.xml"/><Relationship Id="rId5" Type="http://schemas.openxmlformats.org/officeDocument/2006/relationships/tags" Target="../tags/tag54.xml"/><Relationship Id="rId15" Type="http://schemas.openxmlformats.org/officeDocument/2006/relationships/tags" Target="../tags/tag64.xml"/><Relationship Id="rId23" Type="http://schemas.openxmlformats.org/officeDocument/2006/relationships/tags" Target="../tags/tag72.xml"/><Relationship Id="rId28" Type="http://schemas.openxmlformats.org/officeDocument/2006/relationships/tags" Target="../tags/tag77.xml"/><Relationship Id="rId36" Type="http://schemas.openxmlformats.org/officeDocument/2006/relationships/tags" Target="../tags/tag85.xml"/><Relationship Id="rId49" Type="http://schemas.openxmlformats.org/officeDocument/2006/relationships/tags" Target="../tags/tag98.xml"/><Relationship Id="rId10" Type="http://schemas.openxmlformats.org/officeDocument/2006/relationships/tags" Target="../tags/tag59.xml"/><Relationship Id="rId19" Type="http://schemas.openxmlformats.org/officeDocument/2006/relationships/tags" Target="../tags/tag68.xml"/><Relationship Id="rId31" Type="http://schemas.openxmlformats.org/officeDocument/2006/relationships/tags" Target="../tags/tag80.xml"/><Relationship Id="rId44" Type="http://schemas.openxmlformats.org/officeDocument/2006/relationships/tags" Target="../tags/tag93.xml"/><Relationship Id="rId52" Type="http://schemas.openxmlformats.org/officeDocument/2006/relationships/image" Target="../media/image1.png"/><Relationship Id="rId4" Type="http://schemas.openxmlformats.org/officeDocument/2006/relationships/tags" Target="../tags/tag53.xml"/><Relationship Id="rId9" Type="http://schemas.openxmlformats.org/officeDocument/2006/relationships/tags" Target="../tags/tag58.xml"/><Relationship Id="rId14" Type="http://schemas.openxmlformats.org/officeDocument/2006/relationships/tags" Target="../tags/tag63.xml"/><Relationship Id="rId22" Type="http://schemas.openxmlformats.org/officeDocument/2006/relationships/tags" Target="../tags/tag71.xml"/><Relationship Id="rId27" Type="http://schemas.openxmlformats.org/officeDocument/2006/relationships/tags" Target="../tags/tag76.xml"/><Relationship Id="rId30" Type="http://schemas.openxmlformats.org/officeDocument/2006/relationships/tags" Target="../tags/tag79.xml"/><Relationship Id="rId35" Type="http://schemas.openxmlformats.org/officeDocument/2006/relationships/tags" Target="../tags/tag84.xml"/><Relationship Id="rId43" Type="http://schemas.openxmlformats.org/officeDocument/2006/relationships/tags" Target="../tags/tag92.xml"/><Relationship Id="rId48" Type="http://schemas.openxmlformats.org/officeDocument/2006/relationships/tags" Target="../tags/tag97.xml"/><Relationship Id="rId8" Type="http://schemas.openxmlformats.org/officeDocument/2006/relationships/tags" Target="../tags/tag57.xml"/><Relationship Id="rId51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b0111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ALU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ENGR xD52</a:t>
            </a:r>
          </a:p>
          <a:p>
            <a:r>
              <a:rPr lang="en-US" dirty="0" smtClean="0"/>
              <a:t>Eric </a:t>
            </a:r>
            <a:r>
              <a:rPr lang="en-US" dirty="0" err="1" smtClean="0"/>
              <a:t>VanWyk</a:t>
            </a:r>
            <a:endParaRPr lang="en-US" dirty="0" smtClean="0"/>
          </a:p>
          <a:p>
            <a:r>
              <a:rPr lang="en-US" dirty="0" smtClean="0"/>
              <a:t>Fall </a:t>
            </a:r>
            <a:r>
              <a:rPr lang="en-US" dirty="0" smtClean="0"/>
              <a:t>2013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06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Timing with Alternate Topology</a:t>
            </a:r>
            <a:endParaRPr lang="en-US" dirty="0"/>
          </a:p>
        </p:txBody>
      </p:sp>
      <p:pic>
        <p:nvPicPr>
          <p:cNvPr id="21508" name="Picture 3"/>
          <p:cNvPicPr>
            <a:picLocks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 l="23288"/>
          <a:stretch>
            <a:fillRect/>
          </a:stretch>
        </p:blipFill>
        <p:spPr bwMode="auto">
          <a:xfrm>
            <a:off x="0" y="1295400"/>
            <a:ext cx="4267200" cy="2578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031210"/>
              </p:ext>
            </p:extLst>
          </p:nvPr>
        </p:nvGraphicFramePr>
        <p:xfrm>
          <a:off x="4648200" y="1295400"/>
          <a:ext cx="4229100" cy="1600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57275"/>
                <a:gridCol w="1057275"/>
                <a:gridCol w="1057275"/>
                <a:gridCol w="1057275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A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B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Cin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Sum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err="1">
                          <a:effectLst/>
                        </a:rPr>
                        <a:t>Cout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708375"/>
              </p:ext>
            </p:extLst>
          </p:nvPr>
        </p:nvGraphicFramePr>
        <p:xfrm>
          <a:off x="4648200" y="3352800"/>
          <a:ext cx="4191000" cy="348043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47750"/>
                <a:gridCol w="1047750"/>
                <a:gridCol w="1047750"/>
                <a:gridCol w="1047750"/>
              </a:tblGrid>
              <a:tr h="391886"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AB0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AB1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AB2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S0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C1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S1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3+3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smtClean="0">
                          <a:effectLst/>
                        </a:rPr>
                        <a:t>C2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3+3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S2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3+3+3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3+3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smtClean="0">
                          <a:effectLst/>
                        </a:rPr>
                        <a:t>C3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3+3+3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3+3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1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228600" y="3873500"/>
            <a:ext cx="4267200" cy="23749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Using new prop delays, find total delay</a:t>
            </a:r>
          </a:p>
          <a:p>
            <a:endParaRPr lang="en-US" dirty="0" smtClean="0">
              <a:ea typeface="ＭＳ Ｐゴシック" pitchFamily="-110" charset="-128"/>
            </a:endParaRPr>
          </a:p>
          <a:p>
            <a:endParaRPr lang="en-US" dirty="0">
              <a:ea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48165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 Rates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changes as a specific design ‘grows’</a:t>
            </a:r>
          </a:p>
          <a:p>
            <a:pPr lvl="1"/>
            <a:r>
              <a:rPr lang="en-US" dirty="0" smtClean="0"/>
              <a:t>Propagation delay</a:t>
            </a:r>
          </a:p>
          <a:p>
            <a:pPr lvl="1"/>
            <a:r>
              <a:rPr lang="en-US" dirty="0" smtClean="0"/>
              <a:t>Silicon area</a:t>
            </a:r>
          </a:p>
          <a:p>
            <a:pPr lvl="1"/>
            <a:endParaRPr lang="en-US" dirty="0"/>
          </a:p>
          <a:p>
            <a:r>
              <a:rPr lang="en-US" dirty="0" smtClean="0"/>
              <a:t>Propagation Delay for an N bit adder?</a:t>
            </a:r>
          </a:p>
          <a:p>
            <a:pPr lvl="1"/>
            <a:r>
              <a:rPr lang="en-US" dirty="0" smtClean="0"/>
              <a:t>Design 1:</a:t>
            </a:r>
          </a:p>
          <a:p>
            <a:pPr lvl="1"/>
            <a:r>
              <a:rPr lang="en-US" dirty="0" smtClean="0"/>
              <a:t>Design 2: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099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 Rates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What changes as a specific design ‘grows’</a:t>
            </a:r>
          </a:p>
          <a:p>
            <a:pPr lvl="1"/>
            <a:r>
              <a:rPr lang="en-US" dirty="0" smtClean="0"/>
              <a:t>Propagation delay</a:t>
            </a:r>
          </a:p>
          <a:p>
            <a:pPr lvl="1"/>
            <a:r>
              <a:rPr lang="en-US" dirty="0" smtClean="0"/>
              <a:t>Silicon area</a:t>
            </a:r>
          </a:p>
          <a:p>
            <a:pPr lvl="1"/>
            <a:endParaRPr lang="en-US" dirty="0"/>
          </a:p>
          <a:p>
            <a:r>
              <a:rPr lang="en-US" dirty="0" smtClean="0"/>
              <a:t>Propagation Delay for an N bit adder?</a:t>
            </a:r>
          </a:p>
          <a:p>
            <a:pPr lvl="1"/>
            <a:r>
              <a:rPr lang="en-US" dirty="0" smtClean="0"/>
              <a:t>Design 1: 2N + 4</a:t>
            </a:r>
          </a:p>
          <a:p>
            <a:pPr lvl="1"/>
            <a:r>
              <a:rPr lang="en-US" dirty="0" smtClean="0"/>
              <a:t>Design 2: 3N</a:t>
            </a:r>
          </a:p>
          <a:p>
            <a:pPr lvl="1"/>
            <a:endParaRPr lang="en-US" dirty="0"/>
          </a:p>
          <a:p>
            <a:r>
              <a:rPr lang="en-US" dirty="0" smtClean="0"/>
              <a:t>Which design is faster for small adders?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310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a GIANT LUT?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construct 3-bit addition as one unified LUT?</a:t>
            </a:r>
          </a:p>
          <a:p>
            <a:pPr lvl="1"/>
            <a:r>
              <a:rPr lang="en-US" dirty="0" smtClean="0"/>
              <a:t>Width?</a:t>
            </a:r>
          </a:p>
          <a:p>
            <a:pPr lvl="1"/>
            <a:r>
              <a:rPr lang="en-US" dirty="0" smtClean="0"/>
              <a:t>Depth?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889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a GIANT LUT?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construct 3-bit addition as one unified </a:t>
            </a:r>
            <a:r>
              <a:rPr lang="en-US" smtClean="0"/>
              <a:t>LUT?</a:t>
            </a:r>
            <a:endParaRPr lang="en-US" dirty="0" smtClean="0"/>
          </a:p>
          <a:p>
            <a:pPr lvl="1"/>
            <a:r>
              <a:rPr lang="en-US" dirty="0" smtClean="0"/>
              <a:t>Width? 4 (3 Sum Bits, 1 final carry out bit)</a:t>
            </a:r>
          </a:p>
          <a:p>
            <a:pPr lvl="1"/>
            <a:r>
              <a:rPr lang="en-US" dirty="0" smtClean="0"/>
              <a:t>Depth? 2^(3+3) = 64</a:t>
            </a:r>
          </a:p>
          <a:p>
            <a:pPr lvl="1"/>
            <a:endParaRPr lang="en-US" dirty="0"/>
          </a:p>
          <a:p>
            <a:r>
              <a:rPr lang="en-US" dirty="0" smtClean="0"/>
              <a:t>Index into table = {b2,b1,b0,a2,a1,a0}</a:t>
            </a:r>
          </a:p>
          <a:p>
            <a:pPr lvl="1"/>
            <a:r>
              <a:rPr lang="en-US" dirty="0" smtClean="0"/>
              <a:t>Rows in table </a:t>
            </a:r>
            <a:r>
              <a:rPr lang="en-US" dirty="0"/>
              <a:t>= {</a:t>
            </a:r>
            <a:r>
              <a:rPr lang="en-US" dirty="0" smtClean="0"/>
              <a:t>b2,b1,b0}+{a2,a1,a0}</a:t>
            </a:r>
          </a:p>
          <a:p>
            <a:pPr lvl="1"/>
            <a:r>
              <a:rPr lang="en-US" dirty="0" smtClean="0"/>
              <a:t>Example: M=010001 stores 010 + 001 = 0011</a:t>
            </a:r>
          </a:p>
        </p:txBody>
      </p:sp>
    </p:spTree>
    <p:extLst>
      <p:ext uri="{BB962C8B-B14F-4D97-AF65-F5344CB8AC3E}">
        <p14:creationId xmlns:p14="http://schemas.microsoft.com/office/powerpoint/2010/main" val="76286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a GIANT LUT!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Calculate the Size Growth of the LUT approach</a:t>
            </a:r>
          </a:p>
          <a:p>
            <a:pPr lvl="1"/>
            <a:r>
              <a:rPr lang="en-US" dirty="0" smtClean="0"/>
              <a:t>HINT: Build up from Decoder, Mux,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How big is a 1 bit LUT adder?</a:t>
            </a:r>
          </a:p>
          <a:p>
            <a:pPr lvl="1"/>
            <a:r>
              <a:rPr lang="en-US" dirty="0" smtClean="0"/>
              <a:t>How big is a 8 bit LUT adder?</a:t>
            </a:r>
          </a:p>
          <a:p>
            <a:pPr lvl="1"/>
            <a:r>
              <a:rPr lang="en-US" dirty="0" smtClean="0"/>
              <a:t>How big is an N bit LUT adder?</a:t>
            </a:r>
          </a:p>
          <a:p>
            <a:r>
              <a:rPr lang="en-US" dirty="0" smtClean="0"/>
              <a:t>Calculate the Propagation of the LUT approach</a:t>
            </a:r>
          </a:p>
          <a:p>
            <a:pPr lvl="1"/>
            <a:r>
              <a:rPr lang="en-US" dirty="0" smtClean="0"/>
              <a:t>How fast is an N bit LUT adder</a:t>
            </a:r>
          </a:p>
          <a:p>
            <a:pPr lvl="1"/>
            <a:endParaRPr lang="en-US" dirty="0"/>
          </a:p>
          <a:p>
            <a:r>
              <a:rPr lang="en-US" dirty="0" smtClean="0"/>
              <a:t>Repeat for the chained Full Adder approach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09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79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Adder/</a:t>
            </a:r>
            <a:r>
              <a:rPr lang="en-US" dirty="0" err="1"/>
              <a:t>Subtractor</a:t>
            </a:r>
            <a:endParaRPr lang="en-US" dirty="0"/>
          </a:p>
        </p:txBody>
      </p:sp>
      <p:sp>
        <p:nvSpPr>
          <p:cNvPr id="23557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270000" y="5026025"/>
            <a:ext cx="939800" cy="10509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8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50962" y="4975225"/>
            <a:ext cx="300038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A</a:t>
            </a:r>
          </a:p>
          <a:p>
            <a:pPr eaLnBrk="0" latinLnBrk="1" hangingPunct="0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3559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39912" y="4975225"/>
            <a:ext cx="300038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B</a:t>
            </a:r>
          </a:p>
          <a:p>
            <a:pPr eaLnBrk="0" latinLnBrk="1" hangingPunct="0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3560" name="Rectangle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95387" y="5375275"/>
            <a:ext cx="447675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CO</a:t>
            </a:r>
          </a:p>
          <a:p>
            <a:pPr eaLnBrk="0" latinLnBrk="1" hangingPunct="0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3561" name="Rectangle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595437" y="5775325"/>
            <a:ext cx="300038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S</a:t>
            </a:r>
          </a:p>
          <a:p>
            <a:pPr eaLnBrk="0" latinLnBrk="1" hangingPunct="0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3562" name="Rectangle 1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595437" y="5375275"/>
            <a:ext cx="284163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+</a:t>
            </a:r>
          </a:p>
          <a:p>
            <a:pPr eaLnBrk="0" latinLnBrk="1" hangingPunct="0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3563" name="Rectangle 1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906587" y="5375275"/>
            <a:ext cx="358775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CI</a:t>
            </a:r>
          </a:p>
          <a:p>
            <a:pPr eaLnBrk="0" latinLnBrk="1" hangingPunct="0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3564" name="Rectangle 13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870200" y="5026025"/>
            <a:ext cx="939800" cy="10509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5" name="Rectangle 14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951162" y="4975225"/>
            <a:ext cx="300038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A</a:t>
            </a:r>
          </a:p>
          <a:p>
            <a:pPr eaLnBrk="0" latinLnBrk="1" hangingPunct="0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3566" name="Rectangle 15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440112" y="4975225"/>
            <a:ext cx="300038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B</a:t>
            </a:r>
          </a:p>
          <a:p>
            <a:pPr eaLnBrk="0" latinLnBrk="1" hangingPunct="0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3567" name="Rectangle 16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795587" y="5375275"/>
            <a:ext cx="447675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CO</a:t>
            </a:r>
          </a:p>
          <a:p>
            <a:pPr eaLnBrk="0" latinLnBrk="1" hangingPunct="0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3568" name="Rectangle 17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195637" y="5775325"/>
            <a:ext cx="300038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S</a:t>
            </a:r>
          </a:p>
          <a:p>
            <a:pPr hangingPunct="0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3569" name="Rectangle 18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195637" y="5375275"/>
            <a:ext cx="284163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+</a:t>
            </a:r>
          </a:p>
          <a:p>
            <a:pPr hangingPunct="0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3570" name="Rectangle 19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3506787" y="5375275"/>
            <a:ext cx="358775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CI</a:t>
            </a:r>
          </a:p>
          <a:p>
            <a:pPr hangingPunct="0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3571" name="Rectangle 20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559300" y="5026025"/>
            <a:ext cx="917575" cy="10509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2" name="Rectangle 21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618037" y="4975225"/>
            <a:ext cx="300038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A</a:t>
            </a:r>
          </a:p>
          <a:p>
            <a:pPr hangingPunct="0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3573" name="Rectangle 22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5129212" y="4975225"/>
            <a:ext cx="300038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B</a:t>
            </a:r>
          </a:p>
          <a:p>
            <a:pPr hangingPunct="0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3574" name="Rectangle 23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4462462" y="5375275"/>
            <a:ext cx="447675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CO</a:t>
            </a:r>
          </a:p>
          <a:p>
            <a:pPr hangingPunct="0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3575" name="Rectangle 24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4862512" y="5775325"/>
            <a:ext cx="300038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S</a:t>
            </a:r>
          </a:p>
          <a:p>
            <a:pPr hangingPunct="0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3576" name="Rectangle 25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4862512" y="5375275"/>
            <a:ext cx="284163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+</a:t>
            </a:r>
          </a:p>
          <a:p>
            <a:pPr hangingPunct="0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3577" name="Rectangle 26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5173662" y="5375275"/>
            <a:ext cx="358775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CI</a:t>
            </a:r>
          </a:p>
          <a:p>
            <a:pPr hangingPunct="0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3578" name="Rectangle 27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6159500" y="5026025"/>
            <a:ext cx="917575" cy="10509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9" name="Rectangle 28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6218237" y="4975225"/>
            <a:ext cx="300038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A</a:t>
            </a:r>
          </a:p>
          <a:p>
            <a:pPr hangingPunct="0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3580" name="Rectangle 29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6729412" y="4975225"/>
            <a:ext cx="300038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B</a:t>
            </a:r>
          </a:p>
          <a:p>
            <a:pPr hangingPunct="0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3581" name="Rectangle 30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6062662" y="5375275"/>
            <a:ext cx="447675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CO</a:t>
            </a:r>
          </a:p>
          <a:p>
            <a:pPr hangingPunct="0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3582" name="Rectangle 31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6462712" y="5775325"/>
            <a:ext cx="300038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S</a:t>
            </a:r>
          </a:p>
          <a:p>
            <a:pPr hangingPunct="0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3583" name="Rectangle 32"/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6462712" y="5375275"/>
            <a:ext cx="284163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+</a:t>
            </a:r>
          </a:p>
          <a:p>
            <a:pPr hangingPunct="0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3584" name="Rectangle 33"/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6773862" y="5375275"/>
            <a:ext cx="358775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CI</a:t>
            </a:r>
          </a:p>
          <a:p>
            <a:pPr hangingPunct="0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3585" name="Freeform 34"/>
          <p:cNvSpPr>
            <a:spLocks/>
          </p:cNvSpPr>
          <p:nvPr>
            <p:custDataLst>
              <p:tags r:id="rId30"/>
            </p:custDataLst>
          </p:nvPr>
        </p:nvSpPr>
        <p:spPr bwMode="auto">
          <a:xfrm>
            <a:off x="1714500" y="6070600"/>
            <a:ext cx="1587" cy="357188"/>
          </a:xfrm>
          <a:custGeom>
            <a:avLst/>
            <a:gdLst>
              <a:gd name="T0" fmla="*/ 0 w 1"/>
              <a:gd name="T1" fmla="*/ 0 h 225"/>
              <a:gd name="T2" fmla="*/ 0 w 1"/>
              <a:gd name="T3" fmla="*/ 0 h 225"/>
              <a:gd name="T4" fmla="*/ 0 w 1"/>
              <a:gd name="T5" fmla="*/ 224 h 225"/>
              <a:gd name="T6" fmla="*/ 0 60000 65536"/>
              <a:gd name="T7" fmla="*/ 0 60000 65536"/>
              <a:gd name="T8" fmla="*/ 0 60000 65536"/>
              <a:gd name="T9" fmla="*/ 0 w 1"/>
              <a:gd name="T10" fmla="*/ 0 h 225"/>
              <a:gd name="T11" fmla="*/ 1 w 1"/>
              <a:gd name="T12" fmla="*/ 225 h 2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25">
                <a:moveTo>
                  <a:pt x="0" y="0"/>
                </a:moveTo>
                <a:lnTo>
                  <a:pt x="0" y="0"/>
                </a:lnTo>
                <a:lnTo>
                  <a:pt x="0" y="224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86" name="Line 35"/>
          <p:cNvSpPr>
            <a:spLocks noChangeShapeType="1"/>
          </p:cNvSpPr>
          <p:nvPr>
            <p:custDataLst>
              <p:tags r:id="rId31"/>
            </p:custDataLst>
          </p:nvPr>
        </p:nvSpPr>
        <p:spPr bwMode="auto">
          <a:xfrm>
            <a:off x="1714500" y="6070600"/>
            <a:ext cx="0" cy="3397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87" name="Freeform 36"/>
          <p:cNvSpPr>
            <a:spLocks/>
          </p:cNvSpPr>
          <p:nvPr>
            <p:custDataLst>
              <p:tags r:id="rId32"/>
            </p:custDataLst>
          </p:nvPr>
        </p:nvSpPr>
        <p:spPr bwMode="auto">
          <a:xfrm>
            <a:off x="3314700" y="6070600"/>
            <a:ext cx="1587" cy="379413"/>
          </a:xfrm>
          <a:custGeom>
            <a:avLst/>
            <a:gdLst>
              <a:gd name="T0" fmla="*/ 0 w 1"/>
              <a:gd name="T1" fmla="*/ 0 h 239"/>
              <a:gd name="T2" fmla="*/ 0 w 1"/>
              <a:gd name="T3" fmla="*/ 0 h 239"/>
              <a:gd name="T4" fmla="*/ 0 w 1"/>
              <a:gd name="T5" fmla="*/ 238 h 239"/>
              <a:gd name="T6" fmla="*/ 0 60000 65536"/>
              <a:gd name="T7" fmla="*/ 0 60000 65536"/>
              <a:gd name="T8" fmla="*/ 0 60000 65536"/>
              <a:gd name="T9" fmla="*/ 0 w 1"/>
              <a:gd name="T10" fmla="*/ 0 h 239"/>
              <a:gd name="T11" fmla="*/ 1 w 1"/>
              <a:gd name="T12" fmla="*/ 239 h 2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39">
                <a:moveTo>
                  <a:pt x="0" y="0"/>
                </a:moveTo>
                <a:lnTo>
                  <a:pt x="0" y="0"/>
                </a:lnTo>
                <a:lnTo>
                  <a:pt x="0" y="238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88" name="Line 37"/>
          <p:cNvSpPr>
            <a:spLocks noChangeShapeType="1"/>
          </p:cNvSpPr>
          <p:nvPr>
            <p:custDataLst>
              <p:tags r:id="rId33"/>
            </p:custDataLst>
          </p:nvPr>
        </p:nvSpPr>
        <p:spPr bwMode="auto">
          <a:xfrm>
            <a:off x="3314700" y="6070600"/>
            <a:ext cx="0" cy="3619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89" name="Freeform 38"/>
          <p:cNvSpPr>
            <a:spLocks/>
          </p:cNvSpPr>
          <p:nvPr>
            <p:custDataLst>
              <p:tags r:id="rId34"/>
            </p:custDataLst>
          </p:nvPr>
        </p:nvSpPr>
        <p:spPr bwMode="auto">
          <a:xfrm>
            <a:off x="5003800" y="6070600"/>
            <a:ext cx="1587" cy="379413"/>
          </a:xfrm>
          <a:custGeom>
            <a:avLst/>
            <a:gdLst>
              <a:gd name="T0" fmla="*/ 0 w 1"/>
              <a:gd name="T1" fmla="*/ 0 h 239"/>
              <a:gd name="T2" fmla="*/ 0 w 1"/>
              <a:gd name="T3" fmla="*/ 0 h 239"/>
              <a:gd name="T4" fmla="*/ 0 w 1"/>
              <a:gd name="T5" fmla="*/ 238 h 239"/>
              <a:gd name="T6" fmla="*/ 0 60000 65536"/>
              <a:gd name="T7" fmla="*/ 0 60000 65536"/>
              <a:gd name="T8" fmla="*/ 0 60000 65536"/>
              <a:gd name="T9" fmla="*/ 0 w 1"/>
              <a:gd name="T10" fmla="*/ 0 h 239"/>
              <a:gd name="T11" fmla="*/ 1 w 1"/>
              <a:gd name="T12" fmla="*/ 239 h 2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39">
                <a:moveTo>
                  <a:pt x="0" y="0"/>
                </a:moveTo>
                <a:lnTo>
                  <a:pt x="0" y="0"/>
                </a:lnTo>
                <a:lnTo>
                  <a:pt x="0" y="238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90" name="Line 39"/>
          <p:cNvSpPr>
            <a:spLocks noChangeShapeType="1"/>
          </p:cNvSpPr>
          <p:nvPr>
            <p:custDataLst>
              <p:tags r:id="rId35"/>
            </p:custDataLst>
          </p:nvPr>
        </p:nvSpPr>
        <p:spPr bwMode="auto">
          <a:xfrm>
            <a:off x="5003800" y="6070600"/>
            <a:ext cx="0" cy="3619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91" name="Freeform 40"/>
          <p:cNvSpPr>
            <a:spLocks/>
          </p:cNvSpPr>
          <p:nvPr>
            <p:custDataLst>
              <p:tags r:id="rId36"/>
            </p:custDataLst>
          </p:nvPr>
        </p:nvSpPr>
        <p:spPr bwMode="auto">
          <a:xfrm>
            <a:off x="6604000" y="6070600"/>
            <a:ext cx="1587" cy="379413"/>
          </a:xfrm>
          <a:custGeom>
            <a:avLst/>
            <a:gdLst>
              <a:gd name="T0" fmla="*/ 0 w 1"/>
              <a:gd name="T1" fmla="*/ 0 h 239"/>
              <a:gd name="T2" fmla="*/ 0 w 1"/>
              <a:gd name="T3" fmla="*/ 0 h 239"/>
              <a:gd name="T4" fmla="*/ 0 w 1"/>
              <a:gd name="T5" fmla="*/ 238 h 239"/>
              <a:gd name="T6" fmla="*/ 0 60000 65536"/>
              <a:gd name="T7" fmla="*/ 0 60000 65536"/>
              <a:gd name="T8" fmla="*/ 0 60000 65536"/>
              <a:gd name="T9" fmla="*/ 0 w 1"/>
              <a:gd name="T10" fmla="*/ 0 h 239"/>
              <a:gd name="T11" fmla="*/ 1 w 1"/>
              <a:gd name="T12" fmla="*/ 239 h 2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39">
                <a:moveTo>
                  <a:pt x="0" y="0"/>
                </a:moveTo>
                <a:lnTo>
                  <a:pt x="0" y="0"/>
                </a:lnTo>
                <a:lnTo>
                  <a:pt x="0" y="238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92" name="Line 41"/>
          <p:cNvSpPr>
            <a:spLocks noChangeShapeType="1"/>
          </p:cNvSpPr>
          <p:nvPr>
            <p:custDataLst>
              <p:tags r:id="rId37"/>
            </p:custDataLst>
          </p:nvPr>
        </p:nvSpPr>
        <p:spPr bwMode="auto">
          <a:xfrm>
            <a:off x="6604000" y="6070600"/>
            <a:ext cx="0" cy="3619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593" name="Group 42"/>
          <p:cNvGrpSpPr>
            <a:grpSpLocks/>
          </p:cNvGrpSpPr>
          <p:nvPr>
            <p:custDataLst>
              <p:tags r:id="rId38"/>
            </p:custDataLst>
          </p:nvPr>
        </p:nvGrpSpPr>
        <p:grpSpPr bwMode="auto">
          <a:xfrm>
            <a:off x="1168400" y="3524250"/>
            <a:ext cx="392112" cy="514350"/>
            <a:chOff x="1075" y="632"/>
            <a:chExt cx="247" cy="324"/>
          </a:xfrm>
        </p:grpSpPr>
        <p:sp>
          <p:nvSpPr>
            <p:cNvPr id="23627" name="Rectangle 43"/>
            <p:cNvSpPr>
              <a:spLocks noChangeArrowheads="1"/>
            </p:cNvSpPr>
            <p:nvPr>
              <p:custDataLst>
                <p:tags r:id="rId73"/>
              </p:custDataLst>
            </p:nvPr>
          </p:nvSpPr>
          <p:spPr bwMode="auto">
            <a:xfrm>
              <a:off x="1075" y="632"/>
              <a:ext cx="189" cy="3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dirty="0">
                  <a:solidFill>
                    <a:srgbClr val="000000"/>
                  </a:solidFill>
                </a:rPr>
                <a:t>A</a:t>
              </a:r>
            </a:p>
            <a:p>
              <a:pPr hangingPunct="0"/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23628" name="Rectangle 44"/>
            <p:cNvSpPr>
              <a:spLocks noChangeArrowheads="1"/>
            </p:cNvSpPr>
            <p:nvPr>
              <p:custDataLst>
                <p:tags r:id="rId74"/>
              </p:custDataLst>
            </p:nvPr>
          </p:nvSpPr>
          <p:spPr bwMode="auto">
            <a:xfrm>
              <a:off x="1159" y="681"/>
              <a:ext cx="163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3</a:t>
              </a:r>
            </a:p>
            <a:p>
              <a:pPr hangingPunct="0"/>
              <a:endParaRPr lang="en-US" sz="1100">
                <a:solidFill>
                  <a:srgbClr val="000000"/>
                </a:solidFill>
              </a:endParaRPr>
            </a:p>
          </p:txBody>
        </p:sp>
      </p:grpSp>
      <p:grpSp>
        <p:nvGrpSpPr>
          <p:cNvPr id="23594" name="Group 45"/>
          <p:cNvGrpSpPr>
            <a:grpSpLocks/>
          </p:cNvGrpSpPr>
          <p:nvPr>
            <p:custDataLst>
              <p:tags r:id="rId39"/>
            </p:custDataLst>
          </p:nvPr>
        </p:nvGrpSpPr>
        <p:grpSpPr bwMode="auto">
          <a:xfrm>
            <a:off x="1889125" y="3524250"/>
            <a:ext cx="392112" cy="514350"/>
            <a:chOff x="1637" y="632"/>
            <a:chExt cx="247" cy="324"/>
          </a:xfrm>
        </p:grpSpPr>
        <p:sp>
          <p:nvSpPr>
            <p:cNvPr id="23625" name="Rectangle 46"/>
            <p:cNvSpPr>
              <a:spLocks noChangeArrowheads="1"/>
            </p:cNvSpPr>
            <p:nvPr>
              <p:custDataLst>
                <p:tags r:id="rId71"/>
              </p:custDataLst>
            </p:nvPr>
          </p:nvSpPr>
          <p:spPr bwMode="auto">
            <a:xfrm>
              <a:off x="1637" y="632"/>
              <a:ext cx="189" cy="3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B</a:t>
              </a:r>
            </a:p>
            <a:p>
              <a:pPr hangingPunct="0"/>
              <a:endParaRPr lang="en-US" sz="1400">
                <a:solidFill>
                  <a:srgbClr val="000000"/>
                </a:solidFill>
              </a:endParaRPr>
            </a:p>
          </p:txBody>
        </p:sp>
        <p:sp>
          <p:nvSpPr>
            <p:cNvPr id="23626" name="Rectangle 47"/>
            <p:cNvSpPr>
              <a:spLocks noChangeArrowheads="1"/>
            </p:cNvSpPr>
            <p:nvPr>
              <p:custDataLst>
                <p:tags r:id="rId72"/>
              </p:custDataLst>
            </p:nvPr>
          </p:nvSpPr>
          <p:spPr bwMode="auto">
            <a:xfrm>
              <a:off x="1721" y="681"/>
              <a:ext cx="163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3</a:t>
              </a:r>
            </a:p>
            <a:p>
              <a:pPr hangingPunct="0"/>
              <a:endParaRPr lang="en-US" sz="1100">
                <a:solidFill>
                  <a:srgbClr val="000000"/>
                </a:solidFill>
              </a:endParaRPr>
            </a:p>
          </p:txBody>
        </p:sp>
      </p:grpSp>
      <p:grpSp>
        <p:nvGrpSpPr>
          <p:cNvPr id="23595" name="Group 48"/>
          <p:cNvGrpSpPr>
            <a:grpSpLocks/>
          </p:cNvGrpSpPr>
          <p:nvPr>
            <p:custDataLst>
              <p:tags r:id="rId40"/>
            </p:custDataLst>
          </p:nvPr>
        </p:nvGrpSpPr>
        <p:grpSpPr bwMode="auto">
          <a:xfrm>
            <a:off x="2771775" y="3524250"/>
            <a:ext cx="392112" cy="514350"/>
            <a:chOff x="2097" y="632"/>
            <a:chExt cx="247" cy="324"/>
          </a:xfrm>
        </p:grpSpPr>
        <p:sp>
          <p:nvSpPr>
            <p:cNvPr id="23623" name="Rectangle 49"/>
            <p:cNvSpPr>
              <a:spLocks noChangeArrowheads="1"/>
            </p:cNvSpPr>
            <p:nvPr>
              <p:custDataLst>
                <p:tags r:id="rId69"/>
              </p:custDataLst>
            </p:nvPr>
          </p:nvSpPr>
          <p:spPr bwMode="auto">
            <a:xfrm>
              <a:off x="2097" y="632"/>
              <a:ext cx="189" cy="3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A</a:t>
              </a:r>
            </a:p>
            <a:p>
              <a:pPr hangingPunct="0"/>
              <a:endParaRPr lang="en-US" sz="1400">
                <a:solidFill>
                  <a:srgbClr val="000000"/>
                </a:solidFill>
              </a:endParaRPr>
            </a:p>
          </p:txBody>
        </p:sp>
        <p:sp>
          <p:nvSpPr>
            <p:cNvPr id="23624" name="Rectangle 50"/>
            <p:cNvSpPr>
              <a:spLocks noChangeArrowheads="1"/>
            </p:cNvSpPr>
            <p:nvPr>
              <p:custDataLst>
                <p:tags r:id="rId70"/>
              </p:custDataLst>
            </p:nvPr>
          </p:nvSpPr>
          <p:spPr bwMode="auto">
            <a:xfrm>
              <a:off x="2181" y="681"/>
              <a:ext cx="163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2</a:t>
              </a:r>
            </a:p>
            <a:p>
              <a:pPr hangingPunct="0"/>
              <a:endParaRPr lang="en-US" sz="1100">
                <a:solidFill>
                  <a:srgbClr val="000000"/>
                </a:solidFill>
              </a:endParaRPr>
            </a:p>
          </p:txBody>
        </p:sp>
      </p:grpSp>
      <p:grpSp>
        <p:nvGrpSpPr>
          <p:cNvPr id="23596" name="Group 51"/>
          <p:cNvGrpSpPr>
            <a:grpSpLocks/>
          </p:cNvGrpSpPr>
          <p:nvPr>
            <p:custDataLst>
              <p:tags r:id="rId41"/>
            </p:custDataLst>
          </p:nvPr>
        </p:nvGrpSpPr>
        <p:grpSpPr bwMode="auto">
          <a:xfrm>
            <a:off x="3516312" y="3524250"/>
            <a:ext cx="369888" cy="514350"/>
            <a:chOff x="2584" y="632"/>
            <a:chExt cx="233" cy="324"/>
          </a:xfrm>
        </p:grpSpPr>
        <p:sp>
          <p:nvSpPr>
            <p:cNvPr id="23621" name="Rectangle 52"/>
            <p:cNvSpPr>
              <a:spLocks noChangeArrowheads="1"/>
            </p:cNvSpPr>
            <p:nvPr>
              <p:custDataLst>
                <p:tags r:id="rId67"/>
              </p:custDataLst>
            </p:nvPr>
          </p:nvSpPr>
          <p:spPr bwMode="auto">
            <a:xfrm>
              <a:off x="2584" y="632"/>
              <a:ext cx="189" cy="3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B</a:t>
              </a:r>
            </a:p>
            <a:p>
              <a:pPr hangingPunct="0"/>
              <a:endParaRPr lang="en-US" sz="1400">
                <a:solidFill>
                  <a:srgbClr val="000000"/>
                </a:solidFill>
              </a:endParaRPr>
            </a:p>
          </p:txBody>
        </p:sp>
        <p:sp>
          <p:nvSpPr>
            <p:cNvPr id="23622" name="Rectangle 53"/>
            <p:cNvSpPr>
              <a:spLocks noChangeArrowheads="1"/>
            </p:cNvSpPr>
            <p:nvPr>
              <p:custDataLst>
                <p:tags r:id="rId68"/>
              </p:custDataLst>
            </p:nvPr>
          </p:nvSpPr>
          <p:spPr bwMode="auto">
            <a:xfrm>
              <a:off x="2654" y="681"/>
              <a:ext cx="163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2</a:t>
              </a:r>
            </a:p>
            <a:p>
              <a:pPr hangingPunct="0"/>
              <a:endParaRPr lang="en-US" sz="1100">
                <a:solidFill>
                  <a:srgbClr val="000000"/>
                </a:solidFill>
              </a:endParaRPr>
            </a:p>
          </p:txBody>
        </p:sp>
      </p:grpSp>
      <p:grpSp>
        <p:nvGrpSpPr>
          <p:cNvPr id="23597" name="Group 54"/>
          <p:cNvGrpSpPr>
            <a:grpSpLocks/>
          </p:cNvGrpSpPr>
          <p:nvPr>
            <p:custDataLst>
              <p:tags r:id="rId42"/>
            </p:custDataLst>
          </p:nvPr>
        </p:nvGrpSpPr>
        <p:grpSpPr bwMode="auto">
          <a:xfrm>
            <a:off x="4495800" y="3524250"/>
            <a:ext cx="392112" cy="514350"/>
            <a:chOff x="3147" y="632"/>
            <a:chExt cx="247" cy="324"/>
          </a:xfrm>
        </p:grpSpPr>
        <p:sp>
          <p:nvSpPr>
            <p:cNvPr id="23619" name="Rectangle 55"/>
            <p:cNvSpPr>
              <a:spLocks noChangeArrowheads="1"/>
            </p:cNvSpPr>
            <p:nvPr>
              <p:custDataLst>
                <p:tags r:id="rId65"/>
              </p:custDataLst>
            </p:nvPr>
          </p:nvSpPr>
          <p:spPr bwMode="auto">
            <a:xfrm>
              <a:off x="3147" y="632"/>
              <a:ext cx="189" cy="3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A</a:t>
              </a:r>
            </a:p>
            <a:p>
              <a:pPr hangingPunct="0"/>
              <a:endParaRPr lang="en-US" sz="1400">
                <a:solidFill>
                  <a:srgbClr val="000000"/>
                </a:solidFill>
              </a:endParaRPr>
            </a:p>
          </p:txBody>
        </p:sp>
        <p:sp>
          <p:nvSpPr>
            <p:cNvPr id="23620" name="Rectangle 56"/>
            <p:cNvSpPr>
              <a:spLocks noChangeArrowheads="1"/>
            </p:cNvSpPr>
            <p:nvPr>
              <p:custDataLst>
                <p:tags r:id="rId66"/>
              </p:custDataLst>
            </p:nvPr>
          </p:nvSpPr>
          <p:spPr bwMode="auto">
            <a:xfrm>
              <a:off x="3231" y="681"/>
              <a:ext cx="163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1</a:t>
              </a:r>
            </a:p>
            <a:p>
              <a:pPr hangingPunct="0"/>
              <a:endParaRPr lang="en-US" sz="1100">
                <a:solidFill>
                  <a:srgbClr val="000000"/>
                </a:solidFill>
              </a:endParaRPr>
            </a:p>
          </p:txBody>
        </p:sp>
      </p:grpSp>
      <p:grpSp>
        <p:nvGrpSpPr>
          <p:cNvPr id="23598" name="Group 57"/>
          <p:cNvGrpSpPr>
            <a:grpSpLocks/>
          </p:cNvGrpSpPr>
          <p:nvPr>
            <p:custDataLst>
              <p:tags r:id="rId43"/>
            </p:custDataLst>
          </p:nvPr>
        </p:nvGrpSpPr>
        <p:grpSpPr bwMode="auto">
          <a:xfrm>
            <a:off x="5281612" y="3524250"/>
            <a:ext cx="369888" cy="514350"/>
            <a:chOff x="3642" y="632"/>
            <a:chExt cx="233" cy="324"/>
          </a:xfrm>
        </p:grpSpPr>
        <p:sp>
          <p:nvSpPr>
            <p:cNvPr id="23617" name="Rectangle 58"/>
            <p:cNvSpPr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3642" y="632"/>
              <a:ext cx="189" cy="3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B</a:t>
              </a:r>
            </a:p>
            <a:p>
              <a:pPr hangingPunct="0"/>
              <a:endParaRPr lang="en-US" sz="1400">
                <a:solidFill>
                  <a:srgbClr val="000000"/>
                </a:solidFill>
              </a:endParaRPr>
            </a:p>
          </p:txBody>
        </p:sp>
        <p:sp>
          <p:nvSpPr>
            <p:cNvPr id="23618" name="Rectangle 59"/>
            <p:cNvSpPr>
              <a:spLocks noChangeArrowheads="1"/>
            </p:cNvSpPr>
            <p:nvPr>
              <p:custDataLst>
                <p:tags r:id="rId64"/>
              </p:custDataLst>
            </p:nvPr>
          </p:nvSpPr>
          <p:spPr bwMode="auto">
            <a:xfrm>
              <a:off x="3712" y="681"/>
              <a:ext cx="163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1</a:t>
              </a:r>
            </a:p>
            <a:p>
              <a:pPr hangingPunct="0"/>
              <a:endParaRPr lang="en-US" sz="1100">
                <a:solidFill>
                  <a:srgbClr val="000000"/>
                </a:solidFill>
              </a:endParaRPr>
            </a:p>
          </p:txBody>
        </p:sp>
      </p:grpSp>
      <p:grpSp>
        <p:nvGrpSpPr>
          <p:cNvPr id="23599" name="Group 60"/>
          <p:cNvGrpSpPr>
            <a:grpSpLocks/>
          </p:cNvGrpSpPr>
          <p:nvPr>
            <p:custDataLst>
              <p:tags r:id="rId44"/>
            </p:custDataLst>
          </p:nvPr>
        </p:nvGrpSpPr>
        <p:grpSpPr bwMode="auto">
          <a:xfrm>
            <a:off x="6096000" y="3524250"/>
            <a:ext cx="392112" cy="514350"/>
            <a:chOff x="4155" y="632"/>
            <a:chExt cx="247" cy="324"/>
          </a:xfrm>
        </p:grpSpPr>
        <p:sp>
          <p:nvSpPr>
            <p:cNvPr id="23615" name="Rectangle 61"/>
            <p:cNvSpPr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4155" y="632"/>
              <a:ext cx="189" cy="3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A</a:t>
              </a:r>
            </a:p>
            <a:p>
              <a:pPr hangingPunct="0"/>
              <a:endParaRPr lang="en-US" sz="1400">
                <a:solidFill>
                  <a:srgbClr val="000000"/>
                </a:solidFill>
              </a:endParaRPr>
            </a:p>
          </p:txBody>
        </p:sp>
        <p:sp>
          <p:nvSpPr>
            <p:cNvPr id="23616" name="Rectangle 62"/>
            <p:cNvSpPr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4239" y="681"/>
              <a:ext cx="163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0</a:t>
              </a:r>
            </a:p>
            <a:p>
              <a:pPr hangingPunct="0"/>
              <a:endParaRPr lang="en-US" sz="1100">
                <a:solidFill>
                  <a:srgbClr val="000000"/>
                </a:solidFill>
              </a:endParaRPr>
            </a:p>
          </p:txBody>
        </p:sp>
      </p:grpSp>
      <p:grpSp>
        <p:nvGrpSpPr>
          <p:cNvPr id="23600" name="Group 63"/>
          <p:cNvGrpSpPr>
            <a:grpSpLocks/>
          </p:cNvGrpSpPr>
          <p:nvPr>
            <p:custDataLst>
              <p:tags r:id="rId45"/>
            </p:custDataLst>
          </p:nvPr>
        </p:nvGrpSpPr>
        <p:grpSpPr bwMode="auto">
          <a:xfrm>
            <a:off x="6923087" y="3524250"/>
            <a:ext cx="392113" cy="514350"/>
            <a:chOff x="4676" y="632"/>
            <a:chExt cx="247" cy="324"/>
          </a:xfrm>
        </p:grpSpPr>
        <p:sp>
          <p:nvSpPr>
            <p:cNvPr id="23613" name="Rectangle 64"/>
            <p:cNvSpPr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4676" y="632"/>
              <a:ext cx="189" cy="3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B</a:t>
              </a:r>
            </a:p>
            <a:p>
              <a:pPr hangingPunct="0"/>
              <a:endParaRPr lang="en-US" sz="1400">
                <a:solidFill>
                  <a:srgbClr val="000000"/>
                </a:solidFill>
              </a:endParaRPr>
            </a:p>
          </p:txBody>
        </p:sp>
        <p:sp>
          <p:nvSpPr>
            <p:cNvPr id="23614" name="Rectangle 65"/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4760" y="681"/>
              <a:ext cx="163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0</a:t>
              </a:r>
            </a:p>
            <a:p>
              <a:pPr hangingPunct="0"/>
              <a:endParaRPr lang="en-US" sz="1100">
                <a:solidFill>
                  <a:srgbClr val="000000"/>
                </a:solidFill>
              </a:endParaRPr>
            </a:p>
          </p:txBody>
        </p:sp>
      </p:grpSp>
      <p:grpSp>
        <p:nvGrpSpPr>
          <p:cNvPr id="23601" name="Group 66"/>
          <p:cNvGrpSpPr>
            <a:grpSpLocks/>
          </p:cNvGrpSpPr>
          <p:nvPr>
            <p:custDataLst>
              <p:tags r:id="rId46"/>
            </p:custDataLst>
          </p:nvPr>
        </p:nvGrpSpPr>
        <p:grpSpPr bwMode="auto">
          <a:xfrm>
            <a:off x="1550987" y="6419850"/>
            <a:ext cx="369888" cy="514350"/>
            <a:chOff x="1292" y="2958"/>
            <a:chExt cx="233" cy="324"/>
          </a:xfrm>
        </p:grpSpPr>
        <p:sp>
          <p:nvSpPr>
            <p:cNvPr id="23611" name="Rectangle 67"/>
            <p:cNvSpPr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1292" y="2958"/>
              <a:ext cx="189" cy="3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S</a:t>
              </a:r>
            </a:p>
            <a:p>
              <a:pPr hangingPunct="0"/>
              <a:endParaRPr lang="en-US" sz="1400">
                <a:solidFill>
                  <a:srgbClr val="000000"/>
                </a:solidFill>
              </a:endParaRPr>
            </a:p>
          </p:txBody>
        </p:sp>
        <p:sp>
          <p:nvSpPr>
            <p:cNvPr id="23612" name="Rectangle 68"/>
            <p:cNvSpPr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1362" y="3007"/>
              <a:ext cx="163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3</a:t>
              </a:r>
            </a:p>
            <a:p>
              <a:pPr hangingPunct="0"/>
              <a:endParaRPr lang="en-US" sz="1100">
                <a:solidFill>
                  <a:srgbClr val="000000"/>
                </a:solidFill>
              </a:endParaRPr>
            </a:p>
          </p:txBody>
        </p:sp>
      </p:grpSp>
      <p:grpSp>
        <p:nvGrpSpPr>
          <p:cNvPr id="23602" name="Group 69"/>
          <p:cNvGrpSpPr>
            <a:grpSpLocks/>
          </p:cNvGrpSpPr>
          <p:nvPr>
            <p:custDataLst>
              <p:tags r:id="rId47"/>
            </p:custDataLst>
          </p:nvPr>
        </p:nvGrpSpPr>
        <p:grpSpPr bwMode="auto">
          <a:xfrm>
            <a:off x="3151187" y="6419850"/>
            <a:ext cx="369888" cy="514350"/>
            <a:chOff x="2300" y="2958"/>
            <a:chExt cx="233" cy="324"/>
          </a:xfrm>
        </p:grpSpPr>
        <p:sp>
          <p:nvSpPr>
            <p:cNvPr id="23609" name="Rectangle 70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2300" y="2958"/>
              <a:ext cx="189" cy="3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S</a:t>
              </a:r>
            </a:p>
            <a:p>
              <a:pPr hangingPunct="0"/>
              <a:endParaRPr lang="en-US" sz="1400">
                <a:solidFill>
                  <a:srgbClr val="000000"/>
                </a:solidFill>
              </a:endParaRPr>
            </a:p>
          </p:txBody>
        </p:sp>
        <p:sp>
          <p:nvSpPr>
            <p:cNvPr id="23610" name="Rectangle 71"/>
            <p:cNvSpPr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2370" y="3007"/>
              <a:ext cx="163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2</a:t>
              </a:r>
            </a:p>
            <a:p>
              <a:pPr hangingPunct="0"/>
              <a:endParaRPr lang="en-US" sz="1100">
                <a:solidFill>
                  <a:srgbClr val="000000"/>
                </a:solidFill>
              </a:endParaRPr>
            </a:p>
          </p:txBody>
        </p:sp>
      </p:grpSp>
      <p:grpSp>
        <p:nvGrpSpPr>
          <p:cNvPr id="23603" name="Group 72"/>
          <p:cNvGrpSpPr>
            <a:grpSpLocks/>
          </p:cNvGrpSpPr>
          <p:nvPr>
            <p:custDataLst>
              <p:tags r:id="rId48"/>
            </p:custDataLst>
          </p:nvPr>
        </p:nvGrpSpPr>
        <p:grpSpPr bwMode="auto">
          <a:xfrm>
            <a:off x="4840287" y="6419850"/>
            <a:ext cx="369888" cy="514350"/>
            <a:chOff x="3364" y="2958"/>
            <a:chExt cx="233" cy="324"/>
          </a:xfrm>
        </p:grpSpPr>
        <p:sp>
          <p:nvSpPr>
            <p:cNvPr id="23607" name="Rectangle 73"/>
            <p:cNvSpPr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3364" y="2958"/>
              <a:ext cx="189" cy="3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S</a:t>
              </a:r>
            </a:p>
            <a:p>
              <a:pPr hangingPunct="0"/>
              <a:endParaRPr lang="en-US" sz="1400">
                <a:solidFill>
                  <a:srgbClr val="000000"/>
                </a:solidFill>
              </a:endParaRPr>
            </a:p>
          </p:txBody>
        </p:sp>
        <p:sp>
          <p:nvSpPr>
            <p:cNvPr id="23608" name="Rectangle 74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3434" y="3007"/>
              <a:ext cx="163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1</a:t>
              </a:r>
            </a:p>
            <a:p>
              <a:pPr hangingPunct="0"/>
              <a:endParaRPr lang="en-US" sz="1100">
                <a:solidFill>
                  <a:srgbClr val="000000"/>
                </a:solidFill>
              </a:endParaRPr>
            </a:p>
          </p:txBody>
        </p:sp>
      </p:grpSp>
      <p:grpSp>
        <p:nvGrpSpPr>
          <p:cNvPr id="23604" name="Group 75"/>
          <p:cNvGrpSpPr>
            <a:grpSpLocks/>
          </p:cNvGrpSpPr>
          <p:nvPr>
            <p:custDataLst>
              <p:tags r:id="rId49"/>
            </p:custDataLst>
          </p:nvPr>
        </p:nvGrpSpPr>
        <p:grpSpPr bwMode="auto">
          <a:xfrm>
            <a:off x="6440487" y="6419850"/>
            <a:ext cx="369888" cy="514350"/>
            <a:chOff x="4372" y="2958"/>
            <a:chExt cx="233" cy="324"/>
          </a:xfrm>
        </p:grpSpPr>
        <p:sp>
          <p:nvSpPr>
            <p:cNvPr id="23605" name="Rectangle 76"/>
            <p:cNvSpPr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4372" y="2958"/>
              <a:ext cx="189" cy="3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S</a:t>
              </a:r>
            </a:p>
            <a:p>
              <a:pPr hangingPunct="0"/>
              <a:endParaRPr lang="en-US" sz="1400">
                <a:solidFill>
                  <a:srgbClr val="000000"/>
                </a:solidFill>
              </a:endParaRPr>
            </a:p>
          </p:txBody>
        </p:sp>
        <p:sp>
          <p:nvSpPr>
            <p:cNvPr id="23606" name="Rectangle 77"/>
            <p:cNvSpPr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4442" y="3007"/>
              <a:ext cx="163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0</a:t>
              </a:r>
            </a:p>
            <a:p>
              <a:pPr hangingPunct="0"/>
              <a:endParaRPr lang="en-US" sz="1100">
                <a:solidFill>
                  <a:srgbClr val="000000"/>
                </a:solidFill>
              </a:endParaRPr>
            </a:p>
          </p:txBody>
        </p:sp>
      </p:grpSp>
      <p:sp>
        <p:nvSpPr>
          <p:cNvPr id="80" name="Rectangle 43"/>
          <p:cNvSpPr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7913687" y="4286250"/>
            <a:ext cx="795475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dirty="0" smtClean="0">
                <a:solidFill>
                  <a:srgbClr val="000000"/>
                </a:solidFill>
              </a:rPr>
              <a:t>Subtract</a:t>
            </a:r>
            <a:endParaRPr lang="en-US" sz="1400" dirty="0">
              <a:solidFill>
                <a:srgbClr val="000000"/>
              </a:solidFill>
            </a:endParaRPr>
          </a:p>
          <a:p>
            <a:pPr hangingPunct="0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Add Control Line for Subtraction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2590800" y="2286000"/>
                <a:ext cx="34540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𝑨</m:t>
                      </m:r>
                      <m:r>
                        <a:rPr lang="en-US" b="1" i="1">
                          <a:latin typeface="Cambria Math"/>
                        </a:rPr>
                        <m:t> −</m:t>
                      </m:r>
                      <m:r>
                        <a:rPr lang="en-US" b="1" i="1">
                          <a:latin typeface="Cambria Math"/>
                        </a:rPr>
                        <m:t>𝑩</m:t>
                      </m:r>
                      <m:r>
                        <a:rPr lang="en-US" b="1" i="1">
                          <a:latin typeface="Cambria Math"/>
                        </a:rPr>
                        <m:t>=</m:t>
                      </m:r>
                      <m:r>
                        <a:rPr lang="en-US" b="1" i="1">
                          <a:latin typeface="Cambria Math"/>
                        </a:rPr>
                        <m:t>𝑨</m:t>
                      </m:r>
                      <m:r>
                        <a:rPr lang="en-US" b="1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r>
                            <a:rPr lang="en-US" b="1" i="1">
                              <a:latin typeface="Cambria Math"/>
                            </a:rPr>
                            <m:t>𝑩</m:t>
                          </m:r>
                        </m:e>
                      </m:d>
                      <m:r>
                        <a:rPr lang="en-US" b="1" i="1">
                          <a:latin typeface="Cambria Math"/>
                        </a:rPr>
                        <m:t>=</m:t>
                      </m:r>
                      <m:r>
                        <a:rPr lang="en-US" b="1" i="1">
                          <a:latin typeface="Cambria Math"/>
                        </a:rPr>
                        <m:t>𝑨</m:t>
                      </m:r>
                      <m:r>
                        <a:rPr lang="en-US" b="1" i="1">
                          <a:latin typeface="Cambria Math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/>
                            </a:rPr>
                            <m:t>𝑩</m:t>
                          </m:r>
                        </m:e>
                      </m:acc>
                      <m:r>
                        <a:rPr lang="en-US" b="1" i="1">
                          <a:latin typeface="Cambria Math"/>
                        </a:rPr>
                        <m:t>+</m:t>
                      </m:r>
                      <m:r>
                        <a:rPr lang="en-US" b="1" i="1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286000"/>
                <a:ext cx="3454022" cy="369332"/>
              </a:xfrm>
              <a:prstGeom prst="rect">
                <a:avLst/>
              </a:prstGeom>
              <a:blipFill rotWithShape="1">
                <a:blip r:embed="rId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94081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2438" y="0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ALU: Arithmetic Logic Unit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371600"/>
            <a:ext cx="8458200" cy="188849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Computes arithmetic &amp; logic functions based on </a:t>
            </a:r>
            <a:r>
              <a:rPr lang="en-US" dirty="0" smtClean="0"/>
              <a:t>controls</a:t>
            </a:r>
          </a:p>
          <a:p>
            <a:pPr lvl="1"/>
            <a:r>
              <a:rPr lang="en-US" dirty="0" smtClean="0">
                <a:ea typeface="ＭＳ Ｐゴシック" pitchFamily="-110" charset="-128"/>
              </a:rPr>
              <a:t>Add</a:t>
            </a:r>
            <a:r>
              <a:rPr lang="en-US" dirty="0">
                <a:ea typeface="ＭＳ Ｐゴシック" pitchFamily="-110" charset="-128"/>
              </a:rPr>
              <a:t>, </a:t>
            </a:r>
            <a:r>
              <a:rPr lang="en-US" dirty="0" smtClean="0">
                <a:ea typeface="ＭＳ Ｐゴシック" pitchFamily="-110" charset="-128"/>
              </a:rPr>
              <a:t>subtract</a:t>
            </a:r>
          </a:p>
          <a:p>
            <a:pPr lvl="1"/>
            <a:r>
              <a:rPr lang="en-US" dirty="0" smtClean="0">
                <a:ea typeface="ＭＳ Ｐゴシック" pitchFamily="-110" charset="-128"/>
              </a:rPr>
              <a:t>AND</a:t>
            </a:r>
            <a:r>
              <a:rPr lang="en-US" dirty="0">
                <a:ea typeface="ＭＳ Ｐゴシック" pitchFamily="-110" charset="-128"/>
              </a:rPr>
              <a:t>, </a:t>
            </a:r>
            <a:r>
              <a:rPr lang="en-US" dirty="0" smtClean="0">
                <a:ea typeface="ＭＳ Ｐゴシック" pitchFamily="-110" charset="-128"/>
              </a:rPr>
              <a:t>NAND, OR</a:t>
            </a:r>
            <a:r>
              <a:rPr lang="en-US" dirty="0">
                <a:ea typeface="ＭＳ Ｐゴシック" pitchFamily="-110" charset="-128"/>
              </a:rPr>
              <a:t>, </a:t>
            </a:r>
            <a:r>
              <a:rPr lang="en-US" dirty="0" smtClean="0">
                <a:ea typeface="ＭＳ Ｐゴシック" pitchFamily="-110" charset="-128"/>
              </a:rPr>
              <a:t>NOR, XOR, ==, </a:t>
            </a:r>
            <a:r>
              <a:rPr lang="en-US" dirty="0">
                <a:ea typeface="ＭＳ Ｐゴシック" pitchFamily="-110" charset="-128"/>
              </a:rPr>
              <a:t>&lt;, overflow, …</a:t>
            </a:r>
          </a:p>
        </p:txBody>
      </p:sp>
      <p:grpSp>
        <p:nvGrpSpPr>
          <p:cNvPr id="40" name="Group 39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641475" y="3200400"/>
            <a:ext cx="5597525" cy="3554413"/>
            <a:chOff x="1110" y="1462"/>
            <a:chExt cx="3526" cy="2239"/>
          </a:xfrm>
        </p:grpSpPr>
        <p:sp>
          <p:nvSpPr>
            <p:cNvPr id="41" name="Freeform 4"/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1801" y="1992"/>
              <a:ext cx="1803" cy="1160"/>
            </a:xfrm>
            <a:custGeom>
              <a:avLst/>
              <a:gdLst>
                <a:gd name="T0" fmla="*/ 0 w 897"/>
                <a:gd name="T1" fmla="*/ 0 h 577"/>
                <a:gd name="T2" fmla="*/ 360 w 897"/>
                <a:gd name="T3" fmla="*/ 0 h 577"/>
                <a:gd name="T4" fmla="*/ 448 w 897"/>
                <a:gd name="T5" fmla="*/ 264 h 577"/>
                <a:gd name="T6" fmla="*/ 536 w 897"/>
                <a:gd name="T7" fmla="*/ 0 h 577"/>
                <a:gd name="T8" fmla="*/ 896 w 897"/>
                <a:gd name="T9" fmla="*/ 0 h 577"/>
                <a:gd name="T10" fmla="*/ 712 w 897"/>
                <a:gd name="T11" fmla="*/ 576 h 577"/>
                <a:gd name="T12" fmla="*/ 200 w 897"/>
                <a:gd name="T13" fmla="*/ 576 h 577"/>
                <a:gd name="T14" fmla="*/ 0 w 897"/>
                <a:gd name="T15" fmla="*/ 0 h 57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97"/>
                <a:gd name="T25" fmla="*/ 0 h 577"/>
                <a:gd name="T26" fmla="*/ 897 w 897"/>
                <a:gd name="T27" fmla="*/ 577 h 57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97" h="577">
                  <a:moveTo>
                    <a:pt x="0" y="0"/>
                  </a:moveTo>
                  <a:lnTo>
                    <a:pt x="360" y="0"/>
                  </a:lnTo>
                  <a:lnTo>
                    <a:pt x="448" y="264"/>
                  </a:lnTo>
                  <a:lnTo>
                    <a:pt x="536" y="0"/>
                  </a:lnTo>
                  <a:lnTo>
                    <a:pt x="896" y="0"/>
                  </a:lnTo>
                  <a:lnTo>
                    <a:pt x="712" y="576"/>
                  </a:lnTo>
                  <a:lnTo>
                    <a:pt x="200" y="576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2" name="Group 9"/>
            <p:cNvGrpSpPr>
              <a:grpSpLocks/>
            </p:cNvGrpSpPr>
            <p:nvPr/>
          </p:nvGrpSpPr>
          <p:grpSpPr bwMode="auto">
            <a:xfrm>
              <a:off x="2152" y="1683"/>
              <a:ext cx="1101" cy="313"/>
              <a:chOff x="3219" y="1530"/>
              <a:chExt cx="1101" cy="524"/>
            </a:xfrm>
          </p:grpSpPr>
          <p:sp>
            <p:nvSpPr>
              <p:cNvPr id="55" name="Line 5"/>
              <p:cNvSpPr>
                <a:spLocks noChangeShapeType="1"/>
              </p:cNvSpPr>
              <p:nvPr>
                <p:custDataLst>
                  <p:tags r:id="rId17"/>
                </p:custDataLst>
              </p:nvPr>
            </p:nvSpPr>
            <p:spPr bwMode="auto">
              <a:xfrm flipV="1">
                <a:off x="3219" y="1530"/>
                <a:ext cx="0" cy="524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Line 6"/>
              <p:cNvSpPr>
                <a:spLocks noChangeShapeType="1"/>
              </p:cNvSpPr>
              <p:nvPr>
                <p:custDataLst>
                  <p:tags r:id="rId18"/>
                </p:custDataLst>
              </p:nvPr>
            </p:nvSpPr>
            <p:spPr bwMode="auto">
              <a:xfrm flipV="1">
                <a:off x="4320" y="1530"/>
                <a:ext cx="0" cy="524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3" name="Line 7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 flipV="1">
              <a:off x="2703" y="3149"/>
              <a:ext cx="0" cy="319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8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 rot="16200000" flipV="1">
              <a:off x="3731" y="2119"/>
              <a:ext cx="0" cy="5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Text Box 10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041" y="1462"/>
              <a:ext cx="22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A</a:t>
              </a:r>
            </a:p>
          </p:txBody>
        </p:sp>
        <p:sp>
          <p:nvSpPr>
            <p:cNvPr id="46" name="Text Box 11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145" y="1462"/>
              <a:ext cx="21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B</a:t>
              </a:r>
            </a:p>
          </p:txBody>
        </p:sp>
        <p:sp>
          <p:nvSpPr>
            <p:cNvPr id="47" name="Text Box 12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597" y="3470"/>
              <a:ext cx="21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R</a:t>
              </a:r>
            </a:p>
          </p:txBody>
        </p:sp>
        <p:sp>
          <p:nvSpPr>
            <p:cNvPr id="48" name="Line 13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 rot="16200000" flipV="1">
              <a:off x="1870" y="2477"/>
              <a:ext cx="0" cy="319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Text Box 14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110" y="2344"/>
              <a:ext cx="629" cy="5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>
                  <a:latin typeface="Times New Roman" charset="0"/>
                </a:rPr>
                <a:t>Function</a:t>
              </a:r>
            </a:p>
            <a:p>
              <a:pPr algn="r" eaLnBrk="0" hangingPunct="0"/>
              <a:r>
                <a:rPr lang="en-US">
                  <a:latin typeface="Times New Roman" charset="0"/>
                </a:rPr>
                <a:t>Select</a:t>
              </a:r>
            </a:p>
            <a:p>
              <a:pPr algn="r" eaLnBrk="0" hangingPunct="0"/>
              <a:r>
                <a:rPr lang="en-US">
                  <a:latin typeface="Times New Roman" charset="0"/>
                </a:rPr>
                <a:t>Controls</a:t>
              </a:r>
            </a:p>
          </p:txBody>
        </p:sp>
        <p:sp>
          <p:nvSpPr>
            <p:cNvPr id="50" name="Line 15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 rot="16200000" flipV="1">
              <a:off x="3700" y="2304"/>
              <a:ext cx="0" cy="6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Line 16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rot="16200000" flipV="1">
              <a:off x="3662" y="2496"/>
              <a:ext cx="0" cy="6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Text Box 17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3968" y="2269"/>
              <a:ext cx="38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Zero</a:t>
              </a:r>
            </a:p>
          </p:txBody>
        </p:sp>
        <p:sp>
          <p:nvSpPr>
            <p:cNvPr id="53" name="Text Box 18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3968" y="2489"/>
              <a:ext cx="63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Negative</a:t>
              </a:r>
            </a:p>
          </p:txBody>
        </p:sp>
        <p:sp>
          <p:nvSpPr>
            <p:cNvPr id="54" name="Text Box 19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3968" y="2713"/>
              <a:ext cx="66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Overflow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013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Bit Slice ALU Design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235868" y="1066800"/>
            <a:ext cx="7603332" cy="1883570"/>
          </a:xfrm>
        </p:spPr>
        <p:txBody>
          <a:bodyPr numCol="2">
            <a:normAutofit/>
          </a:bodyPr>
          <a:lstStyle/>
          <a:p>
            <a:pPr eaLnBrk="1" hangingPunct="1"/>
            <a:r>
              <a:rPr lang="en-US" dirty="0" smtClean="0"/>
              <a:t>00: OR</a:t>
            </a:r>
          </a:p>
          <a:p>
            <a:r>
              <a:rPr lang="en-US" dirty="0" smtClean="0"/>
              <a:t>10: Add</a:t>
            </a:r>
          </a:p>
          <a:p>
            <a:endParaRPr lang="en-US" dirty="0" smtClean="0"/>
          </a:p>
          <a:p>
            <a:r>
              <a:rPr lang="en-US" dirty="0" smtClean="0"/>
              <a:t>01: AND</a:t>
            </a:r>
          </a:p>
          <a:p>
            <a:r>
              <a:rPr lang="en-US" dirty="0" smtClean="0"/>
              <a:t>11: Subtract</a:t>
            </a:r>
            <a:endParaRPr lang="en-US" dirty="0"/>
          </a:p>
        </p:txBody>
      </p:sp>
      <p:grpSp>
        <p:nvGrpSpPr>
          <p:cNvPr id="27653" name="Group 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670050" y="4624387"/>
            <a:ext cx="4959350" cy="977900"/>
            <a:chOff x="1616" y="2776"/>
            <a:chExt cx="3168" cy="624"/>
          </a:xfrm>
        </p:grpSpPr>
        <p:grpSp>
          <p:nvGrpSpPr>
            <p:cNvPr id="27660" name="Group 5"/>
            <p:cNvGrpSpPr>
              <a:grpSpLocks/>
            </p:cNvGrpSpPr>
            <p:nvPr/>
          </p:nvGrpSpPr>
          <p:grpSpPr bwMode="auto">
            <a:xfrm>
              <a:off x="2432" y="2776"/>
              <a:ext cx="2352" cy="616"/>
              <a:chOff x="2432" y="2776"/>
              <a:chExt cx="2352" cy="616"/>
            </a:xfrm>
          </p:grpSpPr>
          <p:sp>
            <p:nvSpPr>
              <p:cNvPr id="27665" name="Rectangle 6"/>
              <p:cNvSpPr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3192" y="3056"/>
                <a:ext cx="928" cy="30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18795" tIns="26626" rIns="18795" bIns="26626">
                <a:prstTxWarp prst="textNoShape">
                  <a:avLst/>
                </a:prstTxWarp>
              </a:bodyPr>
              <a:lstStyle/>
              <a:p>
                <a:pPr defTabSz="901700" eaLnBrk="0" hangingPunct="0">
                  <a:lnSpc>
                    <a:spcPts val="2763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2400">
                    <a:solidFill>
                      <a:srgbClr val="000000"/>
                    </a:solidFill>
                    <a:latin typeface="Times New Roman" charset="0"/>
                  </a:rPr>
                  <a:t>4:1 Mux</a:t>
                </a:r>
              </a:p>
            </p:txBody>
          </p:sp>
          <p:sp>
            <p:nvSpPr>
              <p:cNvPr id="27666" name="Rectangle 7"/>
              <p:cNvSpPr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2592" y="2776"/>
                <a:ext cx="2192" cy="30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18795" tIns="26626" rIns="18795" bIns="26626">
                <a:prstTxWarp prst="textNoShape">
                  <a:avLst/>
                </a:prstTxWarp>
              </a:bodyPr>
              <a:lstStyle/>
              <a:p>
                <a:pPr defTabSz="901700" eaLnBrk="0" hangingPunct="0">
                  <a:lnSpc>
                    <a:spcPts val="2763"/>
                  </a:lnSpc>
                  <a:tabLst>
                    <a:tab pos="901700" algn="l"/>
                    <a:tab pos="1804988" algn="l"/>
                    <a:tab pos="2706688" algn="l"/>
                  </a:tabLst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charset="0"/>
                  </a:rPr>
                  <a:t>00	01	10	11</a:t>
                </a:r>
              </a:p>
            </p:txBody>
          </p:sp>
          <p:sp>
            <p:nvSpPr>
              <p:cNvPr id="27667" name="Line 8"/>
              <p:cNvSpPr>
                <a:spLocks noChangeShapeType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2432" y="2792"/>
                <a:ext cx="232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68" name="Line 9"/>
              <p:cNvSpPr>
                <a:spLocks noChangeShapeType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2432" y="2792"/>
                <a:ext cx="600" cy="6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69" name="Line 10"/>
              <p:cNvSpPr>
                <a:spLocks noChangeShapeType="1"/>
              </p:cNvSpPr>
              <p:nvPr>
                <p:custDataLst>
                  <p:tags r:id="rId18"/>
                </p:custDataLst>
              </p:nvPr>
            </p:nvSpPr>
            <p:spPr bwMode="auto">
              <a:xfrm flipH="1">
                <a:off x="4160" y="2792"/>
                <a:ext cx="592" cy="6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70" name="Line 11"/>
              <p:cNvSpPr>
                <a:spLocks noChangeShapeType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3032" y="3392"/>
                <a:ext cx="112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661" name="Rectangle 12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624" y="2824"/>
              <a:ext cx="472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8795" tIns="26626" rIns="18795" bIns="26626">
              <a:prstTxWarp prst="textNoShape">
                <a:avLst/>
              </a:prstTxWarp>
            </a:bodyPr>
            <a:lstStyle/>
            <a:p>
              <a:pPr defTabSz="901700" eaLnBrk="0" hangingPunct="0">
                <a:lnSpc>
                  <a:spcPts val="2763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2400">
                  <a:solidFill>
                    <a:srgbClr val="000000"/>
                  </a:solidFill>
                  <a:latin typeface="Times New Roman" charset="0"/>
                </a:rPr>
                <a:t>S1</a:t>
              </a:r>
            </a:p>
          </p:txBody>
        </p:sp>
        <p:sp>
          <p:nvSpPr>
            <p:cNvPr id="27662" name="Rectangle 13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616" y="3096"/>
              <a:ext cx="472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8795" tIns="26626" rIns="18795" bIns="26626">
              <a:prstTxWarp prst="textNoShape">
                <a:avLst/>
              </a:prstTxWarp>
            </a:bodyPr>
            <a:lstStyle/>
            <a:p>
              <a:pPr defTabSz="901700" eaLnBrk="0" hangingPunct="0">
                <a:lnSpc>
                  <a:spcPts val="2763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2400">
                  <a:solidFill>
                    <a:srgbClr val="000000"/>
                  </a:solidFill>
                  <a:latin typeface="Times New Roman" charset="0"/>
                </a:rPr>
                <a:t>S0</a:t>
              </a:r>
            </a:p>
          </p:txBody>
        </p:sp>
        <p:sp>
          <p:nvSpPr>
            <p:cNvPr id="27663" name="Line 14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 flipH="1">
              <a:off x="1872" y="2944"/>
              <a:ext cx="7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64" name="Line 15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flipH="1">
              <a:off x="1872" y="3200"/>
              <a:ext cx="9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654" name="Rectangle 1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50888" y="2351087"/>
            <a:ext cx="677862" cy="476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8795" tIns="26626" rIns="18795" bIns="26626">
            <a:prstTxWarp prst="textNoShape">
              <a:avLst/>
            </a:prstTxWarp>
          </a:bodyPr>
          <a:lstStyle/>
          <a:p>
            <a:pPr defTabSz="901700" eaLnBrk="0" hangingPunct="0">
              <a:lnSpc>
                <a:spcPts val="2763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2400">
                <a:solidFill>
                  <a:srgbClr val="000000"/>
                </a:solidFill>
                <a:latin typeface="Times New Roman" charset="0"/>
              </a:rPr>
              <a:t>A</a:t>
            </a:r>
            <a:r>
              <a:rPr lang="en-US" sz="2400" baseline="-25000">
                <a:solidFill>
                  <a:srgbClr val="000000"/>
                </a:solidFill>
                <a:latin typeface="Times New Roman" charset="0"/>
              </a:rPr>
              <a:t>i</a:t>
            </a:r>
          </a:p>
        </p:txBody>
      </p:sp>
      <p:sp>
        <p:nvSpPr>
          <p:cNvPr id="27655" name="Rectangle 1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63588" y="2876550"/>
            <a:ext cx="665162" cy="476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8795" tIns="26626" rIns="18795" bIns="26626">
            <a:prstTxWarp prst="textNoShape">
              <a:avLst/>
            </a:prstTxWarp>
          </a:bodyPr>
          <a:lstStyle/>
          <a:p>
            <a:pPr defTabSz="901700" eaLnBrk="0" hangingPunct="0">
              <a:lnSpc>
                <a:spcPts val="2763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2400">
                <a:solidFill>
                  <a:srgbClr val="000000"/>
                </a:solidFill>
                <a:latin typeface="Times New Roman" charset="0"/>
              </a:rPr>
              <a:t>B</a:t>
            </a:r>
            <a:r>
              <a:rPr lang="en-US" sz="2400" baseline="-25000">
                <a:solidFill>
                  <a:srgbClr val="000000"/>
                </a:solidFill>
                <a:latin typeface="Times New Roman" charset="0"/>
              </a:rPr>
              <a:t>i</a:t>
            </a:r>
          </a:p>
        </p:txBody>
      </p:sp>
      <p:sp>
        <p:nvSpPr>
          <p:cNvPr id="27656" name="Line 18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089025" y="2551112"/>
            <a:ext cx="69659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7" name="Line 19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077913" y="3090862"/>
            <a:ext cx="69770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8" name="Line 20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4713288" y="5591175"/>
            <a:ext cx="0" cy="7397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9" name="Rectangle 2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724275" y="6305550"/>
            <a:ext cx="2492375" cy="476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8795" tIns="26626" rIns="18795" bIns="26626">
            <a:prstTxWarp prst="textNoShape">
              <a:avLst/>
            </a:prstTxWarp>
          </a:bodyPr>
          <a:lstStyle/>
          <a:p>
            <a:pPr defTabSz="901700" eaLnBrk="0" hangingPunct="0">
              <a:lnSpc>
                <a:spcPts val="2763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2400">
                <a:solidFill>
                  <a:srgbClr val="000000"/>
                </a:solidFill>
                <a:latin typeface="Times New Roman" charset="0"/>
              </a:rPr>
              <a:t>ALU Output Bus</a:t>
            </a:r>
          </a:p>
        </p:txBody>
      </p:sp>
    </p:spTree>
    <p:extLst>
      <p:ext uri="{BB962C8B-B14F-4D97-AF65-F5344CB8AC3E}">
        <p14:creationId xmlns:p14="http://schemas.microsoft.com/office/powerpoint/2010/main" val="180244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Bit Slice ALU Design (cont.)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Route Carries</a:t>
            </a:r>
          </a:p>
          <a:p>
            <a:pPr eaLnBrk="1" hangingPunct="1"/>
            <a:r>
              <a:rPr lang="en-US" dirty="0"/>
              <a:t>Overflow, zero, negative</a:t>
            </a:r>
          </a:p>
        </p:txBody>
      </p:sp>
      <p:grpSp>
        <p:nvGrpSpPr>
          <p:cNvPr id="29701" name="Group 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446213" y="2743200"/>
            <a:ext cx="1103312" cy="2933700"/>
            <a:chOff x="936" y="1612"/>
            <a:chExt cx="704" cy="1872"/>
          </a:xfrm>
        </p:grpSpPr>
        <p:sp>
          <p:nvSpPr>
            <p:cNvPr id="29721" name="Rectangle 5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936" y="2336"/>
              <a:ext cx="704" cy="5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8795" tIns="26626" rIns="18795" bIns="26626">
              <a:prstTxWarp prst="textNoShape">
                <a:avLst/>
              </a:prstTxWarp>
            </a:bodyPr>
            <a:lstStyle/>
            <a:p>
              <a:pPr algn="ctr" defTabSz="901700" eaLnBrk="0" hangingPunct="0">
                <a:lnSpc>
                  <a:spcPts val="2763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2400">
                  <a:solidFill>
                    <a:srgbClr val="000000"/>
                  </a:solidFill>
                  <a:latin typeface="Times New Roman" charset="0"/>
                </a:rPr>
                <a:t>1-bit</a:t>
              </a:r>
            </a:p>
            <a:p>
              <a:pPr algn="ctr" defTabSz="901700" eaLnBrk="0" hangingPunct="0">
                <a:lnSpc>
                  <a:spcPts val="2763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2400">
                  <a:solidFill>
                    <a:srgbClr val="000000"/>
                  </a:solidFill>
                  <a:latin typeface="Times New Roman" charset="0"/>
                </a:rPr>
                <a:t>Slice</a:t>
              </a:r>
            </a:p>
          </p:txBody>
        </p:sp>
        <p:sp>
          <p:nvSpPr>
            <p:cNvPr id="29722" name="Rectangle 6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940" y="1612"/>
              <a:ext cx="696" cy="187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702" name="Group 7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3238500" y="2730500"/>
            <a:ext cx="1101725" cy="2935288"/>
            <a:chOff x="2080" y="1604"/>
            <a:chExt cx="704" cy="1872"/>
          </a:xfrm>
        </p:grpSpPr>
        <p:sp>
          <p:nvSpPr>
            <p:cNvPr id="29719" name="Rectangle 8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2080" y="2328"/>
              <a:ext cx="704" cy="5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8795" tIns="26626" rIns="18795" bIns="26626">
              <a:prstTxWarp prst="textNoShape">
                <a:avLst/>
              </a:prstTxWarp>
            </a:bodyPr>
            <a:lstStyle/>
            <a:p>
              <a:pPr algn="ctr" defTabSz="901700" eaLnBrk="0" hangingPunct="0">
                <a:lnSpc>
                  <a:spcPts val="2763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2400">
                  <a:solidFill>
                    <a:srgbClr val="000000"/>
                  </a:solidFill>
                  <a:latin typeface="Times New Roman" charset="0"/>
                </a:rPr>
                <a:t>1-bit</a:t>
              </a:r>
            </a:p>
            <a:p>
              <a:pPr algn="ctr" defTabSz="901700" eaLnBrk="0" hangingPunct="0">
                <a:lnSpc>
                  <a:spcPts val="2763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2400">
                  <a:solidFill>
                    <a:srgbClr val="000000"/>
                  </a:solidFill>
                  <a:latin typeface="Times New Roman" charset="0"/>
                </a:rPr>
                <a:t>Slice</a:t>
              </a:r>
            </a:p>
          </p:txBody>
        </p:sp>
        <p:sp>
          <p:nvSpPr>
            <p:cNvPr id="29720" name="Rectangle 9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2084" y="1604"/>
              <a:ext cx="696" cy="187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703" name="Group 10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5016500" y="2743200"/>
            <a:ext cx="1101725" cy="2933700"/>
            <a:chOff x="3216" y="1612"/>
            <a:chExt cx="704" cy="1872"/>
          </a:xfrm>
        </p:grpSpPr>
        <p:sp>
          <p:nvSpPr>
            <p:cNvPr id="29717" name="Rectangle 11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3216" y="2336"/>
              <a:ext cx="704" cy="5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8795" tIns="26626" rIns="18795" bIns="26626">
              <a:prstTxWarp prst="textNoShape">
                <a:avLst/>
              </a:prstTxWarp>
            </a:bodyPr>
            <a:lstStyle/>
            <a:p>
              <a:pPr algn="ctr" defTabSz="901700" eaLnBrk="0" hangingPunct="0">
                <a:lnSpc>
                  <a:spcPts val="2763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2400">
                  <a:solidFill>
                    <a:srgbClr val="000000"/>
                  </a:solidFill>
                  <a:latin typeface="Times New Roman" charset="0"/>
                </a:rPr>
                <a:t>1-bit</a:t>
              </a:r>
            </a:p>
            <a:p>
              <a:pPr algn="ctr" defTabSz="901700" eaLnBrk="0" hangingPunct="0">
                <a:lnSpc>
                  <a:spcPts val="2763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2400">
                  <a:solidFill>
                    <a:srgbClr val="000000"/>
                  </a:solidFill>
                  <a:latin typeface="Times New Roman" charset="0"/>
                </a:rPr>
                <a:t>Slice</a:t>
              </a:r>
            </a:p>
          </p:txBody>
        </p:sp>
        <p:sp>
          <p:nvSpPr>
            <p:cNvPr id="29718" name="Rectangle 12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220" y="1612"/>
              <a:ext cx="696" cy="187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704" name="Group 13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6807200" y="2730500"/>
            <a:ext cx="1103313" cy="2935288"/>
            <a:chOff x="4360" y="1604"/>
            <a:chExt cx="704" cy="1872"/>
          </a:xfrm>
        </p:grpSpPr>
        <p:sp>
          <p:nvSpPr>
            <p:cNvPr id="29715" name="Rectangle 14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4360" y="2328"/>
              <a:ext cx="704" cy="5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8795" tIns="26626" rIns="18795" bIns="26626">
              <a:prstTxWarp prst="textNoShape">
                <a:avLst/>
              </a:prstTxWarp>
            </a:bodyPr>
            <a:lstStyle/>
            <a:p>
              <a:pPr algn="ctr" defTabSz="901700" eaLnBrk="0" hangingPunct="0">
                <a:lnSpc>
                  <a:spcPts val="2763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2400">
                  <a:solidFill>
                    <a:srgbClr val="000000"/>
                  </a:solidFill>
                  <a:latin typeface="Times New Roman" charset="0"/>
                </a:rPr>
                <a:t>1-bit</a:t>
              </a:r>
            </a:p>
            <a:p>
              <a:pPr algn="ctr" defTabSz="901700" eaLnBrk="0" hangingPunct="0">
                <a:lnSpc>
                  <a:spcPts val="2763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2400">
                  <a:solidFill>
                    <a:srgbClr val="000000"/>
                  </a:solidFill>
                  <a:latin typeface="Times New Roman" charset="0"/>
                </a:rPr>
                <a:t>Slice</a:t>
              </a:r>
            </a:p>
          </p:txBody>
        </p:sp>
        <p:sp>
          <p:nvSpPr>
            <p:cNvPr id="29716" name="Rectangle 15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4364" y="1604"/>
              <a:ext cx="696" cy="187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705" name="Rectangle 1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935163" y="5670550"/>
            <a:ext cx="1127125" cy="4778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8795" tIns="26626" rIns="18795" bIns="26626">
            <a:prstTxWarp prst="textNoShape">
              <a:avLst/>
            </a:prstTxWarp>
          </a:bodyPr>
          <a:lstStyle/>
          <a:p>
            <a:pPr defTabSz="901700" eaLnBrk="0" hangingPunct="0">
              <a:lnSpc>
                <a:spcPts val="2763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2400">
                <a:solidFill>
                  <a:srgbClr val="000000"/>
                </a:solidFill>
                <a:latin typeface="Times New Roman" charset="0"/>
              </a:rPr>
              <a:t>ALU</a:t>
            </a:r>
            <a:r>
              <a:rPr lang="en-US" sz="2400" baseline="-25000">
                <a:solidFill>
                  <a:srgbClr val="000000"/>
                </a:solidFill>
                <a:latin typeface="Times New Roman" charset="0"/>
              </a:rPr>
              <a:t>3</a:t>
            </a:r>
          </a:p>
        </p:txBody>
      </p:sp>
      <p:sp>
        <p:nvSpPr>
          <p:cNvPr id="29706" name="Line 17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1960563" y="5670550"/>
            <a:ext cx="0" cy="565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7" name="Line 18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H="1">
            <a:off x="795338" y="6248400"/>
            <a:ext cx="725170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8" name="Rectangle 19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751263" y="5646738"/>
            <a:ext cx="1127125" cy="476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8795" tIns="26626" rIns="18795" bIns="26626">
            <a:prstTxWarp prst="textNoShape">
              <a:avLst/>
            </a:prstTxWarp>
          </a:bodyPr>
          <a:lstStyle/>
          <a:p>
            <a:pPr defTabSz="901700" eaLnBrk="0" hangingPunct="0">
              <a:lnSpc>
                <a:spcPts val="2763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2400">
                <a:solidFill>
                  <a:srgbClr val="000000"/>
                </a:solidFill>
                <a:latin typeface="Times New Roman" charset="0"/>
              </a:rPr>
              <a:t>ALU</a:t>
            </a:r>
            <a:r>
              <a:rPr lang="en-US" sz="2400" baseline="-25000">
                <a:solidFill>
                  <a:srgbClr val="000000"/>
                </a:solidFill>
                <a:latin typeface="Times New Roman" charset="0"/>
              </a:rPr>
              <a:t>2</a:t>
            </a:r>
          </a:p>
        </p:txBody>
      </p:sp>
      <p:sp>
        <p:nvSpPr>
          <p:cNvPr id="29709" name="Line 20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776663" y="5659438"/>
            <a:ext cx="0" cy="5762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0" name="Rectangle 21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429250" y="5670550"/>
            <a:ext cx="1127125" cy="4778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8795" tIns="26626" rIns="18795" bIns="26626">
            <a:prstTxWarp prst="textNoShape">
              <a:avLst/>
            </a:prstTxWarp>
          </a:bodyPr>
          <a:lstStyle/>
          <a:p>
            <a:pPr defTabSz="901700" eaLnBrk="0" hangingPunct="0">
              <a:lnSpc>
                <a:spcPts val="2763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2400">
                <a:solidFill>
                  <a:srgbClr val="000000"/>
                </a:solidFill>
                <a:latin typeface="Times New Roman" charset="0"/>
              </a:rPr>
              <a:t>ALU</a:t>
            </a:r>
            <a:r>
              <a:rPr lang="en-US" sz="2400" baseline="-25000">
                <a:solidFill>
                  <a:srgbClr val="00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29711" name="Line 22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5454650" y="5670550"/>
            <a:ext cx="0" cy="565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2" name="Rectangle 23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7245350" y="5646738"/>
            <a:ext cx="1128713" cy="476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8795" tIns="26626" rIns="18795" bIns="26626">
            <a:prstTxWarp prst="textNoShape">
              <a:avLst/>
            </a:prstTxWarp>
          </a:bodyPr>
          <a:lstStyle/>
          <a:p>
            <a:pPr defTabSz="901700" eaLnBrk="0" hangingPunct="0">
              <a:lnSpc>
                <a:spcPts val="2763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2400">
                <a:solidFill>
                  <a:srgbClr val="000000"/>
                </a:solidFill>
                <a:latin typeface="Times New Roman" charset="0"/>
              </a:rPr>
              <a:t>ALU</a:t>
            </a:r>
            <a:r>
              <a:rPr lang="en-US" sz="2400" baseline="-25000">
                <a:solidFill>
                  <a:srgbClr val="000000"/>
                </a:solidFill>
                <a:latin typeface="Times New Roman" charset="0"/>
              </a:rPr>
              <a:t>0</a:t>
            </a:r>
          </a:p>
        </p:txBody>
      </p:sp>
      <p:sp>
        <p:nvSpPr>
          <p:cNvPr id="29713" name="Line 24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7270750" y="5659438"/>
            <a:ext cx="0" cy="5762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4" name="Rectangle 25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995363" y="6223000"/>
            <a:ext cx="1616075" cy="476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8795" tIns="26626" rIns="18795" bIns="26626">
            <a:prstTxWarp prst="textNoShape">
              <a:avLst/>
            </a:prstTxWarp>
          </a:bodyPr>
          <a:lstStyle/>
          <a:p>
            <a:pPr defTabSz="901700" eaLnBrk="0" hangingPunct="0">
              <a:lnSpc>
                <a:spcPts val="2763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2400">
                <a:solidFill>
                  <a:srgbClr val="000000"/>
                </a:solidFill>
                <a:latin typeface="Times New Roman" charset="0"/>
              </a:rPr>
              <a:t>ALU[3:0]</a:t>
            </a:r>
          </a:p>
        </p:txBody>
      </p:sp>
    </p:spTree>
    <p:extLst>
      <p:ext uri="{BB962C8B-B14F-4D97-AF65-F5344CB8AC3E}">
        <p14:creationId xmlns:p14="http://schemas.microsoft.com/office/powerpoint/2010/main" val="67193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Timing with Adders</a:t>
            </a:r>
          </a:p>
          <a:p>
            <a:endParaRPr lang="en-US" dirty="0"/>
          </a:p>
          <a:p>
            <a:r>
              <a:rPr lang="en-US" dirty="0" smtClean="0"/>
              <a:t>Construct </a:t>
            </a:r>
            <a:r>
              <a:rPr lang="en-US" dirty="0" smtClean="0"/>
              <a:t>Adder/</a:t>
            </a:r>
            <a:r>
              <a:rPr lang="en-US" dirty="0" err="1" smtClean="0"/>
              <a:t>Subtractor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Compare Growth Characteristics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Construct ALU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20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SLT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/>
              <a:t>Set less than: if (A&lt;B) then R = </a:t>
            </a:r>
            <a:r>
              <a:rPr lang="en-US" dirty="0" smtClean="0"/>
              <a:t>1</a:t>
            </a:r>
            <a:r>
              <a:rPr lang="en-US" dirty="0"/>
              <a:t>, else R = 0</a:t>
            </a:r>
          </a:p>
          <a:p>
            <a:pPr lvl="1" eaLnBrk="1" hangingPunct="1"/>
            <a:r>
              <a:rPr lang="en-US" dirty="0">
                <a:ea typeface="ＭＳ Ｐゴシック" pitchFamily="-110" charset="-128"/>
              </a:rPr>
              <a:t>How do we know if (A&lt;B)</a:t>
            </a:r>
          </a:p>
          <a:p>
            <a:pPr lvl="1" eaLnBrk="1" hangingPunct="1"/>
            <a:r>
              <a:rPr lang="en-US" dirty="0">
                <a:ea typeface="ＭＳ Ｐゴシック" pitchFamily="-110" charset="-128"/>
              </a:rPr>
              <a:t>Interaction </a:t>
            </a:r>
            <a:r>
              <a:rPr lang="en-US" dirty="0" smtClean="0">
                <a:ea typeface="ＭＳ Ｐゴシック" pitchFamily="-110" charset="-128"/>
              </a:rPr>
              <a:t>w/overflow</a:t>
            </a:r>
            <a:r>
              <a:rPr lang="en-US" dirty="0" smtClean="0">
                <a:ea typeface="ＭＳ Ｐゴシック" pitchFamily="-110" charset="-128"/>
              </a:rPr>
              <a:t>?</a:t>
            </a:r>
          </a:p>
          <a:p>
            <a:pPr lvl="1" eaLnBrk="1" hangingPunct="1"/>
            <a:r>
              <a:rPr lang="en-US" dirty="0" smtClean="0">
                <a:ea typeface="ＭＳ Ｐゴシック" pitchFamily="-110" charset="-128"/>
              </a:rPr>
              <a:t>Interaction w/carry out?</a:t>
            </a:r>
            <a:endParaRPr lang="en-US" dirty="0" smtClean="0">
              <a:ea typeface="ＭＳ Ｐゴシック" pitchFamily="-110" charset="-128"/>
            </a:endParaRPr>
          </a:p>
          <a:p>
            <a:pPr lvl="1" eaLnBrk="1" hangingPunct="1"/>
            <a:endParaRPr lang="en-US" dirty="0" smtClean="0">
              <a:ea typeface="ＭＳ Ｐゴシック" pitchFamily="-110" charset="-128"/>
            </a:endParaRPr>
          </a:p>
          <a:p>
            <a:r>
              <a:rPr lang="en-US" dirty="0" smtClean="0">
                <a:ea typeface="ＭＳ Ｐゴシック" pitchFamily="-110" charset="-128"/>
              </a:rPr>
              <a:t>At your Desk:</a:t>
            </a:r>
          </a:p>
          <a:p>
            <a:pPr lvl="1"/>
            <a:r>
              <a:rPr lang="en-US" dirty="0" smtClean="0">
                <a:ea typeface="ＭＳ Ｐゴシック" pitchFamily="-110" charset="-128"/>
              </a:rPr>
              <a:t>Try 2 random examples</a:t>
            </a:r>
          </a:p>
          <a:p>
            <a:pPr lvl="1"/>
            <a:r>
              <a:rPr lang="en-US" dirty="0" smtClean="0">
                <a:ea typeface="ＭＳ Ｐゴシック" pitchFamily="-110" charset="-128"/>
              </a:rPr>
              <a:t>Try 2 corner cases</a:t>
            </a:r>
          </a:p>
          <a:p>
            <a:pPr lvl="1"/>
            <a:r>
              <a:rPr lang="en-US" dirty="0" smtClean="0">
                <a:ea typeface="ＭＳ Ｐゴシック" pitchFamily="-110" charset="-128"/>
              </a:rPr>
              <a:t>Do they all work?</a:t>
            </a:r>
            <a:endParaRPr lang="en-US" dirty="0">
              <a:ea typeface="ＭＳ Ｐゴシック" pitchFamily="-110" charset="-128"/>
            </a:endParaRPr>
          </a:p>
        </p:txBody>
      </p:sp>
      <p:grpSp>
        <p:nvGrpSpPr>
          <p:cNvPr id="5" name="Group 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5201776" y="2710655"/>
            <a:ext cx="3638550" cy="3490913"/>
            <a:chOff x="3347" y="642"/>
            <a:chExt cx="2292" cy="2199"/>
          </a:xfrm>
        </p:grpSpPr>
        <p:sp>
          <p:nvSpPr>
            <p:cNvPr id="6" name="Oval 5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608" y="852"/>
              <a:ext cx="1760" cy="177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6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490" y="876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0000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503" y="2403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0111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5032" y="1509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0011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593" y="1758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1011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4097" y="876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1111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863" y="1025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1110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3679" y="1261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1101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3580" y="1509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1100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3654" y="1993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1010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3802" y="2217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1001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4072" y="2403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1000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786" y="2242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0110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4945" y="2031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0101</a:t>
              </a:r>
            </a:p>
          </p:txBody>
        </p:sp>
        <p:sp>
          <p:nvSpPr>
            <p:cNvPr id="20" name="Rectangle 19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5007" y="1795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0100</a:t>
              </a:r>
            </a:p>
          </p:txBody>
        </p:sp>
        <p:sp>
          <p:nvSpPr>
            <p:cNvPr id="21" name="Rectangle 20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4921" y="1261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0010</a:t>
              </a:r>
            </a:p>
          </p:txBody>
        </p:sp>
        <p:sp>
          <p:nvSpPr>
            <p:cNvPr id="22" name="Rectangle 21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4736" y="1038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0001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663" y="642"/>
              <a:ext cx="288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+0</a:t>
              </a:r>
            </a:p>
          </p:txBody>
        </p:sp>
        <p:sp>
          <p:nvSpPr>
            <p:cNvPr id="24" name="Rectangle 23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5019" y="840"/>
              <a:ext cx="288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+1</a:t>
              </a:r>
            </a:p>
          </p:txBody>
        </p:sp>
        <p:sp>
          <p:nvSpPr>
            <p:cNvPr id="25" name="Rectangle 24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5253" y="1126"/>
              <a:ext cx="288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+2</a:t>
              </a:r>
            </a:p>
          </p:txBody>
        </p:sp>
        <p:sp>
          <p:nvSpPr>
            <p:cNvPr id="26" name="Rectangle 25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5339" y="1436"/>
              <a:ext cx="288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+3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5351" y="1784"/>
              <a:ext cx="288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+4</a:t>
              </a:r>
            </a:p>
          </p:txBody>
        </p:sp>
        <p:sp>
          <p:nvSpPr>
            <p:cNvPr id="28" name="Rectangle 27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5253" y="2069"/>
              <a:ext cx="288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+5</a:t>
              </a:r>
            </a:p>
          </p:txBody>
        </p:sp>
        <p:sp>
          <p:nvSpPr>
            <p:cNvPr id="29" name="Rectangle 28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5044" y="2342"/>
              <a:ext cx="288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+6</a:t>
              </a:r>
            </a:p>
          </p:txBody>
        </p:sp>
        <p:sp>
          <p:nvSpPr>
            <p:cNvPr id="30" name="Rectangle 29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4626" y="2591"/>
              <a:ext cx="288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+7</a:t>
              </a:r>
            </a:p>
          </p:txBody>
        </p:sp>
        <p:sp>
          <p:nvSpPr>
            <p:cNvPr id="31" name="Rectangle 30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4072" y="2603"/>
              <a:ext cx="250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-8</a:t>
              </a:r>
            </a:p>
          </p:txBody>
        </p:sp>
        <p:sp>
          <p:nvSpPr>
            <p:cNvPr id="32" name="Rectangle 31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3679" y="2379"/>
              <a:ext cx="250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-7</a:t>
              </a:r>
            </a:p>
          </p:txBody>
        </p:sp>
        <p:sp>
          <p:nvSpPr>
            <p:cNvPr id="33" name="Rectangle 32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3433" y="2044"/>
              <a:ext cx="250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-6</a:t>
              </a:r>
            </a:p>
          </p:txBody>
        </p:sp>
        <p:sp>
          <p:nvSpPr>
            <p:cNvPr id="34" name="Rectangle 33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3347" y="1746"/>
              <a:ext cx="250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-5</a:t>
              </a:r>
            </a:p>
          </p:txBody>
        </p:sp>
        <p:sp>
          <p:nvSpPr>
            <p:cNvPr id="35" name="Rectangle 34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3347" y="1424"/>
              <a:ext cx="250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-4</a:t>
              </a:r>
            </a:p>
          </p:txBody>
        </p:sp>
        <p:sp>
          <p:nvSpPr>
            <p:cNvPr id="36" name="Rectangle 35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3482" y="1101"/>
              <a:ext cx="250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-3</a:t>
              </a:r>
            </a:p>
          </p:txBody>
        </p:sp>
        <p:sp>
          <p:nvSpPr>
            <p:cNvPr id="37" name="Rectangle 36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3679" y="865"/>
              <a:ext cx="250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-2</a:t>
              </a:r>
            </a:p>
          </p:txBody>
        </p:sp>
        <p:sp>
          <p:nvSpPr>
            <p:cNvPr id="38" name="Rectangle 37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4097" y="642"/>
              <a:ext cx="250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73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ALU Construction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Brute force approach is full parallel with </a:t>
            </a:r>
            <a:r>
              <a:rPr lang="en-US" dirty="0" err="1" smtClean="0"/>
              <a:t>muxes</a:t>
            </a:r>
            <a:r>
              <a:rPr lang="en-US" dirty="0" smtClean="0"/>
              <a:t> as wide as the number of operations</a:t>
            </a:r>
          </a:p>
          <a:p>
            <a:endParaRPr lang="en-US" dirty="0" smtClean="0"/>
          </a:p>
          <a:p>
            <a:r>
              <a:rPr lang="en-US" dirty="0" smtClean="0"/>
              <a:t>Re-use resources for space efficiency</a:t>
            </a:r>
          </a:p>
          <a:p>
            <a:pPr lvl="1"/>
            <a:r>
              <a:rPr lang="en-US" dirty="0" smtClean="0"/>
              <a:t>Slower, Smaller, Narrower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Make a SMALL ALU bit slice that does:</a:t>
            </a:r>
          </a:p>
          <a:p>
            <a:pPr lvl="1"/>
            <a:r>
              <a:rPr lang="en-US" dirty="0" smtClean="0"/>
              <a:t>AND, OR, NAND, NOR, XOR, Add, Subtract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Growing Shifters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Chain optional </a:t>
            </a:r>
            <a:r>
              <a:rPr lang="en-US" dirty="0" smtClean="0"/>
              <a:t>power-of-two </a:t>
            </a:r>
            <a:r>
              <a:rPr lang="en-US" dirty="0" smtClean="0"/>
              <a:t>shifts</a:t>
            </a:r>
          </a:p>
          <a:p>
            <a:pPr lvl="1"/>
            <a:r>
              <a:rPr lang="en-US" dirty="0" smtClean="0"/>
              <a:t>Sometimes called a logarithmic </a:t>
            </a:r>
            <a:r>
              <a:rPr lang="en-US" dirty="0" smtClean="0"/>
              <a:t>shifter</a:t>
            </a:r>
          </a:p>
          <a:p>
            <a:pPr lvl="1"/>
            <a:r>
              <a:rPr lang="en-US" dirty="0" smtClean="0"/>
              <a:t>Each Layer shifts by either zero or 2^“Layer Number”</a:t>
            </a:r>
            <a:endParaRPr lang="en-US" dirty="0" smtClean="0"/>
          </a:p>
          <a:p>
            <a:pPr lvl="1"/>
            <a:r>
              <a:rPr lang="en-US" dirty="0" smtClean="0"/>
              <a:t>Each Layer shifts by </a:t>
            </a:r>
            <a:r>
              <a:rPr lang="en-US" dirty="0" err="1" smtClean="0"/>
              <a:t>R^“Layer</a:t>
            </a:r>
            <a:r>
              <a:rPr lang="en-US" dirty="0" smtClean="0"/>
              <a:t> Number”*[0..R)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Requires </a:t>
            </a:r>
            <a:r>
              <a:rPr lang="en-US" dirty="0" err="1" smtClean="0"/>
              <a:t>log</a:t>
            </a:r>
            <a:r>
              <a:rPr lang="en-US" baseline="-25000" dirty="0" err="1" smtClean="0"/>
              <a:t>R</a:t>
            </a:r>
            <a:r>
              <a:rPr lang="en-US" dirty="0" smtClean="0"/>
              <a:t>(N) </a:t>
            </a:r>
            <a:r>
              <a:rPr lang="en-US" dirty="0" smtClean="0"/>
              <a:t>layers</a:t>
            </a:r>
            <a:endParaRPr lang="en-US" dirty="0" smtClean="0"/>
          </a:p>
          <a:p>
            <a:pPr lvl="1"/>
            <a:r>
              <a:rPr lang="en-US" dirty="0" smtClean="0"/>
              <a:t>N=32, </a:t>
            </a:r>
            <a:r>
              <a:rPr lang="en-US" dirty="0" smtClean="0"/>
              <a:t>R=2 -&gt; 5 layers</a:t>
            </a:r>
          </a:p>
          <a:p>
            <a:pPr lvl="1"/>
            <a:endParaRPr lang="en-US" dirty="0"/>
          </a:p>
          <a:p>
            <a:r>
              <a:rPr lang="en-US" dirty="0" smtClean="0"/>
              <a:t>How big / fast is a R=2 Logarithmic Shifter?</a:t>
            </a:r>
          </a:p>
          <a:p>
            <a:endParaRPr lang="en-US" dirty="0" smtClean="0"/>
          </a:p>
          <a:p>
            <a:r>
              <a:rPr lang="en-US" dirty="0" smtClean="0"/>
              <a:t>What R would you choose for a N=256 Shifter?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52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a GIANT LUT!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524000"/>
            <a:ext cx="4040188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How expensive is a </a:t>
            </a:r>
            <a:r>
              <a:rPr lang="en-US" b="1" u="sng" dirty="0" smtClean="0"/>
              <a:t>D</a:t>
            </a:r>
            <a:r>
              <a:rPr lang="en-US" dirty="0" smtClean="0"/>
              <a:t>epth by </a:t>
            </a:r>
            <a:r>
              <a:rPr lang="en-US" b="1" u="sng" dirty="0" smtClean="0"/>
              <a:t>W</a:t>
            </a:r>
            <a:r>
              <a:rPr lang="en-US" dirty="0" smtClean="0"/>
              <a:t>idth LUT?</a:t>
            </a:r>
          </a:p>
          <a:p>
            <a:pPr lvl="1"/>
            <a:r>
              <a:rPr lang="en-US" dirty="0" smtClean="0"/>
              <a:t>2^M = Depth</a:t>
            </a:r>
          </a:p>
          <a:p>
            <a:pPr lvl="1"/>
            <a:endParaRPr lang="en-US" dirty="0"/>
          </a:p>
          <a:p>
            <a:r>
              <a:rPr lang="en-US" dirty="0" smtClean="0"/>
              <a:t>Decoder (M-&gt;D)</a:t>
            </a:r>
            <a:endParaRPr lang="en-US" dirty="0"/>
          </a:p>
          <a:p>
            <a:pPr lvl="1"/>
            <a:r>
              <a:rPr lang="en-US" dirty="0" smtClean="0"/>
              <a:t>M inverters</a:t>
            </a:r>
          </a:p>
          <a:p>
            <a:pPr lvl="1"/>
            <a:r>
              <a:rPr lang="en-US" dirty="0" smtClean="0"/>
              <a:t>D  M-input AND gates</a:t>
            </a:r>
          </a:p>
          <a:p>
            <a:pPr lvl="1"/>
            <a:r>
              <a:rPr lang="en-US" dirty="0" smtClean="0"/>
              <a:t>2 Units of Delay</a:t>
            </a:r>
          </a:p>
          <a:p>
            <a:pPr lvl="1"/>
            <a:r>
              <a:rPr lang="en-US" dirty="0" smtClean="0"/>
              <a:t>M+MD space</a:t>
            </a:r>
          </a:p>
          <a:p>
            <a:pPr lvl="1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24000"/>
            <a:ext cx="4041775" cy="5181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Decoder -&gt; </a:t>
            </a:r>
            <a:r>
              <a:rPr lang="en-US" dirty="0" smtClean="0"/>
              <a:t>Mux</a:t>
            </a:r>
            <a:endParaRPr lang="en-US" dirty="0" smtClean="0"/>
          </a:p>
          <a:p>
            <a:pPr lvl="1"/>
            <a:r>
              <a:rPr lang="en-US" dirty="0" smtClean="0"/>
              <a:t>D*W 2 input AND gates</a:t>
            </a:r>
          </a:p>
          <a:p>
            <a:pPr lvl="1"/>
            <a:r>
              <a:rPr lang="en-US" dirty="0" smtClean="0"/>
              <a:t>W   D-input OR gates</a:t>
            </a:r>
          </a:p>
          <a:p>
            <a:pPr lvl="1"/>
            <a:r>
              <a:rPr lang="en-US" dirty="0" smtClean="0"/>
              <a:t>2 Units of Delay</a:t>
            </a:r>
          </a:p>
          <a:p>
            <a:pPr lvl="1"/>
            <a:r>
              <a:rPr lang="en-US" dirty="0" smtClean="0"/>
              <a:t>3DW Space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Bussed Mux -&gt; LUT</a:t>
            </a:r>
          </a:p>
          <a:p>
            <a:pPr lvl="1"/>
            <a:r>
              <a:rPr lang="en-US" dirty="0" smtClean="0"/>
              <a:t>Tie inputs to Constants</a:t>
            </a:r>
          </a:p>
          <a:p>
            <a:pPr lvl="1"/>
            <a:r>
              <a:rPr lang="en-US" dirty="0" smtClean="0"/>
              <a:t>Free!</a:t>
            </a:r>
          </a:p>
          <a:p>
            <a:endParaRPr lang="en-US" dirty="0" smtClean="0"/>
          </a:p>
          <a:p>
            <a:r>
              <a:rPr lang="en-US" dirty="0" smtClean="0"/>
              <a:t>Total:</a:t>
            </a:r>
          </a:p>
          <a:p>
            <a:pPr lvl="1"/>
            <a:r>
              <a:rPr lang="en-US" dirty="0" smtClean="0"/>
              <a:t>4 Units Delay</a:t>
            </a:r>
          </a:p>
          <a:p>
            <a:pPr lvl="1"/>
            <a:r>
              <a:rPr lang="en-US" dirty="0" smtClean="0"/>
              <a:t>M+MD+3DW Space</a:t>
            </a:r>
          </a:p>
          <a:p>
            <a:pPr lvl="1"/>
            <a:r>
              <a:rPr lang="en-US" dirty="0" smtClean="0"/>
              <a:t>2N+(5N+3)(2^2N) Space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75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5856A20D-2FD3-B34F-8928-203761A17425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9459" name="Rectangle 5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Full Adder</a:t>
            </a:r>
          </a:p>
        </p:txBody>
      </p:sp>
      <p:grpSp>
        <p:nvGrpSpPr>
          <p:cNvPr id="19460" name="Group 55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381000" y="4191000"/>
            <a:ext cx="2308225" cy="2408238"/>
            <a:chOff x="218" y="770"/>
            <a:chExt cx="1454" cy="1517"/>
          </a:xfrm>
        </p:grpSpPr>
        <p:sp>
          <p:nvSpPr>
            <p:cNvPr id="19461" name="Rectangle 4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45" y="770"/>
              <a:ext cx="206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A</a:t>
              </a:r>
            </a:p>
            <a:p>
              <a:pPr eaLnBrk="0" latinLnBrk="1"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62" name="Rectangle 5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57" y="933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0</a:t>
              </a:r>
            </a:p>
            <a:p>
              <a:pPr eaLnBrk="0" latinLnBrk="1"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63" name="Rectangle 6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57" y="1097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0</a:t>
              </a:r>
            </a:p>
            <a:p>
              <a:pPr eaLnBrk="0" latinLnBrk="1"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64" name="Rectangle 7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57" y="1260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0</a:t>
              </a:r>
            </a:p>
            <a:p>
              <a:pPr eaLnBrk="0" latinLnBrk="1"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65" name="Rectangle 8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57" y="1423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0</a:t>
              </a:r>
            </a:p>
            <a:p>
              <a:pPr eaLnBrk="0" latinLnBrk="1"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66" name="Rectangle 9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57" y="1587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1</a:t>
              </a:r>
            </a:p>
            <a:p>
              <a:pPr eaLnBrk="0" latinLnBrk="1"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67" name="Rectangle 10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57" y="1750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1</a:t>
              </a:r>
            </a:p>
            <a:p>
              <a:pPr eaLnBrk="0" latinLnBrk="1"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68" name="Rectangle 11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57" y="1914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1</a:t>
              </a:r>
            </a:p>
            <a:p>
              <a:pPr eaLnBrk="0" latinLnBrk="1"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69" name="Rectangle 12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57" y="2077"/>
              <a:ext cx="18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9470" name="Rectangle 13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99" y="770"/>
              <a:ext cx="206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B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71" name="Rectangle 14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511" y="933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0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72" name="Rectangle 15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11" y="1097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0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73" name="Rectangle 16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511" y="1260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1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74" name="Rectangle 17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511" y="1423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1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75" name="Rectangle 18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511" y="1587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0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76" name="Rectangle 19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511" y="1750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0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77" name="Rectangle 20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511" y="1914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1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78" name="Rectangle 21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11" y="2077"/>
              <a:ext cx="18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9479" name="Rectangle 22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742" y="770"/>
              <a:ext cx="242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CI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80" name="Rectangle 23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765" y="933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0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81" name="Rectangle 24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765" y="1097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1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82" name="Rectangle 25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765" y="1260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0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83" name="Rectangle 26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765" y="1423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1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84" name="Rectangle 27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765" y="1587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0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85" name="Rectangle 28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765" y="1750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1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86" name="Rectangle 29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765" y="1914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0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87" name="Rectangle 30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765" y="2077"/>
              <a:ext cx="18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1</a:t>
              </a:r>
            </a:p>
          </p:txBody>
        </p:sp>
        <p:grpSp>
          <p:nvGrpSpPr>
            <p:cNvPr id="19488" name="Group 53"/>
            <p:cNvGrpSpPr>
              <a:grpSpLocks/>
            </p:cNvGrpSpPr>
            <p:nvPr/>
          </p:nvGrpSpPr>
          <p:grpSpPr bwMode="auto">
            <a:xfrm>
              <a:off x="1101" y="770"/>
              <a:ext cx="306" cy="1517"/>
              <a:chOff x="1353" y="770"/>
              <a:chExt cx="306" cy="1517"/>
            </a:xfrm>
          </p:grpSpPr>
          <p:sp>
            <p:nvSpPr>
              <p:cNvPr id="19501" name="Rectangle 40"/>
              <p:cNvSpPr>
                <a:spLocks noChangeArrowheads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1353" y="770"/>
                <a:ext cx="306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CO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02" name="Rectangle 41"/>
              <p:cNvSpPr>
                <a:spLocks noChangeArrowheads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1411" y="933"/>
                <a:ext cx="18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0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03" name="Rectangle 42"/>
              <p:cNvSpPr>
                <a:spLocks noChangeArrowheads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1411" y="1097"/>
                <a:ext cx="18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0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04" name="Rectangle 43"/>
              <p:cNvSpPr>
                <a:spLocks noChangeArrowheads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1411" y="1260"/>
                <a:ext cx="18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0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05" name="Rectangle 44"/>
              <p:cNvSpPr>
                <a:spLocks noChangeArrowheads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1411" y="1423"/>
                <a:ext cx="18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1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06" name="Rectangle 45"/>
              <p:cNvSpPr>
                <a:spLocks noChangeArrowheads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1411" y="1587"/>
                <a:ext cx="18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0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07" name="Rectangle 46"/>
              <p:cNvSpPr>
                <a:spLocks noChangeArrowheads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1411" y="1750"/>
                <a:ext cx="18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1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08" name="Rectangle 47"/>
              <p:cNvSpPr>
                <a:spLocks noChangeArrowheads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1411" y="1914"/>
                <a:ext cx="18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1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09" name="Rectangle 48"/>
              <p:cNvSpPr>
                <a:spLocks noChangeArrowheads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1411" y="2077"/>
                <a:ext cx="185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1</a:t>
                </a:r>
              </a:p>
            </p:txBody>
          </p:sp>
        </p:grpSp>
        <p:sp>
          <p:nvSpPr>
            <p:cNvPr id="19489" name="Line 49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>
              <a:off x="218" y="891"/>
              <a:ext cx="145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9490" name="Group 54"/>
            <p:cNvGrpSpPr>
              <a:grpSpLocks/>
            </p:cNvGrpSpPr>
            <p:nvPr/>
          </p:nvGrpSpPr>
          <p:grpSpPr bwMode="auto">
            <a:xfrm>
              <a:off x="1405" y="770"/>
              <a:ext cx="199" cy="1517"/>
              <a:chOff x="1081" y="770"/>
              <a:chExt cx="199" cy="1517"/>
            </a:xfrm>
          </p:grpSpPr>
          <p:sp>
            <p:nvSpPr>
              <p:cNvPr id="19492" name="Rectangle 31"/>
              <p:cNvSpPr>
                <a:spLocks noChangeArrowhead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1081" y="770"/>
                <a:ext cx="199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S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93" name="Rectangle 32"/>
              <p:cNvSpPr>
                <a:spLocks noChangeArrowheads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1093" y="933"/>
                <a:ext cx="18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0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94" name="Rectangle 33"/>
              <p:cNvSpPr>
                <a:spLocks noChangeArrowheads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1093" y="1097"/>
                <a:ext cx="18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1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95" name="Rectangle 34"/>
              <p:cNvSpPr>
                <a:spLocks noChangeArrowheads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1093" y="1260"/>
                <a:ext cx="18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1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96" name="Rectangle 35"/>
              <p:cNvSpPr>
                <a:spLocks noChangeArrowheads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1093" y="1423"/>
                <a:ext cx="18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0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97" name="Rectangle 36"/>
              <p:cNvSpPr>
                <a:spLocks noChangeArrowheads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1093" y="1587"/>
                <a:ext cx="18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1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98" name="Rectangle 37"/>
              <p:cNvSpPr>
                <a:spLocks noChangeArrowheads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1093" y="1750"/>
                <a:ext cx="18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0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99" name="Rectangle 38"/>
              <p:cNvSpPr>
                <a:spLocks noChangeArrowheads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1093" y="1914"/>
                <a:ext cx="18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0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00" name="Rectangle 39"/>
              <p:cNvSpPr>
                <a:spLocks noChangeArrowheads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1093" y="2077"/>
                <a:ext cx="185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1</a:t>
                </a:r>
              </a:p>
            </p:txBody>
          </p:sp>
        </p:grpSp>
        <p:sp>
          <p:nvSpPr>
            <p:cNvPr id="19491" name="Line 50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>
              <a:off x="1043" y="770"/>
              <a:ext cx="0" cy="148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026" name="Picture 2" descr="NAND full adder "/>
          <p:cNvPicPr>
            <a:picLocks noChangeAspect="1" noChangeArrowheads="1"/>
          </p:cNvPicPr>
          <p:nvPr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68"/>
          <a:stretch>
            <a:fillRect/>
          </a:stretch>
        </p:blipFill>
        <p:spPr bwMode="auto">
          <a:xfrm>
            <a:off x="3246666" y="3657600"/>
            <a:ext cx="5897334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937831"/>
              </p:ext>
            </p:extLst>
          </p:nvPr>
        </p:nvGraphicFramePr>
        <p:xfrm>
          <a:off x="4267200" y="1676400"/>
          <a:ext cx="4229100" cy="1600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57275"/>
                <a:gridCol w="1057275"/>
                <a:gridCol w="1057275"/>
                <a:gridCol w="1057275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A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B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Cin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Sum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</a:tr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err="1">
                          <a:effectLst/>
                        </a:rPr>
                        <a:t>Cout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81000" y="1676400"/>
            <a:ext cx="3276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Calculate </a:t>
            </a:r>
            <a:r>
              <a:rPr lang="en-US" dirty="0" smtClean="0"/>
              <a:t>Propagation </a:t>
            </a:r>
            <a:r>
              <a:rPr lang="en-US" dirty="0" smtClean="0"/>
              <a:t>Delays</a:t>
            </a:r>
          </a:p>
          <a:p>
            <a:endParaRPr lang="en-US" dirty="0" smtClean="0"/>
          </a:p>
          <a:p>
            <a:r>
              <a:rPr lang="en-US" dirty="0" smtClean="0"/>
              <a:t>Multiple Paths? Choose </a:t>
            </a:r>
            <a:r>
              <a:rPr lang="en-US" dirty="0" smtClean="0"/>
              <a:t>Worst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65794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5856A20D-2FD3-B34F-8928-203761A17425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9459" name="Rectangle 5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Full Adder</a:t>
            </a:r>
          </a:p>
        </p:txBody>
      </p:sp>
      <p:grpSp>
        <p:nvGrpSpPr>
          <p:cNvPr id="2" name="Group 55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381000" y="4191000"/>
            <a:ext cx="2308225" cy="2408238"/>
            <a:chOff x="218" y="770"/>
            <a:chExt cx="1454" cy="1517"/>
          </a:xfrm>
        </p:grpSpPr>
        <p:sp>
          <p:nvSpPr>
            <p:cNvPr id="19461" name="Rectangle 4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45" y="770"/>
              <a:ext cx="206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A</a:t>
              </a:r>
            </a:p>
            <a:p>
              <a:pPr eaLnBrk="0" latinLnBrk="1"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62" name="Rectangle 5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57" y="933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0</a:t>
              </a:r>
            </a:p>
            <a:p>
              <a:pPr eaLnBrk="0" latinLnBrk="1"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63" name="Rectangle 6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57" y="1097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0</a:t>
              </a:r>
            </a:p>
            <a:p>
              <a:pPr eaLnBrk="0" latinLnBrk="1"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64" name="Rectangle 7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57" y="1260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0</a:t>
              </a:r>
            </a:p>
            <a:p>
              <a:pPr eaLnBrk="0" latinLnBrk="1"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65" name="Rectangle 8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57" y="1423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0</a:t>
              </a:r>
            </a:p>
            <a:p>
              <a:pPr eaLnBrk="0" latinLnBrk="1"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66" name="Rectangle 9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57" y="1587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1</a:t>
              </a:r>
            </a:p>
            <a:p>
              <a:pPr eaLnBrk="0" latinLnBrk="1"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67" name="Rectangle 10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57" y="1750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1</a:t>
              </a:r>
            </a:p>
            <a:p>
              <a:pPr eaLnBrk="0" latinLnBrk="1"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68" name="Rectangle 11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57" y="1914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1</a:t>
              </a:r>
            </a:p>
            <a:p>
              <a:pPr eaLnBrk="0" latinLnBrk="1"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69" name="Rectangle 12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57" y="2077"/>
              <a:ext cx="18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9470" name="Rectangle 13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99" y="770"/>
              <a:ext cx="206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B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71" name="Rectangle 14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511" y="933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0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72" name="Rectangle 15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11" y="1097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0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73" name="Rectangle 16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511" y="1260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1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74" name="Rectangle 17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511" y="1423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1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75" name="Rectangle 18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511" y="1587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0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76" name="Rectangle 19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511" y="1750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0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77" name="Rectangle 20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511" y="1914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1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78" name="Rectangle 21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11" y="2077"/>
              <a:ext cx="18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9479" name="Rectangle 22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742" y="770"/>
              <a:ext cx="242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CI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80" name="Rectangle 23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765" y="933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0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81" name="Rectangle 24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765" y="1097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1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82" name="Rectangle 25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765" y="1260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0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83" name="Rectangle 26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765" y="1423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1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84" name="Rectangle 27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765" y="1587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0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85" name="Rectangle 28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765" y="1750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1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86" name="Rectangle 29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765" y="1914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0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87" name="Rectangle 30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765" y="2077"/>
              <a:ext cx="18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1</a:t>
              </a:r>
            </a:p>
          </p:txBody>
        </p:sp>
        <p:grpSp>
          <p:nvGrpSpPr>
            <p:cNvPr id="5" name="Group 53"/>
            <p:cNvGrpSpPr>
              <a:grpSpLocks/>
            </p:cNvGrpSpPr>
            <p:nvPr/>
          </p:nvGrpSpPr>
          <p:grpSpPr bwMode="auto">
            <a:xfrm>
              <a:off x="1101" y="770"/>
              <a:ext cx="306" cy="1517"/>
              <a:chOff x="1353" y="770"/>
              <a:chExt cx="306" cy="1517"/>
            </a:xfrm>
          </p:grpSpPr>
          <p:sp>
            <p:nvSpPr>
              <p:cNvPr id="19501" name="Rectangle 40"/>
              <p:cNvSpPr>
                <a:spLocks noChangeArrowheads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1353" y="770"/>
                <a:ext cx="306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CO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02" name="Rectangle 41"/>
              <p:cNvSpPr>
                <a:spLocks noChangeArrowheads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1411" y="933"/>
                <a:ext cx="18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0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03" name="Rectangle 42"/>
              <p:cNvSpPr>
                <a:spLocks noChangeArrowheads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1411" y="1097"/>
                <a:ext cx="18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0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04" name="Rectangle 43"/>
              <p:cNvSpPr>
                <a:spLocks noChangeArrowheads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1411" y="1260"/>
                <a:ext cx="18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0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05" name="Rectangle 44"/>
              <p:cNvSpPr>
                <a:spLocks noChangeArrowheads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1411" y="1423"/>
                <a:ext cx="18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1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06" name="Rectangle 45"/>
              <p:cNvSpPr>
                <a:spLocks noChangeArrowheads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1411" y="1587"/>
                <a:ext cx="18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0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07" name="Rectangle 46"/>
              <p:cNvSpPr>
                <a:spLocks noChangeArrowheads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1411" y="1750"/>
                <a:ext cx="18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1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08" name="Rectangle 47"/>
              <p:cNvSpPr>
                <a:spLocks noChangeArrowheads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1411" y="1914"/>
                <a:ext cx="18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1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09" name="Rectangle 48"/>
              <p:cNvSpPr>
                <a:spLocks noChangeArrowheads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1411" y="2077"/>
                <a:ext cx="185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1</a:t>
                </a:r>
              </a:p>
            </p:txBody>
          </p:sp>
        </p:grpSp>
        <p:sp>
          <p:nvSpPr>
            <p:cNvPr id="19489" name="Line 49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>
              <a:off x="218" y="891"/>
              <a:ext cx="145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" name="Group 54"/>
            <p:cNvGrpSpPr>
              <a:grpSpLocks/>
            </p:cNvGrpSpPr>
            <p:nvPr/>
          </p:nvGrpSpPr>
          <p:grpSpPr bwMode="auto">
            <a:xfrm>
              <a:off x="1405" y="770"/>
              <a:ext cx="199" cy="1517"/>
              <a:chOff x="1081" y="770"/>
              <a:chExt cx="199" cy="1517"/>
            </a:xfrm>
          </p:grpSpPr>
          <p:sp>
            <p:nvSpPr>
              <p:cNvPr id="19492" name="Rectangle 31"/>
              <p:cNvSpPr>
                <a:spLocks noChangeArrowhead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1081" y="770"/>
                <a:ext cx="199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S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93" name="Rectangle 32"/>
              <p:cNvSpPr>
                <a:spLocks noChangeArrowheads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1093" y="933"/>
                <a:ext cx="18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0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94" name="Rectangle 33"/>
              <p:cNvSpPr>
                <a:spLocks noChangeArrowheads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1093" y="1097"/>
                <a:ext cx="18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1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95" name="Rectangle 34"/>
              <p:cNvSpPr>
                <a:spLocks noChangeArrowheads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1093" y="1260"/>
                <a:ext cx="18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1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96" name="Rectangle 35"/>
              <p:cNvSpPr>
                <a:spLocks noChangeArrowheads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1093" y="1423"/>
                <a:ext cx="18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0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97" name="Rectangle 36"/>
              <p:cNvSpPr>
                <a:spLocks noChangeArrowheads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1093" y="1587"/>
                <a:ext cx="18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1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98" name="Rectangle 37"/>
              <p:cNvSpPr>
                <a:spLocks noChangeArrowheads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1093" y="1750"/>
                <a:ext cx="18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0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99" name="Rectangle 38"/>
              <p:cNvSpPr>
                <a:spLocks noChangeArrowheads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1093" y="1914"/>
                <a:ext cx="18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0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00" name="Rectangle 39"/>
              <p:cNvSpPr>
                <a:spLocks noChangeArrowheads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1093" y="2077"/>
                <a:ext cx="185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1</a:t>
                </a:r>
              </a:p>
            </p:txBody>
          </p:sp>
        </p:grpSp>
        <p:sp>
          <p:nvSpPr>
            <p:cNvPr id="19491" name="Line 50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>
              <a:off x="1043" y="770"/>
              <a:ext cx="0" cy="148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026" name="Picture 2" descr="NAND full adder "/>
          <p:cNvPicPr>
            <a:picLocks noChangeAspect="1" noChangeArrowheads="1"/>
          </p:cNvPicPr>
          <p:nvPr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68"/>
          <a:stretch>
            <a:fillRect/>
          </a:stretch>
        </p:blipFill>
        <p:spPr bwMode="auto">
          <a:xfrm>
            <a:off x="3246666" y="3657600"/>
            <a:ext cx="5897334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937831"/>
              </p:ext>
            </p:extLst>
          </p:nvPr>
        </p:nvGraphicFramePr>
        <p:xfrm>
          <a:off x="4267200" y="1676400"/>
          <a:ext cx="4229100" cy="1600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57275"/>
                <a:gridCol w="1057275"/>
                <a:gridCol w="1057275"/>
                <a:gridCol w="1057275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A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B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Cin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Sum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6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6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3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err="1">
                          <a:effectLst/>
                        </a:rPr>
                        <a:t>Cout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5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5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2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81000" y="1676400"/>
            <a:ext cx="3276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Calculate </a:t>
            </a:r>
            <a:r>
              <a:rPr lang="en-US" dirty="0" smtClean="0"/>
              <a:t>Propagation </a:t>
            </a:r>
            <a:r>
              <a:rPr lang="en-US" dirty="0" smtClean="0"/>
              <a:t>Delays</a:t>
            </a:r>
          </a:p>
          <a:p>
            <a:endParaRPr lang="en-US" dirty="0" smtClean="0"/>
          </a:p>
          <a:p>
            <a:r>
              <a:rPr lang="en-US" dirty="0" smtClean="0"/>
              <a:t>Multiple Paths? Choose </a:t>
            </a:r>
            <a:r>
              <a:rPr lang="en-US" dirty="0" smtClean="0"/>
              <a:t>Worst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65794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Multi-Bit Addition</a:t>
            </a:r>
            <a:endParaRPr lang="en-US"/>
          </a:p>
        </p:txBody>
      </p:sp>
      <p:pic>
        <p:nvPicPr>
          <p:cNvPr id="21508" name="Picture 3"/>
          <p:cNvPicPr>
            <a:picLocks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 l="23288"/>
          <a:stretch>
            <a:fillRect/>
          </a:stretch>
        </p:blipFill>
        <p:spPr bwMode="auto">
          <a:xfrm>
            <a:off x="0" y="1295400"/>
            <a:ext cx="4267200" cy="2578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177901"/>
              </p:ext>
            </p:extLst>
          </p:nvPr>
        </p:nvGraphicFramePr>
        <p:xfrm>
          <a:off x="4648200" y="1295400"/>
          <a:ext cx="4229100" cy="1600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57275"/>
                <a:gridCol w="1057275"/>
                <a:gridCol w="1057275"/>
                <a:gridCol w="1057275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A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B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Cin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Sum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6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6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3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err="1">
                          <a:effectLst/>
                        </a:rPr>
                        <a:t>Cout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5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5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2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934175"/>
              </p:ext>
            </p:extLst>
          </p:nvPr>
        </p:nvGraphicFramePr>
        <p:xfrm>
          <a:off x="4648200" y="3352800"/>
          <a:ext cx="4191000" cy="348043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47750"/>
                <a:gridCol w="1047750"/>
                <a:gridCol w="1047750"/>
                <a:gridCol w="1047750"/>
              </a:tblGrid>
              <a:tr h="391886"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AB0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AB1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AB2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S0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C1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S1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smtClean="0">
                          <a:effectLst/>
                        </a:rPr>
                        <a:t>C2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S2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smtClean="0">
                          <a:effectLst/>
                        </a:rPr>
                        <a:t>C3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1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228600" y="3873500"/>
            <a:ext cx="4267200" cy="23749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Using previous slides’ design, find worst prop </a:t>
            </a:r>
            <a:r>
              <a:rPr lang="en-US" dirty="0"/>
              <a:t>d</a:t>
            </a:r>
            <a:r>
              <a:rPr lang="en-US" dirty="0" smtClean="0"/>
              <a:t>elay</a:t>
            </a:r>
          </a:p>
          <a:p>
            <a:endParaRPr lang="en-US" dirty="0">
              <a:ea typeface="ＭＳ Ｐゴシック" pitchFamily="-110" charset="-128"/>
            </a:endParaRPr>
          </a:p>
          <a:p>
            <a:endParaRPr lang="en-US" dirty="0">
              <a:ea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3119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Multi-Bit Addition</a:t>
            </a:r>
          </a:p>
        </p:txBody>
      </p:sp>
      <p:pic>
        <p:nvPicPr>
          <p:cNvPr id="21508" name="Picture 3"/>
          <p:cNvPicPr>
            <a:picLocks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 l="23288"/>
          <a:stretch>
            <a:fillRect/>
          </a:stretch>
        </p:blipFill>
        <p:spPr bwMode="auto">
          <a:xfrm>
            <a:off x="0" y="1295400"/>
            <a:ext cx="4267200" cy="2578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138818"/>
              </p:ext>
            </p:extLst>
          </p:nvPr>
        </p:nvGraphicFramePr>
        <p:xfrm>
          <a:off x="4648200" y="1295400"/>
          <a:ext cx="4229100" cy="1600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57275"/>
                <a:gridCol w="1057275"/>
                <a:gridCol w="1057275"/>
                <a:gridCol w="1057275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A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B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Cin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Sum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6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6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3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err="1">
                          <a:effectLst/>
                        </a:rPr>
                        <a:t>Cout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5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5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2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965717"/>
              </p:ext>
            </p:extLst>
          </p:nvPr>
        </p:nvGraphicFramePr>
        <p:xfrm>
          <a:off x="4648200" y="3352800"/>
          <a:ext cx="4191000" cy="348043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47750"/>
                <a:gridCol w="1047750"/>
                <a:gridCol w="1047750"/>
                <a:gridCol w="1047750"/>
              </a:tblGrid>
              <a:tr h="391886"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AB0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AB1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AB2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S0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6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-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-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C1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5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-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-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S1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5+3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6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-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smtClean="0">
                          <a:effectLst/>
                        </a:rPr>
                        <a:t>C2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5+2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5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-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S2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5+2+3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5+3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6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smtClean="0">
                          <a:effectLst/>
                        </a:rPr>
                        <a:t>C3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5+2+2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5+2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5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0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228600" y="3873500"/>
            <a:ext cx="4267200" cy="23749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Using previous slides’ design, find worst prop </a:t>
            </a:r>
            <a:r>
              <a:rPr lang="en-US" dirty="0"/>
              <a:t>d</a:t>
            </a:r>
            <a:r>
              <a:rPr lang="en-US" dirty="0" smtClean="0"/>
              <a:t>elay</a:t>
            </a:r>
          </a:p>
          <a:p>
            <a:endParaRPr lang="en-US" dirty="0">
              <a:ea typeface="ＭＳ Ｐゴシック" pitchFamily="-110" charset="-128"/>
            </a:endParaRPr>
          </a:p>
          <a:p>
            <a:endParaRPr lang="en-US" dirty="0">
              <a:ea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43024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"/>
            <a:ext cx="8229600" cy="1143000"/>
          </a:xfrm>
        </p:spPr>
        <p:txBody>
          <a:bodyPr/>
          <a:lstStyle/>
          <a:p>
            <a:r>
              <a:rPr lang="en-US" dirty="0" smtClean="0"/>
              <a:t>Full Adder as a LUT in Gates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363" y="1760688"/>
            <a:ext cx="4262437" cy="413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959603"/>
              </p:ext>
            </p:extLst>
          </p:nvPr>
        </p:nvGraphicFramePr>
        <p:xfrm>
          <a:off x="152400" y="5105400"/>
          <a:ext cx="4229100" cy="1600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57275"/>
                <a:gridCol w="1057275"/>
                <a:gridCol w="1057275"/>
                <a:gridCol w="1057275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A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B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Cin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Sum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err="1">
                          <a:effectLst/>
                        </a:rPr>
                        <a:t>Cout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960145" y="5715000"/>
            <a:ext cx="2055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  B  </a:t>
            </a:r>
            <a:r>
              <a:rPr lang="en-US" sz="3200" dirty="0" err="1" smtClean="0"/>
              <a:t>Cin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357687" y="1185862"/>
            <a:ext cx="342900" cy="1757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4505327" y="1684488"/>
            <a:ext cx="4524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50" dirty="0" smtClean="0"/>
              <a:t>0</a:t>
            </a:r>
          </a:p>
          <a:p>
            <a:r>
              <a:rPr lang="en-US" sz="3250" dirty="0" smtClean="0"/>
              <a:t>0</a:t>
            </a:r>
          </a:p>
          <a:p>
            <a:r>
              <a:rPr lang="en-US" sz="3250" dirty="0" smtClean="0"/>
              <a:t>0</a:t>
            </a:r>
          </a:p>
          <a:p>
            <a:r>
              <a:rPr lang="en-US" sz="3250" dirty="0" smtClean="0"/>
              <a:t>1</a:t>
            </a:r>
          </a:p>
          <a:p>
            <a:r>
              <a:rPr lang="en-US" sz="3250" dirty="0" smtClean="0"/>
              <a:t>0</a:t>
            </a:r>
          </a:p>
          <a:p>
            <a:r>
              <a:rPr lang="en-US" sz="3250" dirty="0" smtClean="0"/>
              <a:t>1</a:t>
            </a:r>
          </a:p>
          <a:p>
            <a:r>
              <a:rPr lang="en-US" sz="3250" dirty="0" smtClean="0"/>
              <a:t>1</a:t>
            </a:r>
          </a:p>
          <a:p>
            <a:r>
              <a:rPr lang="en-US" sz="3250" dirty="0"/>
              <a:t>1</a:t>
            </a:r>
            <a:endParaRPr lang="en-US" sz="3250" dirty="0" smtClean="0"/>
          </a:p>
        </p:txBody>
      </p:sp>
      <p:sp>
        <p:nvSpPr>
          <p:cNvPr id="9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52400" y="1524000"/>
            <a:ext cx="4024312" cy="3352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 smtClean="0"/>
              <a:t>Only half, slide too small to show Sum</a:t>
            </a:r>
          </a:p>
          <a:p>
            <a:pPr>
              <a:spcBef>
                <a:spcPct val="0"/>
              </a:spcBef>
            </a:pPr>
            <a:endParaRPr lang="en-US" dirty="0"/>
          </a:p>
          <a:p>
            <a:pPr>
              <a:spcBef>
                <a:spcPct val="0"/>
              </a:spcBef>
            </a:pPr>
            <a:r>
              <a:rPr lang="en-US" dirty="0" smtClean="0"/>
              <a:t>Area Cost?</a:t>
            </a:r>
          </a:p>
          <a:p>
            <a:pPr>
              <a:spcBef>
                <a:spcPct val="0"/>
              </a:spcBef>
            </a:pPr>
            <a:endParaRPr lang="en-US" dirty="0"/>
          </a:p>
          <a:p>
            <a:pPr>
              <a:spcBef>
                <a:spcPct val="0"/>
              </a:spcBef>
            </a:pPr>
            <a:r>
              <a:rPr lang="en-US" dirty="0" smtClean="0"/>
              <a:t>Speed?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23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"/>
            <a:ext cx="8229600" cy="1143000"/>
          </a:xfrm>
        </p:spPr>
        <p:txBody>
          <a:bodyPr/>
          <a:lstStyle/>
          <a:p>
            <a:r>
              <a:rPr lang="en-US" dirty="0" smtClean="0"/>
              <a:t>Full Adder as a LUT in Gates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363" y="1760688"/>
            <a:ext cx="4262437" cy="413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974057"/>
              </p:ext>
            </p:extLst>
          </p:nvPr>
        </p:nvGraphicFramePr>
        <p:xfrm>
          <a:off x="152400" y="5105400"/>
          <a:ext cx="4229100" cy="1600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57275"/>
                <a:gridCol w="1057275"/>
                <a:gridCol w="1057275"/>
                <a:gridCol w="1057275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A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B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Cin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Sum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err="1">
                          <a:effectLst/>
                        </a:rPr>
                        <a:t>Cout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32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960145" y="5715000"/>
            <a:ext cx="2055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  B  </a:t>
            </a:r>
            <a:r>
              <a:rPr lang="en-US" sz="3200" dirty="0" err="1" smtClean="0"/>
              <a:t>Cin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357687" y="1185862"/>
            <a:ext cx="342900" cy="1757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4505327" y="1684488"/>
            <a:ext cx="4524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50" dirty="0" smtClean="0"/>
              <a:t>0</a:t>
            </a:r>
          </a:p>
          <a:p>
            <a:r>
              <a:rPr lang="en-US" sz="3250" dirty="0" smtClean="0"/>
              <a:t>0</a:t>
            </a:r>
          </a:p>
          <a:p>
            <a:r>
              <a:rPr lang="en-US" sz="3250" dirty="0" smtClean="0"/>
              <a:t>0</a:t>
            </a:r>
          </a:p>
          <a:p>
            <a:r>
              <a:rPr lang="en-US" sz="3250" dirty="0" smtClean="0"/>
              <a:t>1</a:t>
            </a:r>
          </a:p>
          <a:p>
            <a:r>
              <a:rPr lang="en-US" sz="3250" dirty="0" smtClean="0"/>
              <a:t>0</a:t>
            </a:r>
          </a:p>
          <a:p>
            <a:r>
              <a:rPr lang="en-US" sz="3250" dirty="0" smtClean="0"/>
              <a:t>1</a:t>
            </a:r>
          </a:p>
          <a:p>
            <a:r>
              <a:rPr lang="en-US" sz="3250" dirty="0" smtClean="0"/>
              <a:t>1</a:t>
            </a:r>
          </a:p>
          <a:p>
            <a:r>
              <a:rPr lang="en-US" sz="3250" dirty="0"/>
              <a:t>1</a:t>
            </a:r>
            <a:endParaRPr lang="en-US" sz="3250" dirty="0" smtClean="0"/>
          </a:p>
        </p:txBody>
      </p:sp>
      <p:sp>
        <p:nvSpPr>
          <p:cNvPr id="9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52400" y="1524000"/>
            <a:ext cx="4024312" cy="3352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 smtClean="0"/>
              <a:t>Only half, slide too small to show Sum</a:t>
            </a:r>
          </a:p>
          <a:p>
            <a:pPr>
              <a:spcBef>
                <a:spcPct val="0"/>
              </a:spcBef>
            </a:pPr>
            <a:endParaRPr lang="en-US" dirty="0"/>
          </a:p>
          <a:p>
            <a:pPr>
              <a:spcBef>
                <a:spcPct val="0"/>
              </a:spcBef>
            </a:pPr>
            <a:r>
              <a:rPr lang="en-US" dirty="0" smtClean="0"/>
              <a:t>Area Cost?</a:t>
            </a:r>
          </a:p>
          <a:p>
            <a:pPr>
              <a:spcBef>
                <a:spcPct val="0"/>
              </a:spcBef>
            </a:pPr>
            <a:endParaRPr lang="en-US" dirty="0"/>
          </a:p>
          <a:p>
            <a:pPr>
              <a:spcBef>
                <a:spcPct val="0"/>
              </a:spcBef>
            </a:pPr>
            <a:r>
              <a:rPr lang="en-US" dirty="0" smtClean="0"/>
              <a:t>Speed?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3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Timing with Alternate Topology</a:t>
            </a:r>
            <a:endParaRPr lang="en-US" dirty="0"/>
          </a:p>
        </p:txBody>
      </p:sp>
      <p:pic>
        <p:nvPicPr>
          <p:cNvPr id="21508" name="Picture 3"/>
          <p:cNvPicPr>
            <a:picLocks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 l="23288"/>
          <a:stretch>
            <a:fillRect/>
          </a:stretch>
        </p:blipFill>
        <p:spPr bwMode="auto">
          <a:xfrm>
            <a:off x="0" y="1295400"/>
            <a:ext cx="4267200" cy="2578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301040"/>
              </p:ext>
            </p:extLst>
          </p:nvPr>
        </p:nvGraphicFramePr>
        <p:xfrm>
          <a:off x="4648200" y="1295400"/>
          <a:ext cx="4229100" cy="1600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57275"/>
                <a:gridCol w="1057275"/>
                <a:gridCol w="1057275"/>
                <a:gridCol w="1057275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A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B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Cin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Sum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err="1">
                          <a:effectLst/>
                        </a:rPr>
                        <a:t>Cout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099164"/>
              </p:ext>
            </p:extLst>
          </p:nvPr>
        </p:nvGraphicFramePr>
        <p:xfrm>
          <a:off x="4648200" y="3352800"/>
          <a:ext cx="4191000" cy="348043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47750"/>
                <a:gridCol w="1047750"/>
                <a:gridCol w="1047750"/>
                <a:gridCol w="1047750"/>
              </a:tblGrid>
              <a:tr h="391886"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AB0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AB1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AB2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S0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</a:tr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C1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</a:tr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S1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</a:tr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smtClean="0">
                          <a:effectLst/>
                        </a:rPr>
                        <a:t>C2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</a:tr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S2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</a:tr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smtClean="0">
                          <a:effectLst/>
                        </a:rPr>
                        <a:t>C3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1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228600" y="3873500"/>
            <a:ext cx="4267200" cy="23749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Using new prop delays, find total delay</a:t>
            </a:r>
          </a:p>
          <a:p>
            <a:endParaRPr lang="en-US" dirty="0">
              <a:ea typeface="ＭＳ Ｐゴシック" pitchFamily="-110" charset="-128"/>
            </a:endParaRPr>
          </a:p>
          <a:p>
            <a:endParaRPr lang="en-US" dirty="0">
              <a:ea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40327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6473</TotalTime>
  <Words>1070</Words>
  <Application>Microsoft Office PowerPoint</Application>
  <PresentationFormat>On-screen Show (4:3)</PresentationFormat>
  <Paragraphs>521</Paragraphs>
  <Slides>24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b0111 ALU</vt:lpstr>
      <vt:lpstr>Today</vt:lpstr>
      <vt:lpstr>Full Adder</vt:lpstr>
      <vt:lpstr>Full Adder</vt:lpstr>
      <vt:lpstr>Multi-Bit Addition</vt:lpstr>
      <vt:lpstr>Multi-Bit Addition</vt:lpstr>
      <vt:lpstr>Full Adder as a LUT in Gates</vt:lpstr>
      <vt:lpstr>Full Adder as a LUT in Gates</vt:lpstr>
      <vt:lpstr>Timing with Alternate Topology</vt:lpstr>
      <vt:lpstr>Timing with Alternate Topology</vt:lpstr>
      <vt:lpstr>Growth Rates</vt:lpstr>
      <vt:lpstr>Growth Rates</vt:lpstr>
      <vt:lpstr>As a GIANT LUT?</vt:lpstr>
      <vt:lpstr>As a GIANT LUT?</vt:lpstr>
      <vt:lpstr>As a GIANT LUT!</vt:lpstr>
      <vt:lpstr>Adder/Subtractor</vt:lpstr>
      <vt:lpstr>ALU: Arithmetic Logic Unit</vt:lpstr>
      <vt:lpstr>Bit Slice ALU Design</vt:lpstr>
      <vt:lpstr>Bit Slice ALU Design (cont.)</vt:lpstr>
      <vt:lpstr>SLT</vt:lpstr>
      <vt:lpstr>ALU Construction Summary</vt:lpstr>
      <vt:lpstr>Growing Shifters</vt:lpstr>
      <vt:lpstr>PowerPoint Presentation</vt:lpstr>
      <vt:lpstr>As a GIANT LUT!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110 Arithmetic</dc:title>
  <dc:creator>Eric</dc:creator>
  <cp:lastModifiedBy>Eric</cp:lastModifiedBy>
  <cp:revision>41</cp:revision>
  <dcterms:created xsi:type="dcterms:W3CDTF">2012-09-21T16:47:51Z</dcterms:created>
  <dcterms:modified xsi:type="dcterms:W3CDTF">2013-09-29T22:38:17Z</dcterms:modified>
</cp:coreProperties>
</file>