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5" r:id="rId2"/>
    <p:sldId id="278" r:id="rId3"/>
    <p:sldId id="277" r:id="rId4"/>
    <p:sldId id="276" r:id="rId5"/>
    <p:sldId id="279" r:id="rId6"/>
    <p:sldId id="280" r:id="rId7"/>
    <p:sldId id="274" r:id="rId8"/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8" r:id="rId20"/>
    <p:sldId id="269" r:id="rId21"/>
    <p:sldId id="267" r:id="rId22"/>
    <p:sldId id="273" r:id="rId23"/>
    <p:sldId id="271" r:id="rId24"/>
    <p:sldId id="272" r:id="rId25"/>
    <p:sldId id="270" r:id="rId26"/>
    <p:sldId id="281" r:id="rId27"/>
    <p:sldId id="282" r:id="rId2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83" autoAdjust="0"/>
    <p:restoredTop sz="94614" autoAdjust="0"/>
  </p:normalViewPr>
  <p:slideViewPr>
    <p:cSldViewPr>
      <p:cViewPr varScale="1">
        <p:scale>
          <a:sx n="95" d="100"/>
          <a:sy n="95" d="100"/>
        </p:scale>
        <p:origin x="-1356" y="-1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FE7A6-2D33-4782-874A-A2DEBAC3A7CB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4FCE0-A222-404B-9F3D-0DB6F1186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5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4FCE0-A222-404B-9F3D-0DB6F11867C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3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40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49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9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78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57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5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81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8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70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39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F6A-BA09-41D7-82B2-313B2D910A95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8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21F6A-BA09-41D7-82B2-313B2D910A95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D90F-4254-4D9B-B62C-60DD83299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29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OT</a:t>
            </a:r>
          </a:p>
        </p:txBody>
      </p:sp>
    </p:spTree>
    <p:extLst>
      <p:ext uri="{BB962C8B-B14F-4D97-AF65-F5344CB8AC3E}">
        <p14:creationId xmlns:p14="http://schemas.microsoft.com/office/powerpoint/2010/main" val="30996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입출력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출력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		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“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강호동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40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System.out.print(“ “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		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print(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+”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나이는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“+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”+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2.System.out.printf(“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형식문자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 , </a:t>
            </a:r>
            <a:r>
              <a:rPr lang="ko-KR" altLang="en-US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)	printf( “%5s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나이는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%d 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입니다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” , </a:t>
            </a:r>
            <a:r>
              <a:rPr lang="ko-KR" altLang="en-US" sz="16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이름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z="16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나이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)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3.System.out.println(“ 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“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키보드로부터 바이트를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입력받아서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 scanner = new Scanner(System.in) : next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메소드를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이용한 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	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공백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띄어쓰기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미포함 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.nextLine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	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공백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띄어쓰기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포함 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*next()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후 바로 사용시 문제발생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scanner.nextInt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</a:t>
            </a:r>
            <a:endParaRPr lang="en-US" altLang="ko-KR" sz="150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 </a:t>
            </a:r>
            <a:r>
              <a:rPr lang="en-US" altLang="ko-KR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scanner.nextDouble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()  </a:t>
            </a:r>
          </a:p>
          <a:p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2.System.in.read()	: </a:t>
            </a:r>
            <a:r>
              <a:rPr lang="ko-KR" altLang="en-US" sz="1500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ko-KR" altLang="en-US" sz="15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필요</a:t>
            </a:r>
            <a:endParaRPr lang="en-US" altLang="ko-KR" sz="15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형식문자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printf , format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관련메소드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				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%d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%5d : 5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칸 자리 차지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\n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줄 바꿈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%f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%.2f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소수점 자리 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\t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들여쓰기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%c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%05d : 5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칸중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빈칸이면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0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채우기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\r 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음으로 이동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%s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문자열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862376" y="2305218"/>
            <a:ext cx="5971855" cy="404165"/>
            <a:chOff x="1174984" y="1988840"/>
            <a:chExt cx="5971855" cy="404165"/>
          </a:xfrm>
        </p:grpSpPr>
        <p:sp>
          <p:nvSpPr>
            <p:cNvPr id="6" name="직사각형 5"/>
            <p:cNvSpPr/>
            <p:nvPr/>
          </p:nvSpPr>
          <p:spPr>
            <a:xfrm>
              <a:off x="1174984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키보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드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84848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스트</a:t>
              </a:r>
              <a:r>
                <a:rPr lang="ko-KR" altLang="en-US" err="1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림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033120" y="1988840"/>
              <a:ext cx="1113719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프로그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램</a:t>
              </a:r>
            </a:p>
          </p:txBody>
        </p:sp>
        <p:cxnSp>
          <p:nvCxnSpPr>
            <p:cNvPr id="9" name="직선 화살표 연결선 8"/>
            <p:cNvCxnSpPr>
              <a:stCxn id="6" idx="3"/>
              <a:endCxn id="7" idx="1"/>
            </p:cNvCxnSpPr>
            <p:nvPr/>
          </p:nvCxnSpPr>
          <p:spPr>
            <a:xfrm>
              <a:off x="2288703" y="2168860"/>
              <a:ext cx="129614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7" idx="3"/>
              <a:endCxn id="8" idx="1"/>
            </p:cNvCxnSpPr>
            <p:nvPr/>
          </p:nvCxnSpPr>
          <p:spPr>
            <a:xfrm>
              <a:off x="4698567" y="2168860"/>
              <a:ext cx="133455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612739" y="2146784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endParaRPr lang="ko-KR" altLang="en-US" sz="1000"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11298" y="2132856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smtClean="0"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endParaRPr lang="ko-KR" altLang="en-US" sz="1000"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3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개를 저장 할 수 있는 메모리 공간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스택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영역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힙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영역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숫자로 시작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대소문자 구분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!!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지역변수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VS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전역변수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지역변수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특정 괄호 안에서 선언시에는 괄호 밖에서는 사용불가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전역변수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키워드를 사용시 모든 곳에서 사용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자료 형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미리 정해진 메모리크기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효율성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boolean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char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byte	short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err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int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long	float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double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자료 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Boolean , Char , Byte , Short , Integer , Long , Float , Double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java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기본 타입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(INT)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(DOUBLE)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타입변환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 형 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 형 변환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캐스팅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 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크기 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byte -&gt; short(char) -&gt; int -&gt; long -&gt; float -&gt; double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int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10;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 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!!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메모리 손실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10.5;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int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(int)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	</a:t>
            </a: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pic>
        <p:nvPicPr>
          <p:cNvPr id="2050" name="Picture 2" descr="코딩 팁: [ JAVA(자바) - 3 ] 변수(기본형 or 참조형:클래스) / 배열 / 컬렉션 프레임워크 요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224" y="332656"/>
            <a:ext cx="2662142" cy="864096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9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산술연산자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더하기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연결연산자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–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빼기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곱하기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/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나누기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%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나머지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&gt;=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&lt;=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&gt;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초과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&lt;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미만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같다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!=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같지않다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 이상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&amp;&amp; : AND		|| : OR	!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TRUE-&gt;FALSE  / FALSE=&gt;TRUE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대입연산자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=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오른쪽값이 왼쪽에 대입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+= *= /= -= %=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증감연산자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++ :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-- :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감소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조건연산자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조건식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?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조건식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짝 찾기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배수 찾기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Day02_3 ]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다양한 경우의수 에 따른 제어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if : true / false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비교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논리반환메소드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if(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if(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if(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3 )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  else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switch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데이터 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논리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, break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switch(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검색대상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){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case 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찾는값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1’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 ; break;		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case ‘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찾는값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2’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; break;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default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거짓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}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1026" name="Picture 2" descr="https://media.vlpt.us/images/foeverna/post/e5c7858f-76ce-4d60-9794-f2b383ce14e1/awef2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367" y="868961"/>
            <a:ext cx="4291685" cy="212799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ow of switch statement in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334" y="3140968"/>
            <a:ext cx="3235424" cy="335119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5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조건에 따른 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while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무한루프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while(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}		//  	while(true){  }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for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for(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시작값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증감식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 }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for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 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객체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변수를 하나씩 꺼내기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for(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임시변수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리스트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{  }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</a:p>
        </p:txBody>
      </p:sp>
      <p:pic>
        <p:nvPicPr>
          <p:cNvPr id="3074" name="Picture 2" descr="Java For loop with Examples - GeeksforGee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16" y="3119689"/>
            <a:ext cx="4563507" cy="280831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Java while loop with Examples - GeeksforGeek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91" y="3119689"/>
            <a:ext cx="4563507" cy="280831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28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자료형의 여러 개 메모리 수집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관리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인덱스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2. 2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]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다차원 배열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][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]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new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 길이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열 길이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높이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API [ Arrays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문 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 개의 인덱스 접근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특정 값 찾기 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배열내 빈 공간에 값 추가 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</a:t>
            </a:r>
            <a:r>
              <a:rPr lang="en-US" altLang="ko-KR" b="1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pic>
        <p:nvPicPr>
          <p:cNvPr id="4104" name="Picture 8" descr="처음하시는 분들을 위한 C언어 기초강의 - 17 [나는 차원이 달라!! 다차원배열(2차원배열, 3차원배열)] :: Hello 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00" y="2420888"/>
            <a:ext cx="4032448" cy="16987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62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중간체크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입출력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[Day01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Day02 ]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Day02 ]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제어문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반복문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Day03 , Day04 ]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Day04 , Day05 ]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/>
            </a:r>
            <a:b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</a:b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Mini Program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Day02_4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배수찾기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짝수 찾기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Day03_8_ATM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프로그램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Day04_2_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가위바위보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Day04_3_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키오스크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Day04_6_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틱택토게임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6. Day04_7_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로또판별기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7. Day05_2_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회원제방문록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8.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Day05_4_Board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배열버전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82624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실제로 존재하는 것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사물 또는 개념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실물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코드화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  <a:sym typeface="Wingdings" panose="05000000000000000000" pitchFamily="2" charset="2"/>
              </a:rPr>
              <a:t>]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설계도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인스턴스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이용한 메모리 할당 변수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클래스명  변수명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=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 )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멤버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 뒤에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연산자 통한 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접근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객체없이 바로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			new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12848" y="1916832"/>
            <a:ext cx="2168624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private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final 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4.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6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컬렉션프레임워크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21560" y="1916832"/>
            <a:ext cx="2736304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초기값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빈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필드를 받는 생성자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특정 필드를 받는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------------------------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* Setter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메소드를 통한 필드      접근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77144" y="1916832"/>
            <a:ext cx="3312368" cy="23762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행동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1.Getter , Setter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2.Controller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여러가지 기능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3.@Override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기존메소드 재정의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---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추상메소드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디폴트메소드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정적메소드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static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8504" y="4365104"/>
            <a:ext cx="2168624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제목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내용 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작성자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작성일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 조회수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6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댓글 리스트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52800" y="4365104"/>
            <a:ext cx="3312368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행동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1.Getter , Setter 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private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게시물등록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게시물조회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게시물삭제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게시물수정 메소드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게시물댓글조회 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 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21560" y="4365104"/>
            <a:ext cx="2736304" cy="20798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객체의 초기값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빈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필드를 받는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게시물등록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게시물조회 생성자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2480" y="1340768"/>
            <a:ext cx="9505056" cy="51845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13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구성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1.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코드 재활용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인수에 따른 서로 다른 결과와 실행값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매개변수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호출시 메소드 안으로 들어오는 데이터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(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호출시 들어오는 데이터와 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자료형 동일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배열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컬렉션프레임워크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인수의 개수는 본인 선택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return :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종료시 메소드 호출한 곳으로 이동하는 데이터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선언된 반환타입의 데이터만 반환 가능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void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데이터 없다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return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return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종료 뜻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조건에 따른 여러 번 사용 가능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선언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int num , int num2 ) { return 10.5  }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{return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10.5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}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 { return }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public void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int num , int num2 ) { return }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( 3 , 5 )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2.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double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반환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( 3 , 5 )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5.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호출 방법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 생성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static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메소드명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537176" y="5301208"/>
            <a:ext cx="3128099" cy="1479189"/>
            <a:chOff x="4664968" y="3311607"/>
            <a:chExt cx="4825304" cy="3024336"/>
          </a:xfrm>
        </p:grpSpPr>
        <p:grpSp>
          <p:nvGrpSpPr>
            <p:cNvPr id="10" name="그룹 9"/>
            <p:cNvGrpSpPr/>
            <p:nvPr/>
          </p:nvGrpSpPr>
          <p:grpSpPr>
            <a:xfrm>
              <a:off x="5241032" y="4012900"/>
              <a:ext cx="3046430" cy="1619956"/>
              <a:chOff x="5310316" y="2596940"/>
              <a:chExt cx="3046430" cy="1619956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5310316" y="2924944"/>
                <a:ext cx="3046430" cy="1016496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r>
                  <a:rPr lang="en-US" altLang="ko-KR" sz="120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            </a:t>
                </a:r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메소드 정의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5382323" y="2596940"/>
                <a:ext cx="1764578" cy="355849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인수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[ </a:t>
                </a:r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매개변수 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] </a:t>
                </a: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645188" y="3861048"/>
                <a:ext cx="1656184" cy="355848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반환</a:t>
                </a:r>
                <a:r>
                  <a:rPr lang="en-US" altLang="ko-KR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[ return ]  </a:t>
                </a:r>
              </a:p>
              <a:p>
                <a:r>
                  <a:rPr lang="ko-KR" altLang="en-US" sz="1200" smtClean="0">
                    <a:solidFill>
                      <a:schemeClr val="tx1"/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rPr>
                  <a:t> </a:t>
                </a:r>
                <a:endPara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4664968" y="3311607"/>
              <a:ext cx="4825304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변수 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=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메소드 호출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 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</a:t>
              </a:r>
              <a:r>
                <a:rPr lang="en-US" altLang="ko-KR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  ) </a:t>
              </a:r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1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z="11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1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64968" y="5903895"/>
              <a:ext cx="4824536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변수 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=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메소드 호출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(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 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들어갈데이터</a:t>
              </a:r>
              <a:r>
                <a:rPr lang="en-US" altLang="ko-KR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  ) </a:t>
              </a:r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2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r>
                <a:rPr lang="ko-KR" altLang="en-US" sz="12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endParaRPr lang="en-US" altLang="ko-KR" sz="12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637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상속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extends ]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목적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기존 클래스로부터 메모리 받아서 빠른 설계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자식클래스로 객체 선언시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 생성자 먼저 실행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부모클래스의 멤버 호출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부모클래스의 생성자호출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super( )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부모클래스의 필드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메소드호출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super.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필드명 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, super.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메스드명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 )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재정의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@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Override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extends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하나의 클래스로부터만 상속 받기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인터페이스 차이점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6.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형변환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자동형변환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자식객체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부모객체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강제형변환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부모객체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-&gt;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자식객체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최상위 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Object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모든 클래스는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Object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상속을 받는다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100%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객체지향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320674" y="4423674"/>
            <a:ext cx="4593046" cy="1323020"/>
            <a:chOff x="2350443" y="1052736"/>
            <a:chExt cx="4593046" cy="1323020"/>
          </a:xfrm>
        </p:grpSpPr>
        <p:sp>
          <p:nvSpPr>
            <p:cNvPr id="5" name="직사각형 4"/>
            <p:cNvSpPr/>
            <p:nvPr/>
          </p:nvSpPr>
          <p:spPr>
            <a:xfrm>
              <a:off x="3584848" y="1052736"/>
              <a:ext cx="1800200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*super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부모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350443" y="1616819"/>
              <a:ext cx="2134505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*sub,super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슈퍼클래스 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864768" y="2123728"/>
              <a:ext cx="1152128" cy="25202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300173" y="2123728"/>
              <a:ext cx="1152128" cy="25202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808984" y="1611907"/>
              <a:ext cx="2134505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*sub,super [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자식 클래스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, </a:t>
              </a:r>
              <a:r>
                <a:rPr lang="ko-KR" altLang="en-US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슈퍼클래스  </a:t>
              </a:r>
              <a:r>
                <a:rPr lang="en-US" altLang="ko-KR" sz="1000" smtClean="0">
                  <a:solidFill>
                    <a:schemeClr val="tx1"/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]</a:t>
              </a: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  <a:p>
              <a:endParaRPr lang="en-US" altLang="ko-KR" sz="1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cxnSp>
          <p:nvCxnSpPr>
            <p:cNvPr id="11" name="직선 화살표 연결선 10"/>
            <p:cNvCxnSpPr>
              <a:stCxn id="5" idx="2"/>
              <a:endCxn id="6" idx="0"/>
            </p:cNvCxnSpPr>
            <p:nvPr/>
          </p:nvCxnSpPr>
          <p:spPr>
            <a:xfrm flipH="1">
              <a:off x="3417696" y="1340768"/>
              <a:ext cx="1067252" cy="27605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5" idx="2"/>
              <a:endCxn id="10" idx="0"/>
            </p:cNvCxnSpPr>
            <p:nvPr/>
          </p:nvCxnSpPr>
          <p:spPr>
            <a:xfrm>
              <a:off x="4484948" y="1340768"/>
              <a:ext cx="1391289" cy="27113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6" idx="2"/>
              <a:endCxn id="8" idx="0"/>
            </p:cNvCxnSpPr>
            <p:nvPr/>
          </p:nvCxnSpPr>
          <p:spPr>
            <a:xfrm>
              <a:off x="3417696" y="1904851"/>
              <a:ext cx="23136" cy="21887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0" idx="2"/>
              <a:endCxn id="9" idx="0"/>
            </p:cNvCxnSpPr>
            <p:nvPr/>
          </p:nvCxnSpPr>
          <p:spPr>
            <a:xfrm>
              <a:off x="5876237" y="1899939"/>
              <a:ext cx="0" cy="22378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상속 다이어그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368" y="332656"/>
            <a:ext cx="1438184" cy="138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2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ko-KR" altLang="en-US"/>
          </a:p>
          <a:p>
            <a:r>
              <a:rPr lang="en-US" altLang="ko-KR"/>
              <a:t>5</a:t>
            </a:r>
            <a:r>
              <a:rPr lang="ko-KR" altLang="en-US"/>
              <a:t>개월 </a:t>
            </a:r>
            <a:r>
              <a:rPr lang="en-US" altLang="ko-KR"/>
              <a:t>[ 800 ] </a:t>
            </a:r>
          </a:p>
          <a:p>
            <a:r>
              <a:rPr lang="en-US" altLang="ko-KR"/>
              <a:t>1.java[ CONSOLE </a:t>
            </a:r>
            <a:r>
              <a:rPr lang="ko-KR" altLang="en-US"/>
              <a:t>프로젝트 </a:t>
            </a:r>
            <a:r>
              <a:rPr lang="en-US" altLang="ko-KR"/>
              <a:t>] </a:t>
            </a:r>
          </a:p>
          <a:p>
            <a:r>
              <a:rPr lang="en-US" altLang="ko-KR"/>
              <a:t>2.</a:t>
            </a:r>
            <a:r>
              <a:rPr lang="en-US" altLang="ko-KR" u="sng"/>
              <a:t>javafx [ </a:t>
            </a:r>
            <a:r>
              <a:rPr lang="ko-KR" altLang="en-US" u="sng"/>
              <a:t>소프트웨어 </a:t>
            </a:r>
            <a:r>
              <a:rPr lang="en-US" altLang="ko-KR" u="sng"/>
              <a:t>] DB[ JAVAFX </a:t>
            </a:r>
            <a:r>
              <a:rPr lang="ko-KR" altLang="en-US" u="sng"/>
              <a:t>프로젝트 </a:t>
            </a:r>
            <a:r>
              <a:rPr lang="en-US" altLang="ko-KR" u="sng"/>
              <a:t>] </a:t>
            </a:r>
          </a:p>
          <a:p>
            <a:r>
              <a:rPr lang="en-US" altLang="ko-KR"/>
              <a:t>3.JSP [ HTML CSS JS ][ JSP </a:t>
            </a:r>
            <a:r>
              <a:rPr lang="ko-KR" altLang="en-US"/>
              <a:t>홈페이지 프로젝트 </a:t>
            </a:r>
            <a:r>
              <a:rPr lang="en-US" altLang="ko-KR"/>
              <a:t>] 3~4</a:t>
            </a:r>
          </a:p>
          <a:p>
            <a:r>
              <a:rPr lang="en-US" altLang="ko-KR"/>
              <a:t>4.SPRING [ JAVA ] </a:t>
            </a:r>
          </a:p>
          <a:p>
            <a:r>
              <a:rPr lang="en-US" altLang="ko-KR"/>
              <a:t>5.</a:t>
            </a:r>
            <a:r>
              <a:rPr lang="ko-KR" altLang="en-US"/>
              <a:t>프로젝트 </a:t>
            </a:r>
            <a:r>
              <a:rPr lang="en-US" altLang="ko-KR"/>
              <a:t>[ Spring </a:t>
            </a:r>
            <a:r>
              <a:rPr lang="ko-KR" altLang="en-US"/>
              <a:t>프로젝트 </a:t>
            </a:r>
            <a:r>
              <a:rPr lang="en-US" altLang="ko-KR"/>
              <a:t>] 2~3 </a:t>
            </a:r>
          </a:p>
          <a:p>
            <a:r>
              <a:rPr lang="en-US" altLang="ko-KR"/>
              <a:t>-------------------------------------------------------------</a:t>
            </a:r>
          </a:p>
          <a:p>
            <a:r>
              <a:rPr lang="en-US" altLang="ko-KR"/>
              <a:t>1. </a:t>
            </a:r>
            <a:r>
              <a:rPr lang="ko-KR" altLang="en-US"/>
              <a:t>코딩테스트 </a:t>
            </a:r>
            <a:r>
              <a:rPr lang="en-US" altLang="ko-KR"/>
              <a:t>[ </a:t>
            </a:r>
            <a:r>
              <a:rPr lang="ko-KR" altLang="en-US"/>
              <a:t>백준 사이트 </a:t>
            </a:r>
            <a:r>
              <a:rPr lang="en-US" altLang="ko-KR"/>
              <a:t>] · </a:t>
            </a:r>
            <a:r>
              <a:rPr lang="ko-KR" altLang="en-US"/>
              <a:t>중등수학 </a:t>
            </a:r>
          </a:p>
          <a:p>
            <a:r>
              <a:rPr lang="en-US" altLang="ko-KR"/>
              <a:t>2. </a:t>
            </a:r>
            <a:r>
              <a:rPr lang="ko-KR" altLang="en-US"/>
              <a:t>컴퓨터구조 책</a:t>
            </a:r>
          </a:p>
          <a:p>
            <a:r>
              <a:rPr lang="en-US" altLang="ko-KR"/>
              <a:t>3. </a:t>
            </a:r>
            <a:r>
              <a:rPr lang="en-US" altLang="ko-KR" u="sng"/>
              <a:t>git[ </a:t>
            </a:r>
            <a:r>
              <a:rPr lang="ko-KR" altLang="en-US" u="sng"/>
              <a:t>코드 저장소 </a:t>
            </a:r>
            <a:r>
              <a:rPr lang="en-US" altLang="ko-KR" u="sng"/>
              <a:t>, </a:t>
            </a:r>
            <a:r>
              <a:rPr lang="ko-KR" altLang="en-US" u="sng"/>
              <a:t>백업 </a:t>
            </a:r>
            <a:r>
              <a:rPr lang="en-US" altLang="ko-KR" u="sng"/>
              <a:t>, </a:t>
            </a:r>
            <a:r>
              <a:rPr lang="ko-KR" altLang="en-US" u="sng"/>
              <a:t>라이브 </a:t>
            </a:r>
            <a:r>
              <a:rPr lang="en-US" altLang="ko-KR" u="sng"/>
              <a:t>, </a:t>
            </a:r>
            <a:r>
              <a:rPr lang="ko-KR" altLang="en-US" u="sng"/>
              <a:t>배포 등 </a:t>
            </a:r>
            <a:r>
              <a:rPr lang="en-US" altLang="ko-KR" u="sng"/>
              <a:t>]  , aws</a:t>
            </a:r>
          </a:p>
          <a:p>
            <a:r>
              <a:rPr lang="en-US" altLang="ko-KR"/>
              <a:t>4. </a:t>
            </a:r>
            <a:r>
              <a:rPr lang="ko-KR" altLang="en-US"/>
              <a:t>이클립스</a:t>
            </a:r>
            <a:r>
              <a:rPr lang="en-US" altLang="ko-KR"/>
              <a:t>[</a:t>
            </a:r>
            <a:r>
              <a:rPr lang="ko-KR" altLang="en-US"/>
              <a:t>무료</a:t>
            </a:r>
            <a:r>
              <a:rPr lang="en-US" altLang="ko-KR"/>
              <a:t>] , </a:t>
            </a:r>
            <a:r>
              <a:rPr lang="ko-KR" altLang="en-US"/>
              <a:t>인텔리제이</a:t>
            </a:r>
            <a:r>
              <a:rPr lang="en-US" altLang="ko-KR"/>
              <a:t>[</a:t>
            </a:r>
            <a:r>
              <a:rPr lang="ko-KR" altLang="en-US"/>
              <a:t>유료</a:t>
            </a:r>
            <a:r>
              <a:rPr lang="en-US" altLang="ko-KR"/>
              <a:t>]</a:t>
            </a:r>
          </a:p>
          <a:p>
            <a:r>
              <a:rPr lang="en-US" altLang="ko-KR"/>
              <a:t>---------------------------------------------------------------</a:t>
            </a:r>
          </a:p>
          <a:p>
            <a:r>
              <a:rPr lang="en-US" altLang="ko-KR"/>
              <a:t>java </a:t>
            </a:r>
            <a:r>
              <a:rPr lang="ko-KR" altLang="en-US"/>
              <a:t>설치 </a:t>
            </a:r>
            <a:r>
              <a:rPr lang="en-US" altLang="ko-KR"/>
              <a:t>[ JDK : </a:t>
            </a:r>
            <a:r>
              <a:rPr lang="ko-KR" altLang="en-US"/>
              <a:t>자바 개발 도구 </a:t>
            </a:r>
            <a:r>
              <a:rPr lang="en-US" altLang="ko-KR"/>
              <a:t>[ </a:t>
            </a:r>
            <a:r>
              <a:rPr lang="ko-KR" altLang="en-US"/>
              <a:t>미리 만들어진 코드 </a:t>
            </a:r>
            <a:r>
              <a:rPr lang="en-US" altLang="ko-KR"/>
              <a:t>] ] </a:t>
            </a:r>
          </a:p>
          <a:p>
            <a:r>
              <a:rPr lang="en-US" altLang="ko-KR"/>
              <a:t>1. JDK </a:t>
            </a:r>
            <a:r>
              <a:rPr lang="ko-KR" altLang="en-US"/>
              <a:t>설치 </a:t>
            </a:r>
          </a:p>
          <a:p>
            <a:r>
              <a:rPr lang="en-US" altLang="ko-KR"/>
              <a:t>2. </a:t>
            </a:r>
            <a:r>
              <a:rPr lang="ko-KR" altLang="en-US"/>
              <a:t>환경설정</a:t>
            </a:r>
          </a:p>
          <a:p>
            <a:r>
              <a:rPr lang="en-US" altLang="ko-KR"/>
              <a:t>[ </a:t>
            </a:r>
            <a:r>
              <a:rPr lang="ko-KR" altLang="en-US"/>
              <a:t>새로 만들기 </a:t>
            </a:r>
            <a:r>
              <a:rPr lang="en-US" altLang="ko-KR"/>
              <a:t>]</a:t>
            </a:r>
          </a:p>
          <a:p>
            <a:r>
              <a:rPr lang="en-US" altLang="ko-KR"/>
              <a:t>1. JAVA_HOME   [ </a:t>
            </a:r>
            <a:r>
              <a:rPr lang="ko-KR" altLang="en-US"/>
              <a:t>윈도우</a:t>
            </a:r>
            <a:r>
              <a:rPr lang="en-US" altLang="ko-KR"/>
              <a:t>(</a:t>
            </a:r>
            <a:r>
              <a:rPr lang="ko-KR" altLang="en-US"/>
              <a:t>운영체제</a:t>
            </a:r>
            <a:r>
              <a:rPr lang="en-US" altLang="ko-KR"/>
              <a:t>) </a:t>
            </a:r>
            <a:r>
              <a:rPr lang="ko-KR" altLang="en-US"/>
              <a:t>에서 </a:t>
            </a:r>
            <a:r>
              <a:rPr lang="en-US" altLang="ko-KR"/>
              <a:t>JDK </a:t>
            </a:r>
            <a:r>
              <a:rPr lang="ko-KR" altLang="en-US"/>
              <a:t>연결 </a:t>
            </a:r>
            <a:r>
              <a:rPr lang="en-US" altLang="ko-KR"/>
              <a:t>] </a:t>
            </a:r>
          </a:p>
          <a:p>
            <a:r>
              <a:rPr lang="en-US" altLang="ko-KR"/>
              <a:t>C:\Program Files\Java\</a:t>
            </a:r>
            <a:r>
              <a:rPr lang="en-US" altLang="ko-KR" u="sng"/>
              <a:t>jdk-11.0.11 [ </a:t>
            </a:r>
            <a:r>
              <a:rPr lang="ko-KR" altLang="en-US" u="sng"/>
              <a:t>다운받은 </a:t>
            </a:r>
            <a:r>
              <a:rPr lang="en-US" altLang="ko-KR" u="sng"/>
              <a:t>JAVA </a:t>
            </a:r>
            <a:r>
              <a:rPr lang="ko-KR" altLang="en-US" u="sng"/>
              <a:t>경로 </a:t>
            </a:r>
            <a:r>
              <a:rPr lang="en-US" altLang="ko-KR" u="sng"/>
              <a:t>] </a:t>
            </a:r>
          </a:p>
          <a:p>
            <a:r>
              <a:rPr lang="en-US" altLang="ko-KR"/>
              <a:t>2. CLASSPATH  [ </a:t>
            </a:r>
            <a:r>
              <a:rPr lang="ko-KR" altLang="en-US"/>
              <a:t>미리 만들어진 라이브러리 경로 연결 </a:t>
            </a:r>
            <a:r>
              <a:rPr lang="en-US" altLang="ko-KR"/>
              <a:t>]</a:t>
            </a:r>
          </a:p>
          <a:p>
            <a:r>
              <a:rPr lang="en-US" altLang="ko-KR"/>
              <a:t>%JAVA_HOME%\</a:t>
            </a:r>
            <a:r>
              <a:rPr lang="en-US" altLang="ko-KR" u="sng"/>
              <a:t>lib[ </a:t>
            </a:r>
            <a:r>
              <a:rPr lang="ko-KR" altLang="en-US" u="sng"/>
              <a:t>백슬래시 </a:t>
            </a:r>
            <a:r>
              <a:rPr lang="en-US" altLang="ko-KR" u="sng"/>
              <a:t>\ ]</a:t>
            </a:r>
          </a:p>
          <a:p>
            <a:r>
              <a:rPr lang="en-US" altLang="ko-KR"/>
              <a:t>3. [ path </a:t>
            </a:r>
            <a:r>
              <a:rPr lang="ko-KR" altLang="en-US"/>
              <a:t>변수 </a:t>
            </a:r>
            <a:r>
              <a:rPr lang="en-US" altLang="ko-KR"/>
              <a:t>-&gt; </a:t>
            </a:r>
            <a:r>
              <a:rPr lang="ko-KR" altLang="en-US"/>
              <a:t>편집 </a:t>
            </a:r>
            <a:r>
              <a:rPr lang="en-US" altLang="ko-KR"/>
              <a:t>-&gt; </a:t>
            </a:r>
            <a:r>
              <a:rPr lang="ko-KR" altLang="en-US"/>
              <a:t>새로 만들기  </a:t>
            </a:r>
            <a:r>
              <a:rPr lang="en-US" altLang="ko-KR"/>
              <a:t>]</a:t>
            </a:r>
          </a:p>
          <a:p>
            <a:r>
              <a:rPr lang="en-US" altLang="ko-KR"/>
              <a:t> %JAVA_HOME%\</a:t>
            </a:r>
            <a:r>
              <a:rPr lang="en-US" altLang="ko-KR" u="sng"/>
              <a:t>lib</a:t>
            </a:r>
          </a:p>
          <a:p>
            <a:r>
              <a:rPr lang="en-US" altLang="ko-KR"/>
              <a:t>JDK</a:t>
            </a:r>
            <a:r>
              <a:rPr lang="ko-KR" altLang="en-US"/>
              <a:t>가 윈도우에 설치 되었는지 확인 </a:t>
            </a:r>
          </a:p>
          <a:p>
            <a:r>
              <a:rPr lang="ko-KR" altLang="en-US"/>
              <a:t>윈도우검색 </a:t>
            </a:r>
            <a:r>
              <a:rPr lang="en-US" altLang="ko-KR"/>
              <a:t>-&gt; </a:t>
            </a:r>
            <a:r>
              <a:rPr lang="en-US" altLang="ko-KR" u="sng"/>
              <a:t>cmd -&gt; java -version</a:t>
            </a:r>
          </a:p>
          <a:p>
            <a:endParaRPr lang="ko-KR" altLang="en-US"/>
          </a:p>
          <a:p>
            <a:r>
              <a:rPr lang="ko-KR" altLang="en-US"/>
              <a:t>이클립스 설치 </a:t>
            </a:r>
            <a:r>
              <a:rPr lang="en-US" altLang="ko-KR"/>
              <a:t>[ </a:t>
            </a:r>
            <a:r>
              <a:rPr lang="ko-KR" altLang="en-US"/>
              <a:t>에디터   </a:t>
            </a:r>
            <a:r>
              <a:rPr lang="en-US" altLang="ko-KR"/>
              <a:t>=&gt; </a:t>
            </a:r>
            <a:r>
              <a:rPr lang="ko-KR" altLang="en-US"/>
              <a:t>메모장 </a:t>
            </a:r>
            <a:r>
              <a:rPr lang="en-US" altLang="ko-KR"/>
              <a:t>] </a:t>
            </a:r>
          </a:p>
          <a:p>
            <a:r>
              <a:rPr lang="en-US" altLang="ko-KR"/>
              <a:t>Java Developers </a:t>
            </a:r>
          </a:p>
          <a:p>
            <a:endParaRPr lang="ko-KR" altLang="en-US"/>
          </a:p>
          <a:p>
            <a:r>
              <a:rPr lang="en-US" altLang="ko-KR"/>
              <a:t>[ </a:t>
            </a:r>
            <a:r>
              <a:rPr lang="ko-KR" altLang="en-US"/>
              <a:t>폴더</a:t>
            </a:r>
            <a:r>
              <a:rPr lang="en-US" altLang="ko-KR"/>
              <a:t>/</a:t>
            </a:r>
            <a:r>
              <a:rPr lang="ko-KR" altLang="en-US"/>
              <a:t>파일 단위 </a:t>
            </a:r>
            <a:r>
              <a:rPr lang="en-US" altLang="ko-KR"/>
              <a:t>] </a:t>
            </a:r>
          </a:p>
          <a:p>
            <a:r>
              <a:rPr lang="en-US" altLang="ko-KR"/>
              <a:t>1. </a:t>
            </a:r>
            <a:r>
              <a:rPr lang="ko-KR" altLang="en-US"/>
              <a:t>워크페이스 </a:t>
            </a:r>
            <a:r>
              <a:rPr lang="en-US" altLang="ko-KR"/>
              <a:t>[ </a:t>
            </a:r>
            <a:r>
              <a:rPr lang="ko-KR" altLang="en-US"/>
              <a:t>작업 폴더 </a:t>
            </a:r>
            <a:r>
              <a:rPr lang="en-US" altLang="ko-KR"/>
              <a:t>]</a:t>
            </a:r>
          </a:p>
          <a:p>
            <a:r>
              <a:rPr lang="en-US" altLang="ko-KR"/>
              <a:t>2. </a:t>
            </a:r>
            <a:r>
              <a:rPr lang="ko-KR" altLang="en-US"/>
              <a:t>프로젝트 </a:t>
            </a:r>
            <a:r>
              <a:rPr lang="en-US" altLang="ko-KR"/>
              <a:t>[ </a:t>
            </a:r>
            <a:r>
              <a:rPr lang="ko-KR" altLang="en-US"/>
              <a:t>패키지를 묶어주는 폴더 </a:t>
            </a:r>
            <a:r>
              <a:rPr lang="en-US" altLang="ko-KR"/>
              <a:t>] =&gt; </a:t>
            </a:r>
            <a:r>
              <a:rPr lang="ko-KR" altLang="en-US"/>
              <a:t>라이브러리</a:t>
            </a:r>
            <a:r>
              <a:rPr lang="en-US" altLang="ko-KR"/>
              <a:t>[</a:t>
            </a:r>
            <a:r>
              <a:rPr lang="ko-KR" altLang="en-US"/>
              <a:t>미리 만들어진코드</a:t>
            </a:r>
            <a:r>
              <a:rPr lang="en-US" altLang="ko-KR"/>
              <a:t>] </a:t>
            </a:r>
            <a:r>
              <a:rPr lang="ko-KR" altLang="en-US"/>
              <a:t>제공</a:t>
            </a:r>
          </a:p>
          <a:p>
            <a:r>
              <a:rPr lang="en-US" altLang="ko-KR"/>
              <a:t>1. </a:t>
            </a:r>
            <a:r>
              <a:rPr lang="ko-KR" altLang="en-US"/>
              <a:t>라이브러리 폴더 </a:t>
            </a:r>
            <a:r>
              <a:rPr lang="en-US" altLang="ko-KR"/>
              <a:t>[ </a:t>
            </a:r>
            <a:r>
              <a:rPr lang="ko-KR" altLang="en-US"/>
              <a:t>미리 만들어진 클래스</a:t>
            </a:r>
            <a:r>
              <a:rPr lang="en-US" altLang="ko-KR"/>
              <a:t>[</a:t>
            </a:r>
            <a:r>
              <a:rPr lang="ko-KR" altLang="en-US"/>
              <a:t>코드</a:t>
            </a:r>
            <a:r>
              <a:rPr lang="en-US" altLang="ko-KR"/>
              <a:t>] ]</a:t>
            </a:r>
          </a:p>
          <a:p>
            <a:r>
              <a:rPr lang="en-US" altLang="ko-KR"/>
              <a:t>2. module-info [ jdk11 </a:t>
            </a:r>
            <a:r>
              <a:rPr lang="ko-KR" altLang="en-US"/>
              <a:t>버전 이상만 생성 </a:t>
            </a:r>
            <a:r>
              <a:rPr lang="en-US" altLang="ko-KR"/>
              <a:t>]</a:t>
            </a:r>
          </a:p>
          <a:p>
            <a:endParaRPr lang="ko-KR" altLang="en-US"/>
          </a:p>
          <a:p>
            <a:r>
              <a:rPr lang="en-US" altLang="ko-KR"/>
              <a:t>3. </a:t>
            </a:r>
            <a:r>
              <a:rPr lang="ko-KR" altLang="en-US"/>
              <a:t>패키지 </a:t>
            </a:r>
            <a:r>
              <a:rPr lang="en-US" altLang="ko-KR"/>
              <a:t>[ </a:t>
            </a:r>
            <a:r>
              <a:rPr lang="ko-KR" altLang="en-US"/>
              <a:t>클래스</a:t>
            </a:r>
            <a:r>
              <a:rPr lang="en-US" altLang="ko-KR"/>
              <a:t>, </a:t>
            </a:r>
            <a:r>
              <a:rPr lang="ko-KR" altLang="en-US"/>
              <a:t>인터페이스 등등  묶어주는 폴더 </a:t>
            </a:r>
            <a:r>
              <a:rPr lang="en-US" altLang="ko-KR"/>
              <a:t>] </a:t>
            </a:r>
          </a:p>
          <a:p>
            <a:r>
              <a:rPr lang="en-US" altLang="ko-KR"/>
              <a:t>4. </a:t>
            </a:r>
            <a:r>
              <a:rPr lang="ko-KR" altLang="en-US"/>
              <a:t>클래스 </a:t>
            </a:r>
            <a:r>
              <a:rPr lang="en-US" altLang="ko-KR"/>
              <a:t>[ </a:t>
            </a:r>
            <a:r>
              <a:rPr lang="ko-KR" altLang="en-US"/>
              <a:t>코드 작성 </a:t>
            </a:r>
            <a:r>
              <a:rPr lang="en-US" altLang="ko-KR"/>
              <a:t>] // </a:t>
            </a:r>
            <a:r>
              <a:rPr lang="ko-KR" altLang="en-US"/>
              <a:t>인터페이스</a:t>
            </a:r>
          </a:p>
          <a:p>
            <a:endParaRPr lang="ko-KR" altLang="en-US"/>
          </a:p>
          <a:p>
            <a:r>
              <a:rPr lang="en-US" altLang="ko-KR"/>
              <a:t>-----------------------------------------------------------------------------------------------</a:t>
            </a:r>
          </a:p>
          <a:p>
            <a:r>
              <a:rPr lang="ko-KR" altLang="en-US"/>
              <a:t>카카오톡 플러스친구 </a:t>
            </a:r>
            <a:r>
              <a:rPr lang="en-US" altLang="ko-KR"/>
              <a:t>: </a:t>
            </a:r>
            <a:r>
              <a:rPr lang="ko-KR" altLang="en-US"/>
              <a:t>아이티단자   </a:t>
            </a:r>
            <a:r>
              <a:rPr lang="en-US" altLang="ko-KR"/>
              <a:t>[ </a:t>
            </a:r>
            <a:r>
              <a:rPr lang="ko-KR" altLang="en-US"/>
              <a:t>강사 카톡방 </a:t>
            </a:r>
            <a:r>
              <a:rPr lang="en-US" altLang="ko-KR"/>
              <a:t>] </a:t>
            </a:r>
          </a:p>
          <a:p>
            <a:r>
              <a:rPr lang="ko-KR" altLang="en-US"/>
              <a:t>카카오톡 오픈채팅 </a:t>
            </a:r>
            <a:r>
              <a:rPr lang="en-US" altLang="ko-KR"/>
              <a:t>: https://open.kakao.com/o/gUuXZ9Bd</a:t>
            </a:r>
          </a:p>
          <a:p>
            <a:r>
              <a:rPr lang="en-US" altLang="ko-KR"/>
              <a:t>[ </a:t>
            </a:r>
            <a:r>
              <a:rPr lang="ko-KR" altLang="en-US"/>
              <a:t>본인 이름 </a:t>
            </a:r>
            <a:r>
              <a:rPr lang="en-US" altLang="ko-KR"/>
              <a:t>] </a:t>
            </a:r>
          </a:p>
          <a:p>
            <a:r>
              <a:rPr lang="ko-KR" altLang="en-US"/>
              <a:t>강사 </a:t>
            </a:r>
            <a:r>
              <a:rPr lang="en-US" altLang="ko-KR" u="sng"/>
              <a:t>git[</a:t>
            </a:r>
            <a:r>
              <a:rPr lang="ko-KR" altLang="en-US" u="sng"/>
              <a:t>강의간 모든 코드</a:t>
            </a:r>
            <a:r>
              <a:rPr lang="en-US" altLang="ko-KR" u="sng"/>
              <a:t>] </a:t>
            </a:r>
            <a:r>
              <a:rPr lang="ko-KR" altLang="en-US" u="sng"/>
              <a:t>주소 </a:t>
            </a:r>
            <a:r>
              <a:rPr lang="en-US" altLang="ko-KR" u="sng"/>
              <a:t>: https://github.com/itdanja/web_ezen_1</a:t>
            </a:r>
          </a:p>
          <a:p>
            <a:r>
              <a:rPr lang="ko-KR" altLang="en-US"/>
              <a:t>강사 홈페이지  </a:t>
            </a:r>
            <a:r>
              <a:rPr lang="en-US" altLang="ko-KR"/>
              <a:t>: </a:t>
            </a:r>
            <a:r>
              <a:rPr lang="ko-KR" altLang="en-US"/>
              <a:t>아이티단자 </a:t>
            </a:r>
          </a:p>
          <a:p>
            <a:r>
              <a:rPr lang="en-US" altLang="ko-KR"/>
              <a:t>-------------------------------------------------------------------------------------------------</a:t>
            </a:r>
          </a:p>
          <a:p>
            <a:endParaRPr lang="ko-KR" altLang="en-US"/>
          </a:p>
          <a:p>
            <a:r>
              <a:rPr lang="ko-KR" altLang="en-US"/>
              <a:t>컴퓨터 </a:t>
            </a:r>
            <a:r>
              <a:rPr lang="en-US" altLang="ko-KR"/>
              <a:t>&lt;------&gt; 5</a:t>
            </a:r>
            <a:r>
              <a:rPr lang="ko-KR" altLang="en-US"/>
              <a:t>살 </a:t>
            </a:r>
            <a:r>
              <a:rPr lang="en-US" altLang="ko-KR"/>
              <a:t>[ </a:t>
            </a:r>
            <a:r>
              <a:rPr lang="ko-KR" altLang="en-US"/>
              <a:t>대화 규칙 </a:t>
            </a:r>
            <a:r>
              <a:rPr lang="en-US" altLang="ko-KR"/>
              <a:t>] </a:t>
            </a:r>
          </a:p>
          <a:p>
            <a:endParaRPr lang="ko-KR" altLang="en-US"/>
          </a:p>
          <a:p>
            <a:r>
              <a:rPr lang="en-US" altLang="ko-KR"/>
              <a:t>10~20</a:t>
            </a:r>
            <a:r>
              <a:rPr lang="ko-KR" altLang="en-US"/>
              <a:t>년 </a:t>
            </a:r>
            <a:r>
              <a:rPr lang="en-US" altLang="ko-KR"/>
              <a:t>-&gt; </a:t>
            </a:r>
            <a:r>
              <a:rPr lang="ko-KR" altLang="en-US"/>
              <a:t>산업화 </a:t>
            </a:r>
            <a:r>
              <a:rPr lang="en-US" altLang="ko-KR"/>
              <a:t>-&gt; 4</a:t>
            </a:r>
            <a:r>
              <a:rPr lang="ko-KR" altLang="en-US"/>
              <a:t>차 산업혁명 </a:t>
            </a:r>
            <a:r>
              <a:rPr lang="en-US" altLang="ko-KR"/>
              <a:t>[ </a:t>
            </a:r>
            <a:r>
              <a:rPr lang="ko-KR" altLang="en-US"/>
              <a:t>인공지능 </a:t>
            </a:r>
            <a:r>
              <a:rPr lang="en-US" altLang="ko-KR"/>
              <a:t>, </a:t>
            </a:r>
            <a:r>
              <a:rPr lang="ko-KR" altLang="en-US"/>
              <a:t>로봇 등 </a:t>
            </a:r>
            <a:r>
              <a:rPr lang="en-US" altLang="ko-KR"/>
              <a:t>] </a:t>
            </a:r>
          </a:p>
          <a:p>
            <a:r>
              <a:rPr lang="en-US" altLang="ko-KR"/>
              <a:t>1. </a:t>
            </a:r>
            <a:r>
              <a:rPr lang="ko-KR" altLang="en-US"/>
              <a:t>자동화 </a:t>
            </a:r>
            <a:r>
              <a:rPr lang="en-US" altLang="ko-KR"/>
              <a:t>, </a:t>
            </a:r>
            <a:r>
              <a:rPr lang="ko-KR" altLang="en-US"/>
              <a:t>로봇 </a:t>
            </a:r>
          </a:p>
          <a:p>
            <a:r>
              <a:rPr lang="en-US" altLang="ko-KR"/>
              <a:t>2. </a:t>
            </a:r>
            <a:r>
              <a:rPr lang="ko-KR" altLang="en-US"/>
              <a:t>대량화</a:t>
            </a:r>
          </a:p>
          <a:p>
            <a:r>
              <a:rPr lang="ko-KR" altLang="en-US"/>
              <a:t>클래스 </a:t>
            </a:r>
            <a:r>
              <a:rPr lang="en-US" altLang="ko-KR"/>
              <a:t>/ </a:t>
            </a:r>
            <a:r>
              <a:rPr lang="ko-KR" altLang="en-US"/>
              <a:t>객체 </a:t>
            </a:r>
            <a:r>
              <a:rPr lang="en-US" altLang="ko-KR"/>
              <a:t>: </a:t>
            </a:r>
            <a:r>
              <a:rPr lang="ko-KR" altLang="en-US"/>
              <a:t>세상에 존재하는 모든 </a:t>
            </a:r>
            <a:r>
              <a:rPr lang="en-US" altLang="ko-KR"/>
              <a:t>=&gt; </a:t>
            </a:r>
            <a:r>
              <a:rPr lang="ko-KR" altLang="en-US"/>
              <a:t>코드화 </a:t>
            </a:r>
          </a:p>
          <a:p>
            <a:r>
              <a:rPr lang="en-US" altLang="ko-KR"/>
              <a:t>1. </a:t>
            </a:r>
            <a:r>
              <a:rPr lang="ko-KR" altLang="en-US"/>
              <a:t>클래스 </a:t>
            </a:r>
            <a:r>
              <a:rPr lang="en-US" altLang="ko-KR"/>
              <a:t>: </a:t>
            </a:r>
            <a:r>
              <a:rPr lang="ko-KR" altLang="en-US"/>
              <a:t>붕어빵 틀   </a:t>
            </a:r>
            <a:r>
              <a:rPr lang="en-US" altLang="ko-KR"/>
              <a:t>=&gt; 2. </a:t>
            </a:r>
            <a:r>
              <a:rPr lang="ko-KR" altLang="en-US"/>
              <a:t>객체 </a:t>
            </a:r>
            <a:r>
              <a:rPr lang="en-US" altLang="ko-KR"/>
              <a:t>: </a:t>
            </a:r>
            <a:r>
              <a:rPr lang="ko-KR" altLang="en-US"/>
              <a:t>붕어빵 </a:t>
            </a:r>
          </a:p>
          <a:p>
            <a:r>
              <a:rPr lang="ko-KR" altLang="en-US"/>
              <a:t>변수 </a:t>
            </a:r>
            <a:r>
              <a:rPr lang="en-US" altLang="ko-KR"/>
              <a:t>: </a:t>
            </a:r>
            <a:r>
              <a:rPr lang="ko-KR" altLang="en-US"/>
              <a:t>밀가루 </a:t>
            </a:r>
            <a:r>
              <a:rPr lang="en-US" altLang="ko-KR"/>
              <a:t>, </a:t>
            </a:r>
            <a:r>
              <a:rPr lang="ko-KR" altLang="en-US"/>
              <a:t>물 </a:t>
            </a:r>
            <a:r>
              <a:rPr lang="en-US" altLang="ko-KR"/>
              <a:t>, </a:t>
            </a:r>
            <a:r>
              <a:rPr lang="ko-KR" altLang="en-US"/>
              <a:t>밭 </a:t>
            </a:r>
            <a:r>
              <a:rPr lang="en-US" altLang="ko-KR"/>
              <a:t>, </a:t>
            </a:r>
            <a:r>
              <a:rPr lang="ko-KR" altLang="en-US"/>
              <a:t>슈크림 등 </a:t>
            </a:r>
          </a:p>
          <a:p>
            <a:r>
              <a:rPr lang="en-US" altLang="ko-KR"/>
              <a:t>2. </a:t>
            </a:r>
            <a:r>
              <a:rPr lang="ko-KR" altLang="en-US"/>
              <a:t>클래스 </a:t>
            </a:r>
            <a:r>
              <a:rPr lang="en-US" altLang="ko-KR"/>
              <a:t>: </a:t>
            </a:r>
            <a:r>
              <a:rPr lang="ko-KR" altLang="en-US"/>
              <a:t>자동차 설계도 </a:t>
            </a:r>
            <a:r>
              <a:rPr lang="en-US" altLang="ko-KR"/>
              <a:t>=&gt; </a:t>
            </a:r>
            <a:r>
              <a:rPr lang="ko-KR" altLang="en-US"/>
              <a:t>객체 </a:t>
            </a:r>
            <a:r>
              <a:rPr lang="en-US" altLang="ko-KR"/>
              <a:t>: </a:t>
            </a:r>
            <a:r>
              <a:rPr lang="ko-KR" altLang="en-US"/>
              <a:t>자동차</a:t>
            </a:r>
          </a:p>
          <a:p>
            <a:r>
              <a:rPr lang="en-US" altLang="ko-KR"/>
              <a:t>3. </a:t>
            </a:r>
            <a:r>
              <a:rPr lang="ko-KR" altLang="en-US"/>
              <a:t>클래스 </a:t>
            </a:r>
            <a:r>
              <a:rPr lang="en-US" altLang="ko-KR"/>
              <a:t>: </a:t>
            </a:r>
            <a:r>
              <a:rPr lang="ko-KR" altLang="en-US"/>
              <a:t>회원 설계도 </a:t>
            </a:r>
          </a:p>
          <a:p>
            <a:r>
              <a:rPr lang="ko-KR" altLang="en-US"/>
              <a:t>변수 </a:t>
            </a:r>
            <a:r>
              <a:rPr lang="en-US" altLang="ko-KR"/>
              <a:t>: </a:t>
            </a:r>
            <a:r>
              <a:rPr lang="ko-KR" altLang="en-US"/>
              <a:t>아이디 </a:t>
            </a:r>
            <a:r>
              <a:rPr lang="en-US" altLang="ko-KR"/>
              <a:t>, </a:t>
            </a:r>
            <a:r>
              <a:rPr lang="ko-KR" altLang="en-US"/>
              <a:t>비밀번호 </a:t>
            </a:r>
            <a:r>
              <a:rPr lang="en-US" altLang="ko-KR"/>
              <a:t>, </a:t>
            </a:r>
            <a:r>
              <a:rPr lang="ko-KR" altLang="en-US"/>
              <a:t>이름 </a:t>
            </a:r>
            <a:r>
              <a:rPr lang="en-US" altLang="ko-KR"/>
              <a:t>, </a:t>
            </a:r>
            <a:r>
              <a:rPr lang="ko-KR" altLang="en-US"/>
              <a:t>생년월일 </a:t>
            </a:r>
            <a:r>
              <a:rPr lang="en-US" altLang="ko-KR"/>
              <a:t>, </a:t>
            </a:r>
            <a:r>
              <a:rPr lang="ko-KR" altLang="en-US"/>
              <a:t>성별 </a:t>
            </a:r>
            <a:r>
              <a:rPr lang="en-US" altLang="ko-KR"/>
              <a:t>, </a:t>
            </a:r>
            <a:r>
              <a:rPr lang="ko-KR" altLang="en-US"/>
              <a:t>이메일</a:t>
            </a:r>
          </a:p>
          <a:p>
            <a:r>
              <a:rPr lang="ko-KR" altLang="en-US"/>
              <a:t>객체 </a:t>
            </a:r>
            <a:r>
              <a:rPr lang="en-US" altLang="ko-KR"/>
              <a:t>: </a:t>
            </a:r>
            <a:r>
              <a:rPr lang="ko-KR" altLang="en-US"/>
              <a:t>회원</a:t>
            </a:r>
            <a:r>
              <a:rPr lang="en-US" altLang="ko-KR"/>
              <a:t>1 , </a:t>
            </a:r>
            <a:r>
              <a:rPr lang="ko-KR" altLang="en-US"/>
              <a:t>회원</a:t>
            </a:r>
            <a:r>
              <a:rPr lang="en-US" altLang="ko-KR"/>
              <a:t>2 , </a:t>
            </a:r>
            <a:r>
              <a:rPr lang="ko-KR" altLang="en-US"/>
              <a:t>회원</a:t>
            </a:r>
            <a:r>
              <a:rPr lang="en-US" altLang="ko-KR"/>
              <a:t>3</a:t>
            </a:r>
          </a:p>
          <a:p>
            <a:r>
              <a:rPr lang="en-US" altLang="ko-KR"/>
              <a:t>4. </a:t>
            </a:r>
            <a:r>
              <a:rPr lang="ko-KR" altLang="en-US"/>
              <a:t>클래스 </a:t>
            </a:r>
            <a:r>
              <a:rPr lang="en-US" altLang="ko-KR"/>
              <a:t>: </a:t>
            </a:r>
            <a:r>
              <a:rPr lang="ko-KR" altLang="en-US"/>
              <a:t>게시판 설계도 </a:t>
            </a:r>
          </a:p>
          <a:p>
            <a:r>
              <a:rPr lang="ko-KR" altLang="en-US"/>
              <a:t> 변수 </a:t>
            </a:r>
            <a:r>
              <a:rPr lang="en-US" altLang="ko-KR"/>
              <a:t>: </a:t>
            </a:r>
            <a:r>
              <a:rPr lang="ko-KR" altLang="en-US"/>
              <a:t>번호 </a:t>
            </a:r>
            <a:r>
              <a:rPr lang="en-US" altLang="ko-KR"/>
              <a:t>, </a:t>
            </a:r>
            <a:r>
              <a:rPr lang="ko-KR" altLang="en-US"/>
              <a:t>제목 </a:t>
            </a:r>
            <a:r>
              <a:rPr lang="en-US" altLang="ko-KR"/>
              <a:t>, </a:t>
            </a:r>
            <a:r>
              <a:rPr lang="ko-KR" altLang="en-US"/>
              <a:t>작성자 </a:t>
            </a:r>
            <a:r>
              <a:rPr lang="en-US" altLang="ko-KR"/>
              <a:t>, </a:t>
            </a:r>
            <a:r>
              <a:rPr lang="ko-KR" altLang="en-US"/>
              <a:t>작성일 </a:t>
            </a:r>
            <a:r>
              <a:rPr lang="en-US" altLang="ko-KR"/>
              <a:t>, </a:t>
            </a:r>
            <a:r>
              <a:rPr lang="ko-KR" altLang="en-US"/>
              <a:t>조회수 </a:t>
            </a:r>
          </a:p>
          <a:p>
            <a:r>
              <a:rPr lang="ko-KR" altLang="en-US"/>
              <a:t>객체 </a:t>
            </a:r>
            <a:r>
              <a:rPr lang="en-US" altLang="ko-KR"/>
              <a:t>: </a:t>
            </a:r>
            <a:r>
              <a:rPr lang="ko-KR" altLang="en-US"/>
              <a:t>게시물</a:t>
            </a:r>
            <a:r>
              <a:rPr lang="en-US" altLang="ko-KR"/>
              <a:t>1 , </a:t>
            </a:r>
            <a:r>
              <a:rPr lang="ko-KR" altLang="en-US"/>
              <a:t>게시물</a:t>
            </a:r>
            <a:r>
              <a:rPr lang="en-US" altLang="ko-KR"/>
              <a:t>2 , </a:t>
            </a:r>
            <a:r>
              <a:rPr lang="ko-KR" altLang="en-US"/>
              <a:t>게시물</a:t>
            </a:r>
            <a:r>
              <a:rPr lang="en-US" altLang="ko-KR"/>
              <a:t>3 </a:t>
            </a:r>
          </a:p>
          <a:p>
            <a:endParaRPr lang="ko-KR" altLang="en-US"/>
          </a:p>
          <a:p>
            <a:r>
              <a:rPr lang="en-US" altLang="ko-KR"/>
              <a:t>java  </a:t>
            </a:r>
            <a:r>
              <a:rPr lang="ko-KR" altLang="en-US"/>
              <a:t>장점 </a:t>
            </a:r>
            <a:r>
              <a:rPr lang="en-US" altLang="ko-KR"/>
              <a:t>: </a:t>
            </a:r>
            <a:r>
              <a:rPr lang="ko-KR" altLang="en-US"/>
              <a:t>소프트웨어 </a:t>
            </a:r>
          </a:p>
          <a:p>
            <a:r>
              <a:rPr lang="en-US" altLang="ko-KR"/>
              <a:t>1. </a:t>
            </a:r>
            <a:r>
              <a:rPr lang="ko-KR" altLang="en-US"/>
              <a:t>객체지향언어 </a:t>
            </a:r>
            <a:r>
              <a:rPr lang="en-US" altLang="ko-KR"/>
              <a:t>[ </a:t>
            </a:r>
            <a:r>
              <a:rPr lang="en-US" altLang="ko-KR" u="sng"/>
              <a:t>python , c# </a:t>
            </a:r>
            <a:r>
              <a:rPr lang="ko-KR" altLang="en-US" u="sng"/>
              <a:t>등 </a:t>
            </a:r>
            <a:r>
              <a:rPr lang="en-US" altLang="ko-KR" u="sng"/>
              <a:t>]</a:t>
            </a:r>
          </a:p>
          <a:p>
            <a:r>
              <a:rPr lang="ko-KR" altLang="en-US"/>
              <a:t>* 객체는 클래스 기반으로 생성된 메모리</a:t>
            </a:r>
            <a:r>
              <a:rPr lang="en-US" altLang="ko-KR"/>
              <a:t>[</a:t>
            </a:r>
            <a:r>
              <a:rPr lang="ko-KR" altLang="en-US"/>
              <a:t>주기억장치</a:t>
            </a:r>
            <a:r>
              <a:rPr lang="en-US" altLang="ko-KR"/>
              <a:t>] </a:t>
            </a:r>
            <a:r>
              <a:rPr lang="ko-KR" altLang="en-US"/>
              <a:t>공간 </a:t>
            </a:r>
          </a:p>
          <a:p>
            <a:r>
              <a:rPr lang="ko-KR" altLang="en-US"/>
              <a:t>* </a:t>
            </a:r>
            <a:r>
              <a:rPr lang="en-US" altLang="ko-KR"/>
              <a:t>JAVA 100% </a:t>
            </a:r>
            <a:r>
              <a:rPr lang="ko-KR" altLang="en-US"/>
              <a:t>객체지향 </a:t>
            </a:r>
            <a:r>
              <a:rPr lang="en-US" altLang="ko-KR"/>
              <a:t>&lt;----&gt; JAVA 100% </a:t>
            </a:r>
            <a:r>
              <a:rPr lang="ko-KR" altLang="en-US"/>
              <a:t>클래스 기반 </a:t>
            </a:r>
          </a:p>
          <a:p>
            <a:r>
              <a:rPr lang="ko-KR" altLang="en-US"/>
              <a:t>* </a:t>
            </a:r>
            <a:r>
              <a:rPr lang="en-US" altLang="ko-KR"/>
              <a:t>CPU [ </a:t>
            </a:r>
            <a:r>
              <a:rPr lang="ko-KR" altLang="en-US"/>
              <a:t>명령어 관리감독제어 </a:t>
            </a:r>
            <a:r>
              <a:rPr lang="en-US" altLang="ko-KR"/>
              <a:t>]</a:t>
            </a:r>
          </a:p>
          <a:p>
            <a:r>
              <a:rPr lang="ko-KR" altLang="en-US"/>
              <a:t>* 기억장치 </a:t>
            </a:r>
            <a:r>
              <a:rPr lang="en-US" altLang="ko-KR"/>
              <a:t>X</a:t>
            </a:r>
          </a:p>
          <a:p>
            <a:r>
              <a:rPr lang="ko-KR" altLang="en-US"/>
              <a:t>* 주기억장치 </a:t>
            </a:r>
            <a:r>
              <a:rPr lang="en-US" altLang="ko-KR"/>
              <a:t>: </a:t>
            </a:r>
            <a:r>
              <a:rPr lang="ko-KR" altLang="en-US"/>
              <a:t>실행중인 프로그램 기억 장치 </a:t>
            </a:r>
          </a:p>
          <a:p>
            <a:r>
              <a:rPr lang="ko-KR" altLang="en-US"/>
              <a:t>* 보조기억장치 </a:t>
            </a:r>
            <a:r>
              <a:rPr lang="en-US" altLang="ko-KR"/>
              <a:t>: </a:t>
            </a:r>
            <a:r>
              <a:rPr lang="ko-KR" altLang="en-US"/>
              <a:t>컴퓨터 다운로드된 프로그램 기억 장치 </a:t>
            </a:r>
          </a:p>
          <a:p>
            <a:r>
              <a:rPr lang="ko-KR" altLang="en-US"/>
              <a:t>* 게임다운로드 </a:t>
            </a:r>
            <a:r>
              <a:rPr lang="en-US" altLang="ko-KR"/>
              <a:t>=&gt; </a:t>
            </a:r>
            <a:r>
              <a:rPr lang="ko-KR" altLang="en-US"/>
              <a:t>보조기억장치</a:t>
            </a:r>
            <a:r>
              <a:rPr lang="en-US" altLang="ko-KR"/>
              <a:t>[ C: D: USB: CD : ]: </a:t>
            </a:r>
            <a:r>
              <a:rPr lang="ko-KR" altLang="en-US"/>
              <a:t>비휘발성</a:t>
            </a:r>
            <a:r>
              <a:rPr lang="en-US" altLang="ko-KR"/>
              <a:t>[</a:t>
            </a:r>
            <a:r>
              <a:rPr lang="ko-KR" altLang="en-US"/>
              <a:t>전기</a:t>
            </a:r>
            <a:r>
              <a:rPr lang="en-US" altLang="ko-KR"/>
              <a:t>X</a:t>
            </a:r>
            <a:r>
              <a:rPr lang="ko-KR" altLang="en-US"/>
              <a:t>저장</a:t>
            </a:r>
            <a:r>
              <a:rPr lang="en-US" altLang="ko-KR"/>
              <a:t>O]</a:t>
            </a:r>
          </a:p>
          <a:p>
            <a:r>
              <a:rPr lang="ko-KR" altLang="en-US"/>
              <a:t>* 게임실행 </a:t>
            </a:r>
            <a:r>
              <a:rPr lang="en-US" altLang="ko-KR"/>
              <a:t>=&gt; </a:t>
            </a:r>
            <a:r>
              <a:rPr lang="ko-KR" altLang="en-US"/>
              <a:t>주기억장치 </a:t>
            </a:r>
            <a:r>
              <a:rPr lang="en-US" altLang="ko-KR"/>
              <a:t>[ </a:t>
            </a:r>
            <a:r>
              <a:rPr lang="ko-KR" altLang="en-US"/>
              <a:t>현재 실행중인 명령어 기억 </a:t>
            </a:r>
            <a:r>
              <a:rPr lang="en-US" altLang="ko-KR"/>
              <a:t>] : </a:t>
            </a:r>
            <a:r>
              <a:rPr lang="ko-KR" altLang="en-US"/>
              <a:t>휘발성</a:t>
            </a:r>
            <a:r>
              <a:rPr lang="en-US" altLang="ko-KR"/>
              <a:t>[</a:t>
            </a:r>
            <a:r>
              <a:rPr lang="ko-KR" altLang="en-US"/>
              <a:t>전기</a:t>
            </a:r>
            <a:r>
              <a:rPr lang="en-US" altLang="ko-KR"/>
              <a:t>X</a:t>
            </a:r>
            <a:r>
              <a:rPr lang="ko-KR" altLang="en-US"/>
              <a:t>저장</a:t>
            </a:r>
            <a:r>
              <a:rPr lang="en-US" altLang="ko-KR"/>
              <a:t>X]</a:t>
            </a:r>
          </a:p>
          <a:p>
            <a:r>
              <a:rPr lang="ko-KR" altLang="en-US"/>
              <a:t>* 프로그램</a:t>
            </a:r>
            <a:r>
              <a:rPr lang="en-US" altLang="ko-KR"/>
              <a:t>[</a:t>
            </a:r>
            <a:r>
              <a:rPr lang="ko-KR" altLang="en-US"/>
              <a:t>코드집합</a:t>
            </a:r>
            <a:r>
              <a:rPr lang="en-US" altLang="ko-KR"/>
              <a:t>]&lt;-- </a:t>
            </a:r>
            <a:r>
              <a:rPr lang="ko-KR" altLang="en-US"/>
              <a:t>프로세스 </a:t>
            </a:r>
            <a:r>
              <a:rPr lang="en-US" altLang="ko-KR"/>
              <a:t>&lt;---- </a:t>
            </a:r>
            <a:r>
              <a:rPr lang="ko-KR" altLang="en-US"/>
              <a:t>명령어 </a:t>
            </a:r>
            <a:r>
              <a:rPr lang="en-US" altLang="ko-KR"/>
              <a:t>&lt;---- </a:t>
            </a:r>
            <a:r>
              <a:rPr lang="ko-KR" altLang="en-US"/>
              <a:t>코드 </a:t>
            </a:r>
          </a:p>
          <a:p>
            <a:endParaRPr lang="ko-KR" altLang="en-US"/>
          </a:p>
          <a:p>
            <a:endParaRPr lang="ko-KR" altLang="en-US"/>
          </a:p>
          <a:p>
            <a:r>
              <a:rPr lang="en-US" altLang="ko-KR"/>
              <a:t>p.15 : </a:t>
            </a:r>
            <a:r>
              <a:rPr lang="ko-KR" altLang="en-US"/>
              <a:t>주석 </a:t>
            </a:r>
            <a:r>
              <a:rPr lang="en-US" altLang="ko-KR"/>
              <a:t>/ </a:t>
            </a:r>
            <a:r>
              <a:rPr lang="ko-KR" altLang="en-US"/>
              <a:t>실행문 </a:t>
            </a:r>
          </a:p>
          <a:p>
            <a:endParaRPr lang="ko-KR" altLang="en-US"/>
          </a:p>
          <a:p>
            <a:r>
              <a:rPr lang="en-US" altLang="ko-KR"/>
              <a:t>1.</a:t>
            </a:r>
            <a:r>
              <a:rPr lang="ko-KR" altLang="en-US"/>
              <a:t>주석 </a:t>
            </a:r>
            <a:r>
              <a:rPr lang="en-US" altLang="ko-KR"/>
              <a:t>: </a:t>
            </a:r>
            <a:r>
              <a:rPr lang="ko-KR" altLang="en-US"/>
              <a:t>설명달기 </a:t>
            </a:r>
          </a:p>
          <a:p>
            <a:r>
              <a:rPr lang="en-US" altLang="ko-KR"/>
              <a:t>2.</a:t>
            </a:r>
            <a:r>
              <a:rPr lang="ko-KR" altLang="en-US"/>
              <a:t>클래스 </a:t>
            </a:r>
            <a:r>
              <a:rPr lang="en-US" altLang="ko-KR"/>
              <a:t>{    } </a:t>
            </a:r>
          </a:p>
          <a:p>
            <a:r>
              <a:rPr lang="en-US" altLang="ko-KR"/>
              <a:t>1. </a:t>
            </a:r>
            <a:r>
              <a:rPr lang="ko-KR" altLang="en-US"/>
              <a:t>클래스안에 변수 </a:t>
            </a:r>
            <a:r>
              <a:rPr lang="en-US" altLang="ko-KR"/>
              <a:t>, </a:t>
            </a:r>
            <a:r>
              <a:rPr lang="ko-KR" altLang="en-US"/>
              <a:t>함수 포함</a:t>
            </a:r>
          </a:p>
          <a:p>
            <a:r>
              <a:rPr lang="en-US" altLang="ko-KR"/>
              <a:t>3.main</a:t>
            </a:r>
            <a:r>
              <a:rPr lang="ko-KR" altLang="en-US"/>
              <a:t>함수</a:t>
            </a:r>
            <a:r>
              <a:rPr lang="en-US" altLang="ko-KR"/>
              <a:t>{    } </a:t>
            </a:r>
          </a:p>
          <a:p>
            <a:r>
              <a:rPr lang="ko-KR" altLang="en-US"/>
              <a:t>* 클래스안에 선언 </a:t>
            </a:r>
            <a:r>
              <a:rPr lang="en-US" altLang="ko-KR"/>
              <a:t>main </a:t>
            </a:r>
            <a:r>
              <a:rPr lang="ko-KR" altLang="en-US"/>
              <a:t>선언 </a:t>
            </a:r>
          </a:p>
          <a:p>
            <a:r>
              <a:rPr lang="en-US" altLang="ko-KR"/>
              <a:t>1. main</a:t>
            </a:r>
            <a:r>
              <a:rPr lang="ko-KR" altLang="en-US"/>
              <a:t>스레드 </a:t>
            </a:r>
            <a:r>
              <a:rPr lang="en-US" altLang="ko-KR"/>
              <a:t>: </a:t>
            </a:r>
            <a:r>
              <a:rPr lang="ko-KR" altLang="en-US"/>
              <a:t>코드 읽어주는 역할 </a:t>
            </a:r>
          </a:p>
          <a:p>
            <a:r>
              <a:rPr lang="en-US" altLang="ko-KR"/>
              <a:t>2. main </a:t>
            </a:r>
            <a:r>
              <a:rPr lang="ko-KR" altLang="en-US"/>
              <a:t>안에 있는 코드만 실행 가능 </a:t>
            </a:r>
          </a:p>
          <a:p>
            <a:r>
              <a:rPr lang="en-US" altLang="ko-KR"/>
              <a:t>4.System</a:t>
            </a:r>
            <a:r>
              <a:rPr lang="ko-KR" altLang="en-US"/>
              <a:t>클래스 </a:t>
            </a:r>
          </a:p>
          <a:p>
            <a:r>
              <a:rPr lang="en-US" altLang="ko-KR"/>
              <a:t>1. </a:t>
            </a:r>
            <a:r>
              <a:rPr lang="ko-KR" altLang="en-US"/>
              <a:t>다양한 함수 제공 </a:t>
            </a:r>
          </a:p>
          <a:p>
            <a:r>
              <a:rPr lang="en-US" altLang="ko-KR"/>
              <a:t>5. </a:t>
            </a:r>
            <a:r>
              <a:rPr lang="ko-KR" altLang="en-US"/>
              <a:t>출력 함수 </a:t>
            </a:r>
          </a:p>
          <a:p>
            <a:r>
              <a:rPr lang="en-US" altLang="ko-KR"/>
              <a:t>print( ) : </a:t>
            </a:r>
            <a:r>
              <a:rPr lang="ko-KR" altLang="en-US"/>
              <a:t>출력함수</a:t>
            </a:r>
          </a:p>
          <a:p>
            <a:endParaRPr lang="ko-KR" altLang="en-US"/>
          </a:p>
          <a:p>
            <a:endParaRPr lang="ko-KR" altLang="en-US"/>
          </a:p>
          <a:p>
            <a:r>
              <a:rPr lang="en-US" altLang="ko-KR"/>
              <a:t>p.22</a:t>
            </a:r>
          </a:p>
          <a:p>
            <a:endParaRPr lang="ko-KR" altLang="en-US"/>
          </a:p>
          <a:p>
            <a:endParaRPr lang="ko-KR" altLang="en-US"/>
          </a:p>
          <a:p>
            <a:r>
              <a:rPr lang="ko-KR" altLang="en-US"/>
              <a:t>컴퓨터 언어 사람 언어 </a:t>
            </a:r>
          </a:p>
          <a:p>
            <a:r>
              <a:rPr lang="ko-KR" altLang="en-US"/>
              <a:t>* </a:t>
            </a:r>
            <a:r>
              <a:rPr lang="en-US" altLang="ko-KR"/>
              <a:t>0 , 1 : </a:t>
            </a:r>
            <a:r>
              <a:rPr lang="ko-KR" altLang="en-US"/>
              <a:t>기계어* 한국어 </a:t>
            </a:r>
            <a:r>
              <a:rPr lang="en-US" altLang="ko-KR"/>
              <a:t>, </a:t>
            </a:r>
            <a:r>
              <a:rPr lang="ko-KR" altLang="en-US"/>
              <a:t>영어 </a:t>
            </a:r>
            <a:r>
              <a:rPr lang="en-US" altLang="ko-KR"/>
              <a:t>=&gt; </a:t>
            </a:r>
            <a:r>
              <a:rPr lang="ko-KR" altLang="en-US"/>
              <a:t>문자 </a:t>
            </a:r>
          </a:p>
          <a:p>
            <a:r>
              <a:rPr lang="en-US" altLang="ko-KR"/>
              <a:t>&lt;----- </a:t>
            </a:r>
            <a:r>
              <a:rPr lang="ko-KR" altLang="en-US"/>
              <a:t>대화 </a:t>
            </a:r>
            <a:r>
              <a:rPr lang="en-US" altLang="ko-KR"/>
              <a:t>------&gt;</a:t>
            </a:r>
          </a:p>
          <a:p>
            <a:r>
              <a:rPr lang="ko-KR" altLang="en-US"/>
              <a:t>아스키코드 </a:t>
            </a:r>
          </a:p>
          <a:p>
            <a:r>
              <a:rPr lang="en-US" altLang="ko-KR"/>
              <a:t>1100001a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466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자주 사용되는 키워드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this : 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현재클래스내 멤버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외부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생성자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로 부터 들어온 인수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매개변수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가 이름이 동일한 경우 이름 구분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접근제한자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코드의 호출 제한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public	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프로젝트내 모든 호출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private	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클래스내에서만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default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패키지내에서만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protected  	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동일한 패키지내에서만 가능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	[ 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서로 다른 패키지의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 호출 가능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static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정적변수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프로그램 시작시 메모리 할당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jvm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메소드영역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4. final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필드나 메소드에 사용시 선언후 변경 불가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/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부모클래스로 사용불가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5.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extends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vs</a:t>
            </a:r>
            <a:r>
              <a:rPr lang="en-US" altLang="ko-KR"/>
              <a:t> implements </a:t>
            </a:r>
            <a:endParaRPr lang="en-US" altLang="ko-KR" smtClean="0"/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extends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	[ 1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개 가능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en-US" altLang="ko-KR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implements :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구현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[ </a:t>
            </a:r>
            <a:r>
              <a:rPr lang="ko-KR" altLang="en-US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여러 개 가능 </a:t>
            </a:r>
            <a:r>
              <a:rPr lang="en-US" altLang="ko-KR" smtClean="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6. @Override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재정의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[ @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어노테이션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7. Synchronized 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동기화 멀티스레드 사용시에 해당 메소드의 동시 접근 제한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super ,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41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중간체크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_2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Day05 ~ Day07 ]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키워드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Day08 ~ Day09 ]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/>
            </a:r>
            <a:b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</a:b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활용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Mini Program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Day05_5_Board_Class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Day07 :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BookApplication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3. Day09_2_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타이어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8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Javafx</a:t>
            </a:r>
          </a:p>
        </p:txBody>
      </p:sp>
    </p:spTree>
    <p:extLst>
      <p:ext uri="{BB962C8B-B14F-4D97-AF65-F5344CB8AC3E}">
        <p14:creationId xmlns:p14="http://schemas.microsoft.com/office/powerpoint/2010/main" val="8933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및 세팅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javafx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플러그인 다운로드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 메뉴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 [Help] =&gt; Eclipse Marketplace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2.  javafx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검색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install[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설치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=&gt;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이클립스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재시작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ko-KR" altLang="en-US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javafx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프로젝트 생성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SE11 ]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JAVAFX SDK ( 64bit )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다운로드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구글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JAVAFX SDK =&gt; JavaFX - Gluon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홈페이지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JavaFX Windows SDK =&gt;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다운로드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압축풀기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해당 프로젝트에 라이브러리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SDK 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등록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현재 프로젝트 오른쪽클릭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[Build Path] → [Add External Achives] =&gt; JAVAFX SDK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폴더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=&gt; lib =&gt; .jar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 모두 추가</a:t>
            </a: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58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javafx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실행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module-info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requires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사용할 모듈명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opens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패키지명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to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모듈명 </a:t>
            </a:r>
          </a:p>
          <a:p>
            <a:endParaRPr lang="ko-KR" altLang="en-US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1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 Application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상속받기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start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메소드 오버라이딩 </a:t>
            </a:r>
          </a:p>
          <a:p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3.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스테이지명 정하기 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4. main[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스레드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launch(args);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70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*Javafx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36576" y="1196752"/>
            <a:ext cx="7200800" cy="40324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스테이지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윈도우창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489761" y="1718810"/>
            <a:ext cx="6494430" cy="331236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윈도우 안에 여러 개 씬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36089" y="2204864"/>
            <a:ext cx="5637189" cy="25562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컨테이너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 집합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864768" y="2852936"/>
            <a:ext cx="4104455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목록상자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850304" y="3436624"/>
            <a:ext cx="4104455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목록상자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864768" y="4000496"/>
            <a:ext cx="4104455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버튼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레이블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목록상자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,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입력상자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 </a:t>
            </a: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9716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fxml  :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씬빌더 만든 파일 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login.fxml  / signup.fxml ]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* Controller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: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자바에서 만든 파일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 LoginController / SignupController ] 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1. fx:id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정하기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씬빌더 각 컨테이너 혹은 컨트롤에 이름과 메소드명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[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액션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]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2.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fxml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과 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controller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연결 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* fxml 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파일내 첫번째 </a:t>
            </a:r>
            <a:r>
              <a:rPr lang="ko-KR" altLang="en-US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줄에 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fx:controller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="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패키지명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.</a:t>
            </a:r>
            <a:r>
              <a:rPr lang="ko-KR" altLang="en-US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컨트롤명</a:t>
            </a:r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"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736" y="1370044"/>
            <a:ext cx="3611488" cy="2043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864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*</a:t>
            </a:r>
            <a:r>
              <a:rPr lang="en-US" altLang="ko-KR" smtClean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Javafx </a:t>
            </a:r>
            <a:r>
              <a:rPr lang="ko-KR" altLang="en-US" smtClean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클래스 </a:t>
            </a:r>
            <a:endParaRPr lang="en-US" altLang="ko-KR" smtClean="0">
              <a:solidFill>
                <a:schemeClr val="tx1"/>
              </a:solidFill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	1. </a:t>
            </a:r>
            <a:r>
              <a:rPr lang="en-US" altLang="ko-KR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Application</a:t>
            </a:r>
          </a:p>
          <a:p>
            <a:r>
              <a:rPr lang="en-US" altLang="ko-KR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2. </a:t>
            </a:r>
            <a:r>
              <a:rPr lang="en-US" altLang="ko-KR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Stage</a:t>
            </a:r>
          </a:p>
          <a:p>
            <a:r>
              <a:rPr lang="en-US" altLang="ko-KR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3. Parent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떡볶이 R" panose="02020603020101020101" pitchFamily="18" charset="-127"/>
                <a:ea typeface="1훈떡볶이 R" panose="02020603020101020101" pitchFamily="18" charset="-127"/>
              </a:rPr>
              <a:t>	</a:t>
            </a:r>
            <a:r>
              <a:rPr lang="en-US" altLang="ko-KR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Parent </a:t>
            </a:r>
            <a:r>
              <a:rPr lang="en-US" altLang="ko-KR" u="sng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parent </a:t>
            </a:r>
            <a:r>
              <a:rPr lang="en-US" altLang="ko-KR" u="sng">
                <a:latin typeface="1훈떡볶이 R" panose="02020603020101020101" pitchFamily="18" charset="-127"/>
                <a:ea typeface="1훈떡볶이 R" panose="02020603020101020101" pitchFamily="18" charset="-127"/>
              </a:rPr>
              <a:t>= FXMLLoader.</a:t>
            </a:r>
            <a:r>
              <a:rPr lang="en-US" altLang="ko-KR" i="1" u="sng">
                <a:latin typeface="1훈떡볶이 R" panose="02020603020101020101" pitchFamily="18" charset="-127"/>
                <a:ea typeface="1훈떡볶이 R" panose="02020603020101020101" pitchFamily="18" charset="-127"/>
              </a:rPr>
              <a:t>load(getClass().getResource("/fxml/login.fxml"));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  <a:p>
            <a:r>
              <a:rPr lang="en-US" altLang="ko-KR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  <a:endParaRPr lang="en-US" altLang="ko-KR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1764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4681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ko-KR" altLang="en-US"/>
          </a:p>
          <a:p>
            <a:r>
              <a:rPr lang="en-US" altLang="ko-KR"/>
              <a:t>github.com</a:t>
            </a:r>
          </a:p>
          <a:p>
            <a:endParaRPr lang="ko-KR" altLang="en-US"/>
          </a:p>
          <a:p>
            <a:r>
              <a:rPr lang="en-US" altLang="ko-KR"/>
              <a:t>Repository : </a:t>
            </a:r>
            <a:r>
              <a:rPr lang="ko-KR" altLang="en-US"/>
              <a:t>저장소 </a:t>
            </a:r>
          </a:p>
          <a:p>
            <a:r>
              <a:rPr lang="en-US" altLang="ko-KR"/>
              <a:t>Public : </a:t>
            </a:r>
            <a:r>
              <a:rPr lang="ko-KR" altLang="en-US"/>
              <a:t>전체 열람 가능 </a:t>
            </a:r>
            <a:r>
              <a:rPr lang="en-US" altLang="ko-KR"/>
              <a:t>[ </a:t>
            </a:r>
            <a:r>
              <a:rPr lang="ko-KR" altLang="en-US"/>
              <a:t>수정 권한 부여시 </a:t>
            </a:r>
            <a:r>
              <a:rPr lang="en-US" altLang="ko-KR"/>
              <a:t>]</a:t>
            </a:r>
          </a:p>
          <a:p>
            <a:r>
              <a:rPr lang="en-US" altLang="ko-KR"/>
              <a:t>Private : </a:t>
            </a:r>
            <a:r>
              <a:rPr lang="ko-KR" altLang="en-US"/>
              <a:t>초대 받은 사람 </a:t>
            </a:r>
            <a:r>
              <a:rPr lang="en-US" altLang="ko-KR"/>
              <a:t>[ </a:t>
            </a:r>
            <a:r>
              <a:rPr lang="ko-KR" altLang="en-US"/>
              <a:t>열람</a:t>
            </a:r>
            <a:r>
              <a:rPr lang="en-US" altLang="ko-KR"/>
              <a:t>/</a:t>
            </a:r>
            <a:r>
              <a:rPr lang="ko-KR" altLang="en-US"/>
              <a:t>수정 </a:t>
            </a:r>
            <a:r>
              <a:rPr lang="en-US" altLang="ko-KR"/>
              <a:t>] </a:t>
            </a:r>
          </a:p>
          <a:p>
            <a:r>
              <a:rPr lang="en-US" altLang="ko-KR"/>
              <a:t>README : </a:t>
            </a:r>
            <a:r>
              <a:rPr lang="ko-KR" altLang="en-US"/>
              <a:t>저장소 설명 페이지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  <a:r>
              <a:rPr lang="en-US" altLang="ko-KR"/>
              <a:t>clone : </a:t>
            </a:r>
            <a:r>
              <a:rPr lang="ko-KR" altLang="en-US"/>
              <a:t>웹사이트의 저장소 가져오기 </a:t>
            </a:r>
          </a:p>
          <a:p>
            <a:r>
              <a:rPr lang="ko-KR" altLang="en-US"/>
              <a:t> </a:t>
            </a:r>
            <a:r>
              <a:rPr lang="en-US" altLang="ko-KR"/>
              <a:t>push : </a:t>
            </a:r>
            <a:r>
              <a:rPr lang="ko-KR" altLang="en-US"/>
              <a:t>웹사이트 데이터 올리기</a:t>
            </a:r>
          </a:p>
          <a:p>
            <a:r>
              <a:rPr lang="ko-KR" altLang="en-US"/>
              <a:t> </a:t>
            </a:r>
            <a:r>
              <a:rPr lang="en-US" altLang="ko-KR"/>
              <a:t>pull : </a:t>
            </a:r>
            <a:r>
              <a:rPr lang="ko-KR" altLang="en-US"/>
              <a:t>웹사이트 데이터 최신화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  <a:r>
              <a:rPr lang="en-US" altLang="ko-KR"/>
              <a:t>// 1. </a:t>
            </a:r>
            <a:r>
              <a:rPr lang="ko-KR" altLang="en-US"/>
              <a:t>저장소 생성해서 프로젝트 넣기 </a:t>
            </a:r>
          </a:p>
          <a:p>
            <a:r>
              <a:rPr lang="ko-KR" altLang="en-US"/>
              <a:t> </a:t>
            </a:r>
            <a:r>
              <a:rPr lang="en-US" altLang="ko-KR"/>
              <a:t>// 2. </a:t>
            </a:r>
            <a:r>
              <a:rPr lang="ko-KR" altLang="en-US"/>
              <a:t>다른 저장소 가져와서 프로젝트 </a:t>
            </a:r>
            <a:r>
              <a:rPr lang="en-US" altLang="ko-KR"/>
              <a:t>import</a:t>
            </a:r>
          </a:p>
          <a:p>
            <a:r>
              <a:rPr lang="ko-KR" altLang="en-US"/>
              <a:t> </a:t>
            </a:r>
            <a:r>
              <a:rPr lang="en-US" altLang="ko-KR"/>
              <a:t>// 3. </a:t>
            </a:r>
            <a:r>
              <a:rPr lang="ko-KR" altLang="en-US"/>
              <a:t>최신화</a:t>
            </a:r>
          </a:p>
          <a:p>
            <a:r>
              <a:rPr lang="ko-KR" altLang="en-US"/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39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68624" y="2060848"/>
            <a:ext cx="6480720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클래스정</a:t>
            </a:r>
            <a:r>
              <a:rPr lang="ko-KR" altLang="en-US" sz="1000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리</a:t>
            </a:r>
            <a:endParaRPr lang="en-US" altLang="ko-KR" sz="10000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25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052" y="188639"/>
            <a:ext cx="9676492" cy="6408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ko-KR" altLang="en-US"/>
          </a:p>
          <a:p>
            <a:endParaRPr lang="ko-KR" altLang="en-US"/>
          </a:p>
          <a:p>
            <a:endParaRPr lang="ko-KR" altLang="en-US"/>
          </a:p>
          <a:p>
            <a:r>
              <a:rPr lang="ko-KR" altLang="en-US"/>
              <a:t>객체 </a:t>
            </a:r>
            <a:r>
              <a:rPr lang="en-US" altLang="ko-KR"/>
              <a:t>: [</a:t>
            </a:r>
            <a:r>
              <a:rPr lang="ko-KR" altLang="en-US"/>
              <a:t>클래스</a:t>
            </a:r>
            <a:r>
              <a:rPr lang="en-US" altLang="ko-KR"/>
              <a:t>] </a:t>
            </a:r>
            <a:r>
              <a:rPr lang="ko-KR" altLang="en-US"/>
              <a:t>설계도 기반으로 생성된 메모리 공간</a:t>
            </a:r>
          </a:p>
          <a:p>
            <a:r>
              <a:rPr lang="ko-KR" altLang="en-US"/>
              <a:t>변수 </a:t>
            </a:r>
            <a:r>
              <a:rPr lang="en-US" altLang="ko-KR"/>
              <a:t>: [</a:t>
            </a:r>
            <a:r>
              <a:rPr lang="ko-KR" altLang="en-US"/>
              <a:t>자료형</a:t>
            </a:r>
            <a:r>
              <a:rPr lang="en-US" altLang="ko-KR"/>
              <a:t>] </a:t>
            </a:r>
            <a:r>
              <a:rPr lang="ko-KR" altLang="en-US"/>
              <a:t>하나의 값을 저장할수 있는 메모리 공간</a:t>
            </a:r>
          </a:p>
          <a:p>
            <a:r>
              <a:rPr lang="ko-KR" altLang="en-US"/>
              <a:t>배열 </a:t>
            </a:r>
            <a:r>
              <a:rPr lang="en-US" altLang="ko-KR"/>
              <a:t>: </a:t>
            </a:r>
            <a:r>
              <a:rPr lang="ko-KR" altLang="en-US"/>
              <a:t>동일한 자료의 변수를 여러개 선언 </a:t>
            </a:r>
            <a:r>
              <a:rPr lang="en-US" altLang="ko-KR"/>
              <a:t>[ </a:t>
            </a:r>
            <a:r>
              <a:rPr lang="ko-KR" altLang="en-US"/>
              <a:t>저장순서 </a:t>
            </a:r>
            <a:r>
              <a:rPr lang="en-US" altLang="ko-KR"/>
              <a:t>: </a:t>
            </a:r>
            <a:r>
              <a:rPr lang="ko-KR" altLang="en-US"/>
              <a:t>인덱스 </a:t>
            </a:r>
            <a:r>
              <a:rPr lang="en-US" altLang="ko-KR"/>
              <a:t>]</a:t>
            </a:r>
          </a:p>
          <a:p>
            <a:r>
              <a:rPr lang="ko-KR" altLang="en-US"/>
              <a:t>배열명</a:t>
            </a:r>
            <a:r>
              <a:rPr lang="en-US" altLang="ko-KR"/>
              <a:t>.length : </a:t>
            </a:r>
            <a:r>
              <a:rPr lang="ko-KR" altLang="en-US"/>
              <a:t>배열의길이 </a:t>
            </a:r>
          </a:p>
          <a:p>
            <a:endParaRPr lang="ko-KR" altLang="en-US"/>
          </a:p>
          <a:p>
            <a:r>
              <a:rPr lang="ko-KR" altLang="en-US"/>
              <a:t>클래스 </a:t>
            </a:r>
            <a:r>
              <a:rPr lang="en-US" altLang="ko-KR"/>
              <a:t>: </a:t>
            </a:r>
            <a:r>
              <a:rPr lang="ko-KR" altLang="en-US"/>
              <a:t>설계도  </a:t>
            </a:r>
          </a:p>
          <a:p>
            <a:r>
              <a:rPr lang="en-US" altLang="ko-KR"/>
              <a:t>1. System : </a:t>
            </a:r>
            <a:r>
              <a:rPr lang="ko-KR" altLang="en-US"/>
              <a:t>시스템 클래스 </a:t>
            </a:r>
          </a:p>
          <a:p>
            <a:r>
              <a:rPr lang="en-US" altLang="ko-KR"/>
              <a:t>.out.print()</a:t>
            </a:r>
          </a:p>
          <a:p>
            <a:r>
              <a:rPr lang="en-US" altLang="ko-KR"/>
              <a:t>.out.println()</a:t>
            </a:r>
          </a:p>
          <a:p>
            <a:r>
              <a:rPr lang="en-US" altLang="ko-KR"/>
              <a:t>.out.printf()</a:t>
            </a:r>
          </a:p>
          <a:p>
            <a:endParaRPr lang="ko-KR" altLang="en-US"/>
          </a:p>
          <a:p>
            <a:r>
              <a:rPr lang="en-US" altLang="ko-KR"/>
              <a:t>2. Scanner : </a:t>
            </a:r>
            <a:r>
              <a:rPr lang="ko-KR" altLang="en-US"/>
              <a:t>입력 클래스 </a:t>
            </a:r>
          </a:p>
          <a:p>
            <a:r>
              <a:rPr lang="en-US" altLang="ko-KR"/>
              <a:t>Scanner </a:t>
            </a:r>
            <a:r>
              <a:rPr lang="ko-KR" altLang="en-US"/>
              <a:t>입력객체 </a:t>
            </a:r>
            <a:r>
              <a:rPr lang="en-US" altLang="ko-KR"/>
              <a:t>= new Scanner(System.in)</a:t>
            </a:r>
          </a:p>
          <a:p>
            <a:r>
              <a:rPr lang="ko-KR" altLang="en-US"/>
              <a:t>입력객체</a:t>
            </a:r>
            <a:r>
              <a:rPr lang="en-US" altLang="ko-KR"/>
              <a:t>.next </a:t>
            </a:r>
          </a:p>
          <a:p>
            <a:r>
              <a:rPr lang="ko-KR" altLang="en-US"/>
              <a:t>입력객체</a:t>
            </a:r>
            <a:r>
              <a:rPr lang="en-US" altLang="ko-KR"/>
              <a:t>.nextLine</a:t>
            </a:r>
          </a:p>
          <a:p>
            <a:r>
              <a:rPr lang="ko-KR" altLang="en-US"/>
              <a:t>입력객체</a:t>
            </a:r>
            <a:r>
              <a:rPr lang="en-US" altLang="ko-KR"/>
              <a:t>.nextInt</a:t>
            </a:r>
          </a:p>
          <a:p>
            <a:endParaRPr lang="ko-KR" altLang="en-US"/>
          </a:p>
          <a:p>
            <a:r>
              <a:rPr lang="en-US" altLang="ko-KR"/>
              <a:t>3. String : </a:t>
            </a:r>
            <a:r>
              <a:rPr lang="ko-KR" altLang="en-US"/>
              <a:t>문자열 클래스 </a:t>
            </a:r>
          </a:p>
          <a:p>
            <a:r>
              <a:rPr lang="en-US" altLang="ko-KR"/>
              <a:t>1. new String(</a:t>
            </a:r>
            <a:r>
              <a:rPr lang="ko-KR" altLang="en-US"/>
              <a:t>바이트열</a:t>
            </a:r>
            <a:r>
              <a:rPr lang="en-US" altLang="ko-KR"/>
              <a:t>) : </a:t>
            </a:r>
            <a:r>
              <a:rPr lang="ko-KR" altLang="en-US"/>
              <a:t>바이트열 를 문자열 변환</a:t>
            </a:r>
          </a:p>
          <a:p>
            <a:r>
              <a:rPr lang="en-US" altLang="ko-KR"/>
              <a:t>2. charAt(</a:t>
            </a:r>
            <a:r>
              <a:rPr lang="ko-KR" altLang="en-US"/>
              <a:t>인덱스</a:t>
            </a:r>
            <a:r>
              <a:rPr lang="en-US" altLang="ko-KR"/>
              <a:t>) : </a:t>
            </a:r>
            <a:r>
              <a:rPr lang="ko-KR" altLang="en-US"/>
              <a:t>문자 추출</a:t>
            </a:r>
          </a:p>
          <a:p>
            <a:r>
              <a:rPr lang="en-US" altLang="ko-KR"/>
              <a:t>3. equals(</a:t>
            </a:r>
            <a:r>
              <a:rPr lang="ko-KR" altLang="en-US"/>
              <a:t>비교대상문자열</a:t>
            </a:r>
            <a:r>
              <a:rPr lang="en-US" altLang="ko-KR"/>
              <a:t>) : </a:t>
            </a:r>
            <a:r>
              <a:rPr lang="ko-KR" altLang="en-US"/>
              <a:t>문자열 비교 </a:t>
            </a:r>
          </a:p>
          <a:p>
            <a:r>
              <a:rPr lang="en-US" altLang="ko-KR"/>
              <a:t>4. getBytes() : </a:t>
            </a:r>
            <a:r>
              <a:rPr lang="ko-KR" altLang="en-US"/>
              <a:t>문자열을 바이트열로 변환 </a:t>
            </a:r>
          </a:p>
          <a:p>
            <a:r>
              <a:rPr lang="en-US" altLang="ko-KR"/>
              <a:t>5. indexOf(</a:t>
            </a:r>
            <a:r>
              <a:rPr lang="ko-KR" altLang="en-US"/>
              <a:t>검색문자열</a:t>
            </a:r>
            <a:r>
              <a:rPr lang="en-US" altLang="ko-KR"/>
              <a:t>) : </a:t>
            </a:r>
            <a:r>
              <a:rPr lang="ko-KR" altLang="en-US"/>
              <a:t>문자열 찾기 </a:t>
            </a:r>
            <a:r>
              <a:rPr lang="en-US" altLang="ko-KR"/>
              <a:t>[ </a:t>
            </a:r>
            <a:r>
              <a:rPr lang="ko-KR" altLang="en-US"/>
              <a:t>인수 </a:t>
            </a:r>
            <a:r>
              <a:rPr lang="en-US" altLang="ko-KR"/>
              <a:t>: </a:t>
            </a:r>
            <a:r>
              <a:rPr lang="ko-KR" altLang="en-US"/>
              <a:t>찾을문자열   반환</a:t>
            </a:r>
            <a:r>
              <a:rPr lang="en-US" altLang="ko-KR"/>
              <a:t>: </a:t>
            </a:r>
            <a:r>
              <a:rPr lang="ko-KR" altLang="en-US"/>
              <a:t>찾은 인덱스위치 </a:t>
            </a:r>
            <a:r>
              <a:rPr lang="en-US" altLang="ko-KR"/>
              <a:t>]</a:t>
            </a:r>
          </a:p>
          <a:p>
            <a:r>
              <a:rPr lang="en-US" altLang="ko-KR"/>
              <a:t>6. contains(</a:t>
            </a:r>
            <a:r>
              <a:rPr lang="ko-KR" altLang="en-US"/>
              <a:t>검색문자열</a:t>
            </a:r>
            <a:r>
              <a:rPr lang="en-US" altLang="ko-KR"/>
              <a:t>) : </a:t>
            </a:r>
            <a:r>
              <a:rPr lang="ko-KR" altLang="en-US"/>
              <a:t>문자열 포함여부 </a:t>
            </a:r>
            <a:r>
              <a:rPr lang="en-US" altLang="ko-KR"/>
              <a:t>[ </a:t>
            </a:r>
            <a:r>
              <a:rPr lang="ko-KR" altLang="en-US"/>
              <a:t>인수</a:t>
            </a:r>
            <a:r>
              <a:rPr lang="en-US" altLang="ko-KR"/>
              <a:t>: </a:t>
            </a:r>
            <a:r>
              <a:rPr lang="ko-KR" altLang="en-US"/>
              <a:t>찾을문자열   반환 </a:t>
            </a:r>
            <a:r>
              <a:rPr lang="en-US" altLang="ko-KR"/>
              <a:t>: true / false ]</a:t>
            </a:r>
          </a:p>
          <a:p>
            <a:r>
              <a:rPr lang="en-US" altLang="ko-KR"/>
              <a:t>7. length() : </a:t>
            </a:r>
            <a:r>
              <a:rPr lang="ko-KR" altLang="en-US"/>
              <a:t>문자열의 길이 </a:t>
            </a:r>
          </a:p>
          <a:p>
            <a:r>
              <a:rPr lang="en-US" altLang="ko-KR"/>
              <a:t>8. replace("</a:t>
            </a:r>
            <a:r>
              <a:rPr lang="ko-KR" altLang="en-US"/>
              <a:t>교체할문자열</a:t>
            </a:r>
            <a:r>
              <a:rPr lang="en-US" altLang="ko-KR"/>
              <a:t>","</a:t>
            </a:r>
            <a:r>
              <a:rPr lang="ko-KR" altLang="en-US"/>
              <a:t>새로운문자열</a:t>
            </a:r>
            <a:r>
              <a:rPr lang="en-US" altLang="ko-KR"/>
              <a:t>") : </a:t>
            </a:r>
            <a:r>
              <a:rPr lang="ko-KR" altLang="en-US"/>
              <a:t>문자열 대치</a:t>
            </a:r>
          </a:p>
          <a:p>
            <a:r>
              <a:rPr lang="en-US" altLang="ko-KR"/>
              <a:t>9. substring() : </a:t>
            </a:r>
            <a:r>
              <a:rPr lang="ko-KR" altLang="en-US"/>
              <a:t>문자열 잘라내기</a:t>
            </a:r>
          </a:p>
          <a:p>
            <a:r>
              <a:rPr lang="en-US" altLang="ko-KR"/>
              <a:t>10. split(</a:t>
            </a:r>
            <a:r>
              <a:rPr lang="ko-KR" altLang="en-US"/>
              <a:t>분리기준</a:t>
            </a:r>
            <a:r>
              <a:rPr lang="en-US" altLang="ko-KR"/>
              <a:t>) : </a:t>
            </a:r>
            <a:r>
              <a:rPr lang="ko-KR" altLang="en-US"/>
              <a:t>문자열 분리 </a:t>
            </a:r>
          </a:p>
          <a:p>
            <a:r>
              <a:rPr lang="en-US" altLang="ko-KR"/>
              <a:t>11. toLowerCase() : </a:t>
            </a:r>
            <a:r>
              <a:rPr lang="ko-KR" altLang="en-US"/>
              <a:t>소문자로 변환    </a:t>
            </a:r>
            <a:r>
              <a:rPr lang="en-US" altLang="ko-KR"/>
              <a:t>toUpperCase() : </a:t>
            </a:r>
            <a:r>
              <a:rPr lang="ko-KR" altLang="en-US"/>
              <a:t>대문자로 변환</a:t>
            </a:r>
          </a:p>
          <a:p>
            <a:r>
              <a:rPr lang="en-US" altLang="ko-KR"/>
              <a:t>12. trim() : </a:t>
            </a:r>
            <a:r>
              <a:rPr lang="ko-KR" altLang="en-US"/>
              <a:t>문자열 앞뒤 공백 제거 </a:t>
            </a:r>
            <a:r>
              <a:rPr lang="en-US" altLang="ko-KR"/>
              <a:t>[ </a:t>
            </a:r>
            <a:r>
              <a:rPr lang="ko-KR" altLang="en-US"/>
              <a:t>사이공백제거 불가 </a:t>
            </a:r>
            <a:r>
              <a:rPr lang="en-US" altLang="ko-KR"/>
              <a:t>]</a:t>
            </a:r>
          </a:p>
          <a:p>
            <a:r>
              <a:rPr lang="en-US" altLang="ko-KR"/>
              <a:t>13. valueOf() : </a:t>
            </a:r>
            <a:r>
              <a:rPr lang="ko-KR" altLang="en-US"/>
              <a:t>기본타입을 문자열 변환 </a:t>
            </a:r>
          </a:p>
          <a:p>
            <a:endParaRPr lang="ko-KR" altLang="en-US"/>
          </a:p>
          <a:p>
            <a:r>
              <a:rPr lang="en-US" altLang="ko-KR"/>
              <a:t>4. Random : </a:t>
            </a:r>
            <a:r>
              <a:rPr lang="ko-KR" altLang="en-US"/>
              <a:t>난수 클래스 </a:t>
            </a:r>
          </a:p>
          <a:p>
            <a:r>
              <a:rPr lang="en-US" altLang="ko-KR"/>
              <a:t>.nextInt(</a:t>
            </a:r>
            <a:r>
              <a:rPr lang="ko-KR" altLang="en-US"/>
              <a:t>숫자</a:t>
            </a:r>
            <a:r>
              <a:rPr lang="en-US" altLang="ko-KR"/>
              <a:t>) : 0~</a:t>
            </a:r>
            <a:r>
              <a:rPr lang="ko-KR" altLang="en-US"/>
              <a:t>숫자 전까지의 난수 생성 </a:t>
            </a:r>
          </a:p>
          <a:p>
            <a:r>
              <a:rPr lang="en-US" altLang="ko-KR"/>
              <a:t>.nextInt(</a:t>
            </a:r>
            <a:r>
              <a:rPr lang="ko-KR" altLang="en-US"/>
              <a:t>숫자</a:t>
            </a:r>
            <a:r>
              <a:rPr lang="en-US" altLang="ko-KR"/>
              <a:t>)+1 : 1~</a:t>
            </a:r>
            <a:r>
              <a:rPr lang="ko-KR" altLang="en-US"/>
              <a:t>숫자 까지의 난수 생성 </a:t>
            </a:r>
          </a:p>
          <a:p>
            <a:endParaRPr lang="ko-KR" altLang="en-US"/>
          </a:p>
          <a:p>
            <a:r>
              <a:rPr lang="en-US" altLang="ko-KR"/>
              <a:t>5. Arrays : </a:t>
            </a:r>
            <a:r>
              <a:rPr lang="ko-KR" altLang="en-US"/>
              <a:t>배열관련 메소드 제공 클래스</a:t>
            </a:r>
          </a:p>
          <a:p>
            <a:r>
              <a:rPr lang="en-US" altLang="ko-KR"/>
              <a:t>1. Arrays.copyOf( </a:t>
            </a:r>
            <a:r>
              <a:rPr lang="ko-KR" altLang="en-US"/>
              <a:t>원본배열 </a:t>
            </a:r>
            <a:r>
              <a:rPr lang="en-US" altLang="ko-KR"/>
              <a:t>, </a:t>
            </a:r>
            <a:r>
              <a:rPr lang="ko-KR" altLang="en-US"/>
              <a:t>복사길이 </a:t>
            </a:r>
            <a:r>
              <a:rPr lang="en-US" altLang="ko-KR"/>
              <a:t>) : </a:t>
            </a:r>
            <a:r>
              <a:rPr lang="ko-KR" altLang="en-US"/>
              <a:t>배열 복사 </a:t>
            </a:r>
          </a:p>
          <a:p>
            <a:r>
              <a:rPr lang="en-US" altLang="ko-KR"/>
              <a:t>2. Arrays.toString(</a:t>
            </a:r>
            <a:r>
              <a:rPr lang="ko-KR" altLang="en-US"/>
              <a:t>배열</a:t>
            </a:r>
            <a:r>
              <a:rPr lang="en-US" altLang="ko-KR"/>
              <a:t>) : </a:t>
            </a:r>
            <a:r>
              <a:rPr lang="ko-KR" altLang="en-US"/>
              <a:t>인덱스 순으로 데이터 출력</a:t>
            </a:r>
          </a:p>
          <a:p>
            <a:r>
              <a:rPr lang="en-US" altLang="ko-KR"/>
              <a:t>3. Arrays.copyOfRange(</a:t>
            </a:r>
            <a:r>
              <a:rPr lang="ko-KR" altLang="en-US"/>
              <a:t>원본배열 </a:t>
            </a:r>
            <a:r>
              <a:rPr lang="en-US" altLang="ko-KR"/>
              <a:t>, </a:t>
            </a:r>
            <a:r>
              <a:rPr lang="ko-KR" altLang="en-US"/>
              <a:t>시작인덱스 </a:t>
            </a:r>
            <a:r>
              <a:rPr lang="en-US" altLang="ko-KR"/>
              <a:t>, </a:t>
            </a:r>
            <a:r>
              <a:rPr lang="ko-KR" altLang="en-US"/>
              <a:t>끝인덱스 </a:t>
            </a:r>
            <a:r>
              <a:rPr lang="en-US" altLang="ko-KR"/>
              <a:t>)</a:t>
            </a:r>
          </a:p>
          <a:p>
            <a:r>
              <a:rPr lang="en-US" altLang="ko-KR"/>
              <a:t>4. System.arraycopy( </a:t>
            </a:r>
            <a:r>
              <a:rPr lang="ko-KR" altLang="en-US"/>
              <a:t>원본배열 </a:t>
            </a:r>
            <a:r>
              <a:rPr lang="en-US" altLang="ko-KR"/>
              <a:t>, </a:t>
            </a:r>
            <a:r>
              <a:rPr lang="ko-KR" altLang="en-US"/>
              <a:t>시작인덱스 </a:t>
            </a:r>
            <a:r>
              <a:rPr lang="en-US" altLang="ko-KR"/>
              <a:t>, </a:t>
            </a:r>
            <a:r>
              <a:rPr lang="ko-KR" altLang="en-US"/>
              <a:t>타켓배열 </a:t>
            </a:r>
            <a:r>
              <a:rPr lang="en-US" altLang="ko-KR"/>
              <a:t>, </a:t>
            </a:r>
            <a:r>
              <a:rPr lang="ko-KR" altLang="en-US"/>
              <a:t>타겟지작인덱스 </a:t>
            </a:r>
            <a:r>
              <a:rPr lang="en-US" altLang="ko-KR"/>
              <a:t>, </a:t>
            </a:r>
            <a:r>
              <a:rPr lang="ko-KR" altLang="en-US"/>
              <a:t>복사개수 </a:t>
            </a:r>
            <a:r>
              <a:rPr lang="en-US" altLang="ko-KR"/>
              <a:t>)</a:t>
            </a:r>
          </a:p>
          <a:p>
            <a:r>
              <a:rPr lang="en-US" altLang="ko-KR"/>
              <a:t>5. Arrays.equals( </a:t>
            </a:r>
            <a:r>
              <a:rPr lang="ko-KR" altLang="en-US"/>
              <a:t>배열</a:t>
            </a:r>
            <a:r>
              <a:rPr lang="en-US" altLang="ko-KR"/>
              <a:t>1 , </a:t>
            </a:r>
            <a:r>
              <a:rPr lang="ko-KR" altLang="en-US"/>
              <a:t>배열</a:t>
            </a:r>
            <a:r>
              <a:rPr lang="en-US" altLang="ko-KR"/>
              <a:t>2 ) : 1</a:t>
            </a:r>
            <a:r>
              <a:rPr lang="ko-KR" altLang="en-US"/>
              <a:t>차원 배열 비교 </a:t>
            </a:r>
          </a:p>
          <a:p>
            <a:r>
              <a:rPr lang="en-US" altLang="ko-KR"/>
              <a:t>6. Arrays.deepEquals( </a:t>
            </a:r>
            <a:r>
              <a:rPr lang="ko-KR" altLang="en-US"/>
              <a:t>배열</a:t>
            </a:r>
            <a:r>
              <a:rPr lang="en-US" altLang="ko-KR"/>
              <a:t>1 , </a:t>
            </a:r>
            <a:r>
              <a:rPr lang="ko-KR" altLang="en-US"/>
              <a:t>배열</a:t>
            </a:r>
            <a:r>
              <a:rPr lang="en-US" altLang="ko-KR"/>
              <a:t>2 ) : 2</a:t>
            </a:r>
            <a:r>
              <a:rPr lang="ko-KR" altLang="en-US"/>
              <a:t>차원 배열 비교 </a:t>
            </a:r>
          </a:p>
          <a:p>
            <a:r>
              <a:rPr lang="en-US" altLang="ko-KR"/>
              <a:t>7. Arrays.sort( </a:t>
            </a:r>
            <a:r>
              <a:rPr lang="ko-KR" altLang="en-US"/>
              <a:t>배열명 </a:t>
            </a:r>
            <a:r>
              <a:rPr lang="en-US" altLang="ko-KR"/>
              <a:t>) : </a:t>
            </a:r>
            <a:r>
              <a:rPr lang="ko-KR" altLang="en-US"/>
              <a:t>해당 배열내 오름차순 정렬 </a:t>
            </a:r>
          </a:p>
          <a:p>
            <a:r>
              <a:rPr lang="en-US" altLang="ko-KR"/>
              <a:t>8. Arrays.sort( </a:t>
            </a:r>
            <a:r>
              <a:rPr lang="ko-KR" altLang="en-US"/>
              <a:t>배열명 </a:t>
            </a:r>
            <a:r>
              <a:rPr lang="en-US" altLang="ko-KR"/>
              <a:t>, Collections.reverseOrder()  ) : </a:t>
            </a:r>
            <a:r>
              <a:rPr lang="ko-KR" altLang="en-US"/>
              <a:t>배열내 내림차순</a:t>
            </a:r>
          </a:p>
          <a:p>
            <a:r>
              <a:rPr lang="ko-KR" altLang="en-US"/>
              <a:t>* 주의 </a:t>
            </a:r>
            <a:r>
              <a:rPr lang="en-US" altLang="ko-KR"/>
              <a:t>: </a:t>
            </a:r>
            <a:r>
              <a:rPr lang="ko-KR" altLang="en-US"/>
              <a:t>해당 배열이 기본자료형일 경우 불가</a:t>
            </a:r>
          </a:p>
          <a:p>
            <a:r>
              <a:rPr lang="en-US" altLang="ko-KR"/>
              <a:t>9.Arrays.binarySearch( </a:t>
            </a:r>
            <a:r>
              <a:rPr lang="ko-KR" altLang="en-US"/>
              <a:t>배열명 </a:t>
            </a:r>
            <a:r>
              <a:rPr lang="en-US" altLang="ko-KR"/>
              <a:t>, </a:t>
            </a:r>
            <a:r>
              <a:rPr lang="ko-KR" altLang="en-US"/>
              <a:t>데이터 </a:t>
            </a:r>
            <a:r>
              <a:rPr lang="en-US" altLang="ko-KR"/>
              <a:t>) : </a:t>
            </a:r>
            <a:r>
              <a:rPr lang="ko-KR" altLang="en-US"/>
              <a:t>해당 데이터의 인덱스 번호</a:t>
            </a:r>
          </a:p>
          <a:p>
            <a:r>
              <a:rPr lang="ko-KR" altLang="en-US"/>
              <a:t>* 주의 </a:t>
            </a:r>
            <a:r>
              <a:rPr lang="en-US" altLang="ko-KR"/>
              <a:t>: </a:t>
            </a:r>
            <a:r>
              <a:rPr lang="ko-KR" altLang="en-US"/>
              <a:t>오름차순</a:t>
            </a:r>
            <a:r>
              <a:rPr lang="en-US" altLang="ko-KR"/>
              <a:t>(sort) </a:t>
            </a:r>
            <a:r>
              <a:rPr lang="ko-KR" altLang="en-US"/>
              <a:t>정렬후 사용</a:t>
            </a:r>
          </a:p>
          <a:p>
            <a:r>
              <a:rPr lang="ko-KR" altLang="en-US"/>
              <a:t> </a:t>
            </a:r>
          </a:p>
          <a:p>
            <a:r>
              <a:rPr lang="en-US" altLang="ko-KR"/>
              <a:t>6. Date </a:t>
            </a:r>
            <a:r>
              <a:rPr lang="ko-KR" altLang="en-US"/>
              <a:t>클래스</a:t>
            </a:r>
          </a:p>
          <a:p>
            <a:r>
              <a:rPr lang="en-US" altLang="ko-KR"/>
              <a:t>Date </a:t>
            </a:r>
            <a:r>
              <a:rPr lang="ko-KR" altLang="en-US"/>
              <a:t>객체명 </a:t>
            </a:r>
            <a:r>
              <a:rPr lang="en-US" altLang="ko-KR"/>
              <a:t>= new Date() : </a:t>
            </a:r>
            <a:r>
              <a:rPr lang="ko-KR" altLang="en-US"/>
              <a:t>현재 시스템내 날짜</a:t>
            </a:r>
            <a:r>
              <a:rPr lang="en-US" altLang="ko-KR"/>
              <a:t>/</a:t>
            </a:r>
            <a:r>
              <a:rPr lang="ko-KR" altLang="en-US"/>
              <a:t>시간 객체 </a:t>
            </a:r>
          </a:p>
          <a:p>
            <a:r>
              <a:rPr lang="ko-KR" altLang="en-US"/>
              <a:t>*</a:t>
            </a:r>
            <a:r>
              <a:rPr lang="en-US" altLang="ko-KR"/>
              <a:t>SimpleDateFormat : </a:t>
            </a:r>
            <a:r>
              <a:rPr lang="ko-KR" altLang="en-US"/>
              <a:t>날짜 형식 클래스 </a:t>
            </a:r>
          </a:p>
          <a:p>
            <a:r>
              <a:rPr lang="en-US" altLang="ko-KR"/>
              <a:t>SimpleDateFormat dateFormat = new SimpleDateFormat( "MM-</a:t>
            </a:r>
            <a:r>
              <a:rPr lang="en-US" altLang="ko-KR" u="sng"/>
              <a:t>dd" );</a:t>
            </a:r>
          </a:p>
          <a:p>
            <a:r>
              <a:rPr lang="en-US" altLang="ko-KR"/>
              <a:t>dateFormat.format(</a:t>
            </a:r>
            <a:r>
              <a:rPr lang="ko-KR" altLang="en-US"/>
              <a:t>날짜객체</a:t>
            </a:r>
            <a:r>
              <a:rPr lang="en-US" altLang="ko-KR"/>
              <a:t>);</a:t>
            </a:r>
          </a:p>
          <a:p>
            <a:endParaRPr lang="ko-KR" altLang="en-US"/>
          </a:p>
          <a:p>
            <a:r>
              <a:rPr lang="en-US" altLang="ko-KR"/>
              <a:t>7. Calendar </a:t>
            </a:r>
            <a:r>
              <a:rPr lang="ko-KR" altLang="en-US"/>
              <a:t>클래스</a:t>
            </a:r>
          </a:p>
          <a:p>
            <a:r>
              <a:rPr lang="en-US" altLang="ko-KR"/>
              <a:t>* Calendar now = Calendar.getInstance(); </a:t>
            </a:r>
          </a:p>
          <a:p>
            <a:r>
              <a:rPr lang="ko-KR" altLang="en-US"/>
              <a:t>* </a:t>
            </a:r>
            <a:r>
              <a:rPr lang="en-US" altLang="ko-KR"/>
              <a:t>now.get( Calendar.</a:t>
            </a:r>
            <a:r>
              <a:rPr lang="ko-KR" altLang="en-US"/>
              <a:t>필드명 </a:t>
            </a:r>
            <a:r>
              <a:rPr lang="en-US" altLang="ko-KR"/>
              <a:t>) : </a:t>
            </a:r>
            <a:r>
              <a:rPr lang="ko-KR" altLang="en-US"/>
              <a:t>해당필드의 정보 얻기</a:t>
            </a:r>
          </a:p>
          <a:p>
            <a:endParaRPr lang="ko-KR" altLang="en-US"/>
          </a:p>
          <a:p>
            <a:r>
              <a:rPr lang="en-US" altLang="ko-KR"/>
              <a:t>8. ZonedDateTime </a:t>
            </a:r>
            <a:r>
              <a:rPr lang="ko-KR" altLang="en-US"/>
              <a:t>클래스 </a:t>
            </a:r>
            <a:r>
              <a:rPr lang="en-US" altLang="ko-KR"/>
              <a:t>: </a:t>
            </a:r>
            <a:r>
              <a:rPr lang="ko-KR" altLang="en-US"/>
              <a:t>협정시계</a:t>
            </a:r>
          </a:p>
          <a:p>
            <a:r>
              <a:rPr lang="ko-KR" altLang="en-US"/>
              <a:t>* </a:t>
            </a:r>
            <a:r>
              <a:rPr lang="en-US" altLang="ko-KR"/>
              <a:t>ZonedDateTime.now( ZoneId.of(</a:t>
            </a:r>
            <a:r>
              <a:rPr lang="ko-KR" altLang="en-US"/>
              <a:t>대륙명</a:t>
            </a:r>
            <a:r>
              <a:rPr lang="en-US" altLang="ko-KR"/>
              <a:t>/</a:t>
            </a:r>
            <a:r>
              <a:rPr lang="ko-KR" altLang="en-US"/>
              <a:t>도시명</a:t>
            </a:r>
            <a:r>
              <a:rPr lang="en-US" altLang="ko-KR"/>
              <a:t>) );</a:t>
            </a:r>
          </a:p>
          <a:p>
            <a:endParaRPr lang="ko-KR" altLang="en-US"/>
          </a:p>
          <a:p>
            <a:r>
              <a:rPr lang="en-US" altLang="ko-KR"/>
              <a:t>8. Integer : </a:t>
            </a:r>
            <a:r>
              <a:rPr lang="ko-KR" altLang="en-US"/>
              <a:t>정수 클래스 </a:t>
            </a:r>
          </a:p>
          <a:p>
            <a:r>
              <a:rPr lang="en-US" altLang="ko-KR"/>
              <a:t>Integer.parseInt("</a:t>
            </a:r>
            <a:r>
              <a:rPr lang="ko-KR" altLang="en-US"/>
              <a:t>문자열</a:t>
            </a:r>
            <a:r>
              <a:rPr lang="en-US" altLang="ko-KR"/>
              <a:t>")   : String -&gt; </a:t>
            </a:r>
            <a:r>
              <a:rPr lang="en-US" altLang="ko-KR" u="sng"/>
              <a:t>int</a:t>
            </a:r>
            <a:r>
              <a:rPr lang="ko-KR" altLang="en-US" u="sng"/>
              <a:t>형</a:t>
            </a:r>
          </a:p>
          <a:p>
            <a:r>
              <a:rPr lang="en-US" altLang="ko-KR"/>
              <a:t>Integer.toString(</a:t>
            </a:r>
            <a:r>
              <a:rPr lang="ko-KR" altLang="en-US"/>
              <a:t>정수</a:t>
            </a:r>
            <a:r>
              <a:rPr lang="en-US" altLang="ko-KR"/>
              <a:t>) : </a:t>
            </a:r>
            <a:r>
              <a:rPr lang="en-US" altLang="ko-KR" u="sng"/>
              <a:t>int -&gt; String  </a:t>
            </a:r>
          </a:p>
          <a:p>
            <a:r>
              <a:rPr lang="ko-KR" altLang="en-US"/>
              <a:t>* 숫자</a:t>
            </a:r>
            <a:r>
              <a:rPr lang="en-US" altLang="ko-KR"/>
              <a:t>+"" : </a:t>
            </a:r>
            <a:r>
              <a:rPr lang="en-US" altLang="ko-KR" u="sng"/>
              <a:t>int+"" -&gt; String</a:t>
            </a:r>
          </a:p>
          <a:p>
            <a:endParaRPr lang="ko-KR" altLang="en-US"/>
          </a:p>
          <a:p>
            <a:r>
              <a:rPr lang="en-US" altLang="ko-KR"/>
              <a:t>8. Math : </a:t>
            </a:r>
            <a:r>
              <a:rPr lang="ko-KR" altLang="en-US"/>
              <a:t>수학 클래스 </a:t>
            </a:r>
          </a:p>
          <a:p>
            <a:r>
              <a:rPr lang="en-US" altLang="ko-KR"/>
              <a:t>1. Math.abs()</a:t>
            </a:r>
          </a:p>
          <a:p>
            <a:r>
              <a:rPr lang="en-US" altLang="ko-KR"/>
              <a:t>2. Math.ceil()</a:t>
            </a:r>
          </a:p>
          <a:p>
            <a:r>
              <a:rPr lang="en-US" altLang="ko-KR"/>
              <a:t>3. Math.floor()</a:t>
            </a:r>
          </a:p>
          <a:p>
            <a:r>
              <a:rPr lang="en-US" altLang="ko-KR"/>
              <a:t>4. Math.max()</a:t>
            </a:r>
          </a:p>
          <a:p>
            <a:r>
              <a:rPr lang="en-US" altLang="ko-KR"/>
              <a:t>5. Math.min()</a:t>
            </a:r>
          </a:p>
          <a:p>
            <a:r>
              <a:rPr lang="en-US" altLang="ko-KR"/>
              <a:t>6. Math.ramdom() </a:t>
            </a:r>
          </a:p>
          <a:p>
            <a:r>
              <a:rPr lang="en-US" altLang="ko-KR"/>
              <a:t>7. Math.rint() </a:t>
            </a:r>
          </a:p>
          <a:p>
            <a:r>
              <a:rPr lang="en-US" altLang="ko-KR"/>
              <a:t>8. Math.round() : </a:t>
            </a:r>
            <a:r>
              <a:rPr lang="ko-KR" altLang="en-US"/>
              <a:t>소수점 첫째자리 반올림</a:t>
            </a:r>
          </a:p>
          <a:p>
            <a:r>
              <a:rPr lang="ko-KR" altLang="en-US"/>
              <a:t>* 소수점 셋째자리 반올림 </a:t>
            </a:r>
            <a:r>
              <a:rPr lang="en-US" altLang="ko-KR"/>
              <a:t>[ </a:t>
            </a:r>
            <a:r>
              <a:rPr lang="ko-KR" altLang="en-US"/>
              <a:t>자릿수 올리고 반올림 자릿수 내림 </a:t>
            </a:r>
            <a:r>
              <a:rPr lang="en-US" altLang="ko-KR"/>
              <a:t>]</a:t>
            </a:r>
          </a:p>
          <a:p>
            <a:endParaRPr lang="ko-KR" altLang="en-US"/>
          </a:p>
          <a:p>
            <a:r>
              <a:rPr lang="ko-KR" altLang="en-US"/>
              <a:t>형식문자 </a:t>
            </a:r>
            <a:r>
              <a:rPr lang="en-US" altLang="ko-KR"/>
              <a:t>[ </a:t>
            </a:r>
            <a:r>
              <a:rPr lang="en-US" altLang="ko-KR" u="sng"/>
              <a:t>printf , String.format()  ]  </a:t>
            </a:r>
          </a:p>
          <a:p>
            <a:r>
              <a:rPr lang="en-US" altLang="ko-KR"/>
              <a:t>%d : </a:t>
            </a:r>
            <a:r>
              <a:rPr lang="ko-KR" altLang="en-US"/>
              <a:t>정수 </a:t>
            </a:r>
            <a:r>
              <a:rPr lang="en-US" altLang="ko-KR"/>
              <a:t>%</a:t>
            </a:r>
            <a:r>
              <a:rPr lang="ko-KR" altLang="en-US"/>
              <a:t>숫자</a:t>
            </a:r>
            <a:r>
              <a:rPr lang="en-US" altLang="ko-KR"/>
              <a:t>d [ </a:t>
            </a:r>
            <a:r>
              <a:rPr lang="ko-KR" altLang="en-US"/>
              <a:t>숫자만큼 자릿수 포함 </a:t>
            </a:r>
            <a:r>
              <a:rPr lang="en-US" altLang="ko-KR"/>
              <a:t>]%2d [ </a:t>
            </a:r>
            <a:r>
              <a:rPr lang="ko-KR" altLang="en-US"/>
              <a:t>정수가 </a:t>
            </a:r>
            <a:r>
              <a:rPr lang="en-US" altLang="ko-KR"/>
              <a:t>2</a:t>
            </a:r>
            <a:r>
              <a:rPr lang="ko-KR" altLang="en-US"/>
              <a:t>칸 차지 </a:t>
            </a:r>
            <a:r>
              <a:rPr lang="en-US" altLang="ko-KR"/>
              <a:t>]  %02d [ </a:t>
            </a:r>
            <a:r>
              <a:rPr lang="ko-KR" altLang="en-US"/>
              <a:t>공백 </a:t>
            </a:r>
            <a:r>
              <a:rPr lang="en-US" altLang="ko-KR"/>
              <a:t>0 </a:t>
            </a:r>
            <a:r>
              <a:rPr lang="ko-KR" altLang="en-US"/>
              <a:t>으로 사용 </a:t>
            </a:r>
            <a:r>
              <a:rPr lang="en-US" altLang="ko-KR"/>
              <a:t>]</a:t>
            </a:r>
          </a:p>
          <a:p>
            <a:r>
              <a:rPr lang="en-US" altLang="ko-KR"/>
              <a:t>%f : </a:t>
            </a:r>
            <a:r>
              <a:rPr lang="ko-KR" altLang="en-US"/>
              <a:t>실수 </a:t>
            </a:r>
            <a:r>
              <a:rPr lang="en-US" altLang="ko-KR"/>
              <a:t>%.2f [ </a:t>
            </a:r>
            <a:r>
              <a:rPr lang="ko-KR" altLang="en-US"/>
              <a:t>소수점 </a:t>
            </a:r>
            <a:r>
              <a:rPr lang="en-US" altLang="ko-KR"/>
              <a:t>2</a:t>
            </a:r>
            <a:r>
              <a:rPr lang="ko-KR" altLang="en-US"/>
              <a:t>자리 표현 </a:t>
            </a:r>
            <a:r>
              <a:rPr lang="en-US" altLang="ko-KR"/>
              <a:t>]</a:t>
            </a:r>
          </a:p>
          <a:p>
            <a:r>
              <a:rPr lang="en-US" altLang="ko-KR"/>
              <a:t>%c : </a:t>
            </a:r>
            <a:r>
              <a:rPr lang="ko-KR" altLang="en-US"/>
              <a:t>문자 </a:t>
            </a:r>
          </a:p>
          <a:p>
            <a:r>
              <a:rPr lang="en-US" altLang="ko-KR"/>
              <a:t>%s : </a:t>
            </a:r>
            <a:r>
              <a:rPr lang="ko-KR" altLang="en-US"/>
              <a:t>문자열 </a:t>
            </a:r>
          </a:p>
          <a:p>
            <a:endParaRPr lang="ko-KR" altLang="en-US"/>
          </a:p>
          <a:p>
            <a:r>
              <a:rPr lang="ko-KR" altLang="en-US"/>
              <a:t>제어문자 </a:t>
            </a:r>
          </a:p>
          <a:p>
            <a:r>
              <a:rPr lang="en-US" altLang="ko-KR"/>
              <a:t>\n : </a:t>
            </a:r>
            <a:r>
              <a:rPr lang="ko-KR" altLang="en-US"/>
              <a:t>줄바꿈 </a:t>
            </a:r>
          </a:p>
          <a:p>
            <a:r>
              <a:rPr lang="en-US" altLang="ko-KR"/>
              <a:t>\t : </a:t>
            </a:r>
            <a:r>
              <a:rPr lang="ko-KR" altLang="en-US"/>
              <a:t>들여쓰기 </a:t>
            </a:r>
            <a:r>
              <a:rPr lang="en-US" altLang="ko-KR"/>
              <a:t>[ 5</a:t>
            </a:r>
            <a:r>
              <a:rPr lang="ko-KR" altLang="en-US"/>
              <a:t>칸 </a:t>
            </a:r>
            <a:r>
              <a:rPr lang="en-US" altLang="ko-KR"/>
              <a:t>]</a:t>
            </a:r>
          </a:p>
          <a:p>
            <a:r>
              <a:rPr lang="en-US" altLang="ko-KR"/>
              <a:t>\r : </a:t>
            </a:r>
            <a:r>
              <a:rPr lang="ko-KR" altLang="en-US"/>
              <a:t>앞칸으로 이동  </a:t>
            </a:r>
          </a:p>
          <a:p>
            <a:endParaRPr lang="ko-KR" altLang="en-US"/>
          </a:p>
          <a:p>
            <a:r>
              <a:rPr lang="ko-KR" altLang="en-US"/>
              <a:t>자료형 </a:t>
            </a:r>
          </a:p>
          <a:p>
            <a:r>
              <a:rPr lang="en-US" altLang="ko-KR"/>
              <a:t>boolean : </a:t>
            </a:r>
            <a:r>
              <a:rPr lang="ko-KR" altLang="en-US"/>
              <a:t>논리 </a:t>
            </a:r>
            <a:r>
              <a:rPr lang="en-US" altLang="ko-KR"/>
              <a:t>1</a:t>
            </a:r>
            <a:r>
              <a:rPr lang="ko-KR" altLang="en-US"/>
              <a:t>비트</a:t>
            </a:r>
          </a:p>
          <a:p>
            <a:r>
              <a:rPr lang="en-US" altLang="ko-KR"/>
              <a:t>char : </a:t>
            </a:r>
            <a:r>
              <a:rPr lang="ko-KR" altLang="en-US"/>
              <a:t>문자 </a:t>
            </a:r>
            <a:r>
              <a:rPr lang="en-US" altLang="ko-KR"/>
              <a:t>2</a:t>
            </a:r>
            <a:r>
              <a:rPr lang="ko-KR" altLang="en-US"/>
              <a:t>바이트 </a:t>
            </a:r>
            <a:r>
              <a:rPr lang="en-US" altLang="ko-KR"/>
              <a:t>[</a:t>
            </a:r>
            <a:r>
              <a:rPr lang="ko-KR" altLang="en-US"/>
              <a:t>유니코드</a:t>
            </a:r>
            <a:r>
              <a:rPr lang="en-US" altLang="ko-KR"/>
              <a:t>]</a:t>
            </a:r>
          </a:p>
          <a:p>
            <a:r>
              <a:rPr lang="en-US" altLang="ko-KR"/>
              <a:t>byte : </a:t>
            </a:r>
            <a:r>
              <a:rPr lang="ko-KR" altLang="en-US"/>
              <a:t>정수 </a:t>
            </a:r>
            <a:r>
              <a:rPr lang="en-US" altLang="ko-KR"/>
              <a:t>1</a:t>
            </a:r>
            <a:r>
              <a:rPr lang="ko-KR" altLang="en-US"/>
              <a:t>바이트 </a:t>
            </a:r>
          </a:p>
          <a:p>
            <a:r>
              <a:rPr lang="en-US" altLang="ko-KR"/>
              <a:t>short : </a:t>
            </a:r>
            <a:r>
              <a:rPr lang="ko-KR" altLang="en-US"/>
              <a:t>정수 </a:t>
            </a:r>
            <a:r>
              <a:rPr lang="en-US" altLang="ko-KR"/>
              <a:t>2</a:t>
            </a:r>
            <a:r>
              <a:rPr lang="ko-KR" altLang="en-US"/>
              <a:t>바이트 </a:t>
            </a:r>
          </a:p>
          <a:p>
            <a:r>
              <a:rPr lang="en-US" altLang="ko-KR" u="sng"/>
              <a:t>int : </a:t>
            </a:r>
            <a:r>
              <a:rPr lang="ko-KR" altLang="en-US" u="sng"/>
              <a:t>정수 </a:t>
            </a:r>
            <a:r>
              <a:rPr lang="en-US" altLang="ko-KR" u="sng"/>
              <a:t>4</a:t>
            </a:r>
            <a:r>
              <a:rPr lang="ko-KR" altLang="en-US" u="sng"/>
              <a:t>바이트 </a:t>
            </a:r>
            <a:r>
              <a:rPr lang="en-US" altLang="ko-KR" u="sng"/>
              <a:t>[ </a:t>
            </a:r>
            <a:r>
              <a:rPr lang="ko-KR" altLang="en-US" u="sng"/>
              <a:t>기본 정수 자료형 </a:t>
            </a:r>
            <a:r>
              <a:rPr lang="en-US" altLang="ko-KR" u="sng"/>
              <a:t>] </a:t>
            </a:r>
          </a:p>
          <a:p>
            <a:r>
              <a:rPr lang="en-US" altLang="ko-KR"/>
              <a:t>long : </a:t>
            </a:r>
            <a:r>
              <a:rPr lang="ko-KR" altLang="en-US"/>
              <a:t>정수 </a:t>
            </a:r>
            <a:r>
              <a:rPr lang="en-US" altLang="ko-KR"/>
              <a:t>8</a:t>
            </a:r>
            <a:r>
              <a:rPr lang="ko-KR" altLang="en-US"/>
              <a:t>바이트 </a:t>
            </a:r>
          </a:p>
          <a:p>
            <a:r>
              <a:rPr lang="en-US" altLang="ko-KR"/>
              <a:t>float : </a:t>
            </a:r>
            <a:r>
              <a:rPr lang="ko-KR" altLang="en-US"/>
              <a:t>실수 </a:t>
            </a:r>
            <a:r>
              <a:rPr lang="en-US" altLang="ko-KR"/>
              <a:t>4</a:t>
            </a:r>
            <a:r>
              <a:rPr lang="ko-KR" altLang="en-US"/>
              <a:t>바이트 </a:t>
            </a:r>
            <a:r>
              <a:rPr lang="en-US" altLang="ko-KR"/>
              <a:t>[ </a:t>
            </a:r>
            <a:r>
              <a:rPr lang="ko-KR" altLang="en-US"/>
              <a:t>소수점 </a:t>
            </a:r>
            <a:r>
              <a:rPr lang="en-US" altLang="ko-KR"/>
              <a:t>8</a:t>
            </a:r>
            <a:r>
              <a:rPr lang="ko-KR" altLang="en-US"/>
              <a:t>자리 표현 </a:t>
            </a:r>
            <a:r>
              <a:rPr lang="en-US" altLang="ko-KR"/>
              <a:t>] </a:t>
            </a:r>
          </a:p>
          <a:p>
            <a:r>
              <a:rPr lang="en-US" altLang="ko-KR"/>
              <a:t>double : </a:t>
            </a:r>
            <a:r>
              <a:rPr lang="ko-KR" altLang="en-US"/>
              <a:t>실수 </a:t>
            </a:r>
            <a:r>
              <a:rPr lang="en-US" altLang="ko-KR"/>
              <a:t>8</a:t>
            </a:r>
            <a:r>
              <a:rPr lang="ko-KR" altLang="en-US"/>
              <a:t>바이트 </a:t>
            </a:r>
            <a:r>
              <a:rPr lang="en-US" altLang="ko-KR"/>
              <a:t>[ </a:t>
            </a:r>
            <a:r>
              <a:rPr lang="ko-KR" altLang="en-US"/>
              <a:t>소수점 </a:t>
            </a:r>
            <a:r>
              <a:rPr lang="en-US" altLang="ko-KR"/>
              <a:t>18</a:t>
            </a:r>
            <a:r>
              <a:rPr lang="ko-KR" altLang="en-US"/>
              <a:t>자리 표현 </a:t>
            </a:r>
            <a:r>
              <a:rPr lang="en-US" altLang="ko-KR"/>
              <a:t>/ </a:t>
            </a:r>
            <a:r>
              <a:rPr lang="ko-KR" altLang="en-US"/>
              <a:t>기본 실수 자료형 </a:t>
            </a:r>
            <a:r>
              <a:rPr lang="en-US" altLang="ko-KR"/>
              <a:t>] </a:t>
            </a:r>
          </a:p>
          <a:p>
            <a:endParaRPr lang="ko-KR" altLang="en-US"/>
          </a:p>
          <a:p>
            <a:r>
              <a:rPr lang="ko-KR" altLang="en-US"/>
              <a:t>산술연산자 </a:t>
            </a:r>
            <a:r>
              <a:rPr lang="en-US" altLang="ko-KR"/>
              <a:t>: + - * / %</a:t>
            </a:r>
          </a:p>
          <a:p>
            <a:r>
              <a:rPr lang="ko-KR" altLang="en-US"/>
              <a:t>비교연산자 </a:t>
            </a:r>
            <a:r>
              <a:rPr lang="en-US" altLang="ko-KR"/>
              <a:t>: &gt;= &lt;= &gt; &lt; = !=</a:t>
            </a:r>
          </a:p>
          <a:p>
            <a:r>
              <a:rPr lang="ko-KR" altLang="en-US"/>
              <a:t>논리연산자 </a:t>
            </a:r>
            <a:r>
              <a:rPr lang="en-US" altLang="ko-KR"/>
              <a:t>: &amp;&amp; || !</a:t>
            </a:r>
          </a:p>
          <a:p>
            <a:r>
              <a:rPr lang="ko-KR" altLang="en-US"/>
              <a:t>대입연산자 </a:t>
            </a:r>
            <a:r>
              <a:rPr lang="en-US" altLang="ko-KR"/>
              <a:t>: = += *= /= %=</a:t>
            </a:r>
          </a:p>
          <a:p>
            <a:r>
              <a:rPr lang="ko-KR" altLang="en-US"/>
              <a:t>증감연산자 </a:t>
            </a:r>
            <a:r>
              <a:rPr lang="en-US" altLang="ko-KR"/>
              <a:t>: ++ -- </a:t>
            </a:r>
          </a:p>
          <a:p>
            <a:r>
              <a:rPr lang="ko-KR" altLang="en-US"/>
              <a:t>조건연산자 </a:t>
            </a:r>
            <a:r>
              <a:rPr lang="en-US" altLang="ko-KR"/>
              <a:t>: </a:t>
            </a:r>
            <a:r>
              <a:rPr lang="ko-KR" altLang="en-US"/>
              <a:t>조건식 </a:t>
            </a:r>
            <a:r>
              <a:rPr lang="en-US" altLang="ko-KR"/>
              <a:t>? </a:t>
            </a:r>
            <a:r>
              <a:rPr lang="ko-KR" altLang="en-US"/>
              <a:t>참 </a:t>
            </a:r>
            <a:r>
              <a:rPr lang="en-US" altLang="ko-KR"/>
              <a:t>: </a:t>
            </a:r>
            <a:r>
              <a:rPr lang="ko-KR" altLang="en-US"/>
              <a:t>거짓 </a:t>
            </a:r>
          </a:p>
          <a:p>
            <a:endParaRPr lang="ko-KR" altLang="en-US"/>
          </a:p>
          <a:p>
            <a:r>
              <a:rPr lang="ko-KR" altLang="en-US"/>
              <a:t>제어문 </a:t>
            </a:r>
            <a:r>
              <a:rPr lang="en-US" altLang="ko-KR"/>
              <a:t>: if , switch</a:t>
            </a:r>
          </a:p>
          <a:p>
            <a:r>
              <a:rPr lang="en-US" altLang="ko-KR"/>
              <a:t>// if( </a:t>
            </a:r>
            <a:r>
              <a:rPr lang="ko-KR" altLang="en-US"/>
              <a:t>조건 </a:t>
            </a:r>
            <a:r>
              <a:rPr lang="en-US" altLang="ko-KR"/>
              <a:t>) { </a:t>
            </a:r>
            <a:r>
              <a:rPr lang="ko-KR" altLang="en-US"/>
              <a:t>실행문 </a:t>
            </a:r>
            <a:r>
              <a:rPr lang="en-US" altLang="ko-KR"/>
              <a:t>}</a:t>
            </a:r>
          </a:p>
          <a:p>
            <a:r>
              <a:rPr lang="en-US" altLang="ko-KR"/>
              <a:t>// else if( </a:t>
            </a:r>
            <a:r>
              <a:rPr lang="ko-KR" altLang="en-US"/>
              <a:t>조건</a:t>
            </a:r>
            <a:r>
              <a:rPr lang="en-US" altLang="ko-KR"/>
              <a:t>2 ) { </a:t>
            </a:r>
            <a:r>
              <a:rPr lang="ko-KR" altLang="en-US"/>
              <a:t>실행문 </a:t>
            </a:r>
            <a:r>
              <a:rPr lang="en-US" altLang="ko-KR"/>
              <a:t>} </a:t>
            </a:r>
          </a:p>
          <a:p>
            <a:r>
              <a:rPr lang="en-US" altLang="ko-KR"/>
              <a:t>// else if( </a:t>
            </a:r>
            <a:r>
              <a:rPr lang="ko-KR" altLang="en-US"/>
              <a:t>조건</a:t>
            </a:r>
            <a:r>
              <a:rPr lang="en-US" altLang="ko-KR"/>
              <a:t>3 ) { </a:t>
            </a:r>
            <a:r>
              <a:rPr lang="ko-KR" altLang="en-US"/>
              <a:t>실행문 </a:t>
            </a:r>
            <a:r>
              <a:rPr lang="en-US" altLang="ko-KR"/>
              <a:t>}</a:t>
            </a:r>
          </a:p>
          <a:p>
            <a:r>
              <a:rPr lang="en-US" altLang="ko-KR"/>
              <a:t>// else { </a:t>
            </a:r>
            <a:r>
              <a:rPr lang="ko-KR" altLang="en-US"/>
              <a:t>실행문 </a:t>
            </a:r>
            <a:r>
              <a:rPr lang="en-US" altLang="ko-KR"/>
              <a:t>}</a:t>
            </a:r>
          </a:p>
          <a:p>
            <a:endParaRPr lang="ko-KR" altLang="en-US"/>
          </a:p>
          <a:p>
            <a:r>
              <a:rPr lang="ko-KR" altLang="en-US"/>
              <a:t>반복문 </a:t>
            </a:r>
            <a:r>
              <a:rPr lang="en-US" altLang="ko-KR"/>
              <a:t>: for , while </a:t>
            </a:r>
          </a:p>
          <a:p>
            <a:r>
              <a:rPr lang="en-US" altLang="ko-KR"/>
              <a:t>// for( </a:t>
            </a:r>
            <a:r>
              <a:rPr lang="ko-KR" altLang="en-US"/>
              <a:t>초기값 </a:t>
            </a:r>
            <a:r>
              <a:rPr lang="en-US" altLang="ko-KR"/>
              <a:t>; </a:t>
            </a:r>
            <a:r>
              <a:rPr lang="ko-KR" altLang="en-US"/>
              <a:t>조건문 </a:t>
            </a:r>
            <a:r>
              <a:rPr lang="en-US" altLang="ko-KR"/>
              <a:t>; </a:t>
            </a:r>
            <a:r>
              <a:rPr lang="ko-KR" altLang="en-US"/>
              <a:t>증감식 </a:t>
            </a:r>
            <a:r>
              <a:rPr lang="en-US" altLang="ko-KR"/>
              <a:t>) {  </a:t>
            </a:r>
            <a:r>
              <a:rPr lang="ko-KR" altLang="en-US"/>
              <a:t>실행문 </a:t>
            </a:r>
            <a:r>
              <a:rPr lang="en-US" altLang="ko-KR"/>
              <a:t>} </a:t>
            </a:r>
          </a:p>
          <a:p>
            <a:r>
              <a:rPr lang="en-US" altLang="ko-KR"/>
              <a:t>// [</a:t>
            </a:r>
            <a:r>
              <a:rPr lang="ko-KR" altLang="en-US"/>
              <a:t>무한루프</a:t>
            </a:r>
            <a:r>
              <a:rPr lang="en-US" altLang="ko-KR"/>
              <a:t>] while(true){ </a:t>
            </a:r>
            <a:r>
              <a:rPr lang="ko-KR" altLang="en-US"/>
              <a:t>실행문 </a:t>
            </a:r>
            <a:r>
              <a:rPr lang="en-US" altLang="ko-KR"/>
              <a:t>}</a:t>
            </a:r>
          </a:p>
          <a:p>
            <a:r>
              <a:rPr lang="en-US" altLang="ko-KR"/>
              <a:t>// break; </a:t>
            </a:r>
            <a:r>
              <a:rPr lang="ko-KR" altLang="en-US"/>
              <a:t>가장 가까운 반복문 </a:t>
            </a:r>
            <a:r>
              <a:rPr lang="en-US" altLang="ko-KR"/>
              <a:t>{ } </a:t>
            </a:r>
            <a:r>
              <a:rPr lang="ko-KR" altLang="en-US"/>
              <a:t>탈출 </a:t>
            </a:r>
          </a:p>
          <a:p>
            <a:r>
              <a:rPr lang="en-US" altLang="ko-KR"/>
              <a:t>// continue; </a:t>
            </a:r>
            <a:r>
              <a:rPr lang="ko-KR" altLang="en-US"/>
              <a:t>가장 가까운 반복문으로 이동 </a:t>
            </a:r>
          </a:p>
          <a:p>
            <a:endParaRPr lang="ko-KR" altLang="en-US"/>
          </a:p>
          <a:p>
            <a:r>
              <a:rPr lang="ko-KR" altLang="en-US"/>
              <a:t>메모리 </a:t>
            </a:r>
            <a:r>
              <a:rPr lang="en-US" altLang="ko-KR"/>
              <a:t>: </a:t>
            </a:r>
            <a:r>
              <a:rPr lang="ko-KR" altLang="en-US"/>
              <a:t>메모리할당시 주소값</a:t>
            </a:r>
            <a:r>
              <a:rPr lang="en-US" altLang="ko-KR"/>
              <a:t>[16</a:t>
            </a:r>
            <a:r>
              <a:rPr lang="ko-KR" altLang="en-US"/>
              <a:t>진수</a:t>
            </a:r>
            <a:r>
              <a:rPr lang="en-US" altLang="ko-KR"/>
              <a:t>] </a:t>
            </a:r>
            <a:r>
              <a:rPr lang="ko-KR" altLang="en-US"/>
              <a:t>부여 </a:t>
            </a:r>
            <a:r>
              <a:rPr lang="en-US" altLang="ko-KR"/>
              <a:t>[ </a:t>
            </a:r>
            <a:r>
              <a:rPr lang="ko-KR" altLang="en-US"/>
              <a:t>바이트당 주소</a:t>
            </a:r>
            <a:r>
              <a:rPr lang="en-US" altLang="ko-KR"/>
              <a:t>1</a:t>
            </a:r>
            <a:r>
              <a:rPr lang="ko-KR" altLang="en-US"/>
              <a:t>개 </a:t>
            </a:r>
            <a:r>
              <a:rPr lang="en-US" altLang="ko-KR"/>
              <a:t>]</a:t>
            </a:r>
          </a:p>
          <a:p>
            <a:r>
              <a:rPr lang="en-US" altLang="ko-KR"/>
              <a:t>// </a:t>
            </a:r>
            <a:r>
              <a:rPr lang="ko-KR" altLang="en-US"/>
              <a:t>첫번째 주소가 대표 </a:t>
            </a:r>
            <a:r>
              <a:rPr lang="en-US" altLang="ko-KR"/>
              <a:t>= </a:t>
            </a:r>
            <a:r>
              <a:rPr lang="ko-KR" altLang="en-US"/>
              <a:t>배열명</a:t>
            </a:r>
            <a:r>
              <a:rPr lang="en-US" altLang="ko-KR"/>
              <a:t>, </a:t>
            </a:r>
            <a:r>
              <a:rPr lang="ko-KR" altLang="en-US"/>
              <a:t>변수명</a:t>
            </a:r>
          </a:p>
          <a:p>
            <a:r>
              <a:rPr lang="en-US" altLang="ko-KR"/>
              <a:t>1. </a:t>
            </a:r>
            <a:r>
              <a:rPr lang="ko-KR" altLang="en-US"/>
              <a:t>사람 </a:t>
            </a:r>
            <a:r>
              <a:rPr lang="en-US" altLang="ko-KR"/>
              <a:t>: </a:t>
            </a:r>
            <a:r>
              <a:rPr lang="ko-KR" altLang="en-US"/>
              <a:t>변수명 </a:t>
            </a:r>
            <a:r>
              <a:rPr lang="en-US" altLang="ko-KR"/>
              <a:t>, </a:t>
            </a:r>
            <a:r>
              <a:rPr lang="ko-KR" altLang="en-US"/>
              <a:t>자료형 </a:t>
            </a:r>
            <a:r>
              <a:rPr lang="en-US" altLang="ko-KR"/>
              <a:t>, </a:t>
            </a:r>
            <a:r>
              <a:rPr lang="ko-KR" altLang="en-US"/>
              <a:t>값 </a:t>
            </a:r>
          </a:p>
          <a:p>
            <a:r>
              <a:rPr lang="en-US" altLang="ko-KR"/>
              <a:t>2. </a:t>
            </a:r>
            <a:r>
              <a:rPr lang="ko-KR" altLang="en-US"/>
              <a:t>컴퓨터 </a:t>
            </a:r>
            <a:r>
              <a:rPr lang="en-US" altLang="ko-KR"/>
              <a:t>: </a:t>
            </a:r>
            <a:r>
              <a:rPr lang="ko-KR" altLang="en-US"/>
              <a:t>주소값 </a:t>
            </a:r>
            <a:r>
              <a:rPr lang="en-US" altLang="ko-KR"/>
              <a:t>, </a:t>
            </a:r>
            <a:r>
              <a:rPr lang="ko-KR" altLang="en-US"/>
              <a:t>값</a:t>
            </a:r>
          </a:p>
          <a:p>
            <a:endParaRPr lang="ko-KR" altLang="en-US"/>
          </a:p>
          <a:p>
            <a:r>
              <a:rPr lang="ko-KR" altLang="en-US"/>
              <a:t>클래스 </a:t>
            </a:r>
          </a:p>
          <a:p>
            <a:r>
              <a:rPr lang="en-US" altLang="ko-KR"/>
              <a:t>static : </a:t>
            </a:r>
            <a:r>
              <a:rPr lang="ko-KR" altLang="en-US"/>
              <a:t>프로그램 전반적으로 걸쳐 사용되는 메모리에 사용 </a:t>
            </a:r>
          </a:p>
          <a:p>
            <a:r>
              <a:rPr lang="en-US" altLang="ko-KR"/>
              <a:t>final : </a:t>
            </a:r>
          </a:p>
          <a:p>
            <a:endParaRPr lang="ko-KR" altLang="en-US"/>
          </a:p>
          <a:p>
            <a:r>
              <a:rPr lang="ko-KR" altLang="en-US"/>
              <a:t>함수</a:t>
            </a:r>
            <a:r>
              <a:rPr lang="en-US" altLang="ko-KR"/>
              <a:t>/</a:t>
            </a:r>
            <a:r>
              <a:rPr lang="ko-KR" altLang="en-US"/>
              <a:t>메소드 </a:t>
            </a:r>
            <a:r>
              <a:rPr lang="en-US" altLang="ko-KR"/>
              <a:t>: </a:t>
            </a:r>
            <a:r>
              <a:rPr lang="ko-KR" altLang="en-US"/>
              <a:t>함</a:t>
            </a:r>
            <a:r>
              <a:rPr lang="en-US" altLang="ko-KR"/>
              <a:t>[</a:t>
            </a:r>
            <a:r>
              <a:rPr lang="ko-KR" altLang="en-US"/>
              <a:t>상자</a:t>
            </a:r>
            <a:r>
              <a:rPr lang="en-US" altLang="ko-KR"/>
              <a:t>] </a:t>
            </a:r>
            <a:r>
              <a:rPr lang="ko-KR" altLang="en-US"/>
              <a:t>수</a:t>
            </a:r>
            <a:r>
              <a:rPr lang="en-US" altLang="ko-KR"/>
              <a:t>[</a:t>
            </a:r>
            <a:r>
              <a:rPr lang="ko-KR" altLang="en-US"/>
              <a:t>숫자</a:t>
            </a:r>
            <a:r>
              <a:rPr lang="en-US" altLang="ko-KR"/>
              <a:t>]</a:t>
            </a:r>
          </a:p>
          <a:p>
            <a:r>
              <a:rPr lang="ko-KR" altLang="en-US"/>
              <a:t>상자안에 들어있는 수 </a:t>
            </a:r>
          </a:p>
          <a:p>
            <a:r>
              <a:rPr lang="ko-KR" altLang="en-US"/>
              <a:t>미리 정의 해둔 수 </a:t>
            </a:r>
          </a:p>
          <a:p>
            <a:r>
              <a:rPr lang="ko-KR" altLang="en-US"/>
              <a:t>미리 정의된 코드 </a:t>
            </a:r>
          </a:p>
          <a:p>
            <a:r>
              <a:rPr lang="ko-KR" altLang="en-US"/>
              <a:t>* </a:t>
            </a:r>
            <a:r>
              <a:rPr lang="en-US" altLang="ko-KR"/>
              <a:t>[ </a:t>
            </a:r>
            <a:r>
              <a:rPr lang="ko-KR" altLang="en-US"/>
              <a:t>미리 정의 </a:t>
            </a:r>
            <a:r>
              <a:rPr lang="en-US" altLang="ko-KR"/>
              <a:t>=&gt; </a:t>
            </a:r>
            <a:r>
              <a:rPr lang="ko-KR" altLang="en-US"/>
              <a:t>반복적인 코드 </a:t>
            </a:r>
            <a:r>
              <a:rPr lang="en-US" altLang="ko-KR"/>
              <a:t>] </a:t>
            </a:r>
          </a:p>
          <a:p>
            <a:r>
              <a:rPr lang="en-US" altLang="ko-KR"/>
              <a:t>1. </a:t>
            </a:r>
            <a:r>
              <a:rPr lang="ko-KR" altLang="en-US"/>
              <a:t>미리 정의 된 코드를 반복 호출 </a:t>
            </a:r>
          </a:p>
          <a:p>
            <a:r>
              <a:rPr lang="en-US" altLang="ko-KR"/>
              <a:t>2. </a:t>
            </a:r>
            <a:r>
              <a:rPr lang="ko-KR" altLang="en-US"/>
              <a:t>입력</a:t>
            </a:r>
            <a:r>
              <a:rPr lang="en-US" altLang="ko-KR"/>
              <a:t>[</a:t>
            </a:r>
            <a:r>
              <a:rPr lang="ko-KR" altLang="en-US"/>
              <a:t>인수</a:t>
            </a:r>
            <a:r>
              <a:rPr lang="en-US" altLang="ko-KR"/>
              <a:t>,</a:t>
            </a:r>
            <a:r>
              <a:rPr lang="ko-KR" altLang="en-US"/>
              <a:t>매개변수</a:t>
            </a:r>
            <a:r>
              <a:rPr lang="en-US" altLang="ko-KR"/>
              <a:t>] / </a:t>
            </a:r>
            <a:r>
              <a:rPr lang="ko-KR" altLang="en-US"/>
              <a:t>출력</a:t>
            </a:r>
            <a:r>
              <a:rPr lang="en-US" altLang="ko-KR"/>
              <a:t>[</a:t>
            </a:r>
            <a:r>
              <a:rPr lang="ko-KR" altLang="en-US"/>
              <a:t>반환</a:t>
            </a:r>
            <a:r>
              <a:rPr lang="en-US" altLang="ko-KR"/>
              <a:t>,</a:t>
            </a:r>
            <a:r>
              <a:rPr lang="ko-KR" altLang="en-US"/>
              <a:t>리턴</a:t>
            </a:r>
            <a:r>
              <a:rPr lang="en-US" altLang="ko-KR"/>
              <a:t>]</a:t>
            </a:r>
          </a:p>
          <a:p>
            <a:r>
              <a:rPr lang="ko-KR" altLang="en-US"/>
              <a:t>* 필수</a:t>
            </a:r>
            <a:r>
              <a:rPr lang="en-US" altLang="ko-KR"/>
              <a:t>X : </a:t>
            </a:r>
            <a:r>
              <a:rPr lang="ko-KR" altLang="en-US"/>
              <a:t>인수</a:t>
            </a:r>
            <a:r>
              <a:rPr lang="en-US" altLang="ko-KR"/>
              <a:t>O</a:t>
            </a:r>
            <a:r>
              <a:rPr lang="ko-KR" altLang="en-US"/>
              <a:t>출력</a:t>
            </a:r>
            <a:r>
              <a:rPr lang="en-US" altLang="ko-KR"/>
              <a:t>X</a:t>
            </a:r>
          </a:p>
          <a:p>
            <a:r>
              <a:rPr lang="ko-KR" altLang="en-US"/>
              <a:t>인수</a:t>
            </a:r>
            <a:r>
              <a:rPr lang="en-US" altLang="ko-KR"/>
              <a:t>X</a:t>
            </a:r>
            <a:r>
              <a:rPr lang="ko-KR" altLang="en-US"/>
              <a:t>출력</a:t>
            </a:r>
            <a:r>
              <a:rPr lang="en-US" altLang="ko-KR"/>
              <a:t>O</a:t>
            </a:r>
          </a:p>
          <a:p>
            <a:r>
              <a:rPr lang="ko-KR" altLang="en-US"/>
              <a:t>인수</a:t>
            </a:r>
            <a:r>
              <a:rPr lang="en-US" altLang="ko-KR"/>
              <a:t>X</a:t>
            </a:r>
            <a:r>
              <a:rPr lang="ko-KR" altLang="en-US"/>
              <a:t>출력</a:t>
            </a:r>
            <a:r>
              <a:rPr lang="en-US" altLang="ko-KR"/>
              <a:t>X</a:t>
            </a:r>
          </a:p>
          <a:p>
            <a:r>
              <a:rPr lang="ko-KR" altLang="en-US"/>
              <a:t>인수</a:t>
            </a:r>
            <a:r>
              <a:rPr lang="en-US" altLang="ko-KR"/>
              <a:t>O</a:t>
            </a:r>
            <a:r>
              <a:rPr lang="ko-KR" altLang="en-US"/>
              <a:t>출력</a:t>
            </a:r>
            <a:r>
              <a:rPr lang="en-US" altLang="ko-KR"/>
              <a:t>O</a:t>
            </a:r>
          </a:p>
          <a:p>
            <a:r>
              <a:rPr lang="ko-KR" altLang="en-US"/>
              <a:t>* 입력에 따른 서로 다른 결과물 출력 </a:t>
            </a:r>
          </a:p>
          <a:p>
            <a:r>
              <a:rPr lang="en-US" altLang="ko-KR"/>
              <a:t>3. </a:t>
            </a:r>
            <a:r>
              <a:rPr lang="ko-KR" altLang="en-US"/>
              <a:t>메모리 효율 </a:t>
            </a:r>
            <a:r>
              <a:rPr lang="en-US" altLang="ko-KR"/>
              <a:t>: </a:t>
            </a:r>
          </a:p>
          <a:p>
            <a:r>
              <a:rPr lang="ko-KR" altLang="en-US"/>
              <a:t>함수가 실행되면서 메모리할당 </a:t>
            </a:r>
          </a:p>
          <a:p>
            <a:r>
              <a:rPr lang="ko-KR" altLang="en-US"/>
              <a:t>함수는 종료되면서 메모리초기화 </a:t>
            </a:r>
            <a:r>
              <a:rPr lang="en-US" altLang="ko-KR"/>
              <a:t>=&gt; return[ </a:t>
            </a:r>
            <a:r>
              <a:rPr lang="ko-KR" altLang="en-US"/>
              <a:t>반환 </a:t>
            </a:r>
            <a:r>
              <a:rPr lang="en-US" altLang="ko-KR"/>
              <a:t>]</a:t>
            </a:r>
          </a:p>
          <a:p>
            <a:endParaRPr lang="ko-KR" altLang="en-US"/>
          </a:p>
          <a:p>
            <a:r>
              <a:rPr lang="ko-KR" altLang="en-US"/>
              <a:t>동일한 </a:t>
            </a:r>
            <a:r>
              <a:rPr lang="en-US" altLang="ko-KR"/>
              <a:t>[</a:t>
            </a:r>
            <a:r>
              <a:rPr lang="ko-KR" altLang="en-US"/>
              <a:t>내부</a:t>
            </a:r>
            <a:r>
              <a:rPr lang="en-US" altLang="ko-KR"/>
              <a:t>]</a:t>
            </a:r>
            <a:r>
              <a:rPr lang="ko-KR" altLang="en-US"/>
              <a:t>클래스내에서 메소드 호출 가능 </a:t>
            </a:r>
          </a:p>
          <a:p>
            <a:r>
              <a:rPr lang="ko-KR" altLang="en-US"/>
              <a:t>서로다른 </a:t>
            </a:r>
            <a:r>
              <a:rPr lang="en-US" altLang="ko-KR"/>
              <a:t>[</a:t>
            </a:r>
            <a:r>
              <a:rPr lang="ko-KR" altLang="en-US"/>
              <a:t>외부</a:t>
            </a:r>
            <a:r>
              <a:rPr lang="en-US" altLang="ko-KR"/>
              <a:t>]</a:t>
            </a:r>
            <a:r>
              <a:rPr lang="ko-KR" altLang="en-US"/>
              <a:t>클래스에서 메소드 호출시 객체를 통한 메소드 호출 </a:t>
            </a:r>
          </a:p>
          <a:p>
            <a:endParaRPr lang="ko-KR" altLang="en-US"/>
          </a:p>
          <a:p>
            <a:endParaRPr lang="ko-KR" altLang="en-US"/>
          </a:p>
          <a:p>
            <a:r>
              <a:rPr lang="ko-KR" altLang="en-US"/>
              <a:t>오버로딩 </a:t>
            </a:r>
            <a:r>
              <a:rPr lang="en-US" altLang="ko-KR"/>
              <a:t>: </a:t>
            </a:r>
            <a:r>
              <a:rPr lang="ko-KR" altLang="en-US"/>
              <a:t>동일한 이름 사용시</a:t>
            </a:r>
          </a:p>
          <a:p>
            <a:r>
              <a:rPr lang="ko-KR" altLang="en-US"/>
              <a:t>* 변수 </a:t>
            </a:r>
            <a:r>
              <a:rPr lang="en-US" altLang="ko-KR"/>
              <a:t>, </a:t>
            </a:r>
            <a:r>
              <a:rPr lang="ko-KR" altLang="en-US"/>
              <a:t>객체</a:t>
            </a:r>
            <a:r>
              <a:rPr lang="en-US" altLang="ko-KR"/>
              <a:t>X</a:t>
            </a:r>
          </a:p>
          <a:p>
            <a:r>
              <a:rPr lang="ko-KR" altLang="en-US"/>
              <a:t>* 생성자 </a:t>
            </a:r>
            <a:r>
              <a:rPr lang="en-US" altLang="ko-KR"/>
              <a:t>, </a:t>
            </a:r>
            <a:r>
              <a:rPr lang="ko-KR" altLang="en-US"/>
              <a:t>메소드 </a:t>
            </a:r>
            <a:r>
              <a:rPr lang="en-US" altLang="ko-KR"/>
              <a:t>[ </a:t>
            </a:r>
            <a:r>
              <a:rPr lang="ko-KR" altLang="en-US"/>
              <a:t>인수</a:t>
            </a:r>
            <a:r>
              <a:rPr lang="en-US" altLang="ko-KR"/>
              <a:t>(</a:t>
            </a:r>
            <a:r>
              <a:rPr lang="ko-KR" altLang="en-US"/>
              <a:t>매개변수</a:t>
            </a:r>
            <a:r>
              <a:rPr lang="en-US" altLang="ko-KR"/>
              <a:t>) </a:t>
            </a:r>
            <a:r>
              <a:rPr lang="ko-KR" altLang="en-US"/>
              <a:t>타입</a:t>
            </a:r>
            <a:r>
              <a:rPr lang="en-US" altLang="ko-KR"/>
              <a:t>,</a:t>
            </a:r>
            <a:r>
              <a:rPr lang="ko-KR" altLang="en-US"/>
              <a:t>개수</a:t>
            </a:r>
            <a:r>
              <a:rPr lang="en-US" altLang="ko-KR"/>
              <a:t>,</a:t>
            </a:r>
            <a:r>
              <a:rPr lang="ko-KR" altLang="en-US"/>
              <a:t>순서 </a:t>
            </a:r>
            <a:r>
              <a:rPr lang="en-US" altLang="ko-KR"/>
              <a:t>]</a:t>
            </a:r>
          </a:p>
          <a:p>
            <a:r>
              <a:rPr lang="ko-KR" altLang="en-US"/>
              <a:t> </a:t>
            </a:r>
          </a:p>
          <a:p>
            <a:endParaRPr lang="ko-KR" altLang="en-US"/>
          </a:p>
          <a:p>
            <a:r>
              <a:rPr lang="ko-KR" altLang="en-US"/>
              <a:t>*스레드 </a:t>
            </a:r>
            <a:r>
              <a:rPr lang="en-US" altLang="ko-KR"/>
              <a:t>: </a:t>
            </a:r>
            <a:r>
              <a:rPr lang="ko-KR" altLang="en-US"/>
              <a:t>코드를 순차적으로 실행 </a:t>
            </a:r>
          </a:p>
          <a:p>
            <a:r>
              <a:rPr lang="ko-KR" altLang="en-US"/>
              <a:t>*멀티스레드</a:t>
            </a:r>
            <a:r>
              <a:rPr lang="en-US" altLang="ko-KR"/>
              <a:t>[ </a:t>
            </a:r>
            <a:r>
              <a:rPr lang="ko-KR" altLang="en-US"/>
              <a:t>병렬 작업 </a:t>
            </a:r>
            <a:r>
              <a:rPr lang="en-US" altLang="ko-KR"/>
              <a:t>] </a:t>
            </a:r>
          </a:p>
          <a:p>
            <a:r>
              <a:rPr lang="en-US" altLang="ko-KR"/>
              <a:t>1. </a:t>
            </a:r>
            <a:r>
              <a:rPr lang="ko-KR" altLang="en-US"/>
              <a:t>단일 스레드 </a:t>
            </a:r>
            <a:r>
              <a:rPr lang="en-US" altLang="ko-KR"/>
              <a:t>: main</a:t>
            </a:r>
            <a:r>
              <a:rPr lang="ko-KR" altLang="en-US"/>
              <a:t>스레드만 있을경우 </a:t>
            </a:r>
          </a:p>
          <a:p>
            <a:r>
              <a:rPr lang="en-US" altLang="ko-KR"/>
              <a:t>2. </a:t>
            </a:r>
            <a:r>
              <a:rPr lang="ko-KR" altLang="en-US"/>
              <a:t>멀티 스레드 </a:t>
            </a:r>
            <a:r>
              <a:rPr lang="en-US" altLang="ko-KR"/>
              <a:t>: 1.Runnable  2. Thread </a:t>
            </a:r>
          </a:p>
          <a:p>
            <a:r>
              <a:rPr lang="ko-KR" altLang="en-US"/>
              <a:t> * </a:t>
            </a:r>
            <a:r>
              <a:rPr lang="en-US" altLang="ko-KR"/>
              <a:t>run </a:t>
            </a:r>
            <a:r>
              <a:rPr lang="ko-KR" altLang="en-US"/>
              <a:t>메소드를 오버라이딩</a:t>
            </a:r>
          </a:p>
          <a:p>
            <a:r>
              <a:rPr lang="ko-KR" altLang="en-US"/>
              <a:t> * </a:t>
            </a:r>
            <a:r>
              <a:rPr lang="en-US" altLang="ko-KR"/>
              <a:t>start </a:t>
            </a:r>
            <a:r>
              <a:rPr lang="ko-KR" altLang="en-US"/>
              <a:t>메소드를 통한 </a:t>
            </a:r>
            <a:r>
              <a:rPr lang="en-US" altLang="ko-KR"/>
              <a:t>run </a:t>
            </a:r>
            <a:r>
              <a:rPr lang="ko-KR" altLang="en-US"/>
              <a:t>메소드 호출 </a:t>
            </a:r>
          </a:p>
          <a:p>
            <a:r>
              <a:rPr lang="en-US" altLang="ko-KR"/>
              <a:t>3. </a:t>
            </a:r>
            <a:r>
              <a:rPr lang="ko-KR" altLang="en-US"/>
              <a:t>동기화 </a:t>
            </a:r>
            <a:r>
              <a:rPr lang="en-US" altLang="ko-KR"/>
              <a:t>: </a:t>
            </a:r>
            <a:r>
              <a:rPr lang="ko-KR" altLang="en-US"/>
              <a:t>여러 스레드가 동일한 메소드에 접근할때 대기순서 매기기 </a:t>
            </a:r>
          </a:p>
          <a:p>
            <a:r>
              <a:rPr lang="en-US" altLang="ko-KR"/>
              <a:t>* synchronized</a:t>
            </a:r>
          </a:p>
          <a:p>
            <a:r>
              <a:rPr lang="en-US" altLang="ko-KR"/>
              <a:t>4. </a:t>
            </a:r>
            <a:r>
              <a:rPr lang="ko-KR" altLang="en-US"/>
              <a:t>스레드 메소드 </a:t>
            </a:r>
          </a:p>
          <a:p>
            <a:r>
              <a:rPr lang="en-US" altLang="ko-KR"/>
              <a:t>1. Thread.sleep() : </a:t>
            </a:r>
            <a:r>
              <a:rPr lang="ko-KR" altLang="en-US"/>
              <a:t>일시정지</a:t>
            </a:r>
          </a:p>
          <a:p>
            <a:r>
              <a:rPr lang="en-US" altLang="ko-KR"/>
              <a:t>2. Thread.yield() : </a:t>
            </a:r>
            <a:r>
              <a:rPr lang="ko-KR" altLang="en-US"/>
              <a:t>스레드 양보 </a:t>
            </a:r>
            <a:r>
              <a:rPr lang="en-US" altLang="ko-KR"/>
              <a:t>[ </a:t>
            </a:r>
            <a:r>
              <a:rPr lang="ko-KR" altLang="en-US"/>
              <a:t>일시정지 </a:t>
            </a:r>
            <a:r>
              <a:rPr lang="en-US" altLang="ko-KR"/>
              <a:t>] </a:t>
            </a:r>
          </a:p>
          <a:p>
            <a:r>
              <a:rPr lang="en-US" altLang="ko-KR"/>
              <a:t>3. </a:t>
            </a:r>
            <a:r>
              <a:rPr lang="ko-KR" altLang="en-US"/>
              <a:t>스레드객체</a:t>
            </a:r>
            <a:r>
              <a:rPr lang="en-US" altLang="ko-KR"/>
              <a:t>.join(); : </a:t>
            </a:r>
            <a:r>
              <a:rPr lang="ko-KR" altLang="en-US"/>
              <a:t>스레드객체가 끝날때까지 현 스레드 대기 </a:t>
            </a:r>
          </a:p>
          <a:p>
            <a:r>
              <a:rPr lang="en-US" altLang="ko-KR"/>
              <a:t>4. </a:t>
            </a:r>
            <a:r>
              <a:rPr lang="ko-KR" altLang="en-US"/>
              <a:t>스레드객체</a:t>
            </a:r>
            <a:r>
              <a:rPr lang="en-US" altLang="ko-KR"/>
              <a:t>.stop(); : </a:t>
            </a:r>
            <a:r>
              <a:rPr lang="ko-KR" altLang="en-US"/>
              <a:t>스레드 강제종료 </a:t>
            </a:r>
            <a:r>
              <a:rPr lang="en-US" altLang="ko-KR"/>
              <a:t>[ </a:t>
            </a:r>
            <a:r>
              <a:rPr lang="ko-KR" altLang="en-US"/>
              <a:t>권장 않음 </a:t>
            </a:r>
            <a:r>
              <a:rPr lang="en-US" altLang="ko-KR"/>
              <a:t>]</a:t>
            </a:r>
          </a:p>
          <a:p>
            <a:r>
              <a:rPr lang="ko-KR" altLang="en-US"/>
              <a:t>*강제종료시 안전성 보장</a:t>
            </a:r>
            <a:r>
              <a:rPr lang="en-US" altLang="ko-KR"/>
              <a:t>X =&gt; Stop </a:t>
            </a:r>
            <a:r>
              <a:rPr lang="ko-KR" altLang="en-US"/>
              <a:t>메소드 구현 </a:t>
            </a:r>
          </a:p>
          <a:p>
            <a:endParaRPr lang="ko-KR" altLang="en-US"/>
          </a:p>
          <a:p>
            <a:endParaRPr lang="ko-KR" altLang="en-US"/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  <a:p>
            <a:endParaRPr lang="ko-KR" altLang="en-US"/>
          </a:p>
          <a:p>
            <a:r>
              <a:rPr lang="ko-KR" altLang="en-US" smtClean="0"/>
              <a:t> </a:t>
            </a:r>
            <a:endParaRPr lang="en-US" altLang="ko-KR" smtClean="0">
              <a:solidFill>
                <a:schemeClr val="tx1"/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79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92760" y="2060848"/>
            <a:ext cx="4032448" cy="18002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0" smtClean="0">
                <a:solidFill>
                  <a:schemeClr val="tx1"/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57806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102194" y="946529"/>
            <a:ext cx="9676492" cy="5260193"/>
            <a:chOff x="85209" y="248710"/>
            <a:chExt cx="9676492" cy="5260193"/>
          </a:xfrm>
        </p:grpSpPr>
        <p:sp>
          <p:nvSpPr>
            <p:cNvPr id="6" name="직사각형 5"/>
            <p:cNvSpPr/>
            <p:nvPr/>
          </p:nvSpPr>
          <p:spPr>
            <a:xfrm>
              <a:off x="262673" y="647959"/>
              <a:ext cx="4139727" cy="648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운영체제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(OS) :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스케줄링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자원할당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운영체제 와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JAVA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사이의 중개자 역할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메모리관리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Garbage collection( null 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스택기반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702994" y="3652033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메소드영역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702994" y="4120085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힙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영역 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698828" y="4604533"/>
              <a:ext cx="1584176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스택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영역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31185" y="3652033"/>
              <a:ext cx="2986015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설계도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멤버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필드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생성자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 , static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424350" y="4120085"/>
              <a:ext cx="3005630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객체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인스턴스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실제 데이터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정보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]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385285" y="4604533"/>
              <a:ext cx="3049412" cy="360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변수명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주소값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힙주소</a:t>
              </a:r>
              <a:r>
                <a:rPr lang="en-US" altLang="ko-KR" sz="100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84637" y="3132640"/>
              <a:ext cx="9361040" cy="205403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JVM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메모리영역</a:t>
              </a:r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Runtime Data Area )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339358" y="1688602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Garbage collection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48414" y="1695599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Class Loader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989820" y="1713444"/>
              <a:ext cx="1440160" cy="576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Exectuion</a:t>
              </a:r>
              <a:endParaRPr lang="en-US" altLang="ko-KR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Engine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603032" y="2273459"/>
              <a:ext cx="1587438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자동 관리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941195" y="2263841"/>
              <a:ext cx="1799435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실행시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클래스 불러오</a:t>
              </a:r>
              <a:r>
                <a:rPr lang="ko-KR" altLang="en-US" sz="100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기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449333" y="2272068"/>
              <a:ext cx="2459672" cy="3240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바이트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코드를 명령어 단위로 읽기</a:t>
              </a:r>
              <a:endParaRPr lang="ko-KR" altLang="en-US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5209" y="248710"/>
              <a:ext cx="9676492" cy="526019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JVM(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자바 가상 머신</a:t>
              </a:r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cxnSp>
          <p:nvCxnSpPr>
            <p:cNvPr id="27" name="직선 화살표 연결선 26"/>
            <p:cNvCxnSpPr>
              <a:stCxn id="20" idx="2"/>
              <a:endCxn id="14" idx="0"/>
            </p:cNvCxnSpPr>
            <p:nvPr/>
          </p:nvCxnSpPr>
          <p:spPr>
            <a:xfrm>
              <a:off x="2396751" y="2597495"/>
              <a:ext cx="2468406" cy="5351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1" idx="2"/>
              <a:endCxn id="14" idx="0"/>
            </p:cNvCxnSpPr>
            <p:nvPr/>
          </p:nvCxnSpPr>
          <p:spPr>
            <a:xfrm>
              <a:off x="4840913" y="2587877"/>
              <a:ext cx="24244" cy="54476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2" idx="2"/>
              <a:endCxn id="14" idx="0"/>
            </p:cNvCxnSpPr>
            <p:nvPr/>
          </p:nvCxnSpPr>
          <p:spPr>
            <a:xfrm flipH="1">
              <a:off x="4865157" y="2596104"/>
              <a:ext cx="2814012" cy="53653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177552" y="127482"/>
            <a:ext cx="17203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참고 </a:t>
            </a:r>
            <a:r>
              <a:rPr lang="ko-KR" altLang="en-US" sz="1100" err="1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블로그</a:t>
            </a:r>
            <a:r>
              <a:rPr lang="ko-KR" altLang="en-US" sz="1100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 </a:t>
            </a:r>
            <a:r>
              <a:rPr lang="ko-KR" altLang="en-US" sz="1100" err="1" smtClean="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바로가기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9308" y="389092"/>
            <a:ext cx="28568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10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https://hoonmaro.tistory.com/19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54343" y="389092"/>
            <a:ext cx="32079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100">
                <a:latin typeface="(3) 양평군체 B" panose="02020603020101020101" pitchFamily="18" charset="-127"/>
                <a:ea typeface="(3) 양평군체 B" panose="02020603020101020101" pitchFamily="18" charset="-127"/>
              </a:rPr>
              <a:t>https://asfirstalways.tistory.com/158</a:t>
            </a:r>
            <a:endParaRPr lang="ko-KR" altLang="en-US" sz="1100"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63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173052" y="188639"/>
            <a:ext cx="9676492" cy="6408713"/>
            <a:chOff x="173052" y="188639"/>
            <a:chExt cx="9676492" cy="6408713"/>
          </a:xfrm>
        </p:grpSpPr>
        <p:sp>
          <p:nvSpPr>
            <p:cNvPr id="4" name="직사각형 3"/>
            <p:cNvSpPr/>
            <p:nvPr/>
          </p:nvSpPr>
          <p:spPr>
            <a:xfrm>
              <a:off x="173052" y="188639"/>
              <a:ext cx="9676492" cy="640871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JAVA </a:t>
              </a:r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문법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49586" y="698596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32520" y="1058636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기본자료형을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이용한 메모리 할당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new x 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데이터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1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개를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저장할수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있는 공간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76536" y="3125200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배열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59470" y="3485240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자료형의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메모리 관리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순서대로 저장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: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인덱스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( 0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부터 시작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74122" y="698596"/>
              <a:ext cx="732964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</a:t>
              </a:r>
              <a:r>
                <a:rPr lang="ko-KR" altLang="en-US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체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457056" y="1058636"/>
              <a:ext cx="3358342" cy="4320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 기반으로 메모리 할당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new O 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여러 개의 필드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가지고 있음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[ .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연산자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695950" y="3122546"/>
              <a:ext cx="2448272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컬렉션 프레임워크</a:t>
              </a:r>
              <a:endParaRPr lang="ko-KR" altLang="en-US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878884" y="3482585"/>
              <a:ext cx="3639528" cy="2484277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메모리 관리해주는 클래스들의 집합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다양한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메소드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제공</a:t>
              </a:r>
              <a:endParaRPr lang="en-US" altLang="ko-KR" sz="10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LIST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ArrayList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Vector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LinkedList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 [ Queue ]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Stack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SET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HashSet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TreeSet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MAP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Hashtable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HashMap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ko-KR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TressMap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605314" y="1647335"/>
              <a:ext cx="2359768" cy="227539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목적하의 여러 개의 필드 설계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496698" y="1874875"/>
              <a:ext cx="577000" cy="227539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64678" y="2411942"/>
              <a:ext cx="3816424" cy="25505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동일한 </a:t>
              </a:r>
              <a:r>
                <a:rPr lang="ko-KR" altLang="en-US" sz="10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자료형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클래스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의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변수 </a:t>
              </a:r>
              <a:r>
                <a:rPr lang="en-US" altLang="ko-KR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, </a:t>
              </a:r>
              <a:r>
                <a:rPr lang="ko-KR" altLang="en-US" sz="10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객체가 여러 개 관리</a:t>
              </a:r>
              <a:endParaRPr lang="en-US" altLang="ko-KR" sz="1000" smtClean="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  <p:cxnSp>
          <p:nvCxnSpPr>
            <p:cNvPr id="22" name="직선 화살표 연결선 21"/>
            <p:cNvCxnSpPr>
              <a:stCxn id="6" idx="2"/>
              <a:endCxn id="17" idx="0"/>
            </p:cNvCxnSpPr>
            <p:nvPr/>
          </p:nvCxnSpPr>
          <p:spPr>
            <a:xfrm>
              <a:off x="2311691" y="1490684"/>
              <a:ext cx="2473507" cy="15665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9" idx="2"/>
              <a:endCxn id="12" idx="2"/>
            </p:cNvCxnSpPr>
            <p:nvPr/>
          </p:nvCxnSpPr>
          <p:spPr>
            <a:xfrm flipV="1">
              <a:off x="4785198" y="1490684"/>
              <a:ext cx="2351029" cy="6117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6" idx="2"/>
              <a:endCxn id="20" idx="0"/>
            </p:cNvCxnSpPr>
            <p:nvPr/>
          </p:nvCxnSpPr>
          <p:spPr>
            <a:xfrm>
              <a:off x="2311691" y="1490684"/>
              <a:ext cx="2661199" cy="92125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12" idx="2"/>
              <a:endCxn id="20" idx="0"/>
            </p:cNvCxnSpPr>
            <p:nvPr/>
          </p:nvCxnSpPr>
          <p:spPr>
            <a:xfrm flipH="1">
              <a:off x="4972890" y="1490684"/>
              <a:ext cx="2163337" cy="92125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20" idx="2"/>
              <a:endCxn id="9" idx="0"/>
            </p:cNvCxnSpPr>
            <p:nvPr/>
          </p:nvCxnSpPr>
          <p:spPr>
            <a:xfrm flipH="1">
              <a:off x="943018" y="2667000"/>
              <a:ext cx="4029872" cy="4582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20" idx="2"/>
              <a:endCxn id="15" idx="0"/>
            </p:cNvCxnSpPr>
            <p:nvPr/>
          </p:nvCxnSpPr>
          <p:spPr>
            <a:xfrm>
              <a:off x="4972890" y="2667000"/>
              <a:ext cx="1947196" cy="45554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/>
            <p:cNvSpPr/>
            <p:nvPr/>
          </p:nvSpPr>
          <p:spPr>
            <a:xfrm>
              <a:off x="3990862" y="5966862"/>
              <a:ext cx="2255118" cy="36004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정적할당</a:t>
              </a:r>
              <a:r>
                <a:rPr lang="ko-KR" altLang="en-US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 </a:t>
              </a:r>
              <a:r>
                <a:rPr lang="en-US" altLang="ko-KR" sz="1500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VS </a:t>
              </a:r>
              <a:r>
                <a:rPr lang="ko-KR" altLang="en-US" sz="1500" err="1" smtClean="0">
                  <a:solidFill>
                    <a:schemeClr val="tx1"/>
                  </a:solidFill>
                  <a:latin typeface="(3) 양평군체 B" panose="02020603020101020101" pitchFamily="18" charset="-127"/>
                  <a:ea typeface="(3) 양평군체 B" panose="02020603020101020101" pitchFamily="18" charset="-127"/>
                </a:rPr>
                <a:t>동적할당</a:t>
              </a:r>
              <a:endParaRPr lang="ko-KR" altLang="en-US" sz="1500">
                <a:solidFill>
                  <a:schemeClr val="tx1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65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2530</Words>
  <Application>Microsoft Office PowerPoint</Application>
  <PresentationFormat>A4 용지(210x297mm)</PresentationFormat>
  <Paragraphs>702</Paragraphs>
  <Slides>27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505-t</dc:creator>
  <cp:lastModifiedBy>505-t</cp:lastModifiedBy>
  <cp:revision>50</cp:revision>
  <dcterms:created xsi:type="dcterms:W3CDTF">2021-10-25T00:32:38Z</dcterms:created>
  <dcterms:modified xsi:type="dcterms:W3CDTF">2021-10-29T01:10:59Z</dcterms:modified>
</cp:coreProperties>
</file>