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64" r:id="rId2"/>
    <p:sldId id="274" r:id="rId3"/>
    <p:sldId id="387" r:id="rId4"/>
    <p:sldId id="273" r:id="rId5"/>
    <p:sldId id="388" r:id="rId6"/>
    <p:sldId id="389" r:id="rId7"/>
    <p:sldId id="390" r:id="rId8"/>
    <p:sldId id="391" r:id="rId9"/>
    <p:sldId id="392" r:id="rId10"/>
    <p:sldId id="397" r:id="rId11"/>
    <p:sldId id="393" r:id="rId12"/>
    <p:sldId id="371" r:id="rId13"/>
    <p:sldId id="278" r:id="rId14"/>
    <p:sldId id="353" r:id="rId15"/>
    <p:sldId id="358" r:id="rId16"/>
    <p:sldId id="355" r:id="rId17"/>
    <p:sldId id="360" r:id="rId18"/>
    <p:sldId id="394" r:id="rId19"/>
    <p:sldId id="376" r:id="rId20"/>
    <p:sldId id="280" r:id="rId21"/>
    <p:sldId id="366" r:id="rId22"/>
    <p:sldId id="367" r:id="rId23"/>
    <p:sldId id="368" r:id="rId24"/>
    <p:sldId id="369" r:id="rId25"/>
    <p:sldId id="281" r:id="rId26"/>
    <p:sldId id="282" r:id="rId27"/>
    <p:sldId id="283" r:id="rId28"/>
    <p:sldId id="284" r:id="rId29"/>
    <p:sldId id="395" r:id="rId30"/>
    <p:sldId id="285" r:id="rId31"/>
    <p:sldId id="398" r:id="rId32"/>
    <p:sldId id="378" r:id="rId33"/>
    <p:sldId id="399" r:id="rId34"/>
    <p:sldId id="401" r:id="rId35"/>
    <p:sldId id="403" r:id="rId36"/>
    <p:sldId id="404" r:id="rId37"/>
    <p:sldId id="407" r:id="rId38"/>
    <p:sldId id="379" r:id="rId39"/>
    <p:sldId id="383" r:id="rId40"/>
    <p:sldId id="386" r:id="rId41"/>
    <p:sldId id="408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213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D3E6213-3405-4CCB-A138-9AD01B822BA2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859C99-18BA-4A16-ABBE-8057182D4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EE7638-6DB0-4567-9793-176FA40986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DA9-BC90-415D-8122-A7755299E5EF}" type="datetimeFigureOut">
              <a:rPr lang="en-US" smtClean="0"/>
              <a:pPr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87EF-1FF9-4FD4-9C85-BD3630597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users.cs.umn.edu/~kumar/dmbook/ch8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osone.org/article/info:doi/10.1371/journal.pone.0018029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4.w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/>
              <a:t>Unsupervised Learning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800" dirty="0" smtClean="0"/>
              <a:t>Reading: 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hlinkClick r:id="rId2"/>
              </a:rPr>
              <a:t>Chapter 8</a:t>
            </a:r>
            <a:r>
              <a:rPr lang="en-US" sz="2800" dirty="0"/>
              <a:t> from </a:t>
            </a:r>
            <a:r>
              <a:rPr lang="en-US" sz="2800" i="1" dirty="0" smtClean="0"/>
              <a:t>Introduction </a:t>
            </a:r>
            <a:r>
              <a:rPr lang="en-US" sz="2800" i="1" dirty="0"/>
              <a:t>to Data Mining</a:t>
            </a:r>
            <a:r>
              <a:rPr lang="en-US" sz="2800" dirty="0"/>
              <a:t> by Tan, Steinbach, and Kumar, pp. 489-518</a:t>
            </a:r>
            <a:r>
              <a:rPr lang="en-US" sz="2800" dirty="0" smtClean="0"/>
              <a:t>, 532</a:t>
            </a:r>
            <a:r>
              <a:rPr lang="en-US" sz="2800" dirty="0"/>
              <a:t>-544, 548-552 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1" y="1524000"/>
            <a:ext cx="8938639" cy="22098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K-means clustering algorithm</a:t>
            </a:r>
            <a:endParaRPr lang="en-US" sz="3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43000" y="4114800"/>
            <a:ext cx="68580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Typically, use mean of points in cluster as centroid</a:t>
            </a:r>
            <a:endParaRPr lang="en-US" sz="2400" b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729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K-means clustering algorithm</a:t>
            </a:r>
            <a:endParaRPr lang="en-US" sz="3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7338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imes New Roman"/>
                <a:cs typeface="Times New Roman"/>
              </a:rPr>
              <a:t>Distance metric:  Chosen by user.</a:t>
            </a: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  <a:p>
            <a:pPr algn="l"/>
            <a:r>
              <a:rPr lang="en-US" sz="2400" dirty="0" smtClean="0">
                <a:latin typeface="Times New Roman"/>
                <a:cs typeface="Times New Roman"/>
              </a:rPr>
              <a:t>For numerical attributes, often use L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 (Euclidean) distance. </a:t>
            </a: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00696"/>
              </p:ext>
            </p:extLst>
          </p:nvPr>
        </p:nvGraphicFramePr>
        <p:xfrm>
          <a:off x="2362200" y="5105400"/>
          <a:ext cx="3214688" cy="113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Equation" r:id="rId3" imgW="1397000" imgH="495300" progId="Equation.3">
                  <p:embed/>
                </p:oleObj>
              </mc:Choice>
              <mc:Fallback>
                <p:oleObj name="Equation" r:id="rId3" imgW="1397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3214688" cy="11396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61" y="1524000"/>
            <a:ext cx="89386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Demo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/>
              <a:t>http://</a:t>
            </a:r>
            <a:r>
              <a:rPr lang="en-US" sz="2000" dirty="0" err="1"/>
              <a:t>www.rob.cs.tu-bs.de</a:t>
            </a:r>
            <a:r>
              <a:rPr lang="en-US" sz="2000" dirty="0"/>
              <a:t>/content/04-teaching/06-interactive/</a:t>
            </a:r>
            <a:r>
              <a:rPr lang="en-US" sz="2000" dirty="0" err="1"/>
              <a:t>Kmeans</a:t>
            </a:r>
            <a:r>
              <a:rPr lang="en-US" sz="2000" dirty="0"/>
              <a:t>/</a:t>
            </a:r>
            <a:r>
              <a:rPr lang="en-US" sz="2000" dirty="0" err="1"/>
              <a:t>Kmeans.html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69232C-FF2D-4391-8200-6B53E7EBA1B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Stopping/convergence </a:t>
            </a:r>
            <a:r>
              <a:rPr lang="en-US" altLang="ja-JP" dirty="0" smtClean="0">
                <a:solidFill>
                  <a:srgbClr val="0000FF"/>
                </a:solidFill>
                <a:ea typeface="ＭＳ Ｐゴシック" pitchFamily="34" charset="-128"/>
              </a:rPr>
              <a:t>criteria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 dirty="0" smtClean="0">
                <a:ea typeface="ＭＳ Ｐゴシック" pitchFamily="34" charset="-128"/>
              </a:rPr>
              <a:t>No change </a:t>
            </a:r>
            <a:r>
              <a:rPr lang="en-US" altLang="ja-JP" dirty="0">
                <a:ea typeface="ＭＳ Ｐゴシック" pitchFamily="34" charset="-128"/>
              </a:rPr>
              <a:t>of </a:t>
            </a:r>
            <a:r>
              <a:rPr lang="en-US" altLang="ja-JP" dirty="0" smtClean="0">
                <a:ea typeface="ＭＳ Ｐゴシック" pitchFamily="34" charset="-128"/>
              </a:rPr>
              <a:t>centroids  (or minimum change)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ja-JP" dirty="0" smtClean="0">
              <a:ea typeface="ＭＳ Ｐゴシック" pitchFamily="34" charset="-128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 dirty="0" smtClean="0">
                <a:ea typeface="ＭＳ Ｐゴシック" pitchFamily="34" charset="-128"/>
              </a:rPr>
              <a:t>No (or minimum) decrease </a:t>
            </a:r>
            <a:r>
              <a:rPr lang="en-US" altLang="ja-JP" dirty="0">
                <a:ea typeface="ＭＳ Ｐゴシック" pitchFamily="34" charset="-128"/>
              </a:rPr>
              <a:t>in the </a:t>
            </a:r>
            <a:r>
              <a:rPr lang="en-US" altLang="ja-JP" b="1" dirty="0" smtClean="0">
                <a:ea typeface="ＭＳ Ｐゴシック" pitchFamily="34" charset="-128"/>
              </a:rPr>
              <a:t>sum squared </a:t>
            </a:r>
            <a:r>
              <a:rPr lang="en-US" altLang="ja-JP" b="1" dirty="0">
                <a:ea typeface="ＭＳ Ｐゴシック" pitchFamily="34" charset="-128"/>
              </a:rPr>
              <a:t>error</a:t>
            </a:r>
            <a:r>
              <a:rPr lang="en-US" altLang="ja-JP" dirty="0">
                <a:ea typeface="ＭＳ Ｐゴシック" pitchFamily="34" charset="-128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 dirty="0">
              <a:ea typeface="ＭＳ Ｐゴシック" pitchFamily="34" charset="-128"/>
            </a:endParaRPr>
          </a:p>
          <a:p>
            <a:pPr marL="571500" indent="-571500">
              <a:lnSpc>
                <a:spcPct val="90000"/>
              </a:lnSpc>
            </a:pPr>
            <a:endParaRPr lang="en-US" altLang="ja-JP" dirty="0">
              <a:ea typeface="ＭＳ Ｐゴシック" pitchFamily="34" charset="-128"/>
            </a:endParaRPr>
          </a:p>
          <a:p>
            <a:pPr marL="839788" lvl="1" indent="-495300">
              <a:lnSpc>
                <a:spcPct val="90000"/>
              </a:lnSpc>
            </a:pPr>
            <a:endParaRPr lang="en-US" altLang="ja-JP" i="1" dirty="0" smtClean="0">
              <a:ea typeface="ＭＳ Ｐゴシック" pitchFamily="34" charset="-128"/>
            </a:endParaRPr>
          </a:p>
          <a:p>
            <a:pPr marL="839788" lvl="1" indent="-495300">
              <a:lnSpc>
                <a:spcPct val="90000"/>
              </a:lnSpc>
            </a:pPr>
            <a:endParaRPr lang="en-US" altLang="ja-JP" sz="1000" i="1" dirty="0" smtClean="0">
              <a:ea typeface="ＭＳ Ｐゴシック" pitchFamily="34" charset="-128"/>
            </a:endParaRPr>
          </a:p>
          <a:p>
            <a:pPr marL="439738" indent="-495300">
              <a:lnSpc>
                <a:spcPct val="150000"/>
              </a:lnSpc>
              <a:buNone/>
            </a:pPr>
            <a:r>
              <a:rPr lang="en-US" altLang="ja-JP" i="1" dirty="0">
                <a:ea typeface="ＭＳ Ｐゴシック" pitchFamily="34" charset="-128"/>
              </a:rPr>
              <a:t>	</a:t>
            </a:r>
            <a:r>
              <a:rPr lang="en-US" altLang="ja-JP" dirty="0" smtClean="0">
                <a:ea typeface="ＭＳ Ｐゴシック" pitchFamily="34" charset="-128"/>
              </a:rPr>
              <a:t>where </a:t>
            </a:r>
            <a:r>
              <a:rPr lang="en-US" altLang="ja-JP" i="1" dirty="0" err="1" smtClean="0">
                <a:ea typeface="ＭＳ Ｐゴシック" pitchFamily="34" charset="-128"/>
              </a:rPr>
              <a:t>C</a:t>
            </a:r>
            <a:r>
              <a:rPr lang="en-US" altLang="ja-JP" i="1" baseline="-25000" dirty="0" err="1" smtClean="0">
                <a:ea typeface="ＭＳ Ｐゴシック" pitchFamily="34" charset="-128"/>
              </a:rPr>
              <a:t>i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is the </a:t>
            </a:r>
            <a:r>
              <a:rPr lang="en-US" altLang="ja-JP" i="1" dirty="0" err="1">
                <a:ea typeface="ＭＳ Ｐゴシック" pitchFamily="34" charset="-128"/>
              </a:rPr>
              <a:t>j</a:t>
            </a:r>
            <a:r>
              <a:rPr lang="en-US" altLang="ja-JP" dirty="0" err="1">
                <a:ea typeface="ＭＳ Ｐゴシック" pitchFamily="34" charset="-128"/>
              </a:rPr>
              <a:t>th</a:t>
            </a:r>
            <a:r>
              <a:rPr lang="en-US" altLang="ja-JP" dirty="0">
                <a:ea typeface="ＭＳ Ｐゴシック" pitchFamily="34" charset="-128"/>
              </a:rPr>
              <a:t> cluster, </a:t>
            </a:r>
            <a:r>
              <a:rPr lang="en-US" altLang="ja-JP" b="1" dirty="0" err="1">
                <a:ea typeface="ＭＳ Ｐゴシック" pitchFamily="34" charset="-128"/>
              </a:rPr>
              <a:t>m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 is the centroid of cluster </a:t>
            </a:r>
            <a:r>
              <a:rPr lang="en-US" altLang="ja-JP" i="1" dirty="0" err="1">
                <a:ea typeface="ＭＳ Ｐゴシック" pitchFamily="34" charset="-128"/>
              </a:rPr>
              <a:t>C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 (the </a:t>
            </a:r>
            <a:r>
              <a:rPr lang="en-US" altLang="ja-JP" dirty="0" smtClean="0">
                <a:ea typeface="ＭＳ Ｐゴシック" pitchFamily="34" charset="-128"/>
              </a:rPr>
              <a:t>mean vector </a:t>
            </a:r>
            <a:r>
              <a:rPr lang="en-US" altLang="ja-JP" dirty="0">
                <a:ea typeface="ＭＳ Ｐゴシック" pitchFamily="34" charset="-128"/>
              </a:rPr>
              <a:t>of all the data points in </a:t>
            </a:r>
            <a:r>
              <a:rPr lang="en-US" altLang="ja-JP" i="1" dirty="0" err="1">
                <a:ea typeface="ＭＳ Ｐゴシック" pitchFamily="34" charset="-128"/>
              </a:rPr>
              <a:t>C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), and </a:t>
            </a:r>
            <a:r>
              <a:rPr lang="en-US" altLang="ja-JP" i="1" dirty="0" smtClean="0">
                <a:ea typeface="ＭＳ Ｐゴシック" pitchFamily="34" charset="-128"/>
              </a:rPr>
              <a:t>d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en-US" altLang="ja-JP" b="1" dirty="0">
                <a:ea typeface="ＭＳ Ｐゴシック" pitchFamily="34" charset="-128"/>
              </a:rPr>
              <a:t>x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b="1" dirty="0" err="1">
                <a:ea typeface="ＭＳ Ｐゴシック" pitchFamily="34" charset="-128"/>
              </a:rPr>
              <a:t>m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) is the distance between data point </a:t>
            </a:r>
            <a:r>
              <a:rPr lang="en-US" altLang="ja-JP" b="1" dirty="0">
                <a:ea typeface="ＭＳ Ｐゴシック" pitchFamily="34" charset="-128"/>
              </a:rPr>
              <a:t>x</a:t>
            </a:r>
            <a:r>
              <a:rPr lang="en-US" altLang="ja-JP" dirty="0">
                <a:ea typeface="ＭＳ Ｐゴシック" pitchFamily="34" charset="-128"/>
              </a:rPr>
              <a:t> and centroid </a:t>
            </a:r>
            <a:r>
              <a:rPr lang="en-US" altLang="ja-JP" b="1" dirty="0" err="1">
                <a:ea typeface="ＭＳ Ｐゴシック" pitchFamily="34" charset="-128"/>
              </a:rPr>
              <a:t>m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17875"/>
              </p:ext>
            </p:extLst>
          </p:nvPr>
        </p:nvGraphicFramePr>
        <p:xfrm>
          <a:off x="2332038" y="2408238"/>
          <a:ext cx="38306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3" imgW="1574800" imgH="482600" progId="Equation.3">
                  <p:embed/>
                </p:oleObj>
              </mc:Choice>
              <mc:Fallback>
                <p:oleObj name="Equation" r:id="rId3" imgW="15748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2408238"/>
                        <a:ext cx="3830637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Example:  Image segmentation by K-means clustering by color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From http://vitroz.com/Documents/Image%20Segmentation.pdf</a:t>
            </a:r>
            <a:endParaRPr lang="en-US" sz="1800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82299"/>
            <a:ext cx="2543175" cy="215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2482026" cy="225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447800"/>
            <a:ext cx="2123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dirty="0" smtClean="0"/>
              <a:t>=5, RGB space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191000"/>
            <a:ext cx="227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dirty="0" smtClean="0"/>
              <a:t>=10, RGB space</a:t>
            </a:r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648453"/>
            <a:ext cx="2454146" cy="22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685800"/>
            <a:ext cx="3085122" cy="248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3651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76800" y="228600"/>
            <a:ext cx="2123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dirty="0" smtClean="0"/>
              <a:t>=5, RGB space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038600"/>
            <a:ext cx="3124200" cy="230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24400" y="3505200"/>
            <a:ext cx="227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</a:t>
            </a:r>
            <a:r>
              <a:rPr lang="en-US" sz="2400" dirty="0" smtClean="0"/>
              <a:t>10, RGB space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533400"/>
            <a:ext cx="4267200" cy="303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4511548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0"/>
            <a:ext cx="2123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dirty="0" smtClean="0"/>
              <a:t>=5, RGB space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770397"/>
            <a:ext cx="4495800" cy="308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5029200"/>
            <a:ext cx="227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dirty="0" smtClean="0"/>
              <a:t>=10, RGB space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3695"/>
            <a:ext cx="8229600" cy="5148263"/>
          </a:xfrm>
        </p:spPr>
        <p:txBody>
          <a:bodyPr/>
          <a:lstStyle/>
          <a:p>
            <a:endParaRPr lang="en-US" altLang="ja-JP" sz="1200" dirty="0" smtClean="0">
              <a:ea typeface="ＭＳ Ｐゴシック" pitchFamily="34" charset="-128"/>
            </a:endParaRPr>
          </a:p>
          <a:p>
            <a:r>
              <a:rPr lang="en-US" altLang="ja-JP" sz="2000" dirty="0" smtClean="0">
                <a:ea typeface="ＭＳ Ｐゴシック" pitchFamily="34" charset="-128"/>
              </a:rPr>
              <a:t>A text document is represented as a feature vector of word frequencies</a:t>
            </a:r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 smtClean="0">
              <a:solidFill>
                <a:srgbClr val="3333CC"/>
              </a:solidFill>
              <a:ea typeface="ＭＳ Ｐゴシック" pitchFamily="34" charset="-128"/>
            </a:endParaRPr>
          </a:p>
          <a:p>
            <a:r>
              <a:rPr lang="en-US" altLang="ja-JP" sz="2000" dirty="0" smtClean="0">
                <a:ea typeface="ＭＳ Ｐゴシック" pitchFamily="34" charset="-128"/>
              </a:rPr>
              <a:t>Distance between two documents is the cosine of the angle between their corresponding feature vectors. </a:t>
            </a:r>
            <a:endParaRPr lang="en-US" sz="2000" dirty="0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text </a:t>
            </a:r>
            <a:r>
              <a:rPr lang="en-US" dirty="0"/>
              <a:t>documents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2" y="762000"/>
            <a:ext cx="498763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73" y="246529"/>
            <a:ext cx="8509000" cy="523220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400" b="1">
                <a:solidFill>
                  <a:schemeClr val="tx2"/>
                </a:solidFill>
              </a:rPr>
              <a:t>Figure 4. Two-dimensional map of the PMRA cluster solution, representing nearly 29,000 clusters and over two million articles.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4091" y="5748618"/>
            <a:ext cx="8347364" cy="5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 eaLnBrk="1" hangingPunct="1"/>
            <a:r>
              <a:rPr lang="en-US" sz="1100"/>
              <a:t>Boyack KW, Newman D, Duhon RJ, Klavans R, et al. (2011) Clustering More than Two Million Biomedical Publications: Comparing the Accuracies of Nine Text-Based Similarity Approaches. PLoS ONE 6(3): e18029. doi:10.1371/journal.pone.0018029</a:t>
            </a:r>
          </a:p>
          <a:p>
            <a:pPr eaLnBrk="1" hangingPunct="1"/>
            <a:r>
              <a:rPr lang="en-US" sz="1100">
                <a:hlinkClick r:id="rId3"/>
              </a:rPr>
              <a:t>http://www.plosone.org/article/info:doi/10.1371/journal.pone.0018029</a:t>
            </a:r>
            <a:endParaRPr lang="en-US" sz="110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91" y="6342530"/>
            <a:ext cx="2205182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0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K-means</a:t>
            </a:r>
            <a:r>
              <a:rPr lang="en-US" dirty="0" smtClean="0">
                <a:solidFill>
                  <a:srgbClr val="0000FF"/>
                </a:solidFill>
              </a:rPr>
              <a:t> clustering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Consider the following five two-dimensional data points,</a:t>
            </a:r>
          </a:p>
          <a:p>
            <a:pPr algn="ctr">
              <a:buNone/>
            </a:pPr>
            <a:r>
              <a:rPr lang="en-US" sz="2000" b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b="1" dirty="0" smtClean="0"/>
              <a:t> </a:t>
            </a:r>
            <a:r>
              <a:rPr lang="en-US" sz="2000" dirty="0" smtClean="0"/>
              <a:t>= (1,1), </a:t>
            </a:r>
            <a:r>
              <a:rPr lang="en-US" sz="2000" b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b="1" dirty="0" smtClean="0"/>
              <a:t> </a:t>
            </a:r>
            <a:r>
              <a:rPr lang="en-US" sz="2000" dirty="0" smtClean="0"/>
              <a:t>= (0,3), </a:t>
            </a:r>
            <a:r>
              <a:rPr lang="en-US" sz="2000" b="1" dirty="0" smtClean="0"/>
              <a:t>x</a:t>
            </a:r>
            <a:r>
              <a:rPr lang="en-US" sz="2000" baseline="-25000" dirty="0" smtClean="0"/>
              <a:t>3</a:t>
            </a:r>
            <a:r>
              <a:rPr lang="en-US" sz="2000" b="1" dirty="0" smtClean="0"/>
              <a:t> </a:t>
            </a:r>
            <a:r>
              <a:rPr lang="en-US" sz="2000" dirty="0" smtClean="0"/>
              <a:t>= (2,2), </a:t>
            </a:r>
            <a:r>
              <a:rPr lang="en-US" sz="2000" b="1" dirty="0" smtClean="0"/>
              <a:t>x</a:t>
            </a:r>
            <a:r>
              <a:rPr lang="en-US" sz="2000" baseline="-25000" dirty="0" smtClean="0"/>
              <a:t>4</a:t>
            </a:r>
            <a:r>
              <a:rPr lang="en-US" sz="2000" b="1" dirty="0" smtClean="0"/>
              <a:t> </a:t>
            </a:r>
            <a:r>
              <a:rPr lang="en-US" sz="2000" dirty="0" smtClean="0"/>
              <a:t>= (4,3),</a:t>
            </a:r>
            <a:r>
              <a:rPr lang="en-US" sz="2000" b="1" dirty="0"/>
              <a:t> </a:t>
            </a:r>
            <a:r>
              <a:rPr lang="en-US" sz="2000" b="1" dirty="0" smtClean="0"/>
              <a:t>x</a:t>
            </a:r>
            <a:r>
              <a:rPr lang="en-US" sz="2000" baseline="-25000" dirty="0" smtClean="0"/>
              <a:t>5</a:t>
            </a:r>
            <a:r>
              <a:rPr lang="en-US" sz="2000" b="1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(4,4) </a:t>
            </a:r>
          </a:p>
          <a:p>
            <a:pPr algn="ctr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and the following two initial cluster centers,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b="1" dirty="0" smtClean="0"/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 (0,0), </a:t>
            </a:r>
            <a:r>
              <a:rPr lang="en-US" sz="2000" b="1" dirty="0" smtClean="0"/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 (1,4)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Simulate </a:t>
            </a:r>
            <a:r>
              <a:rPr lang="en-US" sz="2000" dirty="0"/>
              <a:t>the K-means algorithm by </a:t>
            </a:r>
            <a:r>
              <a:rPr lang="en-US" sz="2000" dirty="0" smtClean="0"/>
              <a:t>hand on this data and these initial centers, using Euclidean distance. 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	Give the SSE of the clustering.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997"/>
            <a:ext cx="8435975" cy="153035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Supervised learning vs. unsupervised learning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Weaknesses of </a:t>
            </a:r>
            <a:r>
              <a:rPr lang="en-US" dirty="0" smtClean="0">
                <a:solidFill>
                  <a:srgbClr val="0000FF"/>
                </a:solidFill>
              </a:rPr>
              <a:t>K-means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Weaknesses of </a:t>
            </a:r>
            <a:r>
              <a:rPr lang="en-US" dirty="0" smtClean="0">
                <a:solidFill>
                  <a:srgbClr val="0000FF"/>
                </a:solidFill>
              </a:rPr>
              <a:t>K-means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</a:t>
            </a:r>
            <a:r>
              <a:rPr lang="en-US" dirty="0" err="1"/>
              <a:t>centroid</a:t>
            </a:r>
            <a:r>
              <a:rPr lang="en-US" dirty="0"/>
              <a:t> is represented by most frequent values.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Weaknesses of </a:t>
            </a:r>
            <a:r>
              <a:rPr lang="en-US" dirty="0" smtClean="0">
                <a:solidFill>
                  <a:srgbClr val="0000FF"/>
                </a:solidFill>
              </a:rPr>
              <a:t>K-means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</a:t>
            </a:r>
            <a:r>
              <a:rPr lang="en-US" dirty="0" err="1"/>
              <a:t>centroid</a:t>
            </a:r>
            <a:r>
              <a:rPr lang="en-US" dirty="0"/>
              <a:t> is represented by most frequent values.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user needs to specify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Weaknesses of </a:t>
            </a:r>
            <a:r>
              <a:rPr lang="en-US" dirty="0" smtClean="0">
                <a:solidFill>
                  <a:srgbClr val="0000FF"/>
                </a:solidFill>
              </a:rPr>
              <a:t>K-means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</a:t>
            </a:r>
            <a:r>
              <a:rPr lang="en-US" dirty="0" err="1"/>
              <a:t>centroid</a:t>
            </a:r>
            <a:r>
              <a:rPr lang="en-US" dirty="0"/>
              <a:t> is represented by most frequent values.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user needs to specify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altLang="ja-JP" dirty="0">
                <a:ea typeface="ＭＳ Ｐゴシック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Weaknesses of </a:t>
            </a:r>
            <a:r>
              <a:rPr lang="en-US" dirty="0" smtClean="0">
                <a:solidFill>
                  <a:srgbClr val="0000FF"/>
                </a:solidFill>
              </a:rPr>
              <a:t>K-means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</a:t>
            </a:r>
            <a:r>
              <a:rPr lang="en-US" dirty="0" err="1"/>
              <a:t>centroid</a:t>
            </a:r>
            <a:r>
              <a:rPr lang="en-US" dirty="0"/>
              <a:t> is represented by most frequent values.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user needs to specify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altLang="ja-JP" dirty="0">
                <a:ea typeface="ＭＳ Ｐゴシック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altLang="ja-JP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K-means is sensitive to initial random centroids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Weaknesses of </a:t>
            </a:r>
            <a:r>
              <a:rPr lang="en-US" sz="2400" dirty="0" smtClean="0">
                <a:solidFill>
                  <a:srgbClr val="0000FF"/>
                </a:solidFill>
              </a:rPr>
              <a:t>K-means: </a:t>
            </a:r>
            <a:r>
              <a:rPr lang="en-US" sz="2400" dirty="0">
                <a:solidFill>
                  <a:srgbClr val="0000FF"/>
                </a:solidFill>
              </a:rPr>
              <a:t>Problems with outliers</a:t>
            </a:r>
          </a:p>
        </p:txBody>
      </p:sp>
      <p:pic>
        <p:nvPicPr>
          <p:cNvPr id="785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482725"/>
            <a:ext cx="8229600" cy="4970463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Dealing with </a:t>
            </a:r>
            <a:r>
              <a:rPr lang="en-US" dirty="0">
                <a:solidFill>
                  <a:srgbClr val="0000FF"/>
                </a:solidFill>
              </a:rPr>
              <a:t>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04925"/>
            <a:ext cx="8229600" cy="4645025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One method is to remove some data points in the clustering process that are much further away from the centroids than other data points.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ja-JP" sz="2000" dirty="0" smtClean="0">
                <a:solidFill>
                  <a:srgbClr val="FF0000"/>
                </a:solidFill>
                <a:ea typeface="ＭＳ Ｐゴシック" pitchFamily="34" charset="-128"/>
              </a:rPr>
              <a:t>Expensive</a:t>
            </a:r>
          </a:p>
          <a:p>
            <a:pPr lvl="1"/>
            <a:r>
              <a:rPr lang="en-US" altLang="ja-JP" sz="2000" dirty="0" smtClean="0">
                <a:solidFill>
                  <a:srgbClr val="FF0000"/>
                </a:solidFill>
                <a:ea typeface="ＭＳ Ｐゴシック" pitchFamily="34" charset="-128"/>
              </a:rPr>
              <a:t>Not always a good idea!</a:t>
            </a:r>
          </a:p>
          <a:p>
            <a:endParaRPr lang="en-US" altLang="ja-JP" sz="2600" dirty="0" smtClean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altLang="ja-JP" sz="2200" dirty="0">
              <a:ea typeface="ＭＳ Ｐゴシック" pitchFamily="34" charset="-128"/>
            </a:endParaRPr>
          </a:p>
          <a:p>
            <a:r>
              <a:rPr lang="en-US" altLang="ja-JP" dirty="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altLang="ja-JP" sz="2600" dirty="0" smtClean="0">
              <a:ea typeface="ＭＳ Ｐゴシック" pitchFamily="34" charset="-128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Assign the rest of the data points to the clusters by distance or similarity comparison, or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21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Bing Liu, UIC </a:t>
            </a:r>
          </a:p>
          <a:p>
            <a:r>
              <a:rPr lang="en-US" sz="1400" dirty="0" smtClean="0"/>
              <a:t>http://www.cs.uic.edu/~liub/teach/cs583-fall-05/CS583-unsupervised-learning.ppt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latin typeface="Times New Roman"/>
                <a:cs typeface="Times New Roman"/>
              </a:rPr>
              <a:t>CS583, Bing Liu, UIC</a:t>
            </a: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/>
                <a:cs typeface="Times New Roman"/>
              </a:rPr>
              <a:t>Weaknesses of </a:t>
            </a:r>
            <a:r>
              <a:rPr lang="en-US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K-means </a:t>
            </a:r>
            <a:r>
              <a:rPr lang="en-US" sz="3200" dirty="0">
                <a:solidFill>
                  <a:srgbClr val="0000FF"/>
                </a:solidFill>
                <a:latin typeface="Times New Roman"/>
                <a:cs typeface="Times New Roman"/>
              </a:rPr>
              <a:t>(cont …)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981075"/>
            <a:ext cx="8039100" cy="604838"/>
          </a:xfrm>
        </p:spPr>
        <p:txBody>
          <a:bodyPr/>
          <a:lstStyle/>
          <a:p>
            <a:r>
              <a:rPr lang="en-US" altLang="ja-JP" sz="2600" dirty="0">
                <a:latin typeface="Times New Roman"/>
                <a:ea typeface="ＭＳ Ｐゴシック" pitchFamily="34" charset="-128"/>
                <a:cs typeface="Times New Roman"/>
              </a:rPr>
              <a:t>The algorithm is sensitive to </a:t>
            </a:r>
            <a:r>
              <a:rPr lang="en-US" altLang="ja-JP" sz="2600" dirty="0">
                <a:solidFill>
                  <a:srgbClr val="FF0000"/>
                </a:solidFill>
                <a:latin typeface="Times New Roman"/>
                <a:ea typeface="ＭＳ Ｐゴシック" pitchFamily="34" charset="-128"/>
                <a:cs typeface="Times New Roman"/>
              </a:rPr>
              <a:t>initial seeds</a:t>
            </a:r>
            <a:r>
              <a:rPr lang="en-US" altLang="ja-JP" sz="2600" dirty="0">
                <a:latin typeface="Times New Roman"/>
                <a:ea typeface="ＭＳ Ｐゴシック" pitchFamily="34" charset="-128"/>
                <a:cs typeface="Times New Roman"/>
              </a:rPr>
              <a:t>.</a:t>
            </a: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787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1628775"/>
            <a:ext cx="6877050" cy="4452938"/>
          </a:xfr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4419600" y="1676400"/>
            <a:ext cx="3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+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2590800"/>
            <a:ext cx="3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+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4921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Adapted from Bing Liu, UIC </a:t>
            </a:r>
          </a:p>
          <a:p>
            <a:r>
              <a:rPr lang="en-US" sz="1100" dirty="0" smtClean="0"/>
              <a:t>http://www.cs.uic.edu/~liub/teach/cs583-fall-05/CS583-unsupervised-learning.ppt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089025"/>
            <a:ext cx="7021513" cy="647700"/>
          </a:xfrm>
        </p:spPr>
        <p:txBody>
          <a:bodyPr/>
          <a:lstStyle/>
          <a:p>
            <a:r>
              <a:rPr lang="en-US" sz="2600" dirty="0"/>
              <a:t>If we use </a:t>
            </a:r>
            <a:r>
              <a:rPr lang="en-US" sz="2600" dirty="0">
                <a:solidFill>
                  <a:srgbClr val="FF0000"/>
                </a:solidFill>
              </a:rPr>
              <a:t>different seeds</a:t>
            </a:r>
            <a:r>
              <a:rPr lang="en-US" sz="2600" dirty="0"/>
              <a:t>: good results</a:t>
            </a:r>
          </a:p>
        </p:txBody>
      </p:sp>
      <p:pic>
        <p:nvPicPr>
          <p:cNvPr id="789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700213"/>
            <a:ext cx="7164387" cy="4429125"/>
          </a:xfrm>
          <a:noFill/>
          <a:ln/>
        </p:spPr>
      </p:pic>
      <p:sp>
        <p:nvSpPr>
          <p:cNvPr id="8" name="TextBox 7"/>
          <p:cNvSpPr txBox="1"/>
          <p:nvPr/>
        </p:nvSpPr>
        <p:spPr>
          <a:xfrm>
            <a:off x="35814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2286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4921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Adapted from Bing Liu, UIC </a:t>
            </a:r>
          </a:p>
          <a:p>
            <a:r>
              <a:rPr lang="en-US" sz="1100" dirty="0" smtClean="0"/>
              <a:t>http://www.cs.uic.edu/~liub/teach/cs583-fall-05/CS583-unsupervised-learning.ppt</a:t>
            </a:r>
            <a:endParaRPr lang="en-US" sz="11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/>
                <a:cs typeface="Times New Roman"/>
              </a:rPr>
              <a:t>Weaknesses of </a:t>
            </a:r>
            <a:r>
              <a:rPr lang="en-US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K-means </a:t>
            </a:r>
            <a:r>
              <a:rPr lang="en-US" sz="3200" dirty="0">
                <a:solidFill>
                  <a:srgbClr val="0000FF"/>
                </a:solidFill>
                <a:latin typeface="Times New Roman"/>
                <a:cs typeface="Times New Roman"/>
              </a:rPr>
              <a:t>(cont 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089025"/>
            <a:ext cx="7021513" cy="647700"/>
          </a:xfrm>
        </p:spPr>
        <p:txBody>
          <a:bodyPr/>
          <a:lstStyle/>
          <a:p>
            <a:r>
              <a:rPr lang="en-US" sz="2600" dirty="0"/>
              <a:t>If we use </a:t>
            </a:r>
            <a:r>
              <a:rPr lang="en-US" sz="2600" dirty="0">
                <a:solidFill>
                  <a:srgbClr val="FF0000"/>
                </a:solidFill>
              </a:rPr>
              <a:t>different seeds</a:t>
            </a:r>
            <a:r>
              <a:rPr lang="en-US" sz="2600" dirty="0"/>
              <a:t>: good results</a:t>
            </a:r>
          </a:p>
        </p:txBody>
      </p:sp>
      <p:pic>
        <p:nvPicPr>
          <p:cNvPr id="789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700213"/>
            <a:ext cx="7164387" cy="4429125"/>
          </a:xfrm>
          <a:noFill/>
          <a:ln/>
        </p:spPr>
      </p:pic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2592388" cy="317009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	Often can improve K-means results by doing several random restarts.  </a:t>
            </a:r>
          </a:p>
          <a:p>
            <a:pPr marL="342900" indent="-342900">
              <a:spcBef>
                <a:spcPct val="50000"/>
              </a:spcBef>
            </a:pPr>
            <a:endParaRPr lang="en-US" sz="2000" b="1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500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	See assigned reading for methods </a:t>
            </a:r>
            <a:r>
              <a:rPr lang="en-US" sz="2000" b="1" dirty="0">
                <a:solidFill>
                  <a:srgbClr val="008000"/>
                </a:solidFill>
              </a:rPr>
              <a:t>to help choose good seeds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205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2286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4921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Adapted from Bing Liu, UIC </a:t>
            </a:r>
          </a:p>
          <a:p>
            <a:r>
              <a:rPr lang="en-US" sz="1100" dirty="0" smtClean="0"/>
              <a:t>http://www.cs.uic.edu/~liub/teach/cs583-fall-05/CS583-unsupervised-learning.ppt</a:t>
            </a:r>
            <a:endParaRPr lang="en-US" sz="11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/>
                <a:cs typeface="Times New Roman"/>
              </a:rPr>
              <a:t>Weaknesses of </a:t>
            </a:r>
            <a:r>
              <a:rPr lang="en-US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K-means </a:t>
            </a:r>
            <a:r>
              <a:rPr lang="en-US" sz="3200" dirty="0">
                <a:solidFill>
                  <a:srgbClr val="0000FF"/>
                </a:solidFill>
                <a:latin typeface="Times New Roman"/>
                <a:cs typeface="Times New Roman"/>
              </a:rPr>
              <a:t>(cont …)</a:t>
            </a:r>
          </a:p>
        </p:txBody>
      </p:sp>
    </p:spTree>
    <p:extLst>
      <p:ext uri="{BB962C8B-B14F-4D97-AF65-F5344CB8AC3E}">
        <p14:creationId xmlns:p14="http://schemas.microsoft.com/office/powerpoint/2010/main" val="151545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Unsupervised Classification of </a:t>
            </a:r>
            <a:r>
              <a:rPr lang="en-US" dirty="0" err="1" smtClean="0">
                <a:solidFill>
                  <a:srgbClr val="0000FF"/>
                </a:solidFill>
              </a:rPr>
              <a:t>Optdigits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1295400"/>
            <a:ext cx="0" cy="33528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800600" y="2971800"/>
            <a:ext cx="0" cy="33528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47800" y="4648200"/>
            <a:ext cx="1676400" cy="1676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1295400"/>
            <a:ext cx="12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Attribute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4648200"/>
            <a:ext cx="12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Attribute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12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Attribute 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6096000"/>
            <a:ext cx="219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64-dimensional space</a:t>
            </a:r>
            <a:endParaRPr lang="en-US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054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81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13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19400" y="2286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482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76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338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576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530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864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530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10200" y="213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05400" y="213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81600" y="213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81600" y="2286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764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054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9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24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81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33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384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00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574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05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09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1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288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981200" y="2286000"/>
            <a:ext cx="533400" cy="457200"/>
            <a:chOff x="5105400" y="2133600"/>
            <a:chExt cx="533400" cy="457200"/>
          </a:xfrm>
        </p:grpSpPr>
        <p:sp>
          <p:nvSpPr>
            <p:cNvPr id="56" name="Oval 55"/>
            <p:cNvSpPr/>
            <p:nvPr/>
          </p:nvSpPr>
          <p:spPr>
            <a:xfrm>
              <a:off x="52578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4102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562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5626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578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1054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3340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181600" y="2362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86400" y="2514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40386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338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576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4958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1910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962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1148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6576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7338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0386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72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5486400" y="3733800"/>
            <a:ext cx="381000" cy="152400"/>
            <a:chOff x="3810000" y="4495800"/>
            <a:chExt cx="381000" cy="152400"/>
          </a:xfrm>
        </p:grpSpPr>
        <p:sp>
          <p:nvSpPr>
            <p:cNvPr id="77" name="Oval 76"/>
            <p:cNvSpPr/>
            <p:nvPr/>
          </p:nvSpPr>
          <p:spPr>
            <a:xfrm>
              <a:off x="40386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48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8100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81"/>
          <p:cNvSpPr/>
          <p:nvPr/>
        </p:nvSpPr>
        <p:spPr>
          <a:xfrm>
            <a:off x="62484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943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638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791200" y="4114800"/>
            <a:ext cx="381000" cy="152400"/>
            <a:chOff x="3810000" y="4495800"/>
            <a:chExt cx="381000" cy="152400"/>
          </a:xfrm>
        </p:grpSpPr>
        <p:sp>
          <p:nvSpPr>
            <p:cNvPr id="86" name="Oval 85"/>
            <p:cNvSpPr/>
            <p:nvPr/>
          </p:nvSpPr>
          <p:spPr>
            <a:xfrm>
              <a:off x="40386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1148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8100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95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218487" cy="1289050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The </a:t>
            </a:r>
            <a:r>
              <a:rPr lang="en-US" altLang="ja-JP" sz="2600" i="1" dirty="0" smtClean="0">
                <a:ea typeface="ＭＳ Ｐゴシック" pitchFamily="34" charset="-128"/>
              </a:rPr>
              <a:t>K-means</a:t>
            </a:r>
            <a:r>
              <a:rPr lang="en-US" altLang="ja-JP" sz="2600" dirty="0" smtClean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algorithm is not suitable for discovering clusters that are not hyper-ellipsoids (or hyper-spheres). </a:t>
            </a:r>
            <a:endParaRPr lang="en-US" sz="2600" dirty="0"/>
          </a:p>
        </p:txBody>
      </p:sp>
      <p:pic>
        <p:nvPicPr>
          <p:cNvPr id="7915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6263" y="2492375"/>
            <a:ext cx="8243887" cy="3470275"/>
          </a:xfrm>
          <a:noFill/>
          <a:ln/>
        </p:spPr>
      </p:pic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7308850" y="3213100"/>
            <a:ext cx="50323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921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Adapted from Bing Liu, UIC </a:t>
            </a:r>
          </a:p>
          <a:p>
            <a:r>
              <a:rPr lang="en-US" sz="1100" dirty="0" smtClean="0"/>
              <a:t>http://www.cs.uic.edu/~liub/teach/cs583-fall-05/CS583-unsupervised-learning.ppt</a:t>
            </a:r>
            <a:endParaRPr lang="en-US" sz="11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Weaknesses of K-means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cont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…)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Other Issues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if a cluster is empty? 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Choose a replacement centroid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At random, or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From cluster that has highest SSE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How to choose </a:t>
            </a:r>
            <a:r>
              <a:rPr lang="en-US" i="1" dirty="0" smtClean="0"/>
              <a:t>K 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1646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How to evaluate clusters produced by </a:t>
            </a:r>
            <a:r>
              <a:rPr lang="en-US" altLang="zh-CN" i="1" dirty="0" smtClean="0">
                <a:solidFill>
                  <a:srgbClr val="0000FF"/>
                </a:solidFill>
                <a:ea typeface="宋体" pitchFamily="2" charset="-122"/>
              </a:rPr>
              <a:t>K-means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?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evaluation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Supervised evaluation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Unsupervised Cluster Evaluation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We don’t know </a:t>
            </a:r>
            <a:r>
              <a:rPr lang="en-US" altLang="zh-CN" sz="2400" dirty="0">
                <a:ea typeface="宋体" pitchFamily="2" charset="-122"/>
              </a:rPr>
              <a:t>the classes of the data instances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Unsupervised Cluster Evaluation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We don’t know </a:t>
            </a:r>
            <a:r>
              <a:rPr lang="en-US" altLang="zh-CN" sz="2400" dirty="0">
                <a:ea typeface="宋体" pitchFamily="2" charset="-122"/>
              </a:rPr>
              <a:t>the classes of the data instances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002286"/>
              </p:ext>
            </p:extLst>
          </p:nvPr>
        </p:nvGraphicFramePr>
        <p:xfrm>
          <a:off x="533400" y="2209800"/>
          <a:ext cx="7452931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Equation" r:id="rId5" imgW="4902200" imgH="457200" progId="Equation.3">
                  <p:embed/>
                </p:oleObj>
              </mc:Choice>
              <mc:Fallback>
                <p:oleObj name="Equation" r:id="rId5" imgW="490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7452931" cy="695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16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Supervised Cluster Evaluation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We know the classes of the data instances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16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Supervised Cluster Evaluation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We know the classes of the data instances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Entropy:  </a:t>
            </a:r>
            <a:r>
              <a:rPr lang="en-US" sz="2000" dirty="0" smtClean="0"/>
              <a:t>The degree to which each cluster consists of objects of a single class. 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See assigned reading for other measures</a:t>
            </a:r>
          </a:p>
        </p:txBody>
      </p:sp>
      <p:graphicFrame>
        <p:nvGraphicFramePr>
          <p:cNvPr id="4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60850"/>
              </p:ext>
            </p:extLst>
          </p:nvPr>
        </p:nvGraphicFramePr>
        <p:xfrm>
          <a:off x="1828800" y="2438400"/>
          <a:ext cx="59195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3" imgW="4165600" imgH="723900" progId="Equation.3">
                  <p:embed/>
                </p:oleObj>
              </mc:Choice>
              <mc:Fallback>
                <p:oleObj name="Equation" r:id="rId3" imgW="4165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919537" cy="1028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29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Supervised Cluster Evaluation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We know the classes of the data instances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Entropy:  </a:t>
            </a:r>
            <a:r>
              <a:rPr lang="en-US" sz="2000" dirty="0" smtClean="0"/>
              <a:t>The degree to which each cluster consists of objects of a single class. 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See assigned reading for other measures</a:t>
            </a:r>
          </a:p>
        </p:txBody>
      </p:sp>
      <p:graphicFrame>
        <p:nvGraphicFramePr>
          <p:cNvPr id="4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05661"/>
              </p:ext>
            </p:extLst>
          </p:nvPr>
        </p:nvGraphicFramePr>
        <p:xfrm>
          <a:off x="1828800" y="2438400"/>
          <a:ext cx="59195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3" imgW="4165600" imgH="723900" progId="Equation.3">
                  <p:embed/>
                </p:oleObj>
              </mc:Choice>
              <mc:Fallback>
                <p:oleObj name="Equation" r:id="rId3" imgW="4165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919537" cy="1028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4876800"/>
            <a:ext cx="5654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is the entropy of our earlier clustering,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given class assignments?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65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3962400" cy="38096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0" y="61722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http://painconsortium.nih.gov/symptomresearch/chapter_23/sec27/cahs27pg1.htm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vs. Generative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Discriminative:  </a:t>
            </a:r>
          </a:p>
          <a:p>
            <a:endParaRPr lang="en-US" sz="1400" dirty="0" smtClean="0"/>
          </a:p>
          <a:p>
            <a:pPr lvl="1"/>
            <a:r>
              <a:rPr lang="en-US" dirty="0" smtClean="0"/>
              <a:t>Cluster data points by similarities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 </a:t>
            </a:r>
            <a:r>
              <a:rPr lang="en-US" i="1" dirty="0" smtClean="0"/>
              <a:t>K-means</a:t>
            </a:r>
            <a:r>
              <a:rPr lang="en-US" dirty="0" smtClean="0"/>
              <a:t> and hierarchical clustering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Generative</a:t>
            </a:r>
          </a:p>
          <a:p>
            <a:endParaRPr lang="en-US" sz="1400" dirty="0" smtClean="0"/>
          </a:p>
          <a:p>
            <a:pPr lvl="1"/>
            <a:r>
              <a:rPr lang="en-US" dirty="0" smtClean="0"/>
              <a:t>Generate models to describe different clusters, and use these models to classify points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Example:  </a:t>
            </a:r>
            <a:r>
              <a:rPr lang="en-US" dirty="0" smtClean="0"/>
              <a:t>Clustering via finite Gaussian mixture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2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"/>
            <a:ext cx="8839200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79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Adapted from Andrew Moore, </a:t>
            </a:r>
            <a:r>
              <a:rPr lang="en-US" sz="1200" dirty="0">
                <a:latin typeface="Times New Roman"/>
                <a:cs typeface="Times New Roman"/>
              </a:rPr>
              <a:t>http://</a:t>
            </a:r>
            <a:r>
              <a:rPr lang="en-US" sz="1200" dirty="0" err="1">
                <a:latin typeface="Times New Roman"/>
                <a:cs typeface="Times New Roman"/>
              </a:rPr>
              <a:t>www.cs.cmu.edu</a:t>
            </a:r>
            <a:r>
              <a:rPr lang="en-US" sz="1200" dirty="0">
                <a:latin typeface="Times New Roman"/>
                <a:cs typeface="Times New Roman"/>
              </a:rPr>
              <a:t>/~</a:t>
            </a:r>
            <a:r>
              <a:rPr lang="en-US" sz="1200" dirty="0" err="1">
                <a:latin typeface="Times New Roman"/>
                <a:cs typeface="Times New Roman"/>
              </a:rPr>
              <a:t>awm</a:t>
            </a:r>
            <a:r>
              <a:rPr lang="en-US" sz="1200" dirty="0">
                <a:latin typeface="Times New Roman"/>
                <a:cs typeface="Times New Roman"/>
              </a:rPr>
              <a:t>/tutorials</a:t>
            </a: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88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29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600"/>
            <a:ext cx="8839200" cy="664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Adapted from Andrew Moore, </a:t>
            </a:r>
            <a:r>
              <a:rPr lang="en-US" sz="1200" dirty="0">
                <a:latin typeface="Times New Roman"/>
                <a:cs typeface="Times New Roman"/>
              </a:rPr>
              <a:t>http://</a:t>
            </a:r>
            <a:r>
              <a:rPr lang="en-US" sz="1200" dirty="0" err="1">
                <a:latin typeface="Times New Roman"/>
                <a:cs typeface="Times New Roman"/>
              </a:rPr>
              <a:t>www.cs.cmu.edu</a:t>
            </a:r>
            <a:r>
              <a:rPr lang="en-US" sz="1200" dirty="0">
                <a:latin typeface="Times New Roman"/>
                <a:cs typeface="Times New Roman"/>
              </a:rPr>
              <a:t>/~</a:t>
            </a:r>
            <a:r>
              <a:rPr lang="en-US" sz="1200" dirty="0" err="1">
                <a:latin typeface="Times New Roman"/>
                <a:cs typeface="Times New Roman"/>
              </a:rPr>
              <a:t>awm</a:t>
            </a:r>
            <a:r>
              <a:rPr lang="en-US" sz="1200" dirty="0">
                <a:latin typeface="Times New Roman"/>
                <a:cs typeface="Times New Roman"/>
              </a:rPr>
              <a:t>/tutorials</a:t>
            </a: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71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600"/>
            <a:ext cx="8839200" cy="664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Adapted from Andrew Moore, </a:t>
            </a:r>
            <a:r>
              <a:rPr lang="en-US" sz="1200" dirty="0">
                <a:latin typeface="Times New Roman"/>
                <a:cs typeface="Times New Roman"/>
              </a:rPr>
              <a:t>http://</a:t>
            </a:r>
            <a:r>
              <a:rPr lang="en-US" sz="1200" dirty="0" err="1">
                <a:latin typeface="Times New Roman"/>
                <a:cs typeface="Times New Roman"/>
              </a:rPr>
              <a:t>www.cs.cmu.edu</a:t>
            </a:r>
            <a:r>
              <a:rPr lang="en-US" sz="1200" dirty="0">
                <a:latin typeface="Times New Roman"/>
                <a:cs typeface="Times New Roman"/>
              </a:rPr>
              <a:t>/~</a:t>
            </a:r>
            <a:r>
              <a:rPr lang="en-US" sz="1200" dirty="0" err="1">
                <a:latin typeface="Times New Roman"/>
                <a:cs typeface="Times New Roman"/>
              </a:rPr>
              <a:t>awm</a:t>
            </a:r>
            <a:r>
              <a:rPr lang="en-US" sz="1200" dirty="0">
                <a:latin typeface="Times New Roman"/>
                <a:cs typeface="Times New Roman"/>
              </a:rPr>
              <a:t>/tutorials</a:t>
            </a: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01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01600"/>
            <a:ext cx="8851900" cy="665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Adapted from Andrew Moore, </a:t>
            </a:r>
            <a:r>
              <a:rPr lang="en-US" sz="1200" dirty="0">
                <a:latin typeface="Times New Roman"/>
                <a:cs typeface="Times New Roman"/>
              </a:rPr>
              <a:t>http://</a:t>
            </a:r>
            <a:r>
              <a:rPr lang="en-US" sz="1200" dirty="0" err="1">
                <a:latin typeface="Times New Roman"/>
                <a:cs typeface="Times New Roman"/>
              </a:rPr>
              <a:t>www.cs.cmu.edu</a:t>
            </a:r>
            <a:r>
              <a:rPr lang="en-US" sz="1200" dirty="0">
                <a:latin typeface="Times New Roman"/>
                <a:cs typeface="Times New Roman"/>
              </a:rPr>
              <a:t>/~</a:t>
            </a:r>
            <a:r>
              <a:rPr lang="en-US" sz="1200" dirty="0" err="1">
                <a:latin typeface="Times New Roman"/>
                <a:cs typeface="Times New Roman"/>
              </a:rPr>
              <a:t>awm</a:t>
            </a:r>
            <a:r>
              <a:rPr lang="en-US" sz="1200" dirty="0">
                <a:latin typeface="Times New Roman"/>
                <a:cs typeface="Times New Roman"/>
              </a:rPr>
              <a:t>/tutorials</a:t>
            </a: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07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1" y="1524000"/>
            <a:ext cx="8938639" cy="22098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K-means clustering algorithm</a:t>
            </a:r>
            <a:endParaRPr lang="en-US" sz="3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893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1284</Words>
  <Application>Microsoft Macintosh PowerPoint</Application>
  <PresentationFormat>On-screen Show (4:3)</PresentationFormat>
  <Paragraphs>185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Equation</vt:lpstr>
      <vt:lpstr>Microsoft Equation</vt:lpstr>
      <vt:lpstr>Unsupervised Learning  Reading:   Chapter 8 from Introduction to Data Mining by Tan, Steinbach, and Kumar, pp. 489-518, 532-544, 548-552 </vt:lpstr>
      <vt:lpstr>Supervised learning vs. unsupervised learning</vt:lpstr>
      <vt:lpstr>Unsupervised Classification of Optdigits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Stopping/convergence criteria</vt:lpstr>
      <vt:lpstr>Example:  Image segmentation by K-means clustering by color</vt:lpstr>
      <vt:lpstr>PowerPoint Presentation</vt:lpstr>
      <vt:lpstr>PowerPoint Presentation</vt:lpstr>
      <vt:lpstr>Clustering text documents</vt:lpstr>
      <vt:lpstr>PowerPoint Presentation</vt:lpstr>
      <vt:lpstr>K-means clustering example</vt:lpstr>
      <vt:lpstr>Weaknesses of K-means</vt:lpstr>
      <vt:lpstr>Weaknesses of K-means</vt:lpstr>
      <vt:lpstr>Weaknesses of K-means</vt:lpstr>
      <vt:lpstr>Weaknesses of K-means</vt:lpstr>
      <vt:lpstr>Weaknesses of K-means</vt:lpstr>
      <vt:lpstr>Weaknesses of K-means: Problems with outliers</vt:lpstr>
      <vt:lpstr>Dealing with outliers</vt:lpstr>
      <vt:lpstr>Weaknesses of K-means (cont …)</vt:lpstr>
      <vt:lpstr>Weaknesses of K-means (cont …)</vt:lpstr>
      <vt:lpstr>Weaknesses of K-means (cont …)</vt:lpstr>
      <vt:lpstr>PowerPoint Presentation</vt:lpstr>
      <vt:lpstr>Other Issues</vt:lpstr>
      <vt:lpstr>How to evaluate clusters produced by K-means?</vt:lpstr>
      <vt:lpstr>Unsupervised Cluster Evaluation  We don’t know the classes of the data instances</vt:lpstr>
      <vt:lpstr>Unsupervised Cluster Evaluation  We don’t know the classes of the data instances</vt:lpstr>
      <vt:lpstr>Supervised Cluster Evaluation  We know the classes of the data instances</vt:lpstr>
      <vt:lpstr>Supervised Cluster Evaluation  We know the classes of the data instances</vt:lpstr>
      <vt:lpstr>Supervised Cluster Evaluation  We know the classes of the data instances</vt:lpstr>
      <vt:lpstr>Hierarchical clustering</vt:lpstr>
      <vt:lpstr>Discriminative vs. Generative Clustering</vt:lpstr>
      <vt:lpstr>PowerPoint Presentation</vt:lpstr>
      <vt:lpstr>Homework 5</vt:lpstr>
    </vt:vector>
  </TitlesOfParts>
  <Company>LENOVO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Decision Trees:  Details</dc:title>
  <dc:creator>LENOVO USER</dc:creator>
  <cp:lastModifiedBy>Melanie Mitchell</cp:lastModifiedBy>
  <cp:revision>123</cp:revision>
  <dcterms:created xsi:type="dcterms:W3CDTF">2012-02-27T20:52:26Z</dcterms:created>
  <dcterms:modified xsi:type="dcterms:W3CDTF">2013-06-02T03:58:05Z</dcterms:modified>
</cp:coreProperties>
</file>