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37"/>
  </p:notesMasterIdLst>
  <p:sldIdLst>
    <p:sldId id="259" r:id="rId3"/>
    <p:sldId id="262" r:id="rId4"/>
    <p:sldId id="260" r:id="rId5"/>
    <p:sldId id="263" r:id="rId6"/>
    <p:sldId id="319" r:id="rId7"/>
    <p:sldId id="320" r:id="rId8"/>
    <p:sldId id="264" r:id="rId9"/>
    <p:sldId id="266" r:id="rId10"/>
    <p:sldId id="291" r:id="rId11"/>
    <p:sldId id="321" r:id="rId12"/>
    <p:sldId id="292" r:id="rId13"/>
    <p:sldId id="295" r:id="rId14"/>
    <p:sldId id="294" r:id="rId15"/>
    <p:sldId id="296" r:id="rId16"/>
    <p:sldId id="322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10" r:id="rId30"/>
    <p:sldId id="314" r:id="rId31"/>
    <p:sldId id="315" r:id="rId32"/>
    <p:sldId id="261" r:id="rId33"/>
    <p:sldId id="313" r:id="rId34"/>
    <p:sldId id="317" r:id="rId35"/>
    <p:sldId id="316" r:id="rId36"/>
  </p:sldIdLst>
  <p:sldSz cx="24384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4FE"/>
    <a:srgbClr val="D90B00"/>
    <a:srgbClr val="558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>
      <p:cViewPr varScale="1">
        <p:scale>
          <a:sx n="49" d="100"/>
          <a:sy n="49" d="100"/>
        </p:scale>
        <p:origin x="-104" y="-39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5351278687639"/>
          <c:y val="0.0676194829300738"/>
          <c:w val="0.814648721312361"/>
          <c:h val="0.706316330023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Summary!$F$3</c:f>
              <c:strCache>
                <c:ptCount val="1"/>
                <c:pt idx="0">
                  <c:v>Hadoop </c:v>
                </c:pt>
              </c:strCache>
            </c:strRef>
          </c:tx>
          <c:spPr>
            <a:solidFill>
              <a:srgbClr val="C0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.0"/>
                  <c:y val="-0.0217391304347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plus>
            <c:min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Summary!$F$4:$F$6</c:f>
              <c:numCache>
                <c:formatCode>General</c:formatCode>
                <c:ptCount val="3"/>
                <c:pt idx="0">
                  <c:v>273.952888888889</c:v>
                </c:pt>
                <c:pt idx="1">
                  <c:v>157.0905555555556</c:v>
                </c:pt>
                <c:pt idx="2">
                  <c:v>105.6401111111111</c:v>
                </c:pt>
              </c:numCache>
            </c:numRef>
          </c:val>
        </c:ser>
        <c:ser>
          <c:idx val="1"/>
          <c:order val="1"/>
          <c:tx>
            <c:strRef>
              <c:f>Summary!$G$3</c:f>
              <c:strCache>
                <c:ptCount val="1"/>
                <c:pt idx="0">
                  <c:v>HadoopBinMem</c:v>
                </c:pt>
              </c:strCache>
            </c:strRef>
          </c:tx>
          <c:spPr>
            <a:solidFill>
              <a:srgbClr val="0070C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plus>
            <c:min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Summary!$G$4:$G$6</c:f>
              <c:numCache>
                <c:formatCode>General</c:formatCode>
                <c:ptCount val="3"/>
                <c:pt idx="0">
                  <c:v>197.2897777777778</c:v>
                </c:pt>
                <c:pt idx="1">
                  <c:v>121.1277777777778</c:v>
                </c:pt>
                <c:pt idx="2">
                  <c:v>86.662</c:v>
                </c:pt>
              </c:numCache>
            </c:numRef>
          </c:val>
        </c:ser>
        <c:ser>
          <c:idx val="2"/>
          <c:order val="2"/>
          <c:tx>
            <c:strRef>
              <c:f>Summary!$H$3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rgbClr val="558E2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plus>
            <c:min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Summary!$H$4:$H$6</c:f>
              <c:numCache>
                <c:formatCode>General</c:formatCode>
                <c:ptCount val="3"/>
                <c:pt idx="0">
                  <c:v>143.0933333333333</c:v>
                </c:pt>
                <c:pt idx="1">
                  <c:v>60.97866666666663</c:v>
                </c:pt>
                <c:pt idx="2">
                  <c:v>33.17666666666664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4055240"/>
        <c:axId val="-2124066008"/>
      </c:barChart>
      <c:catAx>
        <c:axId val="-2124055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399001309682917"/>
              <c:y val="0.880680599025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4066008"/>
        <c:crosses val="autoZero"/>
        <c:auto val="1"/>
        <c:lblAlgn val="ctr"/>
        <c:lblOffset val="100"/>
        <c:noMultiLvlLbl val="0"/>
      </c:catAx>
      <c:valAx>
        <c:axId val="-21240660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1580481519525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405524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62076407115777"/>
          <c:y val="0.0285679561793906"/>
          <c:w val="0.504971930592009"/>
          <c:h val="0.228814436640822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3200">
          <a:latin typeface="Gill Sans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4483999799034"/>
          <c:y val="0.0678851174934726"/>
          <c:w val="0.790886387217759"/>
          <c:h val="0.6989975070683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Summary!$B$3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rgbClr val="C0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plus>
            <c:min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Summary!$B$4:$B$6</c:f>
              <c:numCache>
                <c:formatCode>General</c:formatCode>
                <c:ptCount val="3"/>
                <c:pt idx="0">
                  <c:v>183.9311111111111</c:v>
                </c:pt>
                <c:pt idx="1">
                  <c:v>111.3686666666667</c:v>
                </c:pt>
                <c:pt idx="2">
                  <c:v>75.70855555555555</c:v>
                </c:pt>
              </c:numCache>
            </c:numRef>
          </c:val>
        </c:ser>
        <c:ser>
          <c:idx val="1"/>
          <c:order val="1"/>
          <c:tx>
            <c:strRef>
              <c:f>Summary!$C$3</c:f>
              <c:strCache>
                <c:ptCount val="1"/>
                <c:pt idx="0">
                  <c:v>HadoopBinMem</c:v>
                </c:pt>
              </c:strCache>
            </c:strRef>
          </c:tx>
          <c:spPr>
            <a:solidFill>
              <a:srgbClr val="0070C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"/>
                  <c:y val="-0.01745962461807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plus>
            <c:min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Summary!$C$4:$C$6</c:f>
              <c:numCache>
                <c:formatCode>General</c:formatCode>
                <c:ptCount val="3"/>
                <c:pt idx="0">
                  <c:v>116.3153333333333</c:v>
                </c:pt>
                <c:pt idx="1">
                  <c:v>80.10122222222223</c:v>
                </c:pt>
                <c:pt idx="2">
                  <c:v>61.96355555555556</c:v>
                </c:pt>
              </c:numCache>
            </c:numRef>
          </c:val>
        </c:ser>
        <c:ser>
          <c:idx val="2"/>
          <c:order val="2"/>
          <c:tx>
            <c:strRef>
              <c:f>Summary!$D$3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rgbClr val="558E28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plus>
            <c:min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Summary!$D$4:$D$6</c:f>
              <c:numCache>
                <c:formatCode>General</c:formatCode>
                <c:ptCount val="3"/>
                <c:pt idx="0">
                  <c:v>14.9558888888889</c:v>
                </c:pt>
                <c:pt idx="1">
                  <c:v>6.219888888888889</c:v>
                </c:pt>
                <c:pt idx="2">
                  <c:v>3.409888888888887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3816040"/>
        <c:axId val="-2123810408"/>
      </c:barChart>
      <c:catAx>
        <c:axId val="-2123816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398448166166955"/>
              <c:y val="0.8713209501474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3810408"/>
        <c:crosses val="autoZero"/>
        <c:auto val="1"/>
        <c:lblAlgn val="ctr"/>
        <c:lblOffset val="100"/>
        <c:noMultiLvlLbl val="0"/>
      </c:catAx>
      <c:valAx>
        <c:axId val="-2123810408"/>
        <c:scaling>
          <c:orientation val="minMax"/>
          <c:max val="2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925925925925926"/>
              <c:y val="0.166363356016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381604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72730023330417"/>
          <c:y val="0.0236739449471915"/>
          <c:w val="0.503173665791776"/>
          <c:h val="0.228566122656308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3200">
          <a:latin typeface="Gill Sans"/>
          <a:cs typeface="Corbe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27BDC-3413-466F-B283-69E053AC4533}" type="datetimeFigureOut">
              <a:rPr lang="en-US" smtClean="0"/>
              <a:t>2/27/13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4B95A-9AC9-4F35-85C7-2C2C01EA8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1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applications – applications – image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5E244-8AD9-41C8-920A-5277318F33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896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532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3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3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  <a:endParaRPr lang="en-US">
              <a:sym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06400" indent="50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863600" indent="50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320800" indent="50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778000" indent="50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2352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74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Wingdings" panose="05000000000000000000" pitchFamily="2" charset="2"/>
        <a:buChar char="§"/>
        <a:defRPr sz="4300">
          <a:solidFill>
            <a:srgbClr val="0C0F2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1219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anose="020B0604020202020204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663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anose="020B0604020202020204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108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anose="020B0604020202020204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552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panose="020B0604020202020204" pitchFamily="34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30099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34671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39243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43815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ark-project.org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Arial" charset="0"/>
              </a:rPr>
              <a:t>Machine Learning on Spark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40700" y="8915400"/>
            <a:ext cx="15328900" cy="4343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err="1" smtClean="0">
                <a:sym typeface="Arial" charset="0"/>
              </a:rPr>
              <a:t>Shivaram</a:t>
            </a:r>
            <a:r>
              <a:rPr lang="en-US" dirty="0" smtClean="0">
                <a:sym typeface="Arial" charset="0"/>
              </a:rPr>
              <a:t> </a:t>
            </a:r>
            <a:r>
              <a:rPr lang="en-US" dirty="0" err="1" smtClean="0">
                <a:sym typeface="Arial" charset="0"/>
              </a:rPr>
              <a:t>Venkataraman</a:t>
            </a:r>
            <a:endParaRPr lang="en-US" dirty="0" smtClean="0">
              <a:sym typeface="Arial" charset="0"/>
            </a:endParaRPr>
          </a:p>
          <a:p>
            <a:pPr marL="0" indent="0" eaLnBrk="1" hangingPunct="1">
              <a:defRPr/>
            </a:pPr>
            <a:r>
              <a:rPr lang="en-US" dirty="0" smtClean="0">
                <a:sym typeface="Arial" charset="0"/>
              </a:rPr>
              <a:t>UC Berkeley</a:t>
            </a:r>
          </a:p>
        </p:txBody>
      </p:sp>
      <p:pic>
        <p:nvPicPr>
          <p:cNvPr id="4" name="Picture 2" descr="https://amplab.cs.berkeley.edu/wp-content/themes/amp/images/amplab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612" y="11125200"/>
            <a:ext cx="600507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Clustering</a:t>
            </a:r>
          </a:p>
        </p:txBody>
      </p:sp>
      <p:sp>
        <p:nvSpPr>
          <p:cNvPr id="26670" name="Rectangle 46"/>
          <p:cNvSpPr>
            <a:spLocks/>
          </p:cNvSpPr>
          <p:nvPr/>
        </p:nvSpPr>
        <p:spPr bwMode="auto">
          <a:xfrm>
            <a:off x="1437108" y="5871281"/>
            <a:ext cx="8808475" cy="172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  <a:ea typeface="ＭＳ Ｐゴシック" charset="0"/>
                <a:cs typeface="Gill Sans" charset="0"/>
              </a:rPr>
              <a:t>Grouping </a:t>
            </a:r>
            <a:r>
              <a:rPr lang="en-US" sz="4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data according to </a:t>
            </a:r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similarity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2579846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2575381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7907000" y="11157348"/>
            <a:ext cx="817079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0044FE"/>
                </a:solidFill>
                <a:ea typeface="ＭＳ Ｐゴシック" charset="0"/>
                <a:cs typeface="Gill Sans" charset="0"/>
              </a:rPr>
              <a:t>Distance East</a:t>
            </a: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9623225" y="4954192"/>
            <a:ext cx="4899423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0044FE"/>
                </a:solidFill>
                <a:ea typeface="ＭＳ Ｐゴシック" charset="0"/>
                <a:cs typeface="Gill Sans" charset="0"/>
              </a:rPr>
              <a:t>Distance North</a:t>
            </a:r>
          </a:p>
        </p:txBody>
      </p:sp>
      <p:sp>
        <p:nvSpPr>
          <p:cNvPr id="56" name="Rectangle 52"/>
          <p:cNvSpPr>
            <a:spLocks/>
          </p:cNvSpPr>
          <p:nvPr/>
        </p:nvSpPr>
        <p:spPr bwMode="auto">
          <a:xfrm>
            <a:off x="13646944" y="2942035"/>
            <a:ext cx="12108656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0044FE"/>
                </a:solidFill>
                <a:ea typeface="ＭＳ Ｐゴシック" charset="0"/>
                <a:cs typeface="Gill Sans" charset="0"/>
              </a:rPr>
              <a:t>E.g. archaeological dig</a:t>
            </a: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5921632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6475273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5421570" y="698301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5564445" y="7215187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6082367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627882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5939492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6439554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6743163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6725304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5528726" y="78581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6019859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7100351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679674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7386101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3093897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3433226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3290351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3808272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3808272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4344054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3433226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4344054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3951147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4486929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19398554" y="76259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19380695" y="794742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18987789" y="800100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19934336" y="792956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19630726" y="828675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19112804" y="83939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19987914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19398554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19023507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19202101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19809320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0380820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19487851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0327242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0487976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19845039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14977319" y="6094512"/>
            <a:ext cx="2603004" cy="2556124"/>
          </a:xfrm>
          <a:custGeom>
            <a:avLst/>
            <a:gdLst>
              <a:gd name="T0" fmla="*/ 10703 w 21600"/>
              <a:gd name="T1" fmla="*/ 0 h 21600"/>
              <a:gd name="T2" fmla="*/ 1168 w 21600"/>
              <a:gd name="T3" fmla="*/ 4161 h 21600"/>
              <a:gd name="T4" fmla="*/ 0 w 21600"/>
              <a:gd name="T5" fmla="*/ 11295 h 21600"/>
              <a:gd name="T6" fmla="*/ 2919 w 21600"/>
              <a:gd name="T7" fmla="*/ 18826 h 21600"/>
              <a:gd name="T8" fmla="*/ 13816 w 21600"/>
              <a:gd name="T9" fmla="*/ 21600 h 21600"/>
              <a:gd name="T10" fmla="*/ 21405 w 21600"/>
              <a:gd name="T11" fmla="*/ 14664 h 21600"/>
              <a:gd name="T12" fmla="*/ 21600 w 21600"/>
              <a:gd name="T13" fmla="*/ 3369 h 21600"/>
              <a:gd name="T14" fmla="*/ 10703 w 21600"/>
              <a:gd name="T15" fmla="*/ 0 h 21600"/>
              <a:gd name="T16" fmla="*/ 10703 w 21600"/>
              <a:gd name="T1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10703" y="0"/>
                </a:moveTo>
                <a:lnTo>
                  <a:pt x="1168" y="4161"/>
                </a:lnTo>
                <a:lnTo>
                  <a:pt x="0" y="11295"/>
                </a:lnTo>
                <a:lnTo>
                  <a:pt x="2919" y="18826"/>
                </a:lnTo>
                <a:lnTo>
                  <a:pt x="13816" y="21600"/>
                </a:lnTo>
                <a:lnTo>
                  <a:pt x="21405" y="14664"/>
                </a:lnTo>
                <a:lnTo>
                  <a:pt x="21600" y="3369"/>
                </a:lnTo>
                <a:lnTo>
                  <a:pt x="10703" y="0"/>
                </a:lnTo>
                <a:close/>
                <a:moveTo>
                  <a:pt x="10703" y="0"/>
                </a:move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7" name="Freeform 49"/>
          <p:cNvSpPr>
            <a:spLocks/>
          </p:cNvSpPr>
          <p:nvPr/>
        </p:nvSpPr>
        <p:spPr bwMode="auto">
          <a:xfrm>
            <a:off x="12723018" y="8915400"/>
            <a:ext cx="2437805" cy="2134195"/>
          </a:xfrm>
          <a:custGeom>
            <a:avLst/>
            <a:gdLst>
              <a:gd name="T0" fmla="*/ 15369 w 21600"/>
              <a:gd name="T1" fmla="*/ 0 h 21600"/>
              <a:gd name="T2" fmla="*/ 21600 w 21600"/>
              <a:gd name="T3" fmla="*/ 7833 h 21600"/>
              <a:gd name="T4" fmla="*/ 17446 w 21600"/>
              <a:gd name="T5" fmla="*/ 18752 h 21600"/>
              <a:gd name="T6" fmla="*/ 11631 w 21600"/>
              <a:gd name="T7" fmla="*/ 21600 h 21600"/>
              <a:gd name="T8" fmla="*/ 831 w 21600"/>
              <a:gd name="T9" fmla="*/ 18277 h 21600"/>
              <a:gd name="T10" fmla="*/ 0 w 21600"/>
              <a:gd name="T11" fmla="*/ 4985 h 21600"/>
              <a:gd name="T12" fmla="*/ 6231 w 21600"/>
              <a:gd name="T13" fmla="*/ 1187 h 21600"/>
              <a:gd name="T14" fmla="*/ 15369 w 21600"/>
              <a:gd name="T15" fmla="*/ 0 h 21600"/>
              <a:gd name="T16" fmla="*/ 15369 w 21600"/>
              <a:gd name="T1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15369" y="0"/>
                </a:moveTo>
                <a:lnTo>
                  <a:pt x="21600" y="7833"/>
                </a:lnTo>
                <a:lnTo>
                  <a:pt x="17446" y="18752"/>
                </a:lnTo>
                <a:lnTo>
                  <a:pt x="11631" y="21600"/>
                </a:lnTo>
                <a:lnTo>
                  <a:pt x="831" y="18277"/>
                </a:lnTo>
                <a:lnTo>
                  <a:pt x="0" y="4985"/>
                </a:lnTo>
                <a:lnTo>
                  <a:pt x="6231" y="1187"/>
                </a:lnTo>
                <a:lnTo>
                  <a:pt x="15369" y="0"/>
                </a:lnTo>
                <a:close/>
                <a:moveTo>
                  <a:pt x="15369" y="0"/>
                </a:move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8" name="Freeform 48"/>
          <p:cNvSpPr>
            <a:spLocks/>
          </p:cNvSpPr>
          <p:nvPr/>
        </p:nvSpPr>
        <p:spPr bwMode="auto">
          <a:xfrm>
            <a:off x="18754500" y="7352884"/>
            <a:ext cx="2109639" cy="3000375"/>
          </a:xfrm>
          <a:custGeom>
            <a:avLst/>
            <a:gdLst>
              <a:gd name="T0" fmla="*/ 0 w 21600"/>
              <a:gd name="T1" fmla="*/ 8269 h 21600"/>
              <a:gd name="T2" fmla="*/ 2400 w 21600"/>
              <a:gd name="T3" fmla="*/ 17044 h 21600"/>
              <a:gd name="T4" fmla="*/ 11280 w 21600"/>
              <a:gd name="T5" fmla="*/ 21600 h 21600"/>
              <a:gd name="T6" fmla="*/ 20880 w 21600"/>
              <a:gd name="T7" fmla="*/ 14175 h 21600"/>
              <a:gd name="T8" fmla="*/ 21600 w 21600"/>
              <a:gd name="T9" fmla="*/ 3375 h 21600"/>
              <a:gd name="T10" fmla="*/ 11280 w 21600"/>
              <a:gd name="T11" fmla="*/ 0 h 21600"/>
              <a:gd name="T12" fmla="*/ 4320 w 21600"/>
              <a:gd name="T13" fmla="*/ 1012 h 21600"/>
              <a:gd name="T14" fmla="*/ 0 w 21600"/>
              <a:gd name="T15" fmla="*/ 8269 h 21600"/>
              <a:gd name="T16" fmla="*/ 0 w 21600"/>
              <a:gd name="T17" fmla="*/ 82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8269"/>
                </a:moveTo>
                <a:lnTo>
                  <a:pt x="2400" y="17044"/>
                </a:lnTo>
                <a:lnTo>
                  <a:pt x="11280" y="21600"/>
                </a:lnTo>
                <a:lnTo>
                  <a:pt x="20880" y="14175"/>
                </a:lnTo>
                <a:lnTo>
                  <a:pt x="21600" y="3375"/>
                </a:lnTo>
                <a:lnTo>
                  <a:pt x="11280" y="0"/>
                </a:lnTo>
                <a:lnTo>
                  <a:pt x="4320" y="1012"/>
                </a:lnTo>
                <a:lnTo>
                  <a:pt x="0" y="8269"/>
                </a:lnTo>
                <a:close/>
                <a:moveTo>
                  <a:pt x="0" y="8269"/>
                </a:move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77857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26670" name="Rectangle 46"/>
          <p:cNvSpPr>
            <a:spLocks/>
          </p:cNvSpPr>
          <p:nvPr/>
        </p:nvSpPr>
        <p:spPr bwMode="auto">
          <a:xfrm>
            <a:off x="1437108" y="2957114"/>
            <a:ext cx="8808475" cy="821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Benefits</a:t>
            </a:r>
          </a:p>
          <a:p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Popular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Fast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Conceptually straightforward</a:t>
            </a:r>
          </a:p>
          <a:p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2579846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2575381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7907000" y="11157348"/>
            <a:ext cx="817079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0044FE"/>
                </a:solidFill>
                <a:ea typeface="ＭＳ Ｐゴシック" charset="0"/>
                <a:cs typeface="Gill Sans" charset="0"/>
              </a:rPr>
              <a:t>Distance East</a:t>
            </a: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9630765" y="4961731"/>
            <a:ext cx="4884344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0044FE"/>
                </a:solidFill>
                <a:ea typeface="ＭＳ Ｐゴシック" charset="0"/>
                <a:cs typeface="Gill Sans" charset="0"/>
              </a:rPr>
              <a:t>Distance North</a:t>
            </a:r>
          </a:p>
        </p:txBody>
      </p:sp>
      <p:sp>
        <p:nvSpPr>
          <p:cNvPr id="56" name="Rectangle 52"/>
          <p:cNvSpPr>
            <a:spLocks/>
          </p:cNvSpPr>
          <p:nvPr/>
        </p:nvSpPr>
        <p:spPr bwMode="auto">
          <a:xfrm>
            <a:off x="13646944" y="2942035"/>
            <a:ext cx="12108656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0044FE"/>
                </a:solidFill>
                <a:ea typeface="ＭＳ Ｐゴシック" charset="0"/>
                <a:cs typeface="Gill Sans" charset="0"/>
              </a:rPr>
              <a:t>E.g. archaeological dig</a:t>
            </a: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5921632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6475273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5421570" y="698301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5564445" y="7215187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6082367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627882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5939492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6439554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6743163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6725304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5528726" y="78581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6019859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7100351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679674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7386101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3093897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3433226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3290351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3808272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3808272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4344054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3433226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4344054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3951147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4486929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19398554" y="76259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19380695" y="794742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18987789" y="800100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19934336" y="792956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19630726" y="828675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19112804" y="83939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19987914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19398554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19023507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19202101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19809320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0380820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19487851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0327242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0487976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19845039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14977319" y="6094512"/>
            <a:ext cx="2603004" cy="2556124"/>
          </a:xfrm>
          <a:custGeom>
            <a:avLst/>
            <a:gdLst>
              <a:gd name="T0" fmla="*/ 10703 w 21600"/>
              <a:gd name="T1" fmla="*/ 0 h 21600"/>
              <a:gd name="T2" fmla="*/ 1168 w 21600"/>
              <a:gd name="T3" fmla="*/ 4161 h 21600"/>
              <a:gd name="T4" fmla="*/ 0 w 21600"/>
              <a:gd name="T5" fmla="*/ 11295 h 21600"/>
              <a:gd name="T6" fmla="*/ 2919 w 21600"/>
              <a:gd name="T7" fmla="*/ 18826 h 21600"/>
              <a:gd name="T8" fmla="*/ 13816 w 21600"/>
              <a:gd name="T9" fmla="*/ 21600 h 21600"/>
              <a:gd name="T10" fmla="*/ 21405 w 21600"/>
              <a:gd name="T11" fmla="*/ 14664 h 21600"/>
              <a:gd name="T12" fmla="*/ 21600 w 21600"/>
              <a:gd name="T13" fmla="*/ 3369 h 21600"/>
              <a:gd name="T14" fmla="*/ 10703 w 21600"/>
              <a:gd name="T15" fmla="*/ 0 h 21600"/>
              <a:gd name="T16" fmla="*/ 10703 w 21600"/>
              <a:gd name="T1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10703" y="0"/>
                </a:moveTo>
                <a:lnTo>
                  <a:pt x="1168" y="4161"/>
                </a:lnTo>
                <a:lnTo>
                  <a:pt x="0" y="11295"/>
                </a:lnTo>
                <a:lnTo>
                  <a:pt x="2919" y="18826"/>
                </a:lnTo>
                <a:lnTo>
                  <a:pt x="13816" y="21600"/>
                </a:lnTo>
                <a:lnTo>
                  <a:pt x="21405" y="14664"/>
                </a:lnTo>
                <a:lnTo>
                  <a:pt x="21600" y="3369"/>
                </a:lnTo>
                <a:lnTo>
                  <a:pt x="10703" y="0"/>
                </a:lnTo>
                <a:close/>
                <a:moveTo>
                  <a:pt x="10703" y="0"/>
                </a:move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7" name="Freeform 49"/>
          <p:cNvSpPr>
            <a:spLocks/>
          </p:cNvSpPr>
          <p:nvPr/>
        </p:nvSpPr>
        <p:spPr bwMode="auto">
          <a:xfrm>
            <a:off x="12723018" y="8915400"/>
            <a:ext cx="2437805" cy="2134195"/>
          </a:xfrm>
          <a:custGeom>
            <a:avLst/>
            <a:gdLst>
              <a:gd name="T0" fmla="*/ 15369 w 21600"/>
              <a:gd name="T1" fmla="*/ 0 h 21600"/>
              <a:gd name="T2" fmla="*/ 21600 w 21600"/>
              <a:gd name="T3" fmla="*/ 7833 h 21600"/>
              <a:gd name="T4" fmla="*/ 17446 w 21600"/>
              <a:gd name="T5" fmla="*/ 18752 h 21600"/>
              <a:gd name="T6" fmla="*/ 11631 w 21600"/>
              <a:gd name="T7" fmla="*/ 21600 h 21600"/>
              <a:gd name="T8" fmla="*/ 831 w 21600"/>
              <a:gd name="T9" fmla="*/ 18277 h 21600"/>
              <a:gd name="T10" fmla="*/ 0 w 21600"/>
              <a:gd name="T11" fmla="*/ 4985 h 21600"/>
              <a:gd name="T12" fmla="*/ 6231 w 21600"/>
              <a:gd name="T13" fmla="*/ 1187 h 21600"/>
              <a:gd name="T14" fmla="*/ 15369 w 21600"/>
              <a:gd name="T15" fmla="*/ 0 h 21600"/>
              <a:gd name="T16" fmla="*/ 15369 w 21600"/>
              <a:gd name="T1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15369" y="0"/>
                </a:moveTo>
                <a:lnTo>
                  <a:pt x="21600" y="7833"/>
                </a:lnTo>
                <a:lnTo>
                  <a:pt x="17446" y="18752"/>
                </a:lnTo>
                <a:lnTo>
                  <a:pt x="11631" y="21600"/>
                </a:lnTo>
                <a:lnTo>
                  <a:pt x="831" y="18277"/>
                </a:lnTo>
                <a:lnTo>
                  <a:pt x="0" y="4985"/>
                </a:lnTo>
                <a:lnTo>
                  <a:pt x="6231" y="1187"/>
                </a:lnTo>
                <a:lnTo>
                  <a:pt x="15369" y="0"/>
                </a:lnTo>
                <a:close/>
                <a:moveTo>
                  <a:pt x="15369" y="0"/>
                </a:move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8" name="Freeform 48"/>
          <p:cNvSpPr>
            <a:spLocks/>
          </p:cNvSpPr>
          <p:nvPr/>
        </p:nvSpPr>
        <p:spPr bwMode="auto">
          <a:xfrm>
            <a:off x="18754500" y="7352884"/>
            <a:ext cx="2109639" cy="3000375"/>
          </a:xfrm>
          <a:custGeom>
            <a:avLst/>
            <a:gdLst>
              <a:gd name="T0" fmla="*/ 0 w 21600"/>
              <a:gd name="T1" fmla="*/ 8269 h 21600"/>
              <a:gd name="T2" fmla="*/ 2400 w 21600"/>
              <a:gd name="T3" fmla="*/ 17044 h 21600"/>
              <a:gd name="T4" fmla="*/ 11280 w 21600"/>
              <a:gd name="T5" fmla="*/ 21600 h 21600"/>
              <a:gd name="T6" fmla="*/ 20880 w 21600"/>
              <a:gd name="T7" fmla="*/ 14175 h 21600"/>
              <a:gd name="T8" fmla="*/ 21600 w 21600"/>
              <a:gd name="T9" fmla="*/ 3375 h 21600"/>
              <a:gd name="T10" fmla="*/ 11280 w 21600"/>
              <a:gd name="T11" fmla="*/ 0 h 21600"/>
              <a:gd name="T12" fmla="*/ 4320 w 21600"/>
              <a:gd name="T13" fmla="*/ 1012 h 21600"/>
              <a:gd name="T14" fmla="*/ 0 w 21600"/>
              <a:gd name="T15" fmla="*/ 8269 h 21600"/>
              <a:gd name="T16" fmla="*/ 0 w 21600"/>
              <a:gd name="T17" fmla="*/ 82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8269"/>
                </a:moveTo>
                <a:lnTo>
                  <a:pt x="2400" y="17044"/>
                </a:lnTo>
                <a:lnTo>
                  <a:pt x="11280" y="21600"/>
                </a:lnTo>
                <a:lnTo>
                  <a:pt x="20880" y="14175"/>
                </a:lnTo>
                <a:lnTo>
                  <a:pt x="21600" y="3375"/>
                </a:lnTo>
                <a:lnTo>
                  <a:pt x="11280" y="0"/>
                </a:lnTo>
                <a:lnTo>
                  <a:pt x="4320" y="1012"/>
                </a:lnTo>
                <a:lnTo>
                  <a:pt x="0" y="8269"/>
                </a:lnTo>
                <a:close/>
                <a:moveTo>
                  <a:pt x="0" y="8269"/>
                </a:move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215338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K-Means: preliminaries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2579846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2575381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7907000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0048842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5921632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6475273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5421570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5564445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6082367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627882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5939492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6439554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6743163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6725304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5528726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6019859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7100351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679674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7386101" y="6893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3093897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3433226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3290351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3808272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3808272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4344054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3433226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4344054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3951147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4486929" y="920531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19398554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19380695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18987789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19934336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19630726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19112804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19987914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19398554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19023507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19202101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19809320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0380820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19487851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0327242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0487976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19845039" y="99476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9" name="Rectangle 44"/>
          <p:cNvSpPr>
            <a:spLocks/>
          </p:cNvSpPr>
          <p:nvPr/>
        </p:nvSpPr>
        <p:spPr bwMode="auto">
          <a:xfrm>
            <a:off x="1474418" y="3462870"/>
            <a:ext cx="11930063" cy="103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800" b="1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Data</a:t>
            </a:r>
            <a:r>
              <a:rPr lang="en-US" sz="4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: Collection of values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74418" y="5207511"/>
            <a:ext cx="10160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rgbClr val="333333"/>
                </a:solidFill>
                <a:latin typeface="Consolas"/>
              </a:rPr>
              <a:t>data </a:t>
            </a:r>
            <a:r>
              <a:rPr lang="en-US" sz="4800" b="1" dirty="0">
                <a:solidFill>
                  <a:srgbClr val="333333"/>
                </a:solidFill>
                <a:latin typeface="Consolas"/>
              </a:rPr>
              <a:t>=</a:t>
            </a:r>
            <a:r>
              <a:rPr lang="en-US" sz="48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4800" dirty="0" err="1" smtClean="0">
                <a:solidFill>
                  <a:srgbClr val="333333"/>
                </a:solidFill>
                <a:latin typeface="Consolas"/>
              </a:rPr>
              <a:t>lines</a:t>
            </a:r>
            <a:r>
              <a:rPr lang="en-US" sz="4800" b="1" dirty="0" err="1" smtClean="0">
                <a:solidFill>
                  <a:srgbClr val="333333"/>
                </a:solidFill>
                <a:latin typeface="Consolas"/>
              </a:rPr>
              <a:t>.</a:t>
            </a:r>
            <a:r>
              <a:rPr lang="en-US" sz="4800" dirty="0" err="1" smtClean="0">
                <a:solidFill>
                  <a:srgbClr val="FF0000"/>
                </a:solidFill>
                <a:latin typeface="Consolas"/>
              </a:rPr>
              <a:t>map</a:t>
            </a:r>
            <a:r>
              <a:rPr lang="en-US" sz="4800" b="1" dirty="0" smtClean="0">
                <a:solidFill>
                  <a:srgbClr val="333333"/>
                </a:solidFill>
                <a:latin typeface="Consolas"/>
              </a:rPr>
              <a:t>(line=&gt;</a:t>
            </a:r>
          </a:p>
          <a:p>
            <a:pPr algn="l"/>
            <a:r>
              <a:rPr lang="en-US" sz="4800" b="1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4800" b="1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n-US" sz="4800" dirty="0" err="1" smtClean="0">
                <a:solidFill>
                  <a:srgbClr val="333333"/>
                </a:solidFill>
                <a:latin typeface="Consolas"/>
              </a:rPr>
              <a:t>parseVector</a:t>
            </a:r>
            <a:r>
              <a:rPr lang="en-US" sz="4800" dirty="0" smtClean="0">
                <a:solidFill>
                  <a:srgbClr val="333333"/>
                </a:solidFill>
                <a:latin typeface="Consolas"/>
              </a:rPr>
              <a:t>(line</a:t>
            </a:r>
            <a:r>
              <a:rPr lang="en-US" sz="48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4800" b="1" dirty="0">
                <a:solidFill>
                  <a:srgbClr val="333333"/>
                </a:solidFill>
                <a:latin typeface="Consolas"/>
              </a:rPr>
              <a:t>)</a:t>
            </a:r>
            <a:endParaRPr lang="en-US" sz="4800" dirty="0"/>
          </a:p>
        </p:txBody>
      </p:sp>
      <p:sp>
        <p:nvSpPr>
          <p:cNvPr id="76" name="Line 48"/>
          <p:cNvSpPr>
            <a:spLocks noChangeShapeType="1"/>
          </p:cNvSpPr>
          <p:nvPr/>
        </p:nvSpPr>
        <p:spPr bwMode="auto">
          <a:xfrm flipH="1">
            <a:off x="12573000" y="6670445"/>
            <a:ext cx="3841997" cy="24557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7" name="Line 47"/>
          <p:cNvSpPr>
            <a:spLocks noChangeShapeType="1"/>
          </p:cNvSpPr>
          <p:nvPr/>
        </p:nvSpPr>
        <p:spPr bwMode="auto">
          <a:xfrm>
            <a:off x="16350342" y="6629400"/>
            <a:ext cx="0" cy="4534527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8" name="Line 46"/>
          <p:cNvSpPr>
            <a:spLocks noChangeShapeType="1"/>
          </p:cNvSpPr>
          <p:nvPr/>
        </p:nvSpPr>
        <p:spPr bwMode="auto">
          <a:xfrm rot="10800000">
            <a:off x="14736686" y="4195105"/>
            <a:ext cx="1415355" cy="2261444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pic>
        <p:nvPicPr>
          <p:cNvPr id="89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940" y="3462870"/>
            <a:ext cx="3857625" cy="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0" y="10584656"/>
            <a:ext cx="750094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447" y="6096000"/>
            <a:ext cx="767953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198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K-Means: preliminaries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2579846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2575381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7907000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0048842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5921632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6475273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5421570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5564445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6082367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627882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5939492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6439554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6743163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6725304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5528726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6019859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7100351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679674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7386101" y="6893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3093897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3433226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3290351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3808272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3808272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4344054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3433226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4344054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3951147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4486929" y="920531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19398554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19380695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18987789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19934336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19630726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19112804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19987914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19398554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19023507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19202101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19809320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0380820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19487851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0327242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0487976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19845039" y="99476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50"/>
          <p:cNvSpPr>
            <a:spLocks/>
          </p:cNvSpPr>
          <p:nvPr/>
        </p:nvSpPr>
        <p:spPr bwMode="auto">
          <a:xfrm>
            <a:off x="1560909" y="3783316"/>
            <a:ext cx="9716691" cy="238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en-US" sz="5063" b="1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Dissimilarity</a:t>
            </a:r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: </a:t>
            </a:r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r>
              <a:rPr lang="en-US" sz="5063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Squared </a:t>
            </a:r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Euclidean distance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28252" y="6393218"/>
            <a:ext cx="957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333333"/>
                </a:solidFill>
                <a:latin typeface="Consolas"/>
              </a:rPr>
              <a:t>dist</a:t>
            </a:r>
            <a:r>
              <a:rPr lang="en-US" sz="4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sz="4800" dirty="0" err="1" smtClean="0">
                <a:solidFill>
                  <a:srgbClr val="333333"/>
                </a:solidFill>
                <a:latin typeface="Consolas"/>
              </a:rPr>
              <a:t>p.squaredDist</a:t>
            </a:r>
            <a:r>
              <a:rPr lang="en-US" sz="4800" b="1" dirty="0" smtClean="0">
                <a:solidFill>
                  <a:srgbClr val="333333"/>
                </a:solidFill>
                <a:latin typeface="Consolas"/>
              </a:rPr>
              <a:t>(q)</a:t>
            </a:r>
            <a:endParaRPr lang="en-US" sz="4800" b="1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4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798" y="6397951"/>
            <a:ext cx="607219" cy="41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0938" y="7165904"/>
            <a:ext cx="875109" cy="41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49"/>
          <p:cNvSpPr>
            <a:spLocks noChangeShapeType="1"/>
          </p:cNvSpPr>
          <p:nvPr/>
        </p:nvSpPr>
        <p:spPr bwMode="auto">
          <a:xfrm>
            <a:off x="17386101" y="6952145"/>
            <a:ext cx="2074961" cy="68857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579385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K-Means: preliminaries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2579846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2575381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7907000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0048842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5921632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6475273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5421570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5564445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6082367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627882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5939492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6439554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6743163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6725304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5528726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6019859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7100351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679674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7386101" y="6893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3093897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3433226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3290351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3808272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3808272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4344054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3433226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4344054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3951147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4486929" y="920531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19398554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19380695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18987789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19934336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19630726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19112804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19987914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19398554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19023507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19202101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19809320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0380820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19487851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0327242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0487976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19845039" y="99476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50"/>
          <p:cNvSpPr>
            <a:spLocks/>
          </p:cNvSpPr>
          <p:nvPr/>
        </p:nvSpPr>
        <p:spPr bwMode="auto">
          <a:xfrm>
            <a:off x="1560909" y="3783316"/>
            <a:ext cx="9716691" cy="119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 = Number of clusters</a:t>
            </a:r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09" y="4887813"/>
            <a:ext cx="3875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7"/>
          <p:cNvSpPr>
            <a:spLocks/>
          </p:cNvSpPr>
          <p:nvPr/>
        </p:nvSpPr>
        <p:spPr bwMode="auto">
          <a:xfrm>
            <a:off x="13674328" y="6094810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9" name="Rectangle 8"/>
          <p:cNvSpPr>
            <a:spLocks/>
          </p:cNvSpPr>
          <p:nvPr/>
        </p:nvSpPr>
        <p:spPr bwMode="auto">
          <a:xfrm>
            <a:off x="17031891" y="5880497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0" name="Rectangle 9"/>
          <p:cNvSpPr>
            <a:spLocks/>
          </p:cNvSpPr>
          <p:nvPr/>
        </p:nvSpPr>
        <p:spPr bwMode="auto">
          <a:xfrm>
            <a:off x="20650200" y="9713119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pic>
        <p:nvPicPr>
          <p:cNvPr id="76" name="Picture 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0" y="5559028"/>
            <a:ext cx="607219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953" y="5630466"/>
            <a:ext cx="607219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262" y="9677400"/>
            <a:ext cx="589359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1560909" y="6536353"/>
            <a:ext cx="868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Data </a:t>
            </a:r>
            <a:r>
              <a:rPr lang="en-US" sz="4800" dirty="0"/>
              <a:t>assignments to clusters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15337" y="7437685"/>
            <a:ext cx="754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/>
              <a:t>S</a:t>
            </a:r>
            <a:r>
              <a:rPr lang="en-US" sz="4400" i="1" baseline="-25000" dirty="0"/>
              <a:t>1</a:t>
            </a:r>
            <a:r>
              <a:rPr lang="en-US" sz="4400" i="1" dirty="0"/>
              <a:t>, S</a:t>
            </a:r>
            <a:r>
              <a:rPr lang="en-US" sz="4400" i="1" baseline="-25000" dirty="0"/>
              <a:t>2</a:t>
            </a:r>
            <a:r>
              <a:rPr lang="en-US" sz="4400" i="1" dirty="0" smtClean="0"/>
              <a:t>,. . ., </a:t>
            </a:r>
            <a:r>
              <a:rPr lang="en-US" sz="4400" i="1" dirty="0"/>
              <a:t>S</a:t>
            </a:r>
            <a:r>
              <a:rPr lang="en-US" sz="4400" i="1" baseline="-250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35319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53"/>
          <p:cNvSpPr>
            <a:spLocks noChangeShapeType="1"/>
          </p:cNvSpPr>
          <p:nvPr/>
        </p:nvSpPr>
        <p:spPr bwMode="auto">
          <a:xfrm flipH="1">
            <a:off x="17209665" y="6023372"/>
            <a:ext cx="5395763" cy="494928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K-Means: preliminaries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2579846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2575381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7907000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0048842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5921632" y="657225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6475273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5421570" y="698301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5564445" y="721518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6082367" y="7072312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627882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5939492" y="757237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6439554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6743163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6725304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5528726" y="785812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6019859" y="815292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7100351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679674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7386101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3093897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3433226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3290351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3808272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3808272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4344054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3433226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4344054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3951147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4486929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19398554" y="7625953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19380695" y="79474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18987789" y="800100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19934336" y="792956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19630726" y="82867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19112804" y="83939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19987914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19398554" y="87868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19023507" y="884039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19202101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19809320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0380820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19487851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0327242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0487976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19845039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50"/>
          <p:cNvSpPr>
            <a:spLocks/>
          </p:cNvSpPr>
          <p:nvPr/>
        </p:nvSpPr>
        <p:spPr bwMode="auto">
          <a:xfrm>
            <a:off x="1560909" y="3783316"/>
            <a:ext cx="9716691" cy="119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 = Number of clusters</a:t>
            </a:r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09" y="4887813"/>
            <a:ext cx="3875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60909" y="6536353"/>
            <a:ext cx="868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Data </a:t>
            </a:r>
            <a:r>
              <a:rPr lang="en-US" sz="4800" dirty="0"/>
              <a:t>assignments to clusters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5337" y="7437685"/>
            <a:ext cx="754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/>
              <a:t>S</a:t>
            </a:r>
            <a:r>
              <a:rPr lang="en-US" sz="4400" i="1" baseline="-25000" dirty="0"/>
              <a:t>1</a:t>
            </a:r>
            <a:r>
              <a:rPr lang="en-US" sz="4400" i="1" dirty="0"/>
              <a:t>, S</a:t>
            </a:r>
            <a:r>
              <a:rPr lang="en-US" sz="4400" i="1" baseline="-25000" dirty="0"/>
              <a:t>2</a:t>
            </a:r>
            <a:r>
              <a:rPr lang="en-US" sz="4400" i="1" dirty="0" smtClean="0"/>
              <a:t>,. . ., </a:t>
            </a:r>
            <a:r>
              <a:rPr lang="en-US" sz="4400" i="1" dirty="0"/>
              <a:t>S</a:t>
            </a:r>
            <a:r>
              <a:rPr lang="en-US" sz="4400" i="1" baseline="-25000" dirty="0"/>
              <a:t>K</a:t>
            </a:r>
          </a:p>
        </p:txBody>
      </p:sp>
      <p:sp>
        <p:nvSpPr>
          <p:cNvPr id="58" name="Rectangle 7"/>
          <p:cNvSpPr>
            <a:spLocks/>
          </p:cNvSpPr>
          <p:nvPr/>
        </p:nvSpPr>
        <p:spPr bwMode="auto">
          <a:xfrm>
            <a:off x="13674328" y="6094810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9" name="Rectangle 8"/>
          <p:cNvSpPr>
            <a:spLocks/>
          </p:cNvSpPr>
          <p:nvPr/>
        </p:nvSpPr>
        <p:spPr bwMode="auto">
          <a:xfrm>
            <a:off x="17031891" y="5880497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0" name="Rectangle 9"/>
          <p:cNvSpPr>
            <a:spLocks/>
          </p:cNvSpPr>
          <p:nvPr/>
        </p:nvSpPr>
        <p:spPr bwMode="auto">
          <a:xfrm>
            <a:off x="20650200" y="9713119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pic>
        <p:nvPicPr>
          <p:cNvPr id="76" name="Picture 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0" y="5559028"/>
            <a:ext cx="607219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953" y="5630466"/>
            <a:ext cx="607219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262" y="9677400"/>
            <a:ext cx="589359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Line 54"/>
          <p:cNvSpPr>
            <a:spLocks noChangeShapeType="1"/>
          </p:cNvSpPr>
          <p:nvPr/>
        </p:nvSpPr>
        <p:spPr bwMode="auto">
          <a:xfrm>
            <a:off x="16100150" y="3886200"/>
            <a:ext cx="448718" cy="7045523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145017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4"/>
            <a:ext cx="8518922" cy="610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• Initialize K cluster centers</a:t>
            </a:r>
          </a:p>
          <a:p>
            <a:pPr algn="l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• Repeat until convergence:</a:t>
            </a:r>
          </a:p>
          <a:p>
            <a:pPr marL="964441" lvl="1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each data point to the cluster with the closest center.</a:t>
            </a:r>
          </a:p>
          <a:p>
            <a:pPr marL="964441" lvl="1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each cluster center to be the mean of its cluster</a:t>
            </a:r>
            <a:r>
              <a:rPr lang="ja-JP" altLang="en-US" sz="5063" dirty="0">
                <a:solidFill>
                  <a:srgbClr val="CDCDCD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s data points.</a:t>
            </a:r>
          </a:p>
        </p:txBody>
      </p:sp>
    </p:spTree>
    <p:extLst>
      <p:ext uri="{BB962C8B-B14F-4D97-AF65-F5344CB8AC3E}">
        <p14:creationId xmlns:p14="http://schemas.microsoft.com/office/powerpoint/2010/main" val="1622261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4"/>
            <a:ext cx="8518922" cy="610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• Initialize K cluster centers</a:t>
            </a:r>
          </a:p>
          <a:p>
            <a:pPr algn="l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• Repeat until convergence:</a:t>
            </a:r>
          </a:p>
          <a:p>
            <a:pPr marL="964441" lvl="1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each data point to the cluster with the closest center.</a:t>
            </a:r>
          </a:p>
          <a:p>
            <a:pPr marL="964441" lvl="1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each cluster center to be the mean of its cluster</a:t>
            </a:r>
            <a:r>
              <a:rPr lang="ja-JP" altLang="en-US" sz="5063" dirty="0">
                <a:solidFill>
                  <a:srgbClr val="CDCDCD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s data points.</a:t>
            </a:r>
          </a:p>
        </p:txBody>
      </p:sp>
    </p:spTree>
    <p:extLst>
      <p:ext uri="{BB962C8B-B14F-4D97-AF65-F5344CB8AC3E}">
        <p14:creationId xmlns:p14="http://schemas.microsoft.com/office/powerpoint/2010/main" val="14347064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3"/>
            <a:ext cx="8518922" cy="882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• Repeat until convergence:</a:t>
            </a:r>
          </a:p>
          <a:p>
            <a:pPr marL="964441" lvl="1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each data point to the cluster with the closest center.</a:t>
            </a:r>
          </a:p>
          <a:p>
            <a:pPr marL="964441" lvl="1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each cluster center to be the mean of its cluster</a:t>
            </a:r>
            <a:r>
              <a:rPr lang="ja-JP" altLang="en-US" sz="5063" dirty="0">
                <a:solidFill>
                  <a:srgbClr val="CDCDCD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s data points.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9193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333333"/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rgbClr val="333333"/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rgbClr val="333333"/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rgbClr val="FF0000"/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rgbClr val="333333"/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rgbClr val="333333"/>
                </a:solidFill>
                <a:latin typeface="Consolas"/>
              </a:rPr>
              <a:t>    false, </a:t>
            </a:r>
            <a:r>
              <a:rPr lang="en-US" sz="4000" dirty="0">
                <a:solidFill>
                  <a:srgbClr val="FF0000"/>
                </a:solidFill>
                <a:latin typeface="Consolas"/>
              </a:rPr>
              <a:t>K</a:t>
            </a:r>
            <a:r>
              <a:rPr lang="en-US" sz="4000" dirty="0">
                <a:solidFill>
                  <a:srgbClr val="333333"/>
                </a:solidFill>
                <a:latin typeface="Consolas"/>
              </a:rPr>
              <a:t>, seed)</a:t>
            </a:r>
            <a:endParaRPr lang="en-US" sz="4000" dirty="0"/>
          </a:p>
        </p:txBody>
      </p:sp>
      <p:sp>
        <p:nvSpPr>
          <p:cNvPr id="89" name="Rectangle 7"/>
          <p:cNvSpPr>
            <a:spLocks/>
          </p:cNvSpPr>
          <p:nvPr/>
        </p:nvSpPr>
        <p:spPr bwMode="auto">
          <a:xfrm>
            <a:off x="15635201" y="9097481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8548152" y="681888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9"/>
          <p:cNvSpPr>
            <a:spLocks/>
          </p:cNvSpPr>
          <p:nvPr/>
        </p:nvSpPr>
        <p:spPr bwMode="auto">
          <a:xfrm>
            <a:off x="21020187" y="9866114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26733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3"/>
            <a:ext cx="8518922" cy="882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• </a:t>
            </a:r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Repeat until convergence:</a:t>
            </a:r>
          </a:p>
          <a:p>
            <a:pPr marL="964441" lvl="1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Assign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 each data point to the cluster with the closest center.</a:t>
            </a:r>
          </a:p>
          <a:p>
            <a:pPr marL="964441" lvl="1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each cluster center to be the mean of its cluster</a:t>
            </a:r>
            <a:r>
              <a:rPr lang="ja-JP" altLang="en-US" sz="5063" dirty="0">
                <a:solidFill>
                  <a:srgbClr val="CDCDCD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s data points.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7"/>
          <p:cNvSpPr>
            <a:spLocks/>
          </p:cNvSpPr>
          <p:nvPr/>
        </p:nvSpPr>
        <p:spPr bwMode="auto">
          <a:xfrm>
            <a:off x="15635201" y="9097481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8548152" y="681888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9"/>
          <p:cNvSpPr>
            <a:spLocks/>
          </p:cNvSpPr>
          <p:nvPr/>
        </p:nvSpPr>
        <p:spPr bwMode="auto">
          <a:xfrm>
            <a:off x="21020187" y="9866114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838247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63771" y="6675007"/>
            <a:ext cx="650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 charset="0"/>
              </a:rPr>
              <a:t>Computer Science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5181600"/>
            <a:ext cx="1300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Gill Sans" charset="0"/>
                <a:sym typeface="Gill Sans" charset="0"/>
              </a:rPr>
              <a:t>Machine 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62542" y="6675007"/>
            <a:ext cx="650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Gill Sans" charset="0"/>
                <a:sym typeface="Gill Sans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421209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3"/>
            <a:ext cx="8518922" cy="882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• </a:t>
            </a:r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Repeat until convergence:</a:t>
            </a:r>
          </a:p>
          <a:p>
            <a:pPr marL="964441" lvl="1"/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Assign each data point to the cluster with the closest center.</a:t>
            </a:r>
          </a:p>
          <a:p>
            <a:pPr marL="964441" lvl="1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each cluster center to be the mean of its cluster</a:t>
            </a:r>
            <a:r>
              <a:rPr lang="ja-JP" altLang="en-US" sz="5063" dirty="0">
                <a:solidFill>
                  <a:srgbClr val="CDCDCD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s data points.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7"/>
          <p:cNvSpPr>
            <a:spLocks/>
          </p:cNvSpPr>
          <p:nvPr/>
        </p:nvSpPr>
        <p:spPr bwMode="auto">
          <a:xfrm>
            <a:off x="15635201" y="9097481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8548152" y="681888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9"/>
          <p:cNvSpPr>
            <a:spLocks/>
          </p:cNvSpPr>
          <p:nvPr/>
        </p:nvSpPr>
        <p:spPr bwMode="auto">
          <a:xfrm>
            <a:off x="21020187" y="9866114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383263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3"/>
            <a:ext cx="8518922" cy="1050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• </a:t>
            </a:r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Repeat until convergence:</a:t>
            </a: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 smtClean="0">
              <a:solidFill>
                <a:srgbClr val="CDCDCD"/>
              </a:solidFill>
              <a:ea typeface="ＭＳ Ｐゴシック" charset="0"/>
              <a:cs typeface="Gill Sans" charset="0"/>
            </a:endParaRPr>
          </a:p>
          <a:p>
            <a:pPr marL="964441" lvl="1"/>
            <a:r>
              <a:rPr lang="en-US" sz="5063" dirty="0" smtClean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each cluster center to be the mean of its cluster</a:t>
            </a:r>
            <a:r>
              <a:rPr lang="ja-JP" altLang="en-US" sz="5063" dirty="0">
                <a:solidFill>
                  <a:srgbClr val="CDCDCD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s data points.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7"/>
          <p:cNvSpPr>
            <a:spLocks/>
          </p:cNvSpPr>
          <p:nvPr/>
        </p:nvSpPr>
        <p:spPr bwMode="auto">
          <a:xfrm>
            <a:off x="15635201" y="9097481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8548152" y="681888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9"/>
          <p:cNvSpPr>
            <a:spLocks/>
          </p:cNvSpPr>
          <p:nvPr/>
        </p:nvSpPr>
        <p:spPr bwMode="auto">
          <a:xfrm>
            <a:off x="21020187" y="9866114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7" name="TextBox 56"/>
          <p:cNvSpPr txBox="1"/>
          <p:nvPr/>
        </p:nvSpPr>
        <p:spPr>
          <a:xfrm>
            <a:off x="1986473" y="6634758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rgbClr val="333333"/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rgbClr val="333333"/>
                </a:solidFill>
                <a:latin typeface="Consolas"/>
              </a:rPr>
              <a:t>data.</a:t>
            </a:r>
            <a:r>
              <a:rPr lang="en-US" sz="3938" dirty="0" err="1">
                <a:solidFill>
                  <a:srgbClr val="FF0000"/>
                </a:solidFill>
                <a:latin typeface="Consolas"/>
              </a:rPr>
              <a:t>map</a:t>
            </a:r>
            <a:r>
              <a:rPr lang="en-US" sz="3938" dirty="0">
                <a:solidFill>
                  <a:srgbClr val="333333"/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rgbClr val="333333"/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rgbClr val="333333"/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rgbClr val="333333"/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rgbClr val="333333"/>
                </a:solidFill>
                <a:latin typeface="Consolas"/>
              </a:rPr>
              <a:t>),p</a:t>
            </a:r>
            <a:r>
              <a:rPr lang="en-US" sz="3938" dirty="0">
                <a:solidFill>
                  <a:srgbClr val="333333"/>
                </a:solidFill>
                <a:latin typeface="Consolas"/>
              </a:rPr>
              <a:t>))</a:t>
            </a:r>
          </a:p>
          <a:p>
            <a:pPr algn="l"/>
            <a:endParaRPr lang="en-US" sz="3938" dirty="0"/>
          </a:p>
        </p:txBody>
      </p:sp>
    </p:spTree>
    <p:extLst>
      <p:ext uri="{BB962C8B-B14F-4D97-AF65-F5344CB8AC3E}">
        <p14:creationId xmlns:p14="http://schemas.microsoft.com/office/powerpoint/2010/main" val="1825054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3"/>
            <a:ext cx="8518922" cy="1050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Repeat until convergence:</a:t>
            </a: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 smtClean="0">
              <a:solidFill>
                <a:srgbClr val="CDCDCD"/>
              </a:solidFill>
              <a:ea typeface="ＭＳ Ｐゴシック" charset="0"/>
              <a:cs typeface="Gill Sans" charset="0"/>
            </a:endParaRPr>
          </a:p>
          <a:p>
            <a:pPr marL="964441" lvl="1"/>
            <a:r>
              <a:rPr lang="en-US" sz="5063" dirty="0" smtClean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Assign 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each cluster center to be the mean of its cluster</a:t>
            </a:r>
            <a:r>
              <a:rPr lang="ja-JP" altLang="en-US" sz="5063" dirty="0">
                <a:solidFill>
                  <a:srgbClr val="CDCDCD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5063" dirty="0">
                <a:solidFill>
                  <a:srgbClr val="CDCDCD"/>
                </a:solidFill>
                <a:ea typeface="ＭＳ Ｐゴシック" charset="0"/>
                <a:cs typeface="Gill Sans" charset="0"/>
              </a:rPr>
              <a:t>s data points.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7"/>
          <p:cNvSpPr>
            <a:spLocks/>
          </p:cNvSpPr>
          <p:nvPr/>
        </p:nvSpPr>
        <p:spPr bwMode="auto">
          <a:xfrm>
            <a:off x="15635201" y="9097481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8548152" y="681888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9"/>
          <p:cNvSpPr>
            <a:spLocks/>
          </p:cNvSpPr>
          <p:nvPr/>
        </p:nvSpPr>
        <p:spPr bwMode="auto">
          <a:xfrm>
            <a:off x="21020187" y="9866114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7" name="TextBox 56"/>
          <p:cNvSpPr txBox="1"/>
          <p:nvPr/>
        </p:nvSpPr>
        <p:spPr>
          <a:xfrm>
            <a:off x="1986473" y="6634758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rgbClr val="333333"/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rgbClr val="333333"/>
                </a:solidFill>
                <a:latin typeface="Consolas"/>
              </a:rPr>
              <a:t>data.</a:t>
            </a:r>
            <a:r>
              <a:rPr lang="en-US" sz="3938" dirty="0" err="1">
                <a:solidFill>
                  <a:srgbClr val="FF0000"/>
                </a:solidFill>
                <a:latin typeface="Consolas"/>
              </a:rPr>
              <a:t>map</a:t>
            </a:r>
            <a:r>
              <a:rPr lang="en-US" sz="3938" dirty="0">
                <a:solidFill>
                  <a:srgbClr val="333333"/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rgbClr val="333333"/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rgbClr val="333333"/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rgbClr val="333333"/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rgbClr val="333333"/>
                </a:solidFill>
                <a:latin typeface="Consolas"/>
              </a:rPr>
              <a:t>),p</a:t>
            </a:r>
            <a:r>
              <a:rPr lang="en-US" sz="3938" dirty="0">
                <a:solidFill>
                  <a:srgbClr val="333333"/>
                </a:solidFill>
                <a:latin typeface="Consolas"/>
              </a:rPr>
              <a:t>))</a:t>
            </a:r>
          </a:p>
          <a:p>
            <a:pPr algn="l"/>
            <a:endParaRPr lang="en-US" sz="3938" dirty="0"/>
          </a:p>
        </p:txBody>
      </p:sp>
    </p:spTree>
    <p:extLst>
      <p:ext uri="{BB962C8B-B14F-4D97-AF65-F5344CB8AC3E}">
        <p14:creationId xmlns:p14="http://schemas.microsoft.com/office/powerpoint/2010/main" val="20091843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3"/>
            <a:ext cx="8518922" cy="1050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Repeat until convergence:</a:t>
            </a: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rgbClr val="CDCDCD"/>
              </a:solidFill>
              <a:ea typeface="ＭＳ Ｐゴシック" charset="0"/>
              <a:cs typeface="Gill Sans" charset="0"/>
            </a:endParaRPr>
          </a:p>
          <a:p>
            <a:pPr marL="964441" lvl="1"/>
            <a:r>
              <a:rPr lang="en-US" sz="5063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Assign </a:t>
            </a:r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each cluster center to be the mean of its cluster</a:t>
            </a:r>
            <a:r>
              <a:rPr lang="ja-JP" altLang="en-US" sz="5063" dirty="0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s data points.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7"/>
          <p:cNvSpPr>
            <a:spLocks/>
          </p:cNvSpPr>
          <p:nvPr/>
        </p:nvSpPr>
        <p:spPr bwMode="auto">
          <a:xfrm>
            <a:off x="15635201" y="9097481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8548152" y="681888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9"/>
          <p:cNvSpPr>
            <a:spLocks/>
          </p:cNvSpPr>
          <p:nvPr/>
        </p:nvSpPr>
        <p:spPr bwMode="auto">
          <a:xfrm>
            <a:off x="21020187" y="9866114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7" name="TextBox 56"/>
          <p:cNvSpPr txBox="1"/>
          <p:nvPr/>
        </p:nvSpPr>
        <p:spPr>
          <a:xfrm>
            <a:off x="1986473" y="6634758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data.map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),p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))</a:t>
            </a:r>
          </a:p>
          <a:p>
            <a:pPr algn="l"/>
            <a:endParaRPr lang="en-US" sz="3938" dirty="0"/>
          </a:p>
        </p:txBody>
      </p:sp>
    </p:spTree>
    <p:extLst>
      <p:ext uri="{BB962C8B-B14F-4D97-AF65-F5344CB8AC3E}">
        <p14:creationId xmlns:p14="http://schemas.microsoft.com/office/powerpoint/2010/main" val="12833541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4"/>
            <a:ext cx="8518922" cy="552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Repeat until convergence:</a:t>
            </a: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rgbClr val="CDCDCD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7"/>
          <p:cNvSpPr>
            <a:spLocks/>
          </p:cNvSpPr>
          <p:nvPr/>
        </p:nvSpPr>
        <p:spPr bwMode="auto">
          <a:xfrm>
            <a:off x="15635201" y="9097481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8548152" y="681888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9"/>
          <p:cNvSpPr>
            <a:spLocks/>
          </p:cNvSpPr>
          <p:nvPr/>
        </p:nvSpPr>
        <p:spPr bwMode="auto">
          <a:xfrm>
            <a:off x="21020187" y="9866114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7" name="TextBox 56"/>
          <p:cNvSpPr txBox="1"/>
          <p:nvPr/>
        </p:nvSpPr>
        <p:spPr>
          <a:xfrm>
            <a:off x="1986473" y="6634758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data.map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),p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))</a:t>
            </a:r>
          </a:p>
          <a:p>
            <a:pPr algn="l"/>
            <a:endParaRPr lang="en-US" sz="3938" dirty="0"/>
          </a:p>
        </p:txBody>
      </p:sp>
      <p:sp>
        <p:nvSpPr>
          <p:cNvPr id="58" name="TextBox 57"/>
          <p:cNvSpPr txBox="1"/>
          <p:nvPr/>
        </p:nvSpPr>
        <p:spPr>
          <a:xfrm>
            <a:off x="1986473" y="8670727"/>
            <a:ext cx="8234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4000" dirty="0" err="1">
                <a:solidFill>
                  <a:srgbClr val="333333"/>
                </a:solidFill>
                <a:latin typeface="Consolas"/>
              </a:rPr>
              <a:t>pointsGroup</a:t>
            </a:r>
            <a:r>
              <a:rPr lang="es-ES" sz="4000" dirty="0">
                <a:solidFill>
                  <a:srgbClr val="333333"/>
                </a:solidFill>
                <a:latin typeface="Consolas"/>
              </a:rPr>
              <a:t> =  </a:t>
            </a:r>
          </a:p>
          <a:p>
            <a:pPr algn="l"/>
            <a:r>
              <a:rPr lang="es-ES" sz="4000" dirty="0">
                <a:solidFill>
                  <a:srgbClr val="333333"/>
                </a:solidFill>
                <a:latin typeface="Consolas"/>
              </a:rPr>
              <a:t>    </a:t>
            </a:r>
            <a:r>
              <a:rPr lang="es-ES" sz="4000" dirty="0" err="1">
                <a:solidFill>
                  <a:srgbClr val="333333"/>
                </a:solidFill>
                <a:latin typeface="Consolas"/>
              </a:rPr>
              <a:t>closest.</a:t>
            </a:r>
            <a:r>
              <a:rPr lang="es-ES" sz="4000" dirty="0" err="1">
                <a:solidFill>
                  <a:srgbClr val="FF0000"/>
                </a:solidFill>
                <a:latin typeface="Consolas"/>
              </a:rPr>
              <a:t>groupByKey</a:t>
            </a:r>
            <a:r>
              <a:rPr lang="es-ES" sz="4000" dirty="0">
                <a:solidFill>
                  <a:srgbClr val="333333"/>
                </a:solidFill>
                <a:latin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4080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4"/>
            <a:ext cx="8518922" cy="552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Repeat until convergence:</a:t>
            </a: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rgbClr val="CDCDCD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7"/>
          <p:cNvSpPr>
            <a:spLocks/>
          </p:cNvSpPr>
          <p:nvPr/>
        </p:nvSpPr>
        <p:spPr bwMode="auto">
          <a:xfrm>
            <a:off x="15635201" y="9082172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8548152" y="6803571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9"/>
          <p:cNvSpPr>
            <a:spLocks/>
          </p:cNvSpPr>
          <p:nvPr/>
        </p:nvSpPr>
        <p:spPr bwMode="auto">
          <a:xfrm>
            <a:off x="21020187" y="9850805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7" name="TextBox 56"/>
          <p:cNvSpPr txBox="1"/>
          <p:nvPr/>
        </p:nvSpPr>
        <p:spPr>
          <a:xfrm>
            <a:off x="1986473" y="6634758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data.map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),p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))</a:t>
            </a:r>
          </a:p>
          <a:p>
            <a:pPr algn="l"/>
            <a:endParaRPr lang="en-US" sz="3938" dirty="0"/>
          </a:p>
        </p:txBody>
      </p:sp>
      <p:sp>
        <p:nvSpPr>
          <p:cNvPr id="58" name="TextBox 57"/>
          <p:cNvSpPr txBox="1"/>
          <p:nvPr/>
        </p:nvSpPr>
        <p:spPr>
          <a:xfrm>
            <a:off x="1986472" y="8670727"/>
            <a:ext cx="8757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4000" dirty="0" err="1">
                <a:solidFill>
                  <a:srgbClr val="333333"/>
                </a:solidFill>
                <a:latin typeface="Consolas"/>
              </a:rPr>
              <a:t>pointsGroup</a:t>
            </a:r>
            <a:r>
              <a:rPr lang="es-ES" sz="4000" dirty="0">
                <a:solidFill>
                  <a:srgbClr val="333333"/>
                </a:solidFill>
                <a:latin typeface="Consolas"/>
              </a:rPr>
              <a:t> =  </a:t>
            </a:r>
          </a:p>
          <a:p>
            <a:pPr algn="l"/>
            <a:r>
              <a:rPr lang="es-ES" sz="4000" dirty="0">
                <a:solidFill>
                  <a:srgbClr val="333333"/>
                </a:solidFill>
                <a:latin typeface="Consolas"/>
              </a:rPr>
              <a:t>    </a:t>
            </a:r>
            <a:r>
              <a:rPr lang="es-ES" sz="4000" dirty="0" err="1">
                <a:solidFill>
                  <a:srgbClr val="333333"/>
                </a:solidFill>
                <a:latin typeface="Consolas"/>
              </a:rPr>
              <a:t>closest.</a:t>
            </a:r>
            <a:r>
              <a:rPr lang="es-ES" sz="4000" dirty="0" err="1">
                <a:solidFill>
                  <a:srgbClr val="FF0000"/>
                </a:solidFill>
                <a:latin typeface="Consolas"/>
              </a:rPr>
              <a:t>groupByKey</a:t>
            </a:r>
            <a:r>
              <a:rPr lang="es-ES" sz="4000" dirty="0">
                <a:solidFill>
                  <a:srgbClr val="333333"/>
                </a:solidFill>
                <a:latin typeface="Consolas"/>
              </a:rPr>
              <a:t>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64487" y="10157137"/>
            <a:ext cx="10532313" cy="13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3938" dirty="0" err="1">
                <a:solidFill>
                  <a:srgbClr val="333333"/>
                </a:solidFill>
                <a:latin typeface="Consolas"/>
              </a:rPr>
              <a:t>newCenters</a:t>
            </a:r>
            <a:r>
              <a:rPr lang="es-ES" sz="3938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rgbClr val="333333"/>
                </a:solidFill>
                <a:latin typeface="Consolas"/>
              </a:rPr>
              <a:t>= </a:t>
            </a:r>
            <a:r>
              <a:rPr lang="es-ES" sz="3938" dirty="0" err="1" smtClean="0">
                <a:solidFill>
                  <a:srgbClr val="333333"/>
                </a:solidFill>
                <a:latin typeface="Consolas"/>
              </a:rPr>
              <a:t>pointsGroup.</a:t>
            </a:r>
            <a:r>
              <a:rPr lang="es-ES" sz="3938" dirty="0" err="1" smtClean="0">
                <a:solidFill>
                  <a:srgbClr val="FF0000"/>
                </a:solidFill>
                <a:latin typeface="Consolas"/>
              </a:rPr>
              <a:t>mapValues</a:t>
            </a:r>
            <a:r>
              <a:rPr lang="es-ES" sz="3938" dirty="0" smtClean="0">
                <a:solidFill>
                  <a:srgbClr val="333333"/>
                </a:solidFill>
                <a:latin typeface="Consolas"/>
              </a:rPr>
              <a:t>(</a:t>
            </a:r>
          </a:p>
          <a:p>
            <a:pPr algn="l"/>
            <a:r>
              <a:rPr lang="es-ES" sz="3938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rgbClr val="333333"/>
                </a:solidFill>
                <a:latin typeface="Consolas"/>
              </a:rPr>
              <a:t>   </a:t>
            </a:r>
            <a:r>
              <a:rPr lang="es-ES" sz="3938" dirty="0" err="1" smtClean="0">
                <a:solidFill>
                  <a:srgbClr val="333333"/>
                </a:solidFill>
                <a:latin typeface="Consolas"/>
              </a:rPr>
              <a:t>ps</a:t>
            </a:r>
            <a:r>
              <a:rPr lang="es-ES" sz="3938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s-ES" sz="3938" dirty="0">
                <a:solidFill>
                  <a:srgbClr val="333333"/>
                </a:solidFill>
                <a:latin typeface="Consolas"/>
              </a:rPr>
              <a:t>=&gt; </a:t>
            </a:r>
            <a:r>
              <a:rPr lang="es-ES" sz="3938" dirty="0" err="1" smtClean="0">
                <a:solidFill>
                  <a:srgbClr val="333333"/>
                </a:solidFill>
                <a:latin typeface="Consolas"/>
              </a:rPr>
              <a:t>average</a:t>
            </a:r>
            <a:r>
              <a:rPr lang="es-ES" sz="3938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s-ES" sz="3938" dirty="0" err="1" smtClean="0">
                <a:solidFill>
                  <a:srgbClr val="333333"/>
                </a:solidFill>
                <a:latin typeface="Consolas"/>
              </a:rPr>
              <a:t>ps</a:t>
            </a:r>
            <a:r>
              <a:rPr lang="es-ES" sz="3938" dirty="0">
                <a:solidFill>
                  <a:srgbClr val="333333"/>
                </a:solidFill>
                <a:latin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31531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4"/>
            <a:ext cx="8518922" cy="552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Repeat until convergence:</a:t>
            </a: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rgbClr val="CDCDCD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86473" y="6634758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data.map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),p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))</a:t>
            </a:r>
          </a:p>
          <a:p>
            <a:pPr algn="l"/>
            <a:endParaRPr lang="en-US" sz="3938" dirty="0"/>
          </a:p>
        </p:txBody>
      </p:sp>
      <p:sp>
        <p:nvSpPr>
          <p:cNvPr id="58" name="TextBox 57"/>
          <p:cNvSpPr txBox="1"/>
          <p:nvPr/>
        </p:nvSpPr>
        <p:spPr>
          <a:xfrm>
            <a:off x="1986472" y="8670727"/>
            <a:ext cx="8757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4000" dirty="0" err="1">
                <a:solidFill>
                  <a:schemeClr val="tx1"/>
                </a:solidFill>
                <a:latin typeface="Consolas"/>
              </a:rPr>
              <a:t>pointsGroup</a:t>
            </a:r>
            <a:r>
              <a:rPr lang="es-ES" sz="4000" dirty="0">
                <a:solidFill>
                  <a:schemeClr val="tx1"/>
                </a:solidFill>
                <a:latin typeface="Consolas"/>
              </a:rPr>
              <a:t> =  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  <a:latin typeface="Consolas"/>
              </a:rPr>
              <a:t>    </a:t>
            </a:r>
            <a:r>
              <a:rPr lang="es-ES" sz="4000" dirty="0" err="1">
                <a:solidFill>
                  <a:schemeClr val="tx1"/>
                </a:solidFill>
                <a:latin typeface="Consolas"/>
              </a:rPr>
              <a:t>closest.</a:t>
            </a:r>
            <a:r>
              <a:rPr lang="es-ES" sz="4000" dirty="0" err="1">
                <a:solidFill>
                  <a:srgbClr val="FF0000"/>
                </a:solidFill>
                <a:latin typeface="Consolas"/>
              </a:rPr>
              <a:t>groupByKey</a:t>
            </a:r>
            <a:r>
              <a:rPr lang="es-ES" sz="4000" dirty="0">
                <a:solidFill>
                  <a:schemeClr val="tx1"/>
                </a:solidFill>
                <a:latin typeface="Consolas"/>
              </a:rPr>
              <a:t>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64487" y="10157137"/>
            <a:ext cx="10913313" cy="13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3938" dirty="0" err="1">
                <a:solidFill>
                  <a:schemeClr val="tx1"/>
                </a:solidFill>
                <a:latin typeface="Consolas"/>
              </a:rPr>
              <a:t>newCenters</a:t>
            </a:r>
            <a:r>
              <a:rPr lang="es-ES" sz="3938" dirty="0">
                <a:solidFill>
                  <a:schemeClr val="tx1"/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= 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pointsGroup.</a:t>
            </a:r>
            <a:r>
              <a:rPr lang="es-ES" sz="3938" dirty="0" err="1" smtClean="0">
                <a:solidFill>
                  <a:srgbClr val="FF0000"/>
                </a:solidFill>
                <a:latin typeface="Consolas"/>
              </a:rPr>
              <a:t>mapValues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(</a:t>
            </a:r>
          </a:p>
          <a:p>
            <a:pPr algn="l"/>
            <a:r>
              <a:rPr lang="es-ES" sz="3938" dirty="0">
                <a:solidFill>
                  <a:schemeClr val="tx1"/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ps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s-ES" sz="3938" dirty="0">
                <a:solidFill>
                  <a:schemeClr val="tx1"/>
                </a:solidFill>
                <a:latin typeface="Consolas"/>
              </a:rPr>
              <a:t>=&gt; 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average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ps</a:t>
            </a:r>
            <a:r>
              <a:rPr lang="es-ES" sz="3938" dirty="0">
                <a:solidFill>
                  <a:schemeClr val="tx1"/>
                </a:solidFill>
                <a:latin typeface="Consolas"/>
              </a:rPr>
              <a:t>))</a:t>
            </a:r>
          </a:p>
        </p:txBody>
      </p:sp>
      <p:sp>
        <p:nvSpPr>
          <p:cNvPr id="60" name="Rectangle 7"/>
          <p:cNvSpPr>
            <a:spLocks/>
          </p:cNvSpPr>
          <p:nvPr/>
        </p:nvSpPr>
        <p:spPr bwMode="auto">
          <a:xfrm>
            <a:off x="15635201" y="9097481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6" name="Rectangle 8"/>
          <p:cNvSpPr>
            <a:spLocks/>
          </p:cNvSpPr>
          <p:nvPr/>
        </p:nvSpPr>
        <p:spPr bwMode="auto">
          <a:xfrm>
            <a:off x="18548152" y="681888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7" name="Rectangle 9"/>
          <p:cNvSpPr>
            <a:spLocks/>
          </p:cNvSpPr>
          <p:nvPr/>
        </p:nvSpPr>
        <p:spPr bwMode="auto">
          <a:xfrm>
            <a:off x="21020187" y="9866114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76217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7 -3.14815E-6 L 0.02819 0.05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26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62963E-6 L -0.0013 -0.079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9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14815E-6 L -0.03359 -0.034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" y="-17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6" grpId="0" animBg="1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26200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4"/>
            <a:ext cx="8518922" cy="552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• Repeat until convergence</a:t>
            </a:r>
            <a:r>
              <a:rPr lang="en-US" sz="5063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:</a:t>
            </a: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rgbClr val="CDCDCD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86473" y="7309869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data.map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),p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))</a:t>
            </a:r>
          </a:p>
          <a:p>
            <a:pPr algn="l"/>
            <a:endParaRPr lang="en-US" sz="3938" dirty="0"/>
          </a:p>
        </p:txBody>
      </p:sp>
      <p:sp>
        <p:nvSpPr>
          <p:cNvPr id="58" name="TextBox 57"/>
          <p:cNvSpPr txBox="1"/>
          <p:nvPr/>
        </p:nvSpPr>
        <p:spPr>
          <a:xfrm>
            <a:off x="1986472" y="8670727"/>
            <a:ext cx="8757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pointsGroup</a:t>
            </a:r>
            <a:r>
              <a:rPr lang="es-E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=  </a:t>
            </a:r>
          </a:p>
          <a:p>
            <a:pPr algn="l"/>
            <a:r>
              <a:rPr lang="es-E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</a:t>
            </a:r>
            <a:r>
              <a:rPr lang="es-E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closest.groupByKey</a:t>
            </a:r>
            <a:r>
              <a:rPr lang="es-E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64487" y="10157137"/>
            <a:ext cx="10913313" cy="13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newCenters</a:t>
            </a:r>
            <a:r>
              <a:rPr lang="es-E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= </a:t>
            </a:r>
            <a:r>
              <a:rPr lang="es-ES" sz="3938" dirty="0" err="1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pointsGroup.mapValues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s-E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   </a:t>
            </a:r>
            <a:r>
              <a:rPr lang="es-ES" sz="3938" dirty="0" err="1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ps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 </a:t>
            </a:r>
            <a:r>
              <a:rPr lang="es-E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=&gt; </a:t>
            </a:r>
            <a:r>
              <a:rPr lang="es-ES" sz="3938" dirty="0" err="1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average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  <a:r>
              <a:rPr lang="es-ES" sz="3938" dirty="0" err="1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ps</a:t>
            </a:r>
            <a:r>
              <a:rPr lang="es-E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))</a:t>
            </a:r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9225618" y="756285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7"/>
          <p:cNvSpPr>
            <a:spLocks/>
          </p:cNvSpPr>
          <p:nvPr/>
        </p:nvSpPr>
        <p:spPr bwMode="auto">
          <a:xfrm>
            <a:off x="14825068" y="8610600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4" name="Rectangle 9"/>
          <p:cNvSpPr>
            <a:spLocks/>
          </p:cNvSpPr>
          <p:nvPr/>
        </p:nvSpPr>
        <p:spPr bwMode="auto">
          <a:xfrm>
            <a:off x="20978218" y="8763000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429567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4"/>
            <a:ext cx="8518922" cy="552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• Repeat until convergence</a:t>
            </a:r>
            <a:r>
              <a:rPr lang="en-US" sz="5063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:</a:t>
            </a: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rgbClr val="CDCDCD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86473" y="7309869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data.map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),p</a:t>
            </a:r>
            <a:r>
              <a:rPr lang="en-U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))</a:t>
            </a:r>
          </a:p>
          <a:p>
            <a:pPr algn="l"/>
            <a:endParaRPr lang="en-US" sz="3938" dirty="0"/>
          </a:p>
        </p:txBody>
      </p:sp>
      <p:sp>
        <p:nvSpPr>
          <p:cNvPr id="58" name="TextBox 57"/>
          <p:cNvSpPr txBox="1"/>
          <p:nvPr/>
        </p:nvSpPr>
        <p:spPr>
          <a:xfrm>
            <a:off x="1986472" y="8670727"/>
            <a:ext cx="8757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pointsGroup</a:t>
            </a:r>
            <a:r>
              <a:rPr lang="es-E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=  </a:t>
            </a:r>
          </a:p>
          <a:p>
            <a:pPr algn="l"/>
            <a:r>
              <a:rPr lang="es-E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</a:t>
            </a:r>
            <a:r>
              <a:rPr lang="es-E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closest.groupByKey</a:t>
            </a:r>
            <a:r>
              <a:rPr lang="es-E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64487" y="10157137"/>
            <a:ext cx="10608513" cy="13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3938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newCenters</a:t>
            </a:r>
            <a:r>
              <a:rPr lang="es-E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=</a:t>
            </a:r>
            <a:r>
              <a:rPr lang="es-ES" sz="3938" dirty="0" err="1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pointsGroup.mapValues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s-E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   </a:t>
            </a:r>
            <a:r>
              <a:rPr lang="es-ES" sz="3938" dirty="0" err="1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ps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 </a:t>
            </a:r>
            <a:r>
              <a:rPr lang="es-E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=&gt; </a:t>
            </a:r>
            <a:r>
              <a:rPr lang="es-ES" sz="3938" dirty="0" err="1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average</a:t>
            </a:r>
            <a:r>
              <a:rPr lang="es-ES" sz="3938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  <a:r>
              <a:rPr lang="es-ES" sz="3938" dirty="0" err="1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ps</a:t>
            </a:r>
            <a:r>
              <a:rPr lang="es-ES" sz="3938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))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60973" y="6477000"/>
            <a:ext cx="10512027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tx1"/>
                </a:solidFill>
                <a:latin typeface="Consolas"/>
              </a:rPr>
              <a:t>w</a:t>
            </a:r>
            <a:r>
              <a:rPr lang="en-US" sz="3938" dirty="0" smtClean="0">
                <a:solidFill>
                  <a:schemeClr val="tx1"/>
                </a:solidFill>
                <a:latin typeface="Consolas"/>
              </a:rPr>
              <a:t>hile (</a:t>
            </a:r>
            <a:r>
              <a:rPr lang="en-US" sz="3938" dirty="0" err="1" smtClean="0">
                <a:solidFill>
                  <a:schemeClr val="tx1"/>
                </a:solidFill>
                <a:latin typeface="Consolas"/>
              </a:rPr>
              <a:t>dist</a:t>
            </a:r>
            <a:r>
              <a:rPr lang="en-US" sz="3938" dirty="0" smtClean="0">
                <a:solidFill>
                  <a:schemeClr val="tx1"/>
                </a:solidFill>
                <a:latin typeface="Consolas"/>
              </a:rPr>
              <a:t>(centers</a:t>
            </a:r>
            <a:r>
              <a:rPr lang="en-US" sz="3938" dirty="0">
                <a:solidFill>
                  <a:schemeClr val="tx1"/>
                </a:solidFill>
                <a:latin typeface="Consolas"/>
              </a:rPr>
              <a:t>, </a:t>
            </a:r>
            <a:r>
              <a:rPr lang="en-US" sz="3938" dirty="0" err="1">
                <a:solidFill>
                  <a:schemeClr val="tx1"/>
                </a:solidFill>
                <a:latin typeface="Consolas"/>
              </a:rPr>
              <a:t>newCenters</a:t>
            </a:r>
            <a:r>
              <a:rPr lang="en-US" sz="3938" dirty="0" smtClean="0">
                <a:solidFill>
                  <a:schemeClr val="tx1"/>
                </a:solidFill>
                <a:latin typeface="Consolas"/>
              </a:rPr>
              <a:t>) &gt; </a:t>
            </a:r>
            <a:r>
              <a:rPr lang="en-US" sz="3938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ɛ)</a:t>
            </a:r>
            <a:endParaRPr lang="en-US" sz="3938" dirty="0">
              <a:solidFill>
                <a:schemeClr val="tx1"/>
              </a:solidFill>
            </a:endParaRPr>
          </a:p>
        </p:txBody>
      </p:sp>
      <p:sp>
        <p:nvSpPr>
          <p:cNvPr id="90" name="Rectangle 8"/>
          <p:cNvSpPr>
            <a:spLocks/>
          </p:cNvSpPr>
          <p:nvPr/>
        </p:nvSpPr>
        <p:spPr bwMode="auto">
          <a:xfrm>
            <a:off x="19225618" y="756285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2" name="Rectangle 7"/>
          <p:cNvSpPr>
            <a:spLocks/>
          </p:cNvSpPr>
          <p:nvPr/>
        </p:nvSpPr>
        <p:spPr bwMode="auto">
          <a:xfrm>
            <a:off x="14825068" y="8610600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4" name="Rectangle 9"/>
          <p:cNvSpPr>
            <a:spLocks/>
          </p:cNvSpPr>
          <p:nvPr/>
        </p:nvSpPr>
        <p:spPr bwMode="auto">
          <a:xfrm>
            <a:off x="20978218" y="8763000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687798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Algorithm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91" name="Rectangle 45"/>
          <p:cNvSpPr>
            <a:spLocks/>
          </p:cNvSpPr>
          <p:nvPr/>
        </p:nvSpPr>
        <p:spPr bwMode="auto">
          <a:xfrm>
            <a:off x="1560909" y="3208054"/>
            <a:ext cx="8518922" cy="552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5063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• Initialize K cluster </a:t>
            </a:r>
            <a:r>
              <a:rPr lang="en-US" sz="5063" dirty="0" smtClean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Gill Sans" charset="0"/>
              </a:rPr>
              <a:t>centers</a:t>
            </a:r>
          </a:p>
          <a:p>
            <a:pPr algn="l"/>
            <a:endParaRPr lang="en-US" sz="5063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algn="l"/>
            <a:r>
              <a:rPr lang="en-US" sz="5063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• Repeat until convergence</a:t>
            </a:r>
            <a:r>
              <a:rPr lang="en-US" sz="5063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:</a:t>
            </a:r>
          </a:p>
          <a:p>
            <a:pPr algn="l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64441" lvl="1"/>
            <a:endParaRPr lang="en-US" sz="5063" dirty="0">
              <a:solidFill>
                <a:srgbClr val="CDCDCD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32044" y="4121864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473" y="7309869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tx1"/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chemeClr val="tx1"/>
                </a:solidFill>
                <a:latin typeface="Consolas"/>
              </a:rPr>
              <a:t>data.map</a:t>
            </a:r>
            <a:r>
              <a:rPr lang="en-US" sz="3938" dirty="0">
                <a:solidFill>
                  <a:schemeClr val="tx1"/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chemeClr val="tx1"/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chemeClr val="tx1"/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chemeClr val="tx1"/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chemeClr val="tx1"/>
                </a:solidFill>
                <a:latin typeface="Consolas"/>
              </a:rPr>
              <a:t>),p</a:t>
            </a:r>
            <a:r>
              <a:rPr lang="en-US" sz="3938" dirty="0">
                <a:solidFill>
                  <a:schemeClr val="tx1"/>
                </a:solidFill>
                <a:latin typeface="Consolas"/>
              </a:rPr>
              <a:t>))</a:t>
            </a:r>
          </a:p>
          <a:p>
            <a:pPr algn="l"/>
            <a:endParaRPr lang="en-US" sz="3938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67472" y="8670727"/>
            <a:ext cx="8757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4000" dirty="0" err="1">
                <a:solidFill>
                  <a:schemeClr val="tx1"/>
                </a:solidFill>
                <a:latin typeface="Consolas"/>
              </a:rPr>
              <a:t>pointsGroup</a:t>
            </a:r>
            <a:r>
              <a:rPr lang="es-ES" sz="4000" dirty="0">
                <a:solidFill>
                  <a:schemeClr val="tx1"/>
                </a:solidFill>
                <a:latin typeface="Consolas"/>
              </a:rPr>
              <a:t> =  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  <a:latin typeface="Consolas"/>
              </a:rPr>
              <a:t>    </a:t>
            </a:r>
            <a:r>
              <a:rPr lang="es-ES" sz="4000" dirty="0" err="1">
                <a:solidFill>
                  <a:schemeClr val="tx1"/>
                </a:solidFill>
                <a:latin typeface="Consolas"/>
              </a:rPr>
              <a:t>closest.groupByKey</a:t>
            </a:r>
            <a:r>
              <a:rPr lang="es-ES" sz="4000" dirty="0">
                <a:solidFill>
                  <a:schemeClr val="tx1"/>
                </a:solidFill>
                <a:latin typeface="Consolas"/>
              </a:rPr>
              <a:t>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45487" y="10157137"/>
            <a:ext cx="10608513" cy="13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3938" dirty="0" err="1">
                <a:solidFill>
                  <a:schemeClr val="tx1"/>
                </a:solidFill>
                <a:latin typeface="Consolas"/>
              </a:rPr>
              <a:t>newCenters</a:t>
            </a:r>
            <a:r>
              <a:rPr lang="es-ES" sz="3938" dirty="0">
                <a:solidFill>
                  <a:schemeClr val="tx1"/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=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pointsGroup.mapValues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(</a:t>
            </a:r>
          </a:p>
          <a:p>
            <a:pPr algn="l"/>
            <a:r>
              <a:rPr lang="es-ES" sz="3938" dirty="0">
                <a:solidFill>
                  <a:schemeClr val="tx1"/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ps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s-ES" sz="3938" dirty="0">
                <a:solidFill>
                  <a:schemeClr val="tx1"/>
                </a:solidFill>
                <a:latin typeface="Consolas"/>
              </a:rPr>
              <a:t>=&gt; 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average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ps</a:t>
            </a:r>
            <a:r>
              <a:rPr lang="es-ES" sz="3938" dirty="0">
                <a:solidFill>
                  <a:schemeClr val="tx1"/>
                </a:solidFill>
                <a:latin typeface="Consolas"/>
              </a:rPr>
              <a:t>))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060973" y="6477000"/>
            <a:ext cx="10512027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tx1"/>
                </a:solidFill>
                <a:latin typeface="Consolas"/>
              </a:rPr>
              <a:t>w</a:t>
            </a:r>
            <a:r>
              <a:rPr lang="en-US" sz="3938" dirty="0" smtClean="0">
                <a:solidFill>
                  <a:schemeClr val="tx1"/>
                </a:solidFill>
                <a:latin typeface="Consolas"/>
              </a:rPr>
              <a:t>hile (</a:t>
            </a:r>
            <a:r>
              <a:rPr lang="en-US" sz="3938" dirty="0" err="1" smtClean="0">
                <a:solidFill>
                  <a:schemeClr val="tx1"/>
                </a:solidFill>
                <a:latin typeface="Consolas"/>
              </a:rPr>
              <a:t>dist</a:t>
            </a:r>
            <a:r>
              <a:rPr lang="en-US" sz="3938" dirty="0" smtClean="0">
                <a:solidFill>
                  <a:schemeClr val="tx1"/>
                </a:solidFill>
                <a:latin typeface="Consolas"/>
              </a:rPr>
              <a:t>(centers</a:t>
            </a:r>
            <a:r>
              <a:rPr lang="en-US" sz="3938" dirty="0">
                <a:solidFill>
                  <a:schemeClr val="tx1"/>
                </a:solidFill>
                <a:latin typeface="Consolas"/>
              </a:rPr>
              <a:t>, </a:t>
            </a:r>
            <a:r>
              <a:rPr lang="en-US" sz="3938" dirty="0" err="1">
                <a:solidFill>
                  <a:schemeClr val="tx1"/>
                </a:solidFill>
                <a:latin typeface="Consolas"/>
              </a:rPr>
              <a:t>newCenters</a:t>
            </a:r>
            <a:r>
              <a:rPr lang="en-US" sz="3938" dirty="0" smtClean="0">
                <a:solidFill>
                  <a:schemeClr val="tx1"/>
                </a:solidFill>
                <a:latin typeface="Consolas"/>
              </a:rPr>
              <a:t>) &gt; </a:t>
            </a:r>
            <a:r>
              <a:rPr lang="en-US" sz="3938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ɛ)</a:t>
            </a:r>
            <a:endParaRPr lang="en-US" sz="3938" dirty="0">
              <a:solidFill>
                <a:schemeClr val="tx1"/>
              </a:solidFill>
            </a:endParaRPr>
          </a:p>
        </p:txBody>
      </p:sp>
      <p:sp>
        <p:nvSpPr>
          <p:cNvPr id="60" name="Rectangle 8"/>
          <p:cNvSpPr>
            <a:spLocks/>
          </p:cNvSpPr>
          <p:nvPr/>
        </p:nvSpPr>
        <p:spPr bwMode="auto">
          <a:xfrm>
            <a:off x="19225618" y="7562850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6" name="Rectangle 7"/>
          <p:cNvSpPr>
            <a:spLocks/>
          </p:cNvSpPr>
          <p:nvPr/>
        </p:nvSpPr>
        <p:spPr bwMode="auto">
          <a:xfrm>
            <a:off x="14825068" y="8610600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7" name="Rectangle 9"/>
          <p:cNvSpPr>
            <a:spLocks/>
          </p:cNvSpPr>
          <p:nvPr/>
        </p:nvSpPr>
        <p:spPr bwMode="auto">
          <a:xfrm>
            <a:off x="20978218" y="8763000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265498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9 -0.0007 L -0.07556 -0.022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9" y="-1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7403E-6 -4.44444E-6 L 0.00488 0.0895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" y="44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54 4.44444E-6 L 9.40449E-7 -0.027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-13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6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64629" y="5921329"/>
            <a:ext cx="1300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Gill Sans" charset="0"/>
                <a:sym typeface="Gill Sans" charset="0"/>
              </a:rPr>
              <a:t>Machine learning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6440" y="4200215"/>
            <a:ext cx="3839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latin typeface="Gill Sans" charset="0"/>
                <a:sym typeface="Gill Sans" charset="0"/>
              </a:rPr>
              <a:t>Spam ﬁlters</a:t>
            </a:r>
            <a:endParaRPr lang="en-US" sz="5400" dirty="0">
              <a:latin typeface="Gill Sans" charset="0"/>
              <a:sym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66804" y="7734776"/>
            <a:ext cx="59554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latin typeface="Gill Sans" charset="0"/>
                <a:sym typeface="Gill Sans" charset="0"/>
              </a:rPr>
              <a:t>Recommendations</a:t>
            </a:r>
            <a:endParaRPr lang="en-US" sz="5400" dirty="0">
              <a:latin typeface="Gill Sans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67029" y="4938879"/>
            <a:ext cx="7138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atin typeface="Gill Sans" charset="0"/>
                <a:sym typeface="Gill Sans" charset="0"/>
              </a:rPr>
              <a:t>Click prediction</a:t>
            </a:r>
            <a:endParaRPr lang="en-US" sz="5400" dirty="0">
              <a:latin typeface="Gill Sans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76635" y="8473440"/>
            <a:ext cx="48397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latin typeface="Gill Sans" charset="0"/>
                <a:sym typeface="Gill Sans" charset="0"/>
              </a:rPr>
              <a:t>Search ranking</a:t>
            </a:r>
            <a:endParaRPr lang="en-US" sz="5400" dirty="0"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K-Means Source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3822264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3817799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9149418" y="11157348"/>
            <a:ext cx="647700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1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11291260" y="5379807"/>
            <a:ext cx="404818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Feature 2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7164050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7717691" y="709017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6663988" y="698301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6806863" y="7215187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7324785" y="707231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7521238" y="6572250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7181910" y="757237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7681972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7985581" y="7375922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7967722" y="67508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6771144" y="78581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7262277" y="8152925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8342769" y="7322344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8628519" y="6893719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8039160" y="7822406"/>
            <a:ext cx="125016" cy="125016"/>
          </a:xfrm>
          <a:prstGeom prst="ellipse">
            <a:avLst/>
          </a:prstGeom>
          <a:solidFill>
            <a:srgbClr val="D90B00"/>
          </a:solidFill>
          <a:ln w="25400" cap="flat">
            <a:solidFill>
              <a:srgbClr val="D90B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4336315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4675644" y="94374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4532769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5050690" y="9651801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5050690" y="10008989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5586472" y="986611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4675644" y="10544770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5586472" y="10384036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5193565" y="9008864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5729347" y="9205317"/>
            <a:ext cx="125016" cy="125016"/>
          </a:xfrm>
          <a:prstGeom prst="ellipse">
            <a:avLst/>
          </a:prstGeom>
          <a:solidFill>
            <a:srgbClr val="558E28"/>
          </a:solidFill>
          <a:ln w="25400" cap="flat">
            <a:solidFill>
              <a:srgbClr val="558E2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20640972" y="76259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20623113" y="794742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20230207" y="800100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21176754" y="792956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20873144" y="828675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20355222" y="83939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21230332" y="86082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20640972" y="878681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20265925" y="8840390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20444519" y="9233297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21051738" y="8965406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1623238" y="887610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20730269" y="9304734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1569660" y="9340453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1730394" y="8036719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21087457" y="9947672"/>
            <a:ext cx="125016" cy="125016"/>
          </a:xfrm>
          <a:prstGeom prst="ellipse">
            <a:avLst/>
          </a:prstGeom>
          <a:solidFill>
            <a:srgbClr val="0044FE"/>
          </a:solidFill>
          <a:ln w="25400" cap="flat">
            <a:solidFill>
              <a:srgbClr val="0044F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0" name="Rectangle 8"/>
          <p:cNvSpPr>
            <a:spLocks/>
          </p:cNvSpPr>
          <p:nvPr/>
        </p:nvSpPr>
        <p:spPr bwMode="auto">
          <a:xfrm>
            <a:off x="17396222" y="7275347"/>
            <a:ext cx="285750" cy="285750"/>
          </a:xfrm>
          <a:prstGeom prst="rect">
            <a:avLst/>
          </a:prstGeom>
          <a:solidFill>
            <a:srgbClr val="D90B00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6" name="Rectangle 7"/>
          <p:cNvSpPr>
            <a:spLocks/>
          </p:cNvSpPr>
          <p:nvPr/>
        </p:nvSpPr>
        <p:spPr bwMode="auto">
          <a:xfrm>
            <a:off x="14907815" y="9842333"/>
            <a:ext cx="285750" cy="285750"/>
          </a:xfrm>
          <a:prstGeom prst="rect">
            <a:avLst/>
          </a:prstGeom>
          <a:solidFill>
            <a:srgbClr val="558E28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7" name="Rectangle 9"/>
          <p:cNvSpPr>
            <a:spLocks/>
          </p:cNvSpPr>
          <p:nvPr/>
        </p:nvSpPr>
        <p:spPr bwMode="auto">
          <a:xfrm>
            <a:off x="20978218" y="8763000"/>
            <a:ext cx="285750" cy="285750"/>
          </a:xfrm>
          <a:prstGeom prst="rect">
            <a:avLst/>
          </a:prstGeom>
          <a:solidFill>
            <a:srgbClr val="0044F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8" name="TextBox 87"/>
          <p:cNvSpPr txBox="1"/>
          <p:nvPr/>
        </p:nvSpPr>
        <p:spPr>
          <a:xfrm>
            <a:off x="1932044" y="2421256"/>
            <a:ext cx="8126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onsolas"/>
              </a:rPr>
              <a:t>centers = </a:t>
            </a:r>
            <a:r>
              <a:rPr lang="en-US" sz="4000" dirty="0" err="1">
                <a:solidFill>
                  <a:schemeClr val="tx1"/>
                </a:solidFill>
                <a:latin typeface="Consolas"/>
              </a:rPr>
              <a:t>data</a:t>
            </a:r>
            <a:r>
              <a:rPr lang="en-US" sz="4000" b="1" dirty="0" err="1">
                <a:solidFill>
                  <a:schemeClr val="tx1"/>
                </a:solidFill>
                <a:latin typeface="Consolas"/>
              </a:rPr>
              <a:t>.</a:t>
            </a:r>
            <a:r>
              <a:rPr lang="en-US" sz="4000" dirty="0" err="1">
                <a:solidFill>
                  <a:schemeClr val="tx1"/>
                </a:solidFill>
                <a:latin typeface="Consolas"/>
              </a:rPr>
              <a:t>takeSample</a:t>
            </a:r>
            <a:r>
              <a:rPr lang="en-US" sz="4000" dirty="0">
                <a:solidFill>
                  <a:schemeClr val="tx1"/>
                </a:solidFill>
                <a:latin typeface="Consolas"/>
              </a:rPr>
              <a:t>(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  <a:latin typeface="Consolas"/>
              </a:rPr>
              <a:t>    false, K, seed)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67473" y="4876800"/>
            <a:ext cx="9138727" cy="1910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tx1"/>
                </a:solidFill>
                <a:latin typeface="Consolas"/>
              </a:rPr>
              <a:t>closest = </a:t>
            </a:r>
            <a:r>
              <a:rPr lang="en-US" sz="3938" dirty="0" err="1">
                <a:solidFill>
                  <a:schemeClr val="tx1"/>
                </a:solidFill>
                <a:latin typeface="Consolas"/>
              </a:rPr>
              <a:t>data.map</a:t>
            </a:r>
            <a:r>
              <a:rPr lang="en-US" sz="3938" dirty="0">
                <a:solidFill>
                  <a:schemeClr val="tx1"/>
                </a:solidFill>
                <a:latin typeface="Consolas"/>
              </a:rPr>
              <a:t>(p =&gt;</a:t>
            </a:r>
          </a:p>
          <a:p>
            <a:pPr algn="l"/>
            <a:r>
              <a:rPr lang="en-US" sz="3938" dirty="0">
                <a:solidFill>
                  <a:schemeClr val="tx1"/>
                </a:solidFill>
                <a:latin typeface="Consolas"/>
              </a:rPr>
              <a:t>    (</a:t>
            </a:r>
            <a:r>
              <a:rPr lang="en-US" sz="3938" dirty="0" err="1">
                <a:solidFill>
                  <a:schemeClr val="tx1"/>
                </a:solidFill>
                <a:latin typeface="Consolas"/>
              </a:rPr>
              <a:t>closestPoint</a:t>
            </a:r>
            <a:r>
              <a:rPr lang="en-US" sz="3938" dirty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3938" dirty="0" err="1">
                <a:solidFill>
                  <a:schemeClr val="tx1"/>
                </a:solidFill>
                <a:latin typeface="Consolas"/>
              </a:rPr>
              <a:t>p,centers</a:t>
            </a:r>
            <a:r>
              <a:rPr lang="en-US" sz="3938" dirty="0" smtClean="0">
                <a:solidFill>
                  <a:schemeClr val="tx1"/>
                </a:solidFill>
                <a:latin typeface="Consolas"/>
              </a:rPr>
              <a:t>),p</a:t>
            </a:r>
            <a:r>
              <a:rPr lang="en-US" sz="3938" dirty="0">
                <a:solidFill>
                  <a:schemeClr val="tx1"/>
                </a:solidFill>
                <a:latin typeface="Consolas"/>
              </a:rPr>
              <a:t>))</a:t>
            </a:r>
          </a:p>
          <a:p>
            <a:pPr algn="l"/>
            <a:endParaRPr lang="en-US" sz="3938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67472" y="6237658"/>
            <a:ext cx="8757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4000" dirty="0" err="1">
                <a:solidFill>
                  <a:schemeClr val="tx1"/>
                </a:solidFill>
                <a:latin typeface="Consolas"/>
              </a:rPr>
              <a:t>pointsGroup</a:t>
            </a:r>
            <a:r>
              <a:rPr lang="es-ES" sz="4000" dirty="0">
                <a:solidFill>
                  <a:schemeClr val="tx1"/>
                </a:solidFill>
                <a:latin typeface="Consolas"/>
              </a:rPr>
              <a:t> =  </a:t>
            </a:r>
          </a:p>
          <a:p>
            <a:pPr algn="l"/>
            <a:r>
              <a:rPr lang="es-ES" sz="4000" dirty="0">
                <a:solidFill>
                  <a:schemeClr val="tx1"/>
                </a:solidFill>
                <a:latin typeface="Consolas"/>
              </a:rPr>
              <a:t>    </a:t>
            </a:r>
            <a:r>
              <a:rPr lang="es-ES" sz="4000" dirty="0" err="1">
                <a:solidFill>
                  <a:schemeClr val="tx1"/>
                </a:solidFill>
                <a:latin typeface="Consolas"/>
              </a:rPr>
              <a:t>closest.groupByKey</a:t>
            </a:r>
            <a:r>
              <a:rPr lang="es-ES" sz="4000" dirty="0">
                <a:solidFill>
                  <a:schemeClr val="tx1"/>
                </a:solidFill>
                <a:latin typeface="Consolas"/>
              </a:rPr>
              <a:t>()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45487" y="7724068"/>
            <a:ext cx="10608513" cy="13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3938" dirty="0" err="1">
                <a:solidFill>
                  <a:schemeClr val="tx1"/>
                </a:solidFill>
                <a:latin typeface="Consolas"/>
              </a:rPr>
              <a:t>newCenters</a:t>
            </a:r>
            <a:r>
              <a:rPr lang="es-ES" sz="3938" dirty="0">
                <a:solidFill>
                  <a:schemeClr val="tx1"/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=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pointsGroup.mapValues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(</a:t>
            </a:r>
          </a:p>
          <a:p>
            <a:pPr algn="l"/>
            <a:r>
              <a:rPr lang="es-ES" sz="3938" dirty="0">
                <a:solidFill>
                  <a:schemeClr val="tx1"/>
                </a:solidFill>
                <a:latin typeface="Consolas"/>
              </a:rPr>
              <a:t> 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ps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es-ES" sz="3938" dirty="0">
                <a:solidFill>
                  <a:schemeClr val="tx1"/>
                </a:solidFill>
                <a:latin typeface="Consolas"/>
              </a:rPr>
              <a:t>=&gt; 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average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(</a:t>
            </a:r>
            <a:r>
              <a:rPr lang="es-ES" sz="3938" dirty="0" err="1" smtClean="0">
                <a:solidFill>
                  <a:schemeClr val="tx1"/>
                </a:solidFill>
                <a:latin typeface="Consolas"/>
              </a:rPr>
              <a:t>ps</a:t>
            </a:r>
            <a:r>
              <a:rPr lang="es-ES" sz="3938" dirty="0" smtClean="0">
                <a:solidFill>
                  <a:schemeClr val="tx1"/>
                </a:solidFill>
                <a:latin typeface="Consolas"/>
              </a:rPr>
              <a:t>))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12729" y="3777352"/>
            <a:ext cx="10512027" cy="130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tx1"/>
                </a:solidFill>
                <a:latin typeface="Consolas"/>
              </a:rPr>
              <a:t>w</a:t>
            </a:r>
            <a:r>
              <a:rPr lang="en-US" sz="3938" dirty="0" smtClean="0">
                <a:solidFill>
                  <a:schemeClr val="tx1"/>
                </a:solidFill>
                <a:latin typeface="Consolas"/>
              </a:rPr>
              <a:t>hile (d &gt; </a:t>
            </a:r>
            <a:r>
              <a:rPr lang="en-US" sz="3938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ɛ)</a:t>
            </a:r>
          </a:p>
          <a:p>
            <a:pPr algn="l"/>
            <a:r>
              <a:rPr lang="en-US" sz="3938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3938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15973" y="10884067"/>
            <a:ext cx="10512027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938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3938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367472" y="9144000"/>
            <a:ext cx="9336210" cy="698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38" dirty="0" smtClean="0">
                <a:latin typeface="Consolas"/>
              </a:rPr>
              <a:t>d = distance(centers</a:t>
            </a:r>
            <a:r>
              <a:rPr lang="en-US" sz="3938" dirty="0">
                <a:latin typeface="Consolas"/>
              </a:rPr>
              <a:t>, </a:t>
            </a:r>
            <a:r>
              <a:rPr lang="en-US" sz="3938" dirty="0" err="1">
                <a:latin typeface="Consolas"/>
              </a:rPr>
              <a:t>newCenters</a:t>
            </a:r>
            <a:r>
              <a:rPr lang="en-US" sz="3938" dirty="0">
                <a:latin typeface="Consolas"/>
              </a:rPr>
              <a:t>)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2367473" y="10135652"/>
            <a:ext cx="7672293" cy="698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38" dirty="0" smtClean="0">
                <a:latin typeface="Consolas"/>
              </a:rPr>
              <a:t>centers = </a:t>
            </a:r>
            <a:r>
              <a:rPr lang="en-US" sz="3938" dirty="0" err="1" smtClean="0">
                <a:latin typeface="Consolas"/>
              </a:rPr>
              <a:t>newCenters.map</a:t>
            </a:r>
            <a:r>
              <a:rPr lang="en-US" sz="3938" dirty="0" smtClean="0">
                <a:latin typeface="Consolas"/>
              </a:rPr>
              <a:t>(_)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120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Ease of use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6" name="Content Placeholder 11"/>
          <p:cNvSpPr txBox="1">
            <a:spLocks/>
          </p:cNvSpPr>
          <p:nvPr/>
        </p:nvSpPr>
        <p:spPr bwMode="auto">
          <a:xfrm>
            <a:off x="1066800" y="2514600"/>
            <a:ext cx="18745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panose="05000000000000000000" pitchFamily="2" charset="2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r>
              <a:rPr lang="en-US" sz="4800" kern="0" dirty="0" smtClean="0">
                <a:latin typeface="Gill Sans"/>
              </a:rPr>
              <a:t>Interactive shell:</a:t>
            </a:r>
          </a:p>
          <a:p>
            <a:pPr marL="317500" indent="0">
              <a:buNone/>
            </a:pPr>
            <a:r>
              <a:rPr lang="en-US" sz="4800" kern="0" dirty="0" smtClean="0">
                <a:latin typeface="Gill Sans"/>
              </a:rPr>
              <a:t>  Useful for </a:t>
            </a:r>
            <a:r>
              <a:rPr lang="en-US" sz="4800" kern="0" dirty="0" err="1" smtClean="0">
                <a:latin typeface="Gill Sans"/>
              </a:rPr>
              <a:t>featurization</a:t>
            </a:r>
            <a:r>
              <a:rPr lang="en-US" sz="4800" kern="0" dirty="0" smtClean="0">
                <a:latin typeface="Gill Sans"/>
              </a:rPr>
              <a:t>, pre-processing data</a:t>
            </a:r>
          </a:p>
          <a:p>
            <a:pPr marL="317500" indent="0">
              <a:buNone/>
            </a:pPr>
            <a:endParaRPr lang="en-US" sz="4800" kern="0" dirty="0" smtClean="0">
              <a:latin typeface="Gill Sans"/>
            </a:endParaRPr>
          </a:p>
          <a:p>
            <a:r>
              <a:rPr lang="en-US" sz="4800" kern="0" dirty="0" smtClean="0">
                <a:latin typeface="Gill Sans"/>
              </a:rPr>
              <a:t>Lines of code for K-Means</a:t>
            </a:r>
          </a:p>
          <a:p>
            <a:pPr lvl="1"/>
            <a:r>
              <a:rPr lang="en-US" sz="4800" kern="0" dirty="0" smtClean="0">
                <a:latin typeface="Gill Sans"/>
              </a:rPr>
              <a:t>Spark  ~ </a:t>
            </a:r>
            <a:r>
              <a:rPr lang="en-US" sz="4800" kern="0" dirty="0" smtClean="0">
                <a:solidFill>
                  <a:srgbClr val="FF0000"/>
                </a:solidFill>
                <a:latin typeface="Gill Sans"/>
              </a:rPr>
              <a:t>90</a:t>
            </a:r>
            <a:r>
              <a:rPr lang="en-US" sz="4800" kern="0" dirty="0" smtClean="0">
                <a:latin typeface="Gill Sans"/>
              </a:rPr>
              <a:t> lines – (Part of hands-on </a:t>
            </a:r>
            <a:r>
              <a:rPr lang="en-US" sz="4800" kern="0" dirty="0">
                <a:latin typeface="Gill Sans"/>
              </a:rPr>
              <a:t>t</a:t>
            </a:r>
            <a:r>
              <a:rPr lang="en-US" sz="4800" kern="0" dirty="0" smtClean="0">
                <a:latin typeface="Gill Sans"/>
              </a:rPr>
              <a:t>utorial !)</a:t>
            </a:r>
          </a:p>
          <a:p>
            <a:pPr lvl="1"/>
            <a:r>
              <a:rPr lang="en-US" sz="4800" kern="0" dirty="0" err="1" smtClean="0">
                <a:latin typeface="Gill Sans"/>
              </a:rPr>
              <a:t>Hadoop</a:t>
            </a:r>
            <a:r>
              <a:rPr lang="en-US" sz="4800" kern="0" dirty="0" smtClean="0">
                <a:latin typeface="Gill Sans"/>
              </a:rPr>
              <a:t>/Mahout  ~  4 files,  &gt; 300 lines </a:t>
            </a:r>
            <a:endParaRPr lang="en-US" sz="4800" kern="0" dirty="0">
              <a:latin typeface="Gill Sans"/>
            </a:endParaRPr>
          </a:p>
          <a:p>
            <a:pPr marL="762000" lvl="1" indent="0">
              <a:buNone/>
            </a:pPr>
            <a:endParaRPr lang="en-US" sz="4800" kern="0" dirty="0" smtClean="0">
              <a:latin typeface="Gill Sans"/>
            </a:endParaRPr>
          </a:p>
          <a:p>
            <a:endParaRPr lang="en-US" sz="4800" kern="0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21999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148348"/>
              </p:ext>
            </p:extLst>
          </p:nvPr>
        </p:nvGraphicFramePr>
        <p:xfrm>
          <a:off x="1371960" y="3874014"/>
          <a:ext cx="10290277" cy="770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66040" y="2645882"/>
            <a:ext cx="10002160" cy="835383"/>
          </a:xfrm>
          <a:prstGeom prst="rect">
            <a:avLst/>
          </a:prstGeom>
          <a:noFill/>
        </p:spPr>
        <p:txBody>
          <a:bodyPr wrap="square" lIns="217705" tIns="108852" rIns="217705" bIns="108852" rtlCol="0">
            <a:spAutoFit/>
          </a:bodyPr>
          <a:lstStyle/>
          <a:p>
            <a:pPr algn="ctr"/>
            <a:r>
              <a:rPr lang="en-US" sz="4000" dirty="0" smtClean="0">
                <a:latin typeface="Gill Sans"/>
                <a:cs typeface="Corbel"/>
              </a:rPr>
              <a:t>K-Means</a:t>
            </a:r>
            <a:endParaRPr lang="en-US" sz="4000" dirty="0">
              <a:latin typeface="Gill Sans"/>
              <a:cs typeface="Corbel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354635"/>
              </p:ext>
            </p:extLst>
          </p:nvPr>
        </p:nvGraphicFramePr>
        <p:xfrm>
          <a:off x="12722120" y="3807524"/>
          <a:ext cx="10290277" cy="7851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722123" y="2579395"/>
            <a:ext cx="10290277" cy="835383"/>
          </a:xfrm>
          <a:prstGeom prst="rect">
            <a:avLst/>
          </a:prstGeom>
          <a:noFill/>
        </p:spPr>
        <p:txBody>
          <a:bodyPr wrap="square" lIns="217705" tIns="108852" rIns="217705" bIns="108852" rtlCol="0">
            <a:spAutoFit/>
          </a:bodyPr>
          <a:lstStyle/>
          <a:p>
            <a:pPr algn="ctr"/>
            <a:r>
              <a:rPr lang="en-US" sz="4000" dirty="0" smtClean="0">
                <a:latin typeface="Gill Sans"/>
                <a:cs typeface="Corbel"/>
              </a:rPr>
              <a:t>Logistic Regression</a:t>
            </a:r>
            <a:endParaRPr lang="en-US" sz="4000" dirty="0">
              <a:latin typeface="Gill Sans"/>
              <a:cs typeface="Corbel"/>
            </a:endParaRPr>
          </a:p>
        </p:txBody>
      </p:sp>
      <p:sp>
        <p:nvSpPr>
          <p:cNvPr id="11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Performance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667000" y="11277600"/>
            <a:ext cx="19621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panose="05000000000000000000" pitchFamily="2" charset="2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446482" indent="0" algn="ctr">
              <a:buNone/>
            </a:pPr>
            <a:r>
              <a:rPr lang="en-US" sz="3600" kern="0" dirty="0" smtClean="0">
                <a:latin typeface="Gill Sans"/>
              </a:rPr>
              <a:t>[</a:t>
            </a:r>
            <a:r>
              <a:rPr lang="en-US" sz="3600" kern="0" dirty="0" err="1" smtClean="0">
                <a:latin typeface="Gill Sans"/>
              </a:rPr>
              <a:t>Zaharia</a:t>
            </a:r>
            <a:r>
              <a:rPr lang="en-US" sz="3600" kern="0" dirty="0" smtClean="0">
                <a:latin typeface="Gill Sans"/>
              </a:rPr>
              <a:t> et. al, NSDI’12]</a:t>
            </a:r>
          </a:p>
        </p:txBody>
      </p:sp>
    </p:spTree>
    <p:extLst>
      <p:ext uri="{BB962C8B-B14F-4D97-AF65-F5344CB8AC3E}">
        <p14:creationId xmlns:p14="http://schemas.microsoft.com/office/powerpoint/2010/main" val="314579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477000"/>
            <a:ext cx="19621500" cy="4717256"/>
          </a:xfrm>
        </p:spPr>
        <p:txBody>
          <a:bodyPr/>
          <a:lstStyle/>
          <a:p>
            <a:pPr marL="1132282" indent="-685800"/>
            <a:r>
              <a:rPr lang="en-US" sz="5400" dirty="0">
                <a:latin typeface="Gill Sans"/>
              </a:rPr>
              <a:t>K means clustering using </a:t>
            </a:r>
            <a:r>
              <a:rPr lang="en-US" sz="5400" dirty="0" smtClean="0">
                <a:latin typeface="Gill Sans"/>
              </a:rPr>
              <a:t>Spark</a:t>
            </a:r>
          </a:p>
          <a:p>
            <a:pPr marL="1132282" indent="-685800"/>
            <a:r>
              <a:rPr lang="en-US" sz="5400" dirty="0">
                <a:latin typeface="Gill Sans"/>
              </a:rPr>
              <a:t>Hands-on exercise this afternoon </a:t>
            </a:r>
            <a:r>
              <a:rPr lang="en-US" sz="5400" dirty="0" smtClean="0">
                <a:latin typeface="Gill Sans"/>
              </a:rPr>
              <a:t>!</a:t>
            </a:r>
          </a:p>
          <a:p>
            <a:pPr marL="446482" indent="0">
              <a:buNone/>
            </a:pPr>
            <a:endParaRPr lang="en-US" sz="7200" dirty="0"/>
          </a:p>
          <a:p>
            <a:pPr marL="446482" lvl="0" indent="0">
              <a:buNone/>
            </a:pPr>
            <a:r>
              <a:rPr lang="en-US" sz="5400" dirty="0" smtClean="0">
                <a:latin typeface="Gill Sans"/>
              </a:rPr>
              <a:t>Examples and more: </a:t>
            </a:r>
            <a:r>
              <a:rPr lang="en-US" sz="5400" u="sng" dirty="0" smtClean="0">
                <a:latin typeface="Gill Sans"/>
                <a:hlinkClick r:id="rId2"/>
              </a:rPr>
              <a:t>www.spark-project.org</a:t>
            </a:r>
            <a:endParaRPr lang="en-US" sz="5400" u="sng" dirty="0">
              <a:latin typeface="Gill Sans"/>
            </a:endParaRPr>
          </a:p>
          <a:p>
            <a:pPr marL="446482" indent="0">
              <a:buNone/>
            </a:pPr>
            <a:endParaRPr lang="en-US" sz="7200" dirty="0"/>
          </a:p>
          <a:p>
            <a:pPr marL="446482" indent="0">
              <a:buNone/>
            </a:pPr>
            <a:endParaRPr lang="en-US" sz="7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66800" y="2971800"/>
            <a:ext cx="196215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panose="05000000000000000000" pitchFamily="2" charset="2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panose="020B0604020202020204" pitchFamily="34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1132282" indent="-685800"/>
            <a:r>
              <a:rPr lang="en-US" sz="5400" kern="0" dirty="0" smtClean="0">
                <a:latin typeface="Gill Sans"/>
              </a:rPr>
              <a:t>Spark: Framework for cluster computing</a:t>
            </a:r>
          </a:p>
          <a:p>
            <a:pPr marL="1132282" indent="-685800"/>
            <a:r>
              <a:rPr lang="en-US" sz="5400" kern="0" dirty="0" smtClean="0">
                <a:solidFill>
                  <a:srgbClr val="FF0000"/>
                </a:solidFill>
                <a:latin typeface="Gill Sans"/>
              </a:rPr>
              <a:t>Fast </a:t>
            </a:r>
            <a:r>
              <a:rPr lang="en-US" sz="5400" kern="0" dirty="0" smtClean="0">
                <a:latin typeface="Gill Sans"/>
              </a:rPr>
              <a:t>and </a:t>
            </a:r>
            <a:r>
              <a:rPr lang="en-US" sz="5400" kern="0" dirty="0" smtClean="0">
                <a:solidFill>
                  <a:srgbClr val="FF0000"/>
                </a:solidFill>
                <a:latin typeface="Gill Sans"/>
              </a:rPr>
              <a:t>easy</a:t>
            </a:r>
            <a:r>
              <a:rPr lang="en-US" sz="5400" kern="0" dirty="0" smtClean="0">
                <a:latin typeface="Gill Sans"/>
              </a:rPr>
              <a:t> machine learning programs</a:t>
            </a:r>
          </a:p>
        </p:txBody>
      </p:sp>
      <p:sp>
        <p:nvSpPr>
          <p:cNvPr id="11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Conclusion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741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220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3104" y="5829460"/>
            <a:ext cx="91388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750" b="1" dirty="0"/>
              <a:t>Machine learning</a:t>
            </a:r>
          </a:p>
          <a:p>
            <a:r>
              <a:rPr lang="en-US" sz="6750" b="1" dirty="0"/>
              <a:t>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1" y="1821656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2" y="5390629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Regression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1" y="3568973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Clustering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3" y="7319441"/>
            <a:ext cx="91439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Active 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0" y="9215438"/>
            <a:ext cx="91439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9505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Implementing Machine Learning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" name="Rectangle 45"/>
          <p:cNvSpPr>
            <a:spLocks noGrp="1"/>
          </p:cNvSpPr>
          <p:nvPr>
            <p:ph idx="1"/>
          </p:nvPr>
        </p:nvSpPr>
        <p:spPr bwMode="auto">
          <a:xfrm>
            <a:off x="1560513" y="2552700"/>
            <a:ext cx="14441487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en-US" sz="5400" dirty="0" smtClean="0">
                <a:latin typeface="Gill Sans"/>
              </a:rPr>
              <a:t>Machine learning algorithms are</a:t>
            </a:r>
          </a:p>
          <a:p>
            <a:pPr lvl="1"/>
            <a:r>
              <a:rPr lang="en-US" sz="5400" dirty="0" smtClean="0">
                <a:latin typeface="Gill Sans"/>
              </a:rPr>
              <a:t>Complex</a:t>
            </a:r>
            <a:r>
              <a:rPr lang="en-US" sz="5400" dirty="0">
                <a:latin typeface="Gill Sans"/>
              </a:rPr>
              <a:t>, </a:t>
            </a:r>
            <a:r>
              <a:rPr lang="en-US" sz="5400" dirty="0" smtClean="0">
                <a:latin typeface="Gill Sans"/>
              </a:rPr>
              <a:t>multi-stage</a:t>
            </a:r>
          </a:p>
          <a:p>
            <a:pPr lvl="1"/>
            <a:r>
              <a:rPr lang="en-US" sz="5400" dirty="0" smtClean="0">
                <a:latin typeface="Gill Sans"/>
              </a:rPr>
              <a:t>Iterative</a:t>
            </a:r>
            <a:endParaRPr lang="en-US" sz="5400" dirty="0">
              <a:latin typeface="Gill Sans"/>
            </a:endParaRPr>
          </a:p>
          <a:p>
            <a:pPr marL="762000" lvl="1" indent="0">
              <a:buNone/>
            </a:pPr>
            <a:endParaRPr lang="en-US" sz="5400" dirty="0" smtClean="0">
              <a:solidFill>
                <a:schemeClr val="tx1"/>
              </a:solidFill>
              <a:latin typeface="Gill Sans"/>
              <a:ea typeface="ＭＳ Ｐゴシック" charset="0"/>
              <a:cs typeface="Gill Sans" charset="0"/>
            </a:endParaRPr>
          </a:p>
          <a:p>
            <a:r>
              <a:rPr lang="en-US" sz="5400" dirty="0" err="1" smtClean="0">
                <a:latin typeface="Gill Sans"/>
              </a:rPr>
              <a:t>MapReduce</a:t>
            </a:r>
            <a:r>
              <a:rPr lang="en-US" sz="5400" dirty="0" smtClean="0">
                <a:latin typeface="Gill Sans"/>
              </a:rPr>
              <a:t>/</a:t>
            </a:r>
            <a:r>
              <a:rPr lang="en-US" sz="5400" dirty="0" err="1" smtClean="0">
                <a:latin typeface="Gill Sans"/>
              </a:rPr>
              <a:t>Hadoop</a:t>
            </a:r>
            <a:r>
              <a:rPr lang="en-US" sz="5400" dirty="0" smtClean="0">
                <a:latin typeface="Gill Sans"/>
              </a:rPr>
              <a:t> unsuitable</a:t>
            </a:r>
          </a:p>
          <a:p>
            <a:r>
              <a:rPr lang="en-US" sz="5400" dirty="0" smtClean="0">
                <a:latin typeface="Gill Sans"/>
              </a:rPr>
              <a:t>Need efficient </a:t>
            </a:r>
            <a:r>
              <a:rPr lang="en-US" sz="5400" dirty="0">
                <a:latin typeface="Gill Sans"/>
              </a:rPr>
              <a:t>primitives for </a:t>
            </a:r>
            <a:r>
              <a:rPr lang="en-US" sz="5400" b="1" dirty="0">
                <a:latin typeface="Gill Sans"/>
              </a:rPr>
              <a:t>data sharing</a:t>
            </a:r>
            <a:endParaRPr lang="en-US" sz="5400" dirty="0">
              <a:latin typeface="Gill Sans"/>
            </a:endParaRPr>
          </a:p>
          <a:p>
            <a:pPr algn="l"/>
            <a:endParaRPr lang="en-US" sz="5400" dirty="0">
              <a:solidFill>
                <a:schemeClr val="tx1"/>
              </a:solidFill>
              <a:latin typeface="Gill Sans"/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58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0908" y="3124200"/>
            <a:ext cx="13831491" cy="8699500"/>
          </a:xfrm>
        </p:spPr>
        <p:txBody>
          <a:bodyPr/>
          <a:lstStyle/>
          <a:p>
            <a:r>
              <a:rPr lang="en-US" sz="4800" dirty="0" smtClean="0">
                <a:latin typeface="Gill Sans"/>
              </a:rPr>
              <a:t>Spark RDDs </a:t>
            </a:r>
            <a:r>
              <a:rPr lang="en-US" sz="4800" dirty="0" smtClean="0">
                <a:latin typeface="Gill Sans"/>
                <a:sym typeface="Wingdings" pitchFamily="2" charset="2"/>
              </a:rPr>
              <a:t></a:t>
            </a:r>
            <a:r>
              <a:rPr lang="en-US" sz="4800" dirty="0" smtClean="0">
                <a:latin typeface="Gill Sans"/>
              </a:rPr>
              <a:t> efficient data sharing</a:t>
            </a:r>
          </a:p>
          <a:p>
            <a:endParaRPr lang="en-US" sz="4800" dirty="0">
              <a:latin typeface="Gill Sans"/>
            </a:endParaRPr>
          </a:p>
          <a:p>
            <a:r>
              <a:rPr lang="en-US" sz="4800" dirty="0" smtClean="0">
                <a:latin typeface="Gill Sans"/>
              </a:rPr>
              <a:t>In-memory caching accelerates performance</a:t>
            </a:r>
          </a:p>
          <a:p>
            <a:pPr lvl="1"/>
            <a:r>
              <a:rPr lang="en-US" sz="4800" dirty="0" smtClean="0">
                <a:latin typeface="Gill Sans"/>
              </a:rPr>
              <a:t>Up to 20x faster than </a:t>
            </a:r>
            <a:r>
              <a:rPr lang="en-US" sz="4800" dirty="0" err="1" smtClean="0">
                <a:latin typeface="Gill Sans"/>
              </a:rPr>
              <a:t>Hadoop</a:t>
            </a:r>
            <a:endParaRPr lang="en-US" sz="4800" dirty="0" smtClean="0">
              <a:latin typeface="Gill Sans"/>
            </a:endParaRPr>
          </a:p>
          <a:p>
            <a:pPr lvl="1"/>
            <a:endParaRPr lang="en-US" sz="4800" dirty="0" smtClean="0">
              <a:latin typeface="Gill Sans"/>
            </a:endParaRPr>
          </a:p>
          <a:p>
            <a:r>
              <a:rPr lang="en-US" sz="4800" dirty="0" smtClean="0">
                <a:latin typeface="Gill Sans"/>
              </a:rPr>
              <a:t>Easy to use high-level programming interface</a:t>
            </a:r>
          </a:p>
          <a:p>
            <a:pPr lvl="1"/>
            <a:r>
              <a:rPr lang="en-US" sz="4800" dirty="0" smtClean="0">
                <a:latin typeface="Gill Sans"/>
              </a:rPr>
              <a:t>Express complex algorithms ~100 lines.</a:t>
            </a:r>
          </a:p>
          <a:p>
            <a:endParaRPr lang="en-US" sz="4800" dirty="0">
              <a:latin typeface="Gill Sans"/>
            </a:endParaRPr>
          </a:p>
        </p:txBody>
      </p:sp>
      <p:sp>
        <p:nvSpPr>
          <p:cNvPr id="4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Machine Learning using Spark</a:t>
            </a:r>
            <a:endParaRPr lang="en-US" sz="6000" b="1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6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3104" y="5829460"/>
            <a:ext cx="91388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750" b="1" dirty="0"/>
              <a:t>Machine learning</a:t>
            </a:r>
          </a:p>
          <a:p>
            <a:r>
              <a:rPr lang="en-US" sz="6750" b="1" dirty="0"/>
              <a:t>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1" y="1821656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2" y="5390629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Regression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1" y="3568973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Clustering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3" y="7319441"/>
            <a:ext cx="91439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Active 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0" y="9215438"/>
            <a:ext cx="91439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31640220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17385" y="5056603"/>
            <a:ext cx="182880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750" dirty="0">
                <a:solidFill>
                  <a:srgbClr val="FF0000"/>
                </a:solidFill>
              </a:rPr>
              <a:t>K-Means Clustering </a:t>
            </a:r>
            <a:r>
              <a:rPr lang="en-US" sz="6750" dirty="0">
                <a:solidFill>
                  <a:schemeClr val="tx1"/>
                </a:solidFill>
              </a:rPr>
              <a:t>using Spark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7296755"/>
            <a:ext cx="182880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750" dirty="0">
                <a:solidFill>
                  <a:schemeClr val="tx1"/>
                </a:solidFill>
              </a:rPr>
              <a:t>Focus: </a:t>
            </a:r>
            <a:r>
              <a:rPr lang="en-US" sz="6750" dirty="0" smtClean="0">
                <a:solidFill>
                  <a:schemeClr val="tx1"/>
                </a:solidFill>
              </a:rPr>
              <a:t>Implementation and Performance</a:t>
            </a:r>
            <a:endParaRPr lang="en-US" sz="6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24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8" name="Rectangle 44"/>
          <p:cNvSpPr>
            <a:spLocks/>
          </p:cNvSpPr>
          <p:nvPr/>
        </p:nvSpPr>
        <p:spPr bwMode="auto">
          <a:xfrm>
            <a:off x="1560909" y="1017984"/>
            <a:ext cx="17412891" cy="10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6000" b="1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Clustering</a:t>
            </a:r>
          </a:p>
        </p:txBody>
      </p:sp>
      <p:sp>
        <p:nvSpPr>
          <p:cNvPr id="26670" name="Rectangle 46"/>
          <p:cNvSpPr>
            <a:spLocks/>
          </p:cNvSpPr>
          <p:nvPr/>
        </p:nvSpPr>
        <p:spPr bwMode="auto">
          <a:xfrm>
            <a:off x="1437108" y="5871281"/>
            <a:ext cx="8808475" cy="172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Grouping </a:t>
            </a:r>
            <a:r>
              <a:rPr lang="en-US" sz="4800" dirty="0">
                <a:solidFill>
                  <a:srgbClr val="FF0000"/>
                </a:solidFill>
                <a:ea typeface="ＭＳ Ｐゴシック" charset="0"/>
                <a:cs typeface="Gill Sans" charset="0"/>
              </a:rPr>
              <a:t>data </a:t>
            </a:r>
            <a:r>
              <a:rPr lang="en-US" sz="4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according to </a:t>
            </a:r>
            <a:r>
              <a:rPr lang="en-US" sz="4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similarity</a:t>
            </a:r>
            <a:endParaRPr lang="en-US" sz="4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H="1">
            <a:off x="12579846" y="4149776"/>
            <a:ext cx="0" cy="70254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 flipH="1">
            <a:off x="12575381" y="11157348"/>
            <a:ext cx="9251156" cy="446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17907000" y="11157348"/>
            <a:ext cx="8170790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0044FE"/>
                </a:solidFill>
                <a:ea typeface="ＭＳ Ｐゴシック" charset="0"/>
                <a:cs typeface="Gill Sans" charset="0"/>
              </a:rPr>
              <a:t>Distance East</a:t>
            </a:r>
          </a:p>
        </p:txBody>
      </p:sp>
      <p:sp>
        <p:nvSpPr>
          <p:cNvPr id="55" name="Rectangle 51"/>
          <p:cNvSpPr>
            <a:spLocks/>
          </p:cNvSpPr>
          <p:nvPr/>
        </p:nvSpPr>
        <p:spPr bwMode="auto">
          <a:xfrm rot="-5400000">
            <a:off x="9623225" y="4954192"/>
            <a:ext cx="4899423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0044FE"/>
                </a:solidFill>
                <a:ea typeface="ＭＳ Ｐゴシック" charset="0"/>
                <a:cs typeface="Gill Sans" charset="0"/>
              </a:rPr>
              <a:t>Distance North</a:t>
            </a:r>
          </a:p>
        </p:txBody>
      </p:sp>
      <p:sp>
        <p:nvSpPr>
          <p:cNvPr id="56" name="Rectangle 52"/>
          <p:cNvSpPr>
            <a:spLocks/>
          </p:cNvSpPr>
          <p:nvPr/>
        </p:nvSpPr>
        <p:spPr bwMode="auto">
          <a:xfrm>
            <a:off x="13646944" y="2942035"/>
            <a:ext cx="12108656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5063" dirty="0">
                <a:solidFill>
                  <a:srgbClr val="0044FE"/>
                </a:solidFill>
                <a:ea typeface="ＭＳ Ｐゴシック" charset="0"/>
                <a:cs typeface="Gill Sans" charset="0"/>
              </a:rPr>
              <a:t>E.g. archaeological dig</a:t>
            </a:r>
          </a:p>
        </p:txBody>
      </p:sp>
      <p:sp>
        <p:nvSpPr>
          <p:cNvPr id="61" name="Oval 13"/>
          <p:cNvSpPr>
            <a:spLocks/>
          </p:cNvSpPr>
          <p:nvPr/>
        </p:nvSpPr>
        <p:spPr bwMode="auto">
          <a:xfrm>
            <a:off x="15921632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2" name="Oval 14"/>
          <p:cNvSpPr>
            <a:spLocks/>
          </p:cNvSpPr>
          <p:nvPr/>
        </p:nvSpPr>
        <p:spPr bwMode="auto">
          <a:xfrm>
            <a:off x="16475273" y="70901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3" name="Oval 15"/>
          <p:cNvSpPr>
            <a:spLocks/>
          </p:cNvSpPr>
          <p:nvPr/>
        </p:nvSpPr>
        <p:spPr bwMode="auto">
          <a:xfrm>
            <a:off x="15421570" y="698301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4" name="Oval 16"/>
          <p:cNvSpPr>
            <a:spLocks/>
          </p:cNvSpPr>
          <p:nvPr/>
        </p:nvSpPr>
        <p:spPr bwMode="auto">
          <a:xfrm>
            <a:off x="15564445" y="721518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5" name="Oval 17"/>
          <p:cNvSpPr>
            <a:spLocks/>
          </p:cNvSpPr>
          <p:nvPr/>
        </p:nvSpPr>
        <p:spPr bwMode="auto">
          <a:xfrm rot="-225770">
            <a:off x="16082367" y="70723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6" name="Oval 18"/>
          <p:cNvSpPr>
            <a:spLocks/>
          </p:cNvSpPr>
          <p:nvPr/>
        </p:nvSpPr>
        <p:spPr bwMode="auto">
          <a:xfrm>
            <a:off x="16278820" y="65722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7" name="Oval 19"/>
          <p:cNvSpPr>
            <a:spLocks/>
          </p:cNvSpPr>
          <p:nvPr/>
        </p:nvSpPr>
        <p:spPr bwMode="auto">
          <a:xfrm>
            <a:off x="15939492" y="757237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8" name="Oval 20"/>
          <p:cNvSpPr>
            <a:spLocks/>
          </p:cNvSpPr>
          <p:nvPr/>
        </p:nvSpPr>
        <p:spPr bwMode="auto">
          <a:xfrm>
            <a:off x="16439554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69" name="Oval 21"/>
          <p:cNvSpPr>
            <a:spLocks/>
          </p:cNvSpPr>
          <p:nvPr/>
        </p:nvSpPr>
        <p:spPr bwMode="auto">
          <a:xfrm>
            <a:off x="16743163" y="73759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0" name="Oval 22"/>
          <p:cNvSpPr>
            <a:spLocks/>
          </p:cNvSpPr>
          <p:nvPr/>
        </p:nvSpPr>
        <p:spPr bwMode="auto">
          <a:xfrm>
            <a:off x="16725304" y="67508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1" name="Oval 23"/>
          <p:cNvSpPr>
            <a:spLocks/>
          </p:cNvSpPr>
          <p:nvPr/>
        </p:nvSpPr>
        <p:spPr bwMode="auto">
          <a:xfrm>
            <a:off x="15528726" y="78581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2" name="Oval 24"/>
          <p:cNvSpPr>
            <a:spLocks/>
          </p:cNvSpPr>
          <p:nvPr/>
        </p:nvSpPr>
        <p:spPr bwMode="auto">
          <a:xfrm>
            <a:off x="16019859" y="8152925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3" name="Oval 25"/>
          <p:cNvSpPr>
            <a:spLocks/>
          </p:cNvSpPr>
          <p:nvPr/>
        </p:nvSpPr>
        <p:spPr bwMode="auto">
          <a:xfrm>
            <a:off x="17100351" y="732234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4" name="Oval 26"/>
          <p:cNvSpPr>
            <a:spLocks/>
          </p:cNvSpPr>
          <p:nvPr/>
        </p:nvSpPr>
        <p:spPr bwMode="auto">
          <a:xfrm>
            <a:off x="16796742" y="7822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5" name="Oval 27"/>
          <p:cNvSpPr>
            <a:spLocks/>
          </p:cNvSpPr>
          <p:nvPr/>
        </p:nvSpPr>
        <p:spPr bwMode="auto">
          <a:xfrm>
            <a:off x="17386101" y="6893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8" name="Oval 3"/>
          <p:cNvSpPr>
            <a:spLocks/>
          </p:cNvSpPr>
          <p:nvPr/>
        </p:nvSpPr>
        <p:spPr bwMode="auto">
          <a:xfrm>
            <a:off x="13093897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79" name="Oval 4"/>
          <p:cNvSpPr>
            <a:spLocks/>
          </p:cNvSpPr>
          <p:nvPr/>
        </p:nvSpPr>
        <p:spPr bwMode="auto">
          <a:xfrm>
            <a:off x="13433226" y="94374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0" name="Oval 5"/>
          <p:cNvSpPr>
            <a:spLocks/>
          </p:cNvSpPr>
          <p:nvPr/>
        </p:nvSpPr>
        <p:spPr bwMode="auto">
          <a:xfrm>
            <a:off x="13290351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1" name="Oval 6"/>
          <p:cNvSpPr>
            <a:spLocks/>
          </p:cNvSpPr>
          <p:nvPr/>
        </p:nvSpPr>
        <p:spPr bwMode="auto">
          <a:xfrm>
            <a:off x="13808272" y="9651801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2" name="Oval 7"/>
          <p:cNvSpPr>
            <a:spLocks/>
          </p:cNvSpPr>
          <p:nvPr/>
        </p:nvSpPr>
        <p:spPr bwMode="auto">
          <a:xfrm>
            <a:off x="13808272" y="1000898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3" name="Oval 8"/>
          <p:cNvSpPr>
            <a:spLocks/>
          </p:cNvSpPr>
          <p:nvPr/>
        </p:nvSpPr>
        <p:spPr bwMode="auto">
          <a:xfrm>
            <a:off x="14344054" y="986611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4" name="Oval 9"/>
          <p:cNvSpPr>
            <a:spLocks/>
          </p:cNvSpPr>
          <p:nvPr/>
        </p:nvSpPr>
        <p:spPr bwMode="auto">
          <a:xfrm>
            <a:off x="13433226" y="1054477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5" name="Oval 10"/>
          <p:cNvSpPr>
            <a:spLocks/>
          </p:cNvSpPr>
          <p:nvPr/>
        </p:nvSpPr>
        <p:spPr bwMode="auto">
          <a:xfrm>
            <a:off x="14344054" y="1038403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6" name="Oval 11"/>
          <p:cNvSpPr>
            <a:spLocks/>
          </p:cNvSpPr>
          <p:nvPr/>
        </p:nvSpPr>
        <p:spPr bwMode="auto">
          <a:xfrm>
            <a:off x="13951147" y="900886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87" name="Oval 12"/>
          <p:cNvSpPr>
            <a:spLocks/>
          </p:cNvSpPr>
          <p:nvPr/>
        </p:nvSpPr>
        <p:spPr bwMode="auto">
          <a:xfrm>
            <a:off x="14486929" y="920531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6" name="Oval 28"/>
          <p:cNvSpPr>
            <a:spLocks/>
          </p:cNvSpPr>
          <p:nvPr/>
        </p:nvSpPr>
        <p:spPr bwMode="auto">
          <a:xfrm>
            <a:off x="19398554" y="76259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7" name="Oval 29"/>
          <p:cNvSpPr>
            <a:spLocks/>
          </p:cNvSpPr>
          <p:nvPr/>
        </p:nvSpPr>
        <p:spPr bwMode="auto">
          <a:xfrm>
            <a:off x="19380695" y="794742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8" name="Oval 30"/>
          <p:cNvSpPr>
            <a:spLocks/>
          </p:cNvSpPr>
          <p:nvPr/>
        </p:nvSpPr>
        <p:spPr bwMode="auto">
          <a:xfrm>
            <a:off x="18987789" y="800100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09" name="Oval 31"/>
          <p:cNvSpPr>
            <a:spLocks/>
          </p:cNvSpPr>
          <p:nvPr/>
        </p:nvSpPr>
        <p:spPr bwMode="auto">
          <a:xfrm>
            <a:off x="19934336" y="792956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0" name="Oval 32"/>
          <p:cNvSpPr>
            <a:spLocks/>
          </p:cNvSpPr>
          <p:nvPr/>
        </p:nvSpPr>
        <p:spPr bwMode="auto">
          <a:xfrm>
            <a:off x="19630726" y="828675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1" name="Oval 33"/>
          <p:cNvSpPr>
            <a:spLocks/>
          </p:cNvSpPr>
          <p:nvPr/>
        </p:nvSpPr>
        <p:spPr bwMode="auto">
          <a:xfrm>
            <a:off x="19112804" y="83939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2" name="Oval 34"/>
          <p:cNvSpPr>
            <a:spLocks/>
          </p:cNvSpPr>
          <p:nvPr/>
        </p:nvSpPr>
        <p:spPr bwMode="auto">
          <a:xfrm>
            <a:off x="19987914" y="86082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3" name="Oval 35"/>
          <p:cNvSpPr>
            <a:spLocks/>
          </p:cNvSpPr>
          <p:nvPr/>
        </p:nvSpPr>
        <p:spPr bwMode="auto">
          <a:xfrm>
            <a:off x="19398554" y="878681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4" name="Oval 36"/>
          <p:cNvSpPr>
            <a:spLocks/>
          </p:cNvSpPr>
          <p:nvPr/>
        </p:nvSpPr>
        <p:spPr bwMode="auto">
          <a:xfrm>
            <a:off x="19023507" y="8840390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5" name="Oval 37"/>
          <p:cNvSpPr>
            <a:spLocks/>
          </p:cNvSpPr>
          <p:nvPr/>
        </p:nvSpPr>
        <p:spPr bwMode="auto">
          <a:xfrm>
            <a:off x="19202101" y="9233297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6" name="Oval 38"/>
          <p:cNvSpPr>
            <a:spLocks/>
          </p:cNvSpPr>
          <p:nvPr/>
        </p:nvSpPr>
        <p:spPr bwMode="auto">
          <a:xfrm>
            <a:off x="19809320" y="8965406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7" name="Oval 39"/>
          <p:cNvSpPr>
            <a:spLocks/>
          </p:cNvSpPr>
          <p:nvPr/>
        </p:nvSpPr>
        <p:spPr bwMode="auto">
          <a:xfrm>
            <a:off x="20380820" y="887610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8" name="Oval 40"/>
          <p:cNvSpPr>
            <a:spLocks/>
          </p:cNvSpPr>
          <p:nvPr/>
        </p:nvSpPr>
        <p:spPr bwMode="auto">
          <a:xfrm>
            <a:off x="19487851" y="9304734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19" name="Oval 41"/>
          <p:cNvSpPr>
            <a:spLocks/>
          </p:cNvSpPr>
          <p:nvPr/>
        </p:nvSpPr>
        <p:spPr bwMode="auto">
          <a:xfrm>
            <a:off x="20327242" y="9340453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0" name="Oval 42"/>
          <p:cNvSpPr>
            <a:spLocks/>
          </p:cNvSpPr>
          <p:nvPr/>
        </p:nvSpPr>
        <p:spPr bwMode="auto">
          <a:xfrm>
            <a:off x="20487976" y="8036719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  <p:sp>
        <p:nvSpPr>
          <p:cNvPr id="121" name="Oval 43"/>
          <p:cNvSpPr>
            <a:spLocks/>
          </p:cNvSpPr>
          <p:nvPr/>
        </p:nvSpPr>
        <p:spPr bwMode="auto">
          <a:xfrm>
            <a:off x="19845039" y="9947672"/>
            <a:ext cx="125016" cy="12501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569866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5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theme/theme1.xml><?xml version="1.0" encoding="utf-8"?>
<a:theme xmlns:a="http://schemas.openxmlformats.org/drawingml/2006/main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T_CA13_speaker" id="{0D4557B4-9354-4A96-BB66-C2DE527FDE04}" vid="{F8B405AF-B948-4D56-B1F8-87DC2D70DA4D}"/>
    </a:ext>
  </a:extLst>
</a:theme>
</file>

<file path=ppt/theme/theme2.xml><?xml version="1.0" encoding="utf-8"?>
<a:theme xmlns:a="http://schemas.openxmlformats.org/drawingml/2006/main" name="Title &amp; Bullets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T_CA13_speaker" id="{0D4557B4-9354-4A96-BB66-C2DE527FDE04}" vid="{E17C301C-4BA5-44B7-9BED-8E0B39AC2C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strata13</Template>
  <TotalTime>4591</TotalTime>
  <Pages>0</Pages>
  <Words>1476</Words>
  <Characters>0</Characters>
  <Application>Microsoft Macintosh PowerPoint</Application>
  <PresentationFormat>Custom</PresentationFormat>
  <Lines>0</Lines>
  <Paragraphs>360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Consolas</vt:lpstr>
      <vt:lpstr>ＭＳ Ｐゴシック</vt:lpstr>
      <vt:lpstr>Corbel</vt:lpstr>
      <vt:lpstr>Calibri</vt:lpstr>
      <vt:lpstr>Title &amp; Subtitle light</vt:lpstr>
      <vt:lpstr>Title &amp; Bullets light</vt:lpstr>
      <vt:lpstr>Machine Learning on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Spark</dc:title>
  <dc:subject/>
  <dc:creator>shivaram</dc:creator>
  <cp:keywords/>
  <dc:description/>
  <cp:lastModifiedBy>Andy</cp:lastModifiedBy>
  <cp:revision>84</cp:revision>
  <dcterms:created xsi:type="dcterms:W3CDTF">2013-02-22T09:10:08Z</dcterms:created>
  <dcterms:modified xsi:type="dcterms:W3CDTF">2013-02-27T12:36:45Z</dcterms:modified>
</cp:coreProperties>
</file>