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307" r:id="rId3"/>
    <p:sldId id="278" r:id="rId4"/>
    <p:sldId id="283" r:id="rId5"/>
    <p:sldId id="308" r:id="rId6"/>
    <p:sldId id="291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81" r:id="rId45"/>
    <p:sldId id="382" r:id="rId46"/>
    <p:sldId id="383" r:id="rId47"/>
    <p:sldId id="384" r:id="rId48"/>
    <p:sldId id="385" r:id="rId49"/>
    <p:sldId id="346" r:id="rId50"/>
    <p:sldId id="347" r:id="rId51"/>
    <p:sldId id="348" r:id="rId52"/>
    <p:sldId id="349" r:id="rId53"/>
    <p:sldId id="371" r:id="rId54"/>
    <p:sldId id="372" r:id="rId55"/>
    <p:sldId id="373" r:id="rId56"/>
    <p:sldId id="374" r:id="rId57"/>
    <p:sldId id="375" r:id="rId58"/>
    <p:sldId id="376" r:id="rId59"/>
    <p:sldId id="378" r:id="rId60"/>
    <p:sldId id="379" r:id="rId61"/>
    <p:sldId id="386" r:id="rId62"/>
    <p:sldId id="377" r:id="rId63"/>
    <p:sldId id="38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will get different centers, but the three outliers</a:t>
            </a:r>
            <a:r>
              <a:rPr lang="en-US" baseline="0" dirty="0" smtClean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11/25/13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11/25/13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David Kauchak</a:t>
            </a:r>
            <a:br>
              <a:rPr lang="en-US" dirty="0" smtClean="0"/>
            </a:br>
            <a:r>
              <a:rPr lang="en-US" dirty="0" smtClean="0"/>
              <a:t>CS 451 –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609600"/>
          <a:ext cx="8229600" cy="62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Document" r:id="rId4" imgW="7086600" imgH="5486400" progId="Word.Document.8">
                  <p:embed/>
                </p:oleObj>
              </mc:Choice>
              <mc:Fallback>
                <p:oleObj name="Document" r:id="rId4" imgW="7086600" imgH="548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229600" cy="629223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805835"/>
            <a:ext cx="24799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Data from Garber et al.</a:t>
            </a:r>
          </a:p>
          <a:p>
            <a:r>
              <a:rPr lang="en-US" sz="1600" dirty="0"/>
              <a:t>PNAS (98), 2001.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Gene expression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6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7463"/>
            <a:ext cx="8153400" cy="990601"/>
          </a:xfrm>
        </p:spPr>
        <p:txBody>
          <a:bodyPr/>
          <a:lstStyle/>
          <a:p>
            <a:pPr algn="ctr"/>
            <a:r>
              <a:rPr lang="en-US" dirty="0"/>
              <a:t>Face Clustering</a:t>
            </a:r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812800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40719409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638800" cy="50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result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497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Google News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" y="1772651"/>
            <a:ext cx="23622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7" y="1772651"/>
            <a:ext cx="6282623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 search advertising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600200"/>
            <a:ext cx="50292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advertisers and keywords</a:t>
            </a:r>
          </a:p>
          <a:p>
            <a:pPr lvl="1"/>
            <a:r>
              <a:rPr lang="en-US" dirty="0"/>
              <a:t>Keyword </a:t>
            </a:r>
            <a:r>
              <a:rPr lang="en-US" dirty="0" smtClean="0"/>
              <a:t>suggestion</a:t>
            </a:r>
          </a:p>
          <a:p>
            <a:pPr lvl="1"/>
            <a:r>
              <a:rPr lang="en-US" dirty="0" smtClean="0"/>
              <a:t>Performance estimation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14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9144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209800" y="1828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09800" y="3124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209800" y="3810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209800" y="4343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8600" y="49530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/>
              <a:t>Advertiser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981200" y="4876800"/>
            <a:ext cx="129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 err="1"/>
              <a:t>Bidded</a:t>
            </a:r>
            <a:r>
              <a:rPr lang="en-US" sz="2000" u="sng" dirty="0"/>
              <a:t> Keyword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1219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19200" y="2514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219200" y="2514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1219200" y="2667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219200" y="3124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12192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219200" y="3657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V="1">
            <a:off x="1219200" y="3886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2192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2" name="Freeform 26"/>
          <p:cNvSpPr>
            <a:spLocks/>
          </p:cNvSpPr>
          <p:nvPr/>
        </p:nvSpPr>
        <p:spPr bwMode="auto">
          <a:xfrm>
            <a:off x="673100" y="1638300"/>
            <a:ext cx="2146300" cy="1892300"/>
          </a:xfrm>
          <a:custGeom>
            <a:avLst/>
            <a:gdLst/>
            <a:ahLst/>
            <a:cxnLst>
              <a:cxn ang="0">
                <a:pos x="824" y="120"/>
              </a:cxn>
              <a:cxn ang="0">
                <a:pos x="584" y="312"/>
              </a:cxn>
              <a:cxn ang="0">
                <a:pos x="200" y="408"/>
              </a:cxn>
              <a:cxn ang="0">
                <a:pos x="56" y="600"/>
              </a:cxn>
              <a:cxn ang="0">
                <a:pos x="56" y="984"/>
              </a:cxn>
              <a:cxn ang="0">
                <a:pos x="392" y="1080"/>
              </a:cxn>
              <a:cxn ang="0">
                <a:pos x="1016" y="1176"/>
              </a:cxn>
              <a:cxn ang="0">
                <a:pos x="1304" y="984"/>
              </a:cxn>
              <a:cxn ang="0">
                <a:pos x="1304" y="264"/>
              </a:cxn>
              <a:cxn ang="0">
                <a:pos x="1064" y="24"/>
              </a:cxn>
              <a:cxn ang="0">
                <a:pos x="824" y="120"/>
              </a:cxn>
            </a:cxnLst>
            <a:rect l="0" t="0" r="r" b="b"/>
            <a:pathLst>
              <a:path w="1352" h="1192">
                <a:moveTo>
                  <a:pt x="824" y="120"/>
                </a:moveTo>
                <a:cubicBezTo>
                  <a:pt x="744" y="168"/>
                  <a:pt x="688" y="264"/>
                  <a:pt x="584" y="312"/>
                </a:cubicBezTo>
                <a:cubicBezTo>
                  <a:pt x="480" y="360"/>
                  <a:pt x="288" y="360"/>
                  <a:pt x="200" y="408"/>
                </a:cubicBezTo>
                <a:cubicBezTo>
                  <a:pt x="112" y="456"/>
                  <a:pt x="80" y="504"/>
                  <a:pt x="56" y="600"/>
                </a:cubicBezTo>
                <a:cubicBezTo>
                  <a:pt x="32" y="696"/>
                  <a:pt x="0" y="904"/>
                  <a:pt x="56" y="984"/>
                </a:cubicBezTo>
                <a:cubicBezTo>
                  <a:pt x="112" y="1064"/>
                  <a:pt x="232" y="1048"/>
                  <a:pt x="392" y="1080"/>
                </a:cubicBezTo>
                <a:cubicBezTo>
                  <a:pt x="552" y="1112"/>
                  <a:pt x="864" y="1192"/>
                  <a:pt x="1016" y="1176"/>
                </a:cubicBezTo>
                <a:cubicBezTo>
                  <a:pt x="1168" y="1160"/>
                  <a:pt x="1256" y="1136"/>
                  <a:pt x="1304" y="984"/>
                </a:cubicBezTo>
                <a:cubicBezTo>
                  <a:pt x="1352" y="832"/>
                  <a:pt x="1344" y="424"/>
                  <a:pt x="1304" y="264"/>
                </a:cubicBezTo>
                <a:cubicBezTo>
                  <a:pt x="1264" y="104"/>
                  <a:pt x="1144" y="48"/>
                  <a:pt x="1064" y="24"/>
                </a:cubicBezTo>
                <a:cubicBezTo>
                  <a:pt x="984" y="0"/>
                  <a:pt x="904" y="72"/>
                  <a:pt x="824" y="120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647700" y="3378200"/>
            <a:ext cx="2095500" cy="1397000"/>
          </a:xfrm>
          <a:custGeom>
            <a:avLst/>
            <a:gdLst/>
            <a:ahLst/>
            <a:cxnLst>
              <a:cxn ang="0">
                <a:pos x="648" y="128"/>
              </a:cxn>
              <a:cxn ang="0">
                <a:pos x="168" y="32"/>
              </a:cxn>
              <a:cxn ang="0">
                <a:pos x="24" y="320"/>
              </a:cxn>
              <a:cxn ang="0">
                <a:pos x="168" y="704"/>
              </a:cxn>
              <a:cxn ang="0">
                <a:pos x="1032" y="848"/>
              </a:cxn>
              <a:cxn ang="0">
                <a:pos x="1320" y="512"/>
              </a:cxn>
              <a:cxn ang="0">
                <a:pos x="1032" y="176"/>
              </a:cxn>
              <a:cxn ang="0">
                <a:pos x="600" y="128"/>
              </a:cxn>
              <a:cxn ang="0">
                <a:pos x="640" y="126"/>
              </a:cxn>
              <a:cxn ang="0">
                <a:pos x="648" y="128"/>
              </a:cxn>
            </a:cxnLst>
            <a:rect l="0" t="0" r="r" b="b"/>
            <a:pathLst>
              <a:path w="1320" h="880">
                <a:moveTo>
                  <a:pt x="648" y="128"/>
                </a:moveTo>
                <a:cubicBezTo>
                  <a:pt x="576" y="88"/>
                  <a:pt x="272" y="0"/>
                  <a:pt x="168" y="32"/>
                </a:cubicBezTo>
                <a:cubicBezTo>
                  <a:pt x="64" y="64"/>
                  <a:pt x="24" y="208"/>
                  <a:pt x="24" y="320"/>
                </a:cubicBezTo>
                <a:cubicBezTo>
                  <a:pt x="24" y="432"/>
                  <a:pt x="0" y="616"/>
                  <a:pt x="168" y="704"/>
                </a:cubicBezTo>
                <a:cubicBezTo>
                  <a:pt x="336" y="792"/>
                  <a:pt x="840" y="880"/>
                  <a:pt x="1032" y="848"/>
                </a:cubicBezTo>
                <a:cubicBezTo>
                  <a:pt x="1224" y="816"/>
                  <a:pt x="1320" y="624"/>
                  <a:pt x="1320" y="512"/>
                </a:cubicBezTo>
                <a:cubicBezTo>
                  <a:pt x="1320" y="400"/>
                  <a:pt x="1152" y="240"/>
                  <a:pt x="1032" y="176"/>
                </a:cubicBezTo>
                <a:cubicBezTo>
                  <a:pt x="912" y="112"/>
                  <a:pt x="665" y="136"/>
                  <a:pt x="600" y="128"/>
                </a:cubicBezTo>
                <a:cubicBezTo>
                  <a:pt x="535" y="120"/>
                  <a:pt x="632" y="126"/>
                  <a:pt x="640" y="126"/>
                </a:cubicBezTo>
                <a:cubicBezTo>
                  <a:pt x="648" y="126"/>
                  <a:pt x="646" y="128"/>
                  <a:pt x="648" y="128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 rot="-1898387">
            <a:off x="1469666" y="2065408"/>
            <a:ext cx="1015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bids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90600" y="55626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~10M nodes</a:t>
            </a:r>
          </a:p>
        </p:txBody>
      </p:sp>
    </p:spTree>
    <p:extLst>
      <p:ext uri="{BB962C8B-B14F-4D97-AF65-F5344CB8AC3E}">
        <p14:creationId xmlns:p14="http://schemas.microsoft.com/office/powerpoint/2010/main" val="1470576770"/>
      </p:ext>
    </p:extLst>
  </p:cSld>
  <p:clrMapOvr>
    <a:masterClrMapping/>
  </p:clrMapOvr>
  <p:transition xmlns:p14="http://schemas.microsoft.com/office/powerpoint/2010/main" advTm="146813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828800"/>
            <a:ext cx="50292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</a:t>
            </a:r>
            <a:r>
              <a:rPr lang="en-US" dirty="0" smtClean="0"/>
              <a:t>of </a:t>
            </a:r>
            <a:r>
              <a:rPr lang="en-US" dirty="0"/>
              <a:t>users</a:t>
            </a:r>
          </a:p>
          <a:p>
            <a:pPr lvl="1"/>
            <a:r>
              <a:rPr lang="en-US" dirty="0"/>
              <a:t>Targeted advertising</a:t>
            </a:r>
          </a:p>
          <a:p>
            <a:pPr lvl="1"/>
            <a:r>
              <a:rPr lang="en-US" dirty="0"/>
              <a:t>Exploratory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Clusters of the Web Graph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pagerank</a:t>
            </a:r>
            <a:r>
              <a:rPr lang="en-US" dirty="0"/>
              <a:t> computation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990600" y="5562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~100M nodes</a:t>
            </a: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17526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0668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1066800" y="2667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219200" y="2590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1371600" y="2743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1371600" y="2133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371600" y="3429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19812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28600" y="4426803"/>
            <a:ext cx="3581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Who-messages-</a:t>
            </a:r>
            <a:r>
              <a:rPr lang="en-US" dirty="0" smtClean="0"/>
              <a:t>who IM/text/twitter </a:t>
            </a: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953573571"/>
      </p:ext>
    </p:extLst>
  </p:cSld>
  <p:clrMapOvr>
    <a:masterClrMapping/>
  </p:clrMapOvr>
  <p:transition xmlns:p14="http://schemas.microsoft.com/office/powerpoint/2010/main" advTm="9331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dirty="0" smtClean="0"/>
              <a:t>Data visualization</a:t>
            </a:r>
            <a:endParaRPr lang="en-US" sz="3300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8460" y="1533360"/>
            <a:ext cx="8153400" cy="15430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400" dirty="0"/>
              <a:t>Wise et al, “Visualizing the non-visual” PNNL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ThemeScapes</a:t>
            </a:r>
            <a:r>
              <a:rPr lang="en-US" sz="2400" dirty="0"/>
              <a:t>, </a:t>
            </a:r>
            <a:r>
              <a:rPr lang="en-US" sz="2400" dirty="0" err="1"/>
              <a:t>Cartia</a:t>
            </a:r>
            <a:endParaRPr lang="en-US" sz="2400" dirty="0"/>
          </a:p>
          <a:p>
            <a:pPr lvl="1" eaLnBrk="1" hangingPunct="1"/>
            <a:r>
              <a:rPr lang="en-US" sz="1700" dirty="0">
                <a:solidFill>
                  <a:schemeClr val="folHlink"/>
                </a:solidFill>
                <a:ea typeface="ＭＳ Ｐゴシック" charset="-128"/>
              </a:rPr>
              <a:t>[Mountain height = cluster size]</a:t>
            </a:r>
            <a:endParaRPr lang="en-US" sz="1700" dirty="0">
              <a:ea typeface="ＭＳ Ｐゴシック" charset="-128"/>
            </a:endParaRPr>
          </a:p>
        </p:txBody>
      </p:sp>
      <p:pic>
        <p:nvPicPr>
          <p:cNvPr id="26628" name="Picture 4" descr="themeview800"/>
          <p:cNvPicPr>
            <a:picLocks noChangeAspect="1" noChangeArrowheads="1"/>
          </p:cNvPicPr>
          <p:nvPr/>
        </p:nvPicPr>
        <p:blipFill>
          <a:blip r:embed="rId2"/>
          <a:srcRect l="3448" t="2156" r="3448" b="3009"/>
          <a:stretch>
            <a:fillRect/>
          </a:stretch>
        </p:blipFill>
        <p:spPr bwMode="auto">
          <a:xfrm>
            <a:off x="0" y="3132138"/>
            <a:ext cx="45720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starr_re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45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24600" y="2721968"/>
            <a:ext cx="2441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are some of the issues for clustering?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4855568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rgbClr val="FF0000"/>
                </a:solidFill>
              </a:rPr>
              <a:t> clustering algorithms have you seen/used?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/>
              <a:t>Representation for clustering</a:t>
            </a:r>
            <a:endParaRPr lang="en-US" dirty="0" smtClean="0"/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How do we represent an example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Similarity</a:t>
            </a:r>
            <a:r>
              <a:rPr lang="en-US" dirty="0">
                <a:ea typeface="ＭＳ Ｐゴシック" charset="-128"/>
              </a:rPr>
              <a:t>/</a:t>
            </a:r>
            <a:r>
              <a:rPr lang="en-US" dirty="0" smtClean="0">
                <a:ea typeface="ＭＳ Ｐゴシック" charset="-128"/>
              </a:rPr>
              <a:t>distance between examples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Flat clustering or hierarchical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Number of clusters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Fixed a priori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Data </a:t>
            </a:r>
            <a:r>
              <a:rPr lang="en-US" dirty="0">
                <a:ea typeface="ＭＳ Ｐゴシック" charset="-128"/>
              </a:rPr>
              <a:t>driven</a:t>
            </a:r>
            <a:r>
              <a:rPr lang="en-US" dirty="0" smtClean="0">
                <a:ea typeface="ＭＳ Ｐゴシック" charset="-128"/>
              </a:rPr>
              <a:t>?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Final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office hours today</a:t>
            </a:r>
          </a:p>
        </p:txBody>
      </p:sp>
    </p:spTree>
    <p:extLst>
      <p:ext uri="{BB962C8B-B14F-4D97-AF65-F5344CB8AC3E}">
        <p14:creationId xmlns:p14="http://schemas.microsoft.com/office/powerpoint/2010/main" val="122097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Flat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Refine it iteratively</a:t>
            </a:r>
            <a:endParaRPr lang="en-US" sz="1200" dirty="0" smtClean="0">
              <a:ea typeface="ＭＳ Ｐゴシック" charset="-128"/>
            </a:endParaRPr>
          </a:p>
          <a:p>
            <a:pPr lvl="2" eaLnBrk="1" hangingPunct="1"/>
            <a:r>
              <a:rPr lang="en-US" i="1" dirty="0" smtClean="0">
                <a:ea typeface="ＭＳ Ｐゴシック" charset="-128"/>
              </a:rPr>
              <a:t>K </a:t>
            </a:r>
            <a:r>
              <a:rPr lang="en-US" dirty="0" smtClean="0">
                <a:ea typeface="ＭＳ Ｐゴシック" charset="-128"/>
              </a:rPr>
              <a:t>means clustering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Model based clustering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Spectral clustering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Hierarchical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Hard clustering: Each example belongs to exactly one cluster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Soft clustering: An example can belong to more than one cluster (probabilistic)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Makes more sense for applications like creating </a:t>
            </a:r>
            <a:r>
              <a:rPr lang="en-US" sz="2000" dirty="0" err="1" smtClean="0">
                <a:ea typeface="ＭＳ Ｐゴシック" charset="-128"/>
              </a:rPr>
              <a:t>browsable</a:t>
            </a:r>
            <a:r>
              <a:rPr lang="en-US" sz="2000" dirty="0" smtClean="0">
                <a:ea typeface="ＭＳ Ｐゴシック" charset="-128"/>
              </a:rPr>
              <a:t> hierarchies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You may want to put a pair of sneakers in two clusters: (</a:t>
            </a:r>
            <a:r>
              <a:rPr lang="en-US" sz="2000" dirty="0" err="1" smtClean="0">
                <a:ea typeface="ＭＳ Ｐゴシック" charset="-128"/>
              </a:rPr>
              <a:t>i</a:t>
            </a:r>
            <a:r>
              <a:rPr lang="en-US" sz="2000" dirty="0" smtClean="0">
                <a:ea typeface="ＭＳ Ｐゴシック" charset="-128"/>
              </a:rPr>
              <a:t>) sports apparel and (ii) shoes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dirty="0" smtClean="0"/>
              <a:t>Assign/cluster each example to closest center</a:t>
            </a:r>
          </a:p>
          <a:p>
            <a:pPr lvl="1" eaLnBrk="1" hangingPunct="1"/>
            <a:r>
              <a:rPr lang="en-US" sz="2000" dirty="0" smtClean="0"/>
              <a:t>Recalculate centers as the mean of the points </a:t>
            </a:r>
            <a:r>
              <a:rPr lang="en-US" sz="2000" dirty="0"/>
              <a:t>in a </a:t>
            </a:r>
            <a:r>
              <a:rPr lang="en-US" sz="2000" dirty="0" smtClean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1633" y="6138333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Supervised learning: given labeled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5126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16792" y="3309780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3471343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1" y="2384769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8" y="3642909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7" y="4633260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1" y="5457411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41633" y="229766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1633" y="294922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341633" y="373480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341633" y="4698795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1633" y="5512050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06899" y="6040209"/>
            <a:ext cx="256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do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distance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601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</a:t>
            </a:r>
            <a:r>
              <a:rPr lang="en-US" sz="2000" b="1" dirty="0" smtClean="0">
                <a:solidFill>
                  <a:srgbClr val="FF0000"/>
                </a:solidFill>
              </a:rPr>
              <a:t>distance</a:t>
            </a:r>
            <a:r>
              <a:rPr lang="en-US" sz="2000" dirty="0" smtClean="0"/>
              <a:t>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hat distance measure should we use?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good for spatial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Clustering documents (e.g. wine data)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2057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One feature for each word.  The value is the number of times that word occurs.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Documents </a:t>
            </a:r>
            <a:r>
              <a:rPr lang="en-US" sz="2400" dirty="0"/>
              <a:t>are points or vectors in this </a:t>
            </a:r>
            <a:r>
              <a:rPr lang="en-US" sz="2400" dirty="0" smtClean="0"/>
              <a:t>space</a:t>
            </a: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3741725"/>
            <a:ext cx="5029200" cy="3048000"/>
            <a:chOff x="1602" y="1317"/>
            <a:chExt cx="2556" cy="1686"/>
          </a:xfrm>
        </p:grpSpPr>
        <p:pic>
          <p:nvPicPr>
            <p:cNvPr id="5" name="Picture 5" descr="RR-v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2" y="1317"/>
              <a:ext cx="2556" cy="1686"/>
            </a:xfrm>
            <a:prstGeom prst="rect">
              <a:avLst/>
            </a:prstGeom>
            <a:noFill/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12" y="1584"/>
              <a:ext cx="144" cy="6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160" y="1872"/>
              <a:ext cx="33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60" y="2160"/>
              <a:ext cx="120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91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12" y="2304"/>
              <a:ext cx="672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When Euclidean distance doesn’t work</a:t>
            </a:r>
            <a:endParaRPr lang="en-US" sz="3200" b="0" dirty="0"/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228600" y="2937808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Which document is closest to q using Euclidian distance?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Which do you think should be closer?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7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Issues with Euclidian distance</a:t>
            </a:r>
            <a:endParaRPr lang="en-US" sz="4000" b="0" dirty="0"/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31748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400" y="1905001"/>
            <a:ext cx="3276600" cy="4691063"/>
          </a:xfrm>
        </p:spPr>
        <p:txBody>
          <a:bodyPr/>
          <a:lstStyle/>
          <a:p>
            <a:pPr eaLnBrk="1" hangingPunct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Euclidean distance between </a:t>
            </a:r>
            <a:r>
              <a:rPr lang="en-US" sz="2000" i="1" dirty="0" smtClean="0">
                <a:solidFill>
                  <a:srgbClr val="0000FF"/>
                </a:solidFill>
              </a:rPr>
              <a:t>q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is </a:t>
            </a:r>
            <a:r>
              <a:rPr lang="en-US" sz="2000" dirty="0" smtClean="0"/>
              <a:t>large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but, the distribution </a:t>
            </a:r>
            <a:r>
              <a:rPr lang="en-US" sz="2000" dirty="0"/>
              <a:t>of terms in the query </a:t>
            </a:r>
            <a:r>
              <a:rPr lang="en-US" sz="2000" i="1" dirty="0">
                <a:solidFill>
                  <a:srgbClr val="0000FF"/>
                </a:solidFill>
              </a:rPr>
              <a:t>q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the distribution of terms </a:t>
            </a:r>
            <a:r>
              <a:rPr lang="en-US" sz="2000" dirty="0"/>
              <a:t>in </a:t>
            </a:r>
            <a:r>
              <a:rPr lang="en-US" sz="2000" dirty="0" smtClean="0"/>
              <a:t>the document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</a:t>
            </a:r>
            <a:r>
              <a:rPr lang="en-US" sz="2000" dirty="0" smtClean="0"/>
              <a:t>are very similar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>
                <a:solidFill>
                  <a:srgbClr val="008000"/>
                </a:solidFill>
              </a:rPr>
              <a:t>This is not what we want!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osine similarity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4379" y="84179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16723"/>
              </p:ext>
            </p:extLst>
          </p:nvPr>
        </p:nvGraphicFramePr>
        <p:xfrm>
          <a:off x="838200" y="1709738"/>
          <a:ext cx="60261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3" imgW="2794000" imgH="660400" progId="Equation.3">
                  <p:embed/>
                </p:oleObj>
              </mc:Choice>
              <mc:Fallback>
                <p:oleObj name="Equation" r:id="rId3" imgW="2794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9738"/>
                        <a:ext cx="6026150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57200" y="41148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457200" y="64008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57200" y="4648200"/>
            <a:ext cx="914400" cy="1752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57200" y="5562600"/>
            <a:ext cx="33528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57200" y="4191000"/>
            <a:ext cx="3048000" cy="2209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75300" y="43434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575300" y="66294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575300" y="5791200"/>
            <a:ext cx="4445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575300" y="6400800"/>
            <a:ext cx="9017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575300" y="6096000"/>
            <a:ext cx="7493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Right Arrow 15"/>
          <p:cNvSpPr/>
          <p:nvPr/>
        </p:nvSpPr>
        <p:spPr bwMode="auto">
          <a:xfrm>
            <a:off x="4343400" y="5257800"/>
            <a:ext cx="609600" cy="533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3270870"/>
            <a:ext cx="346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correlated with the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angle between two vectors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648" y="6016260"/>
            <a:ext cx="7765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Unupervised</a:t>
            </a:r>
            <a:r>
              <a:rPr lang="en-US" sz="2400" dirty="0" smtClean="0">
                <a:solidFill>
                  <a:srgbClr val="0000FF"/>
                </a:solidFill>
              </a:rPr>
              <a:t> learning: given data, i.e. examples, but no labels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cosine similarity is a similarity between 0 and 1, with things that are similar 1 and not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want a distance measure, cosine distance: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68931"/>
              </p:ext>
            </p:extLst>
          </p:nvPr>
        </p:nvGraphicFramePr>
        <p:xfrm>
          <a:off x="1981200" y="3886200"/>
          <a:ext cx="38873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3" imgW="1295400" imgH="203200" progId="Equation.3">
                  <p:embed/>
                </p:oleObj>
              </mc:Choice>
              <mc:Fallback>
                <p:oleObj name="Equation" r:id="rId3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887304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632" y="5132136"/>
            <a:ext cx="7860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good for text data and many other “real world” data sets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is computationally friendly since we only need to consider features that have non-zero values </a:t>
            </a:r>
            <a:r>
              <a:rPr lang="en-US" sz="2400" b="1" dirty="0" smtClean="0">
                <a:solidFill>
                  <a:srgbClr val="0000FF"/>
                </a:solidFill>
              </a:rPr>
              <a:t>both</a:t>
            </a:r>
            <a:r>
              <a:rPr lang="en-US" sz="2400" dirty="0" smtClean="0">
                <a:solidFill>
                  <a:srgbClr val="0000FF"/>
                </a:solidFill>
              </a:rPr>
              <a:t> examples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9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61044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dirty="0" smtClean="0">
                <a:solidFill>
                  <a:srgbClr val="FF0000"/>
                </a:solidFill>
              </a:rPr>
              <a:t>here are the cluster centers?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4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</a:t>
            </a:r>
            <a:r>
              <a:rPr lang="en-US" sz="2800" dirty="0" smtClean="0">
                <a:solidFill>
                  <a:srgbClr val="FF0000"/>
                </a:solidFill>
              </a:rPr>
              <a:t>ow do we calculate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4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of the points in the cluster:</a:t>
            </a:r>
            <a:endParaRPr lang="en-US" dirty="0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95513"/>
              </p:ext>
            </p:extLst>
          </p:nvPr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43200" y="5181600"/>
            <a:ext cx="117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11475"/>
              </p:ext>
            </p:extLst>
          </p:nvPr>
        </p:nvGraphicFramePr>
        <p:xfrm>
          <a:off x="3048000" y="5715000"/>
          <a:ext cx="2616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Equation" r:id="rId5" imgW="1117600" imgH="317500" progId="Equation.3">
                  <p:embed/>
                </p:oleObj>
              </mc:Choice>
              <mc:Fallback>
                <p:oleObj name="Equation" r:id="rId5" imgW="1117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26162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10070"/>
              </p:ext>
            </p:extLst>
          </p:nvPr>
        </p:nvGraphicFramePr>
        <p:xfrm>
          <a:off x="6172200" y="5562600"/>
          <a:ext cx="19319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Equation" r:id="rId7" imgW="825500" imgH="444500" progId="Equation.3">
                  <p:embed/>
                </p:oleObj>
              </mc:Choice>
              <mc:Fallback>
                <p:oleObj name="Equation" r:id="rId7" imgW="825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931987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00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97754"/>
              </p:ext>
            </p:extLst>
          </p:nvPr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13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that is, the sum of the squared distances from each point to the associated cluster center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506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9802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each step of k-means move towards reducing this loss function (or at least not increasing)?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10537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This isn’t quite a complete proof/argument, but: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Any other assignment would end up in a larger loss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The mean of a set of values minimizes the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0698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6590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mean that k-means will always find the minimum loss/clustering?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4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9021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NO!  It will find </a:t>
            </a:r>
            <a:r>
              <a:rPr lang="en-US" sz="2400" i="1" dirty="0" smtClean="0">
                <a:solidFill>
                  <a:srgbClr val="0000FF"/>
                </a:solidFill>
              </a:rPr>
              <a:t>a minimum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Unfortunately, the k-means loss function is generally not convex and for most problems has many, many minima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86111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K-means variations/parameters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800" dirty="0" smtClean="0"/>
              <a:t>Start with some initial cluster centers</a:t>
            </a:r>
          </a:p>
          <a:p>
            <a:pPr marL="0" indent="0" eaLnBrk="1" hangingPunct="1">
              <a:buFont typeface="Wingdings" charset="2"/>
              <a:buNone/>
            </a:pPr>
            <a:endParaRPr lang="en-US" sz="2800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8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/>
              <a:t>Recalculate centers as the mean of the points in a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2800" y="52578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some other variations/parameters we haven’t specified?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1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86200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3962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572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863" y="5899868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Given some example without labels, do something!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K-means variations/parameters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Convergence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</a:t>
            </a:r>
            <a:r>
              <a:rPr lang="en-US" dirty="0" smtClean="0">
                <a:ea typeface="ＭＳ Ｐゴシック" charset="-128"/>
              </a:rPr>
              <a:t>iterations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K!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61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would happen here?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3253" y="6132096"/>
            <a:ext cx="280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Seed selection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2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</a:t>
            </a:r>
            <a:r>
              <a:rPr lang="en-US" sz="2400" dirty="0" smtClean="0"/>
              <a:t> drastically based </a:t>
            </a:r>
            <a:r>
              <a:rPr lang="en-US" sz="2400" dirty="0"/>
              <a:t>on random seed </a:t>
            </a:r>
            <a:r>
              <a:rPr lang="en-US" sz="2400" dirty="0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Some </a:t>
            </a:r>
            <a:r>
              <a:rPr lang="en-US" sz="2400" dirty="0"/>
              <a:t>seeds can result in poor convergence rate, or convergence to sub-optimal </a:t>
            </a:r>
            <a:r>
              <a:rPr lang="en-US" sz="2400" dirty="0" err="1" smtClean="0"/>
              <a:t>clusterings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charset="-128"/>
              </a:rPr>
              <a:t>Common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Random centers in the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Randomly pick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Points least </a:t>
            </a:r>
            <a:r>
              <a:rPr lang="en-US" sz="2000" dirty="0">
                <a:ea typeface="ＭＳ Ｐゴシック" charset="-128"/>
              </a:rPr>
              <a:t>similar to any existing</a:t>
            </a:r>
            <a:r>
              <a:rPr lang="en-US" sz="2000" dirty="0" smtClean="0">
                <a:ea typeface="ＭＳ Ｐゴシック" charset="-128"/>
              </a:rPr>
              <a:t> center (furthest centers heuristic)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CC"/>
                </a:solidFill>
                <a:ea typeface="ＭＳ Ｐゴシック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Initialize with the results of another</a:t>
            </a:r>
            <a:r>
              <a:rPr lang="en-US" sz="2000" dirty="0" smtClean="0">
                <a:ea typeface="ＭＳ Ｐゴシック" charset="-128"/>
              </a:rPr>
              <a:t> clustering method</a:t>
            </a:r>
            <a:endParaRPr 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6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centers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2 to K:</a:t>
            </a:r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i</a:t>
            </a:r>
            <a:r>
              <a:rPr lang="en-US" dirty="0" smtClean="0"/>
              <a:t> = point that is furthest from </a:t>
            </a:r>
            <a:r>
              <a:rPr lang="en-US" b="1" dirty="0" smtClean="0"/>
              <a:t>any</a:t>
            </a:r>
            <a:r>
              <a:rPr lang="en-US" dirty="0" smtClean="0"/>
              <a:t> previous centers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00665"/>
              </p:ext>
            </p:extLst>
          </p:nvPr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3" imgW="2286000" imgH="520700" progId="Equation.3">
                  <p:embed/>
                </p:oleObj>
              </mc:Choice>
              <mc:Fallback>
                <p:oleObj name="Equation" r:id="rId3" imgW="228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smallest distance from x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point with the largest distance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Pick a random point for the first center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1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9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1103" y="6071755"/>
            <a:ext cx="5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issues/concerns with this approach?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4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851662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k = 4, which points will get chosen?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7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learn clusters/groups without any label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customer segmentation (i.e. grouping)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image compression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bioinformatics: learn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important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1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we do a number of trials, will we get different centers?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4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Doesn’t deal well with outliers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for k = 2 to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</a:t>
            </a:r>
            <a:r>
              <a:rPr lang="en-US" b="1" dirty="0" smtClean="0"/>
              <a:t>N</a:t>
            </a:r>
            <a:r>
              <a:rPr lang="en-US" dirty="0" smtClean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= min d(x</a:t>
            </a:r>
            <a:r>
              <a:rPr lang="en-US" baseline="-25000" dirty="0" smtClean="0"/>
              <a:t>i</a:t>
            </a:r>
            <a:r>
              <a:rPr lang="en-US" dirty="0" smtClean="0"/>
              <a:t>, μ</a:t>
            </a:r>
            <a:r>
              <a:rPr lang="en-US" baseline="-25000" dirty="0" smtClean="0"/>
              <a:t>1…k-1</a:t>
            </a:r>
            <a:r>
              <a:rPr lang="en-US" dirty="0" smtClean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= randomly pick point </a:t>
            </a:r>
            <a:r>
              <a:rPr lang="en-US" b="1" i="1" dirty="0" smtClean="0">
                <a:solidFill>
                  <a:srgbClr val="FF6600"/>
                </a:solidFill>
              </a:rPr>
              <a:t>proportionate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FF6600"/>
                </a:solidFill>
              </a:rPr>
              <a:t>s</a:t>
            </a:r>
            <a:endParaRPr lang="en-US" b="1" i="1" baseline="-25000" dirty="0" smtClean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84" y="5601368"/>
            <a:ext cx="298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does this help?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1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for k = 2 to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</a:t>
            </a:r>
            <a:r>
              <a:rPr lang="en-US" b="1" dirty="0" smtClean="0"/>
              <a:t>N</a:t>
            </a:r>
            <a:r>
              <a:rPr lang="en-US" dirty="0" smtClean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= min d(x</a:t>
            </a:r>
            <a:r>
              <a:rPr lang="en-US" baseline="-25000" dirty="0" smtClean="0"/>
              <a:t>i</a:t>
            </a:r>
            <a:r>
              <a:rPr lang="en-US" dirty="0" smtClean="0"/>
              <a:t>, μ</a:t>
            </a:r>
            <a:r>
              <a:rPr lang="en-US" baseline="-25000" dirty="0" smtClean="0"/>
              <a:t>1…k-1</a:t>
            </a:r>
            <a:r>
              <a:rPr lang="en-US" dirty="0" smtClean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= randomly pick point </a:t>
            </a:r>
            <a:r>
              <a:rPr lang="en-US" b="1" i="1" dirty="0" smtClean="0">
                <a:solidFill>
                  <a:srgbClr val="FF6600"/>
                </a:solidFill>
              </a:rPr>
              <a:t>proportionate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FF6600"/>
                </a:solidFill>
              </a:rPr>
              <a:t>s</a:t>
            </a:r>
            <a:endParaRPr lang="en-US" b="1" i="1" baseline="-25000" dirty="0" smtClean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00" y="490621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Makes it possible to select other points</a:t>
            </a:r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if #points &gt;&gt; #outliers, we will pick good points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Makes it non-deterministic, which will help with random runs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Nice theoretical guarantees!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7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</a:t>
            </a:r>
            <a:r>
              <a:rPr lang="en-US" dirty="0" smtClean="0"/>
              <a:t>supervised learning: clustering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extract</a:t>
            </a:r>
          </a:p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1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into classes/clusters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42999" y="5638800"/>
            <a:ext cx="72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No</a:t>
            </a:r>
            <a:r>
              <a:rPr lang="en-US" sz="2400" dirty="0" smtClean="0">
                <a:solidFill>
                  <a:srgbClr val="FF6600"/>
                </a:solidFill>
              </a:rPr>
              <a:t> “supervision”, we’re only given data and want to find natural groupings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learning: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Another category: learning probabilities/parameters for models without supervision</a:t>
            </a:r>
          </a:p>
          <a:p>
            <a:pPr lvl="1"/>
            <a:r>
              <a:rPr lang="en-US" sz="2400" dirty="0" smtClean="0"/>
              <a:t>Learn a translation dictionary</a:t>
            </a:r>
          </a:p>
          <a:p>
            <a:pPr lvl="1"/>
            <a:r>
              <a:rPr lang="en-US" sz="2400" dirty="0" smtClean="0"/>
              <a:t>Learn a grammar for a language</a:t>
            </a:r>
          </a:p>
          <a:p>
            <a:pPr lvl="1"/>
            <a:r>
              <a:rPr lang="en-US" sz="2400" dirty="0" smtClean="0"/>
              <a:t>Learn the social graph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676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chemeClr val="folHlink"/>
                </a:solidFill>
              </a:rPr>
              <a:t>Clustering</a:t>
            </a:r>
            <a:r>
              <a:rPr lang="en-US" dirty="0"/>
              <a:t>: the process of grouping a set of objects into classes of similar objects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sz="2600" dirty="0" smtClean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Applications?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9344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4153</TotalTime>
  <Words>1682</Words>
  <Application>Microsoft Macintosh PowerPoint</Application>
  <PresentationFormat>On-screen Show (4:3)</PresentationFormat>
  <Paragraphs>311</Paragraphs>
  <Slides>63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Median</vt:lpstr>
      <vt:lpstr>Document</vt:lpstr>
      <vt:lpstr>Equation</vt:lpstr>
      <vt:lpstr>Unsupervised learning</vt:lpstr>
      <vt:lpstr>Administrative</vt:lpstr>
      <vt:lpstr>Supervised learning</vt:lpstr>
      <vt:lpstr>Unsupervised learning</vt:lpstr>
      <vt:lpstr>Unsupervised learning</vt:lpstr>
      <vt:lpstr>Unsupervised learning applications</vt:lpstr>
      <vt:lpstr>Unsupervised learning: clustering</vt:lpstr>
      <vt:lpstr>Unsupervised learning: modeling</vt:lpstr>
      <vt:lpstr>Clustering</vt:lpstr>
      <vt:lpstr>PowerPoint Presentation</vt:lpstr>
      <vt:lpstr>Face Clustering</vt:lpstr>
      <vt:lpstr>Face clustering</vt:lpstr>
      <vt:lpstr>Search result clustering</vt:lpstr>
      <vt:lpstr>Google News</vt:lpstr>
      <vt:lpstr>Clustering in search advertising</vt:lpstr>
      <vt:lpstr>Clustering applications</vt:lpstr>
      <vt:lpstr>Data visualization</vt:lpstr>
      <vt:lpstr>A data set with clear cluster structure</vt:lpstr>
      <vt:lpstr>Issues for clustering</vt:lpstr>
      <vt:lpstr>Clustering Algorithms</vt:lpstr>
      <vt:lpstr>Hard vs. soft clustering</vt:lpstr>
      <vt:lpstr>K-means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</vt:lpstr>
      <vt:lpstr>K-means</vt:lpstr>
      <vt:lpstr>K-means</vt:lpstr>
      <vt:lpstr>Distance measures</vt:lpstr>
      <vt:lpstr>Clustering documents (e.g. wine data)</vt:lpstr>
      <vt:lpstr>When Euclidean distance doesn’t work</vt:lpstr>
      <vt:lpstr>Issues with Euclidian distance</vt:lpstr>
      <vt:lpstr>cosine similarity</vt:lpstr>
      <vt:lpstr>cosine distance</vt:lpstr>
      <vt:lpstr>K-means</vt:lpstr>
      <vt:lpstr>K-means</vt:lpstr>
      <vt:lpstr>K-means</vt:lpstr>
      <vt:lpstr>K-means loss function</vt:lpstr>
      <vt:lpstr>Minimizing k-means loss</vt:lpstr>
      <vt:lpstr>Minimizing k-means loss</vt:lpstr>
      <vt:lpstr>Minimizing k-means loss</vt:lpstr>
      <vt:lpstr>Minimizing k-means loss</vt:lpstr>
      <vt:lpstr>K-means variations/parameters</vt:lpstr>
      <vt:lpstr>K-means variations/parameters</vt:lpstr>
      <vt:lpstr>K-means: Initialize centers randomly</vt:lpstr>
      <vt:lpstr>Seed choice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K-means++</vt:lpstr>
      <vt:lpstr>K-means++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Kauchak</cp:lastModifiedBy>
  <cp:revision>234</cp:revision>
  <dcterms:created xsi:type="dcterms:W3CDTF">2013-09-08T20:10:23Z</dcterms:created>
  <dcterms:modified xsi:type="dcterms:W3CDTF">2013-11-25T17:47:33Z</dcterms:modified>
</cp:coreProperties>
</file>