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9"/>
  </p:notesMasterIdLst>
  <p:sldIdLst>
    <p:sldId id="369" r:id="rId2"/>
    <p:sldId id="418" r:id="rId3"/>
    <p:sldId id="370" r:id="rId4"/>
    <p:sldId id="372" r:id="rId5"/>
    <p:sldId id="481" r:id="rId6"/>
    <p:sldId id="484" r:id="rId7"/>
    <p:sldId id="405" r:id="rId8"/>
    <p:sldId id="483" r:id="rId9"/>
    <p:sldId id="488" r:id="rId10"/>
    <p:sldId id="489" r:id="rId11"/>
    <p:sldId id="549" r:id="rId12"/>
    <p:sldId id="487" r:id="rId13"/>
    <p:sldId id="486" r:id="rId14"/>
    <p:sldId id="550" r:id="rId15"/>
    <p:sldId id="491" r:id="rId16"/>
    <p:sldId id="389" r:id="rId17"/>
    <p:sldId id="390" r:id="rId18"/>
    <p:sldId id="394" r:id="rId19"/>
    <p:sldId id="398" r:id="rId20"/>
    <p:sldId id="397" r:id="rId21"/>
    <p:sldId id="485" r:id="rId22"/>
    <p:sldId id="493" r:id="rId23"/>
    <p:sldId id="494" r:id="rId24"/>
    <p:sldId id="406" r:id="rId25"/>
    <p:sldId id="407" r:id="rId26"/>
    <p:sldId id="492" r:id="rId27"/>
    <p:sldId id="408" r:id="rId28"/>
    <p:sldId id="410" r:id="rId29"/>
    <p:sldId id="411" r:id="rId30"/>
    <p:sldId id="417" r:id="rId31"/>
    <p:sldId id="496" r:id="rId32"/>
    <p:sldId id="552" r:id="rId33"/>
    <p:sldId id="495" r:id="rId34"/>
    <p:sldId id="553" r:id="rId35"/>
    <p:sldId id="497" r:id="rId36"/>
    <p:sldId id="554" r:id="rId37"/>
    <p:sldId id="498" r:id="rId38"/>
    <p:sldId id="555" r:id="rId39"/>
    <p:sldId id="499" r:id="rId40"/>
    <p:sldId id="556" r:id="rId41"/>
    <p:sldId id="557" r:id="rId42"/>
    <p:sldId id="558" r:id="rId43"/>
    <p:sldId id="559" r:id="rId44"/>
    <p:sldId id="560" r:id="rId45"/>
    <p:sldId id="500" r:id="rId46"/>
    <p:sldId id="561" r:id="rId47"/>
    <p:sldId id="5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EE3"/>
    <a:srgbClr val="EF851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4" autoAdjust="0"/>
    <p:restoredTop sz="94676" autoAdjust="0"/>
  </p:normalViewPr>
  <p:slideViewPr>
    <p:cSldViewPr>
      <p:cViewPr varScale="1">
        <p:scale>
          <a:sx n="107" d="100"/>
          <a:sy n="107" d="100"/>
        </p:scale>
        <p:origin x="-9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C9ACB-7A00-4B3F-979D-E4C6E26A417C}" type="slidenum">
              <a:rPr lang="en-US"/>
              <a:pPr/>
              <a:t>37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5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AC3B2-67C6-4685-8FDA-F7ADC9850F2F}" type="slidenum">
              <a:rPr lang="en-US"/>
              <a:pPr/>
              <a:t>39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5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C901B-536F-470A-97BE-E6E6F0CDDCBE}" type="slidenum">
              <a:rPr lang="en-US"/>
              <a:pPr/>
              <a:t>45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C901B-536F-470A-97BE-E6E6F0CDDCBE}" type="slidenum">
              <a:rPr lang="en-US"/>
              <a:pPr/>
              <a:t>46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C1D49-22FC-43D1-9AEF-4D339032ED74}" type="slidenum">
              <a:rPr lang="en-US"/>
              <a:pPr/>
              <a:t>47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CS-409: </a:t>
            </a:r>
            <a:r>
              <a:rPr lang="el-GR" dirty="0" err="1" smtClean="0"/>
              <a:t>Αντικειμενοστρεφής</a:t>
            </a:r>
            <a:r>
              <a:rPr lang="el-GR" dirty="0" smtClean="0"/>
              <a:t> </a:t>
            </a:r>
            <a:r>
              <a:rPr lang="el-GR" dirty="0" err="1" smtClean="0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 smtClean="0"/>
              <a:t>Αντικειμενοστρεφής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Similarity and Distance</a:t>
            </a:r>
          </a:p>
          <a:p>
            <a:r>
              <a:rPr lang="en-US" dirty="0" smtClean="0"/>
              <a:t>Sketching, Locality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3" y="4448183"/>
            <a:ext cx="4878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 </a:t>
            </a:r>
            <a:r>
              <a:rPr lang="en-US" dirty="0" err="1" smtClean="0"/>
              <a:t>D1</a:t>
            </a:r>
            <a:r>
              <a:rPr lang="en-US" dirty="0" smtClean="0"/>
              <a:t>, </a:t>
            </a:r>
            <a:r>
              <a:rPr lang="en-US" dirty="0" err="1" smtClean="0"/>
              <a:t>D2</a:t>
            </a:r>
            <a:r>
              <a:rPr lang="en-US" dirty="0" smtClean="0"/>
              <a:t> are in the “</a:t>
            </a:r>
            <a:r>
              <a:rPr lang="en-US" dirty="0" smtClean="0">
                <a:solidFill>
                  <a:srgbClr val="EF8511"/>
                </a:solidFill>
              </a:rPr>
              <a:t>same direction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Document D3 is on the </a:t>
            </a:r>
            <a:r>
              <a:rPr lang="en-US" dirty="0" smtClean="0">
                <a:solidFill>
                  <a:srgbClr val="0070C0"/>
                </a:solidFill>
              </a:rPr>
              <a:t>same plane </a:t>
            </a:r>
            <a:r>
              <a:rPr lang="en-US" dirty="0" smtClean="0"/>
              <a:t>as D1, D2</a:t>
            </a:r>
          </a:p>
          <a:p>
            <a:endParaRPr lang="en-US" dirty="0"/>
          </a:p>
          <a:p>
            <a:r>
              <a:rPr lang="en-US" dirty="0" smtClean="0"/>
              <a:t>Document D3 is </a:t>
            </a:r>
            <a:r>
              <a:rPr lang="en-US" dirty="0" smtClean="0">
                <a:solidFill>
                  <a:srgbClr val="EF8511"/>
                </a:solidFill>
              </a:rPr>
              <a:t>orthogonal</a:t>
            </a:r>
            <a:r>
              <a:rPr lang="en-US" dirty="0" smtClean="0"/>
              <a:t> to the rest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541116"/>
              </p:ext>
            </p:extLst>
          </p:nvPr>
        </p:nvGraphicFramePr>
        <p:xfrm>
          <a:off x="469545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D3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6248397" y="4299466"/>
            <a:ext cx="5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563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56388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268" y="4114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574084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microsoft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8043" y="62484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{Obama, election}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105400"/>
            <a:ext cx="1219200" cy="533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48399" y="5448301"/>
            <a:ext cx="408145" cy="19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398" y="4484132"/>
            <a:ext cx="546973" cy="115466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51674" y="5638799"/>
            <a:ext cx="296721" cy="286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3" y="4448183"/>
            <a:ext cx="4878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 </a:t>
            </a:r>
            <a:r>
              <a:rPr lang="en-US" dirty="0" err="1" smtClean="0">
                <a:solidFill>
                  <a:srgbClr val="00B050"/>
                </a:solidFill>
              </a:rPr>
              <a:t>D1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 smtClean="0"/>
              <a:t> are in the “</a:t>
            </a:r>
            <a:r>
              <a:rPr lang="en-US" dirty="0" smtClean="0">
                <a:solidFill>
                  <a:srgbClr val="EF8511"/>
                </a:solidFill>
              </a:rPr>
              <a:t>same direction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 smtClean="0">
                <a:solidFill>
                  <a:srgbClr val="0DDEE3"/>
                </a:solidFill>
              </a:rPr>
              <a:t>D3</a:t>
            </a:r>
            <a:r>
              <a:rPr lang="en-US" dirty="0" smtClean="0"/>
              <a:t> is on the </a:t>
            </a:r>
            <a:r>
              <a:rPr lang="en-US" dirty="0" smtClean="0">
                <a:solidFill>
                  <a:srgbClr val="0070C0"/>
                </a:solidFill>
              </a:rPr>
              <a:t>same plane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rgbClr val="00B050"/>
                </a:solidFill>
              </a:rPr>
              <a:t>D1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D2</a:t>
            </a:r>
          </a:p>
          <a:p>
            <a:endParaRPr lang="en-US" dirty="0"/>
          </a:p>
          <a:p>
            <a:r>
              <a:rPr lang="en-US" dirty="0" smtClean="0"/>
              <a:t>Document </a:t>
            </a:r>
            <a:r>
              <a:rPr lang="en-US" dirty="0" smtClean="0">
                <a:solidFill>
                  <a:srgbClr val="FF0000"/>
                </a:solidFill>
              </a:rPr>
              <a:t>D4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EF8511"/>
                </a:solidFill>
              </a:rPr>
              <a:t>orthogonal</a:t>
            </a:r>
            <a:r>
              <a:rPr lang="en-US" dirty="0" smtClean="0"/>
              <a:t> to the rest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947735"/>
              </p:ext>
            </p:extLst>
          </p:nvPr>
        </p:nvGraphicFramePr>
        <p:xfrm>
          <a:off x="469545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D3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6248397" y="4299466"/>
            <a:ext cx="5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563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56388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268" y="4114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574084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microsoft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8043" y="62484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{Obama, election}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448301"/>
            <a:ext cx="457200" cy="1905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48399" y="5448301"/>
            <a:ext cx="408145" cy="19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398" y="5257800"/>
            <a:ext cx="228602" cy="3810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51674" y="5638799"/>
            <a:ext cx="296721" cy="286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534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Sim</a:t>
            </a:r>
            <a:r>
              <a:rPr lang="en-US" dirty="0" smtClean="0"/>
              <a:t>(X,Y) = </a:t>
            </a:r>
            <a:r>
              <a:rPr lang="en-US" dirty="0" err="1" smtClean="0"/>
              <a:t>cos</a:t>
            </a:r>
            <a:r>
              <a:rPr lang="en-US" dirty="0" smtClean="0"/>
              <a:t>(X,Y)</a:t>
            </a:r>
          </a:p>
          <a:p>
            <a:pPr lvl="1"/>
            <a:r>
              <a:rPr lang="en-US" sz="2600" dirty="0" smtClean="0"/>
              <a:t>The cosine of the angle between X and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the vectors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aligned (correlated) </a:t>
            </a:r>
            <a:r>
              <a:rPr lang="en-US" dirty="0" smtClean="0"/>
              <a:t>angle is </a:t>
            </a:r>
            <a:r>
              <a:rPr lang="en-US" dirty="0" smtClean="0">
                <a:solidFill>
                  <a:srgbClr val="0070C0"/>
                </a:solidFill>
              </a:rPr>
              <a:t>zero degrees </a:t>
            </a:r>
            <a:r>
              <a:rPr lang="en-US" dirty="0" smtClean="0"/>
              <a:t>and </a:t>
            </a:r>
            <a:r>
              <a:rPr lang="en-US" dirty="0" err="1" smtClean="0"/>
              <a:t>cos</a:t>
            </a:r>
            <a:r>
              <a:rPr lang="en-US" dirty="0" smtClean="0"/>
              <a:t>(X,Y)=1</a:t>
            </a:r>
          </a:p>
          <a:p>
            <a:r>
              <a:rPr lang="en-US" dirty="0" smtClean="0"/>
              <a:t>If the vectors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orthogonal </a:t>
            </a:r>
            <a:r>
              <a:rPr lang="en-US" dirty="0" smtClean="0"/>
              <a:t>(no common coordinates) angle is </a:t>
            </a:r>
            <a:r>
              <a:rPr lang="en-US" dirty="0" smtClean="0">
                <a:solidFill>
                  <a:srgbClr val="0070C0"/>
                </a:solidFill>
              </a:rPr>
              <a:t>90 degrees </a:t>
            </a:r>
            <a:r>
              <a:rPr lang="en-US" dirty="0" smtClean="0"/>
              <a:t>and </a:t>
            </a:r>
            <a:r>
              <a:rPr lang="en-US" dirty="0" err="1" smtClean="0"/>
              <a:t>cos</a:t>
            </a:r>
            <a:r>
              <a:rPr lang="en-US" dirty="0" smtClean="0"/>
              <a:t>(X,Y)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Cosine is commonly used for comparing </a:t>
            </a:r>
            <a:r>
              <a:rPr lang="en-US" dirty="0" smtClean="0">
                <a:solidFill>
                  <a:srgbClr val="0070C0"/>
                </a:solidFill>
              </a:rPr>
              <a:t>documents</a:t>
            </a:r>
            <a:r>
              <a:rPr lang="en-US" dirty="0" smtClean="0"/>
              <a:t>, where we assume that the vectors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normalized </a:t>
            </a:r>
            <a:r>
              <a:rPr lang="en-US" dirty="0" smtClean="0"/>
              <a:t>by the document length.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219200"/>
            <a:ext cx="50260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Cosine </a:t>
            </a:r>
            <a:r>
              <a:rPr lang="en-US" dirty="0" smtClean="0"/>
              <a:t>Similarity - math</a:t>
            </a:r>
            <a:endParaRPr lang="en-US" dirty="0"/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74812"/>
            <a:ext cx="8001000" cy="472598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If </a:t>
            </a:r>
            <a:r>
              <a:rPr lang="en-US" sz="2000" i="1" dirty="0" err="1">
                <a:cs typeface="Times New Roman" pitchFamily="18" charset="0"/>
              </a:rPr>
              <a:t>d</a:t>
            </a:r>
            <a:r>
              <a:rPr lang="en-US" sz="2000" i="1" baseline="-30000" dirty="0" err="1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 err="1">
                <a:cs typeface="Times New Roman" pitchFamily="18" charset="0"/>
              </a:rPr>
              <a:t>d</a:t>
            </a:r>
            <a:r>
              <a:rPr lang="en-US" sz="2000" i="1" baseline="-30000" dirty="0" err="1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</a:t>
            </a:r>
            <a:r>
              <a:rPr lang="en-US" sz="2000" dirty="0" smtClean="0">
                <a:cs typeface="Times New Roman" pitchFamily="18" charset="0"/>
              </a:rPr>
              <a:t>vectors</a:t>
            </a:r>
            <a:r>
              <a:rPr lang="en-US" sz="2000" dirty="0">
                <a:cs typeface="Times New Roman" pitchFamily="18" charset="0"/>
              </a:rPr>
              <a:t>, then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 err="1">
                <a:solidFill>
                  <a:srgbClr val="0070C0"/>
                </a:solidFill>
                <a:cs typeface="Times New Roman" pitchFamily="18" charset="0"/>
              </a:rPr>
              <a:t>cos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(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,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) =  (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) / ||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||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</a:t>
            </a:r>
            <a:r>
              <a:rPr lang="en-US" sz="20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cs typeface="Times New Roman" pitchFamily="18" charset="0"/>
              </a:rPr>
              <a:t>   </a:t>
            </a:r>
            <a:r>
              <a:rPr lang="en-US" sz="1800" dirty="0">
                <a:cs typeface="Times New Roman" pitchFamily="18" charset="0"/>
              </a:rPr>
              <a:t>where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800" dirty="0">
                <a:cs typeface="Times New Roman" pitchFamily="18" charset="0"/>
              </a:rPr>
              <a:t> indicates vector dot product and || </a:t>
            </a:r>
            <a:r>
              <a:rPr lang="en-US" sz="1800" i="1" dirty="0">
                <a:cs typeface="Times New Roman" pitchFamily="18" charset="0"/>
              </a:rPr>
              <a:t>d </a:t>
            </a:r>
            <a:r>
              <a:rPr lang="en-US" sz="1800" dirty="0">
                <a:cs typeface="Times New Roman" pitchFamily="18" charset="0"/>
              </a:rPr>
              <a:t>|| is  the   length of vector </a:t>
            </a:r>
            <a:r>
              <a:rPr lang="en-US" sz="1800" i="1" dirty="0">
                <a:cs typeface="Times New Roman" pitchFamily="18" charset="0"/>
              </a:rPr>
              <a:t>d</a:t>
            </a:r>
            <a:r>
              <a:rPr lang="en-US" sz="1800" dirty="0">
                <a:cs typeface="Times New Roman" pitchFamily="18" charset="0"/>
              </a:rPr>
              <a:t>.</a:t>
            </a:r>
            <a:r>
              <a:rPr lang="en-US" sz="2400" dirty="0">
                <a:cs typeface="Times New Roman" pitchFamily="18" charset="0"/>
              </a:rPr>
              <a:t>  </a:t>
            </a:r>
          </a:p>
          <a:p>
            <a:pPr marL="2514600" lvl="4" indent="-342900" algn="just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i="1" dirty="0">
                <a:cs typeface="Times New Roman" pitchFamily="18" charset="0"/>
              </a:rPr>
              <a:t>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=  3 2 0 5 0 0 0 2 0 0 	</a:t>
            </a:r>
            <a:endParaRPr lang="en-US" sz="180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=  1 0 0 0 0 0 0 1 0 2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  </a:t>
            </a:r>
            <a:endParaRPr lang="en-US" sz="20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cs typeface="Times New Roman" pitchFamily="18" charset="0"/>
              </a:rPr>
              <a:t>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 (42)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   </a:t>
            </a:r>
            <a:endParaRPr lang="en-US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cs typeface="Times New Roman" pitchFamily="18" charset="0"/>
              </a:rPr>
              <a:t>   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(1*1+0*0+0*0+0*0+0*0+0*0+0*0+1*1+0*0+2*2)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(6)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   	</a:t>
            </a:r>
            <a:r>
              <a:rPr lang="en-US" sz="1800" dirty="0" err="1">
                <a:solidFill>
                  <a:srgbClr val="0070C0"/>
                </a:solidFill>
                <a:cs typeface="Times New Roman" pitchFamily="18" charset="0"/>
              </a:rPr>
              <a:t>cos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( </a:t>
            </a:r>
            <a:r>
              <a:rPr lang="en-US" sz="18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rgbClr val="0070C0"/>
                </a:solidFill>
                <a:cs typeface="Times New Roman" pitchFamily="18" charset="0"/>
              </a:rPr>
              <a:t>, </a:t>
            </a:r>
            <a:r>
              <a:rPr lang="en-US" sz="18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) = .3150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69545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D3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6248397" y="4299466"/>
            <a:ext cx="5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8400" y="563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62600" y="56388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268" y="4114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574084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microsoft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8043" y="62484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{Obama, election}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48400" y="5105400"/>
            <a:ext cx="1219200" cy="533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48399" y="5448301"/>
            <a:ext cx="408145" cy="19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398" y="4484132"/>
            <a:ext cx="546973" cy="115466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51674" y="5638799"/>
            <a:ext cx="296721" cy="286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4572000"/>
            <a:ext cx="4756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Cos(</a:t>
            </a:r>
            <a:r>
              <a:rPr lang="en-US" dirty="0" smtClean="0">
                <a:solidFill>
                  <a:srgbClr val="00B050"/>
                </a:solidFill>
              </a:rPr>
              <a:t>D1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 smtClean="0"/>
              <a:t>) = 1</a:t>
            </a:r>
          </a:p>
          <a:p>
            <a:endParaRPr lang="en-US" dirty="0"/>
          </a:p>
          <a:p>
            <a:r>
              <a:rPr lang="en-US" dirty="0" smtClean="0"/>
              <a:t>Cos (</a:t>
            </a:r>
            <a:r>
              <a:rPr lang="en-US" dirty="0" smtClean="0">
                <a:solidFill>
                  <a:srgbClr val="00B0F0"/>
                </a:solidFill>
              </a:rPr>
              <a:t>D3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D1</a:t>
            </a:r>
            <a:r>
              <a:rPr lang="en-US" dirty="0" smtClean="0"/>
              <a:t>) = Cos(</a:t>
            </a:r>
            <a:r>
              <a:rPr lang="en-US" dirty="0" smtClean="0">
                <a:solidFill>
                  <a:srgbClr val="00B0F0"/>
                </a:solidFill>
              </a:rPr>
              <a:t>D3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 smtClean="0"/>
              <a:t>) = 4/5</a:t>
            </a:r>
          </a:p>
          <a:p>
            <a:endParaRPr lang="en-US" dirty="0"/>
          </a:p>
          <a:p>
            <a:r>
              <a:rPr lang="en-US" dirty="0" smtClean="0"/>
              <a:t>Cos(</a:t>
            </a:r>
            <a:r>
              <a:rPr lang="en-US" dirty="0" smtClean="0">
                <a:solidFill>
                  <a:srgbClr val="FF0000"/>
                </a:solidFill>
              </a:rPr>
              <a:t>D4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D1</a:t>
            </a:r>
            <a:r>
              <a:rPr lang="en-US" dirty="0" smtClean="0"/>
              <a:t>) = Cos(</a:t>
            </a:r>
            <a:r>
              <a:rPr lang="en-US" dirty="0" smtClean="0">
                <a:solidFill>
                  <a:srgbClr val="FF0000"/>
                </a:solidFill>
              </a:rPr>
              <a:t>D4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D2</a:t>
            </a:r>
            <a:r>
              <a:rPr lang="en-US" dirty="0" smtClean="0"/>
              <a:t>) = Cos(</a:t>
            </a:r>
            <a:r>
              <a:rPr lang="en-US" dirty="0" smtClean="0">
                <a:solidFill>
                  <a:srgbClr val="FF0000"/>
                </a:solidFill>
              </a:rPr>
              <a:t>D4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F0"/>
                </a:solidFill>
              </a:rPr>
              <a:t>D3</a:t>
            </a:r>
            <a:r>
              <a:rPr lang="en-US" dirty="0" smtClean="0"/>
              <a:t>)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</a:t>
            </a:r>
            <a:r>
              <a:rPr lang="en-US" dirty="0"/>
              <a:t>measure of how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</a:t>
            </a:r>
            <a:r>
              <a:rPr lang="en-US" dirty="0" smtClean="0"/>
              <a:t>two </a:t>
            </a:r>
            <a:r>
              <a:rPr lang="en-US" dirty="0"/>
              <a:t>data </a:t>
            </a:r>
            <a:r>
              <a:rPr lang="en-US" dirty="0" smtClean="0"/>
              <a:t>objects are</a:t>
            </a:r>
          </a:p>
          <a:p>
            <a:pPr lvl="1"/>
            <a:r>
              <a:rPr lang="en-US" dirty="0"/>
              <a:t>A function that maps pairs of objects to real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/>
              <a:t>Lower when objects are more </a:t>
            </a:r>
            <a:r>
              <a:rPr lang="en-US" dirty="0" smtClean="0"/>
              <a:t>alike</a:t>
            </a:r>
          </a:p>
          <a:p>
            <a:pPr lvl="1"/>
            <a:r>
              <a:rPr lang="en-US" dirty="0" smtClean="0"/>
              <a:t>Higher when two objects </a:t>
            </a:r>
            <a:r>
              <a:rPr lang="en-US" smtClean="0"/>
              <a:t>are different</a:t>
            </a:r>
            <a:endParaRPr lang="en-US" dirty="0"/>
          </a:p>
          <a:p>
            <a:r>
              <a:rPr lang="en-US" dirty="0"/>
              <a:t>Minimum </a:t>
            </a:r>
            <a:r>
              <a:rPr lang="en-US" dirty="0" smtClean="0"/>
              <a:t>distance is 0, when comparing an object with itself.</a:t>
            </a:r>
            <a:endParaRPr lang="en-US" dirty="0"/>
          </a:p>
          <a:p>
            <a:r>
              <a:rPr lang="en-US" dirty="0"/>
              <a:t>Upper limit </a:t>
            </a:r>
            <a:r>
              <a:rPr lang="en-US" dirty="0" smtClean="0"/>
              <a:t>varies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distance function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 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distance </a:t>
            </a:r>
            <a:r>
              <a:rPr lang="en-US" dirty="0" smtClean="0">
                <a:solidFill>
                  <a:srgbClr val="FF0000"/>
                </a:solidFill>
              </a:rPr>
              <a:t>metric </a:t>
            </a:r>
            <a:r>
              <a:rPr lang="en-US" dirty="0" smtClean="0"/>
              <a:t>if </a:t>
            </a:r>
            <a:r>
              <a:rPr lang="en-US" dirty="0"/>
              <a:t>it is a function from pairs of </a:t>
            </a:r>
            <a:r>
              <a:rPr lang="en-US" dirty="0" smtClean="0"/>
              <a:t>objects to </a:t>
            </a:r>
            <a:r>
              <a:rPr lang="en-US" dirty="0"/>
              <a:t>real numbers such that: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&gt;</a:t>
            </a:r>
            <a:r>
              <a:rPr lang="en-US" dirty="0"/>
              <a:t> 0.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non-negativity</a:t>
            </a:r>
            <a:r>
              <a:rPr lang="en-US" dirty="0" smtClean="0"/>
              <a:t>)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0 </a:t>
            </a:r>
            <a:r>
              <a:rPr lang="en-US" dirty="0" err="1"/>
              <a:t>iff</a:t>
            </a:r>
            <a:r>
              <a:rPr lang="en-US" dirty="0"/>
              <a:t> x = y</a:t>
            </a:r>
            <a:r>
              <a:rPr lang="en-US" dirty="0" smtClean="0"/>
              <a:t>.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 smtClean="0"/>
              <a:t>)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d(</a:t>
            </a:r>
            <a:r>
              <a:rPr lang="en-US" dirty="0" err="1"/>
              <a:t>y,x</a:t>
            </a:r>
            <a:r>
              <a:rPr lang="en-US" dirty="0" smtClean="0"/>
              <a:t>).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 smtClean="0"/>
              <a:t>)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&lt;</a:t>
            </a:r>
            <a:r>
              <a:rPr lang="en-US" dirty="0"/>
              <a:t> d(</a:t>
            </a:r>
            <a:r>
              <a:rPr lang="en-US" dirty="0" err="1"/>
              <a:t>x,z</a:t>
            </a:r>
            <a:r>
              <a:rPr lang="en-US" dirty="0"/>
              <a:t>) + d(</a:t>
            </a:r>
            <a:r>
              <a:rPr lang="en-US" dirty="0" err="1"/>
              <a:t>z,y</a:t>
            </a:r>
            <a:r>
              <a:rPr lang="en-US" dirty="0"/>
              <a:t>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triangle inequality 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868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Triangle inequality guarantees that the distance function is </a:t>
            </a:r>
            <a:r>
              <a:rPr lang="en-US" dirty="0">
                <a:solidFill>
                  <a:srgbClr val="EF8511"/>
                </a:solidFill>
              </a:rPr>
              <a:t>well-behaved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direct connection is the shortest distance</a:t>
            </a:r>
          </a:p>
          <a:p>
            <a:pPr lvl="1"/>
            <a:endParaRPr lang="en-US" dirty="0"/>
          </a:p>
          <a:p>
            <a:r>
              <a:rPr lang="en-US" dirty="0" smtClean="0"/>
              <a:t>It is useful also for proving useful </a:t>
            </a:r>
            <a:r>
              <a:rPr lang="en-US" dirty="0" smtClean="0">
                <a:solidFill>
                  <a:srgbClr val="0070C0"/>
                </a:solidFill>
              </a:rPr>
              <a:t>properties</a:t>
            </a:r>
            <a:r>
              <a:rPr lang="en-US" dirty="0" smtClean="0"/>
              <a:t> about the data.</a:t>
            </a:r>
          </a:p>
        </p:txBody>
      </p:sp>
    </p:spTree>
    <p:extLst>
      <p:ext uri="{BB962C8B-B14F-4D97-AF65-F5344CB8AC3E}">
        <p14:creationId xmlns:p14="http://schemas.microsoft.com/office/powerpoint/2010/main" val="1573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Distances for real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b="1" dirty="0" err="1" smtClean="0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dirty="0" smtClean="0"/>
                  <a:t> </a:t>
                </a:r>
                <a:r>
                  <a:rPr lang="en-US" dirty="0"/>
                  <a:t>norms or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Minkowski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distance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 ⋯+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b="1" dirty="0" err="1" smtClean="0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/>
                  <a:t> norm: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Euclidean </a:t>
                </a:r>
                <a:r>
                  <a:rPr lang="en-US" dirty="0" smtClean="0"/>
                  <a:t>distance: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 ⋯+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b="1" dirty="0" err="1" smtClean="0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norm: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Manhattan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 ⋯+|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b="1" baseline="-250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norm: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,…,|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limit of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as </a:t>
                </a:r>
                <a:r>
                  <a:rPr lang="en-US" dirty="0">
                    <a:solidFill>
                      <a:srgbClr val="0070C0"/>
                    </a:solidFill>
                  </a:rPr>
                  <a:t>p</a:t>
                </a:r>
                <a:r>
                  <a:rPr lang="en-US" dirty="0"/>
                  <a:t> goes to infinity.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2000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82465" y="5301734"/>
            <a:ext cx="45833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norms are known to be distance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405A-8A81-4511-B9EE-142060F86931}" type="slidenum">
              <a:rPr lang="en-US"/>
              <a:pPr/>
              <a:t>19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Example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Distances</a:t>
            </a:r>
            <a:endParaRPr lang="en-US" dirty="0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 flipH="1">
            <a:off x="2667000" y="2286000"/>
            <a:ext cx="2746375" cy="2284413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12925" y="46053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</a:t>
            </a:r>
            <a:r>
              <a:rPr lang="en-US" sz="2400" dirty="0"/>
              <a:t>= (5,5)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41925" y="17097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y</a:t>
            </a:r>
            <a:r>
              <a:rPr lang="en-US" sz="2400" dirty="0" smtClean="0"/>
              <a:t> </a:t>
            </a:r>
            <a:r>
              <a:rPr lang="en-US" sz="2400" dirty="0"/>
              <a:t>= (9,8)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2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=</m:t>
                      </m:r>
                      <m:rad>
                        <m:radPr>
                          <m:degHide m:val="on"/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i="1" dirty="0">
                              <a:latin typeface="Cambria Math"/>
                            </a:rPr>
                            <m:t>4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+3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400" i="1" dirty="0" smtClean="0">
                          <a:latin typeface="Cambria Math"/>
                        </a:rPr>
                        <m:t>= 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blipFill rotWithShape="1">
                <a:blip r:embed="rId2"/>
                <a:stretch>
                  <a:fillRect l="-2381" t="-46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590800" y="22098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0" name="AutoShape 8"/>
          <p:cNvCxnSpPr>
            <a:cxnSpLocks noChangeShapeType="1"/>
          </p:cNvCxnSpPr>
          <p:nvPr/>
        </p:nvCxnSpPr>
        <p:spPr bwMode="auto">
          <a:xfrm flipV="1">
            <a:off x="2895600" y="2362200"/>
            <a:ext cx="2590800" cy="2286000"/>
          </a:xfrm>
          <a:prstGeom prst="bentConnector3">
            <a:avLst>
              <a:gd name="adj1" fmla="val 100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1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=4+3 </m:t>
                      </m:r>
                      <m:r>
                        <a:rPr lang="en-US" sz="2400" i="1" dirty="0">
                          <a:latin typeface="Cambria Math"/>
                        </a:rPr>
                        <m:t>= 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2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622" t="-5109" b="-102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022725" y="4148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89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46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CC33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CC33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</m:e>
                      </m:func>
                      <m:r>
                        <a:rPr lang="en-US" sz="2400" i="1" dirty="0" smtClean="0">
                          <a:latin typeface="Cambria Math"/>
                        </a:rPr>
                        <m:t>⁡= 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532" t="-5147" b="-110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305558" y="2209800"/>
            <a:ext cx="148431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02706" y="4469871"/>
            <a:ext cx="148431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AND DISTANCE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Thanks to:</a:t>
            </a:r>
          </a:p>
          <a:p>
            <a:r>
              <a:rPr lang="en-US" dirty="0"/>
              <a:t>Tan, Steinbach, </a:t>
            </a:r>
            <a:r>
              <a:rPr lang="en-US" dirty="0" smtClean="0"/>
              <a:t>and Kumar, “Introduction to Data Mining”</a:t>
            </a:r>
          </a:p>
          <a:p>
            <a:r>
              <a:rPr lang="en-US" dirty="0" err="1" smtClean="0"/>
              <a:t>Rajaraman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Ullman, “Mining Massive Datasets”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80241" y="1525417"/>
            <a:ext cx="2157501" cy="2165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928193">
            <a:off x="5090356" y="1842092"/>
            <a:ext cx="1520611" cy="1498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3277" y="1525417"/>
            <a:ext cx="2154465" cy="2165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  <a:endCxn id="10" idx="2"/>
          </p:cNvCxnSpPr>
          <p:nvPr/>
        </p:nvCxnSpPr>
        <p:spPr>
          <a:xfrm>
            <a:off x="5860510" y="1525417"/>
            <a:ext cx="0" cy="216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83277" y="2591255"/>
            <a:ext cx="2134769" cy="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4849" y="2591737"/>
            <a:ext cx="59129" cy="7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8" idx="1"/>
            <a:endCxn id="15" idx="5"/>
          </p:cNvCxnSpPr>
          <p:nvPr/>
        </p:nvCxnSpPr>
        <p:spPr>
          <a:xfrm flipH="1" flipV="1">
            <a:off x="5875319" y="2657189"/>
            <a:ext cx="1287481" cy="610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 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29649" y="22092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4572000"/>
            <a:ext cx="736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Green</a:t>
            </a:r>
            <a:r>
              <a:rPr lang="en-US" sz="2400" dirty="0" smtClean="0"/>
              <a:t>: All points y at distance </a:t>
            </a:r>
            <a:r>
              <a:rPr lang="en-US" sz="2400" dirty="0" err="1" smtClean="0">
                <a:solidFill>
                  <a:srgbClr val="00B050"/>
                </a:solidFill>
              </a:rPr>
              <a:t>L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x,y</a:t>
            </a:r>
            <a:r>
              <a:rPr lang="en-US" sz="2400" dirty="0" smtClean="0">
                <a:solidFill>
                  <a:srgbClr val="00B050"/>
                </a:solidFill>
              </a:rPr>
              <a:t>) = r </a:t>
            </a:r>
            <a:r>
              <a:rPr lang="en-US" sz="2400" dirty="0" smtClean="0"/>
              <a:t>from point 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257800"/>
            <a:ext cx="7131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: All points y at distance </a:t>
            </a:r>
            <a:r>
              <a:rPr lang="en-US" sz="2400" dirty="0" err="1" smtClean="0">
                <a:solidFill>
                  <a:srgbClr val="0070C0"/>
                </a:solidFill>
              </a:rPr>
              <a:t>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x,y</a:t>
            </a:r>
            <a:r>
              <a:rPr lang="en-US" sz="2400" dirty="0" smtClean="0">
                <a:solidFill>
                  <a:srgbClr val="0070C0"/>
                </a:solidFill>
              </a:rPr>
              <a:t>) = r </a:t>
            </a:r>
            <a:r>
              <a:rPr lang="en-US" sz="2400" dirty="0" smtClean="0"/>
              <a:t>from point x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 smtClean="0"/>
                  <a:t>: All points y at distance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x,y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 = r </a:t>
                </a:r>
                <a:r>
                  <a:rPr lang="en-US" sz="2400" dirty="0" smtClean="0"/>
                  <a:t>from point x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80" t="-9211" r="-25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distances for sets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dirty="0" smtClean="0"/>
              <a:t>We can apply all the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distances to the cases of sets of attributes, with or without counts, if we represent the sets as vectors</a:t>
            </a:r>
          </a:p>
          <a:p>
            <a:pPr lvl="1"/>
            <a:r>
              <a:rPr lang="en-US" dirty="0" smtClean="0"/>
              <a:t>E.g., a transaction is a 0/1 vector</a:t>
            </a:r>
          </a:p>
          <a:p>
            <a:pPr lvl="1"/>
            <a:r>
              <a:rPr lang="en-US" dirty="0" smtClean="0"/>
              <a:t>E.g., a document is a vector of 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into distances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Jaccard distance: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𝐽</m:t>
                      </m:r>
                      <m:r>
                        <a:rPr lang="en-US" b="0" i="1" dirty="0" smtClean="0">
                          <a:latin typeface="Cambria Math"/>
                        </a:rPr>
                        <m:t>𝐷</m:t>
                      </m:r>
                      <m:r>
                        <a:rPr lang="en-US" i="1" dirty="0" smtClean="0">
                          <a:latin typeface="Cambria Math"/>
                        </a:rPr>
                        <m:t>𝑖𝑠𝑡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= 1 – </m:t>
                      </m:r>
                      <m:r>
                        <a:rPr lang="en-US" i="1" dirty="0" err="1" smtClean="0">
                          <a:latin typeface="Cambria Math"/>
                        </a:rPr>
                        <m:t>𝐽𝑆𝑖𝑚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Jaccard</a:t>
                </a:r>
                <a:r>
                  <a:rPr lang="en-US" dirty="0" smtClean="0"/>
                  <a:t> Distance is a metric</a:t>
                </a:r>
              </a:p>
              <a:p>
                <a:endParaRPr lang="en-US" dirty="0"/>
              </a:p>
              <a:p>
                <a:r>
                  <a:rPr lang="en-US" dirty="0" smtClean="0"/>
                  <a:t>Cosine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𝐷𝑖𝑠𝑡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= 1−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/>
                        </a:rPr>
                        <m:t>cos</m:t>
                      </m:r>
                      <m:r>
                        <a:rPr lang="en-US" i="1" dirty="0" smtClean="0">
                          <a:latin typeface="Cambria Math"/>
                        </a:rPr>
                        <m:t>⁡(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Cosine distance is a metric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8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704-7849-4E0C-BCE2-8C7D6B79E35D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 smtClean="0"/>
              <a:t>Jaccard</a:t>
            </a:r>
            <a:r>
              <a:rPr lang="en-US" dirty="0" smtClean="0"/>
              <a:t> Distance </a:t>
            </a:r>
            <a:r>
              <a:rPr lang="en-US" dirty="0"/>
              <a:t>Is a Distance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JDist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/>
              <a:t>) = 0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) = 1</a:t>
            </a:r>
            <a:endParaRPr lang="en-US" dirty="0">
              <a:sym typeface="Symbol" pitchFamily="18" charset="2"/>
            </a:endParaRPr>
          </a:p>
          <a:p>
            <a:r>
              <a:rPr lang="en-US" dirty="0" err="1" smtClean="0">
                <a:sym typeface="Symbol" pitchFamily="18" charset="2"/>
              </a:rPr>
              <a:t>JDist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 err="1" smtClean="0">
                <a:sym typeface="Symbol" pitchFamily="18" charset="2"/>
              </a:rPr>
              <a:t>JDist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by </a:t>
            </a:r>
            <a:r>
              <a:rPr lang="en-US" dirty="0">
                <a:sym typeface="Symbol" pitchFamily="18" charset="2"/>
              </a:rPr>
              <a:t>symmetry of </a:t>
            </a:r>
            <a:r>
              <a:rPr lang="en-US" dirty="0" smtClean="0">
                <a:sym typeface="Symbol" pitchFamily="18" charset="2"/>
              </a:rPr>
              <a:t>intersection</a:t>
            </a:r>
          </a:p>
          <a:p>
            <a:r>
              <a:rPr lang="en-US" dirty="0" err="1" smtClean="0">
                <a:sym typeface="Symbol" pitchFamily="18" charset="2"/>
              </a:rPr>
              <a:t>JDist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 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since intersection of X,Y cannot be bigger than the union.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/>
            <a:r>
              <a:rPr lang="en-US" dirty="0" smtClean="0">
                <a:sym typeface="Symbol" pitchFamily="18" charset="2"/>
              </a:rPr>
              <a:t>Follows from the fact that </a:t>
            </a:r>
            <a:r>
              <a:rPr lang="en-US" dirty="0" err="1" smtClean="0">
                <a:sym typeface="Symbol" pitchFamily="18" charset="2"/>
              </a:rPr>
              <a:t>JSim</a:t>
            </a:r>
            <a:r>
              <a:rPr lang="en-US" dirty="0" smtClean="0">
                <a:sym typeface="Symbol" pitchFamily="18" charset="2"/>
              </a:rPr>
              <a:t>(X,Y) is the probability of randomly selected element from the union of X and Y to belong to the intersection</a:t>
            </a:r>
          </a:p>
        </p:txBody>
      </p:sp>
    </p:spTree>
    <p:extLst>
      <p:ext uri="{BB962C8B-B14F-4D97-AF65-F5344CB8AC3E}">
        <p14:creationId xmlns:p14="http://schemas.microsoft.com/office/powerpoint/2010/main" val="2125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D48-1306-4584-BFBC-561347661645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467600" cy="1143000"/>
          </a:xfrm>
        </p:spPr>
        <p:txBody>
          <a:bodyPr/>
          <a:lstStyle/>
          <a:p>
            <a:r>
              <a:rPr lang="en-US" dirty="0"/>
              <a:t>Hamming 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Hamming distance  </a:t>
            </a:r>
            <a:r>
              <a:rPr lang="en-US" dirty="0"/>
              <a:t>is the number of positions in which bit-vectors differ.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/>
              <a:t>p</a:t>
            </a:r>
            <a:r>
              <a:rPr lang="en-US" baseline="-25000" dirty="0" err="1"/>
              <a:t>1</a:t>
            </a:r>
            <a:r>
              <a:rPr lang="en-US" dirty="0"/>
              <a:t> = </a:t>
            </a:r>
            <a:r>
              <a:rPr lang="en-US" dirty="0" smtClean="0"/>
              <a:t>10101						          </a:t>
            </a:r>
            <a:r>
              <a:rPr lang="en-US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 = 10011.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1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) = 2 because the bit-vectors differ in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positions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1</a:t>
            </a:r>
            <a:r>
              <a:rPr lang="en-US" dirty="0" smtClean="0"/>
              <a:t> norm for the binary vectors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Hamming </a:t>
            </a:r>
            <a:r>
              <a:rPr lang="en-US" dirty="0">
                <a:solidFill>
                  <a:srgbClr val="FF0000"/>
                </a:solidFill>
              </a:rPr>
              <a:t>distance </a:t>
            </a:r>
            <a:r>
              <a:rPr lang="en-US" dirty="0"/>
              <a:t>between two </a:t>
            </a:r>
            <a:r>
              <a:rPr lang="en-US" dirty="0" smtClean="0"/>
              <a:t>vectors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categorical attributes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the number of positions in which </a:t>
            </a:r>
            <a:r>
              <a:rPr lang="en-US" dirty="0" smtClean="0"/>
              <a:t>they differ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 smtClean="0"/>
              <a:t>: x = (married, low income, cheat),                    	          y = (single,    low income, not cheat)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d(</a:t>
            </a:r>
            <a:r>
              <a:rPr lang="en-US" dirty="0" err="1" smtClean="0"/>
              <a:t>x,y</a:t>
            </a:r>
            <a:r>
              <a:rPr lang="en-US" dirty="0" smtClean="0"/>
              <a:t>)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704-7849-4E0C-BCE2-8C7D6B79E35D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Hamming Distance Is a Distance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d(</a:t>
            </a:r>
            <a:r>
              <a:rPr lang="en-US" dirty="0" err="1"/>
              <a:t>x,x</a:t>
            </a:r>
            <a:r>
              <a:rPr lang="en-US" dirty="0"/>
              <a:t>) = 0 since no positions differ.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d(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by symmetry of “different from.”</a:t>
            </a: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 since strings cannot differ in a negative number of positions.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 changing</a:t>
            </a:r>
            <a:r>
              <a:rPr lang="en-US" i="1" dirty="0">
                <a:sym typeface="Symbol" pitchFamily="18" charset="2"/>
              </a:rPr>
              <a:t> 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and then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 is one way to change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For binary vectors if follows from the fact that </a:t>
            </a:r>
            <a:r>
              <a:rPr lang="en-US" dirty="0" err="1" smtClean="0">
                <a:sym typeface="Symbol" pitchFamily="18" charset="2"/>
              </a:rPr>
              <a:t>L</a:t>
            </a:r>
            <a:r>
              <a:rPr lang="en-US" baseline="-25000" dirty="0" err="1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norm is a metric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26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define similarity between strings?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for recognizing and correcting typing errors and analyzing DNA sequences.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667000"/>
            <a:ext cx="367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weird 		</a:t>
            </a:r>
            <a:r>
              <a:rPr lang="en-US" sz="2400" dirty="0" err="1" smtClean="0">
                <a:solidFill>
                  <a:srgbClr val="0070C0"/>
                </a:solidFill>
              </a:rPr>
              <a:t>wierd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intelligent	unintelligent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Athena	</a:t>
            </a:r>
            <a:r>
              <a:rPr lang="en-US" sz="2400" dirty="0" err="1" smtClean="0">
                <a:solidFill>
                  <a:srgbClr val="0070C0"/>
                </a:solidFill>
              </a:rPr>
              <a:t>Athina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F6F-C6D3-4E43-8286-5FA8EAD27972}" type="slidenum">
              <a:rPr lang="en-US"/>
              <a:pPr/>
              <a:t>27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Edit </a:t>
            </a:r>
            <a:r>
              <a:rPr lang="en-US" dirty="0" smtClean="0"/>
              <a:t>Distance for strings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edit distance  </a:t>
            </a:r>
            <a:r>
              <a:rPr lang="en-US" dirty="0"/>
              <a:t>of two strings is the number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deletes</a:t>
            </a:r>
            <a:r>
              <a:rPr lang="en-US" dirty="0"/>
              <a:t> of characters needed to turn one into the other. </a:t>
            </a:r>
            <a:endParaRPr lang="en-US" dirty="0" smtClean="0"/>
          </a:p>
          <a:p>
            <a:r>
              <a:rPr lang="en-US" dirty="0" smtClean="0"/>
              <a:t>Example: x </a:t>
            </a:r>
            <a:r>
              <a:rPr lang="en-US" dirty="0"/>
              <a:t>= </a:t>
            </a:r>
            <a:r>
              <a:rPr lang="en-US" dirty="0" err="1">
                <a:solidFill>
                  <a:srgbClr val="0070C0"/>
                </a:solidFill>
              </a:rPr>
              <a:t>abcde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; y = </a:t>
            </a:r>
            <a:r>
              <a:rPr lang="en-US" dirty="0" err="1">
                <a:solidFill>
                  <a:srgbClr val="0070C0"/>
                </a:solidFill>
              </a:rPr>
              <a:t>bcduve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Turn </a:t>
            </a:r>
            <a:r>
              <a:rPr lang="en-US" i="1" dirty="0"/>
              <a:t>x</a:t>
            </a:r>
            <a:r>
              <a:rPr lang="en-US" dirty="0"/>
              <a:t>  into </a:t>
            </a:r>
            <a:r>
              <a:rPr lang="en-US" i="1" dirty="0"/>
              <a:t>y</a:t>
            </a:r>
            <a:r>
              <a:rPr lang="en-US" dirty="0"/>
              <a:t>  by deleting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, then inserting </a:t>
            </a: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  and </a:t>
            </a: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/>
              <a:t>  after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Edit distance = 3.</a:t>
            </a:r>
          </a:p>
          <a:p>
            <a:r>
              <a:rPr lang="en-US" dirty="0" smtClean="0"/>
              <a:t> Minimum number of operations can be computed 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programming</a:t>
            </a:r>
          </a:p>
          <a:p>
            <a:r>
              <a:rPr lang="en-US" dirty="0" smtClean="0"/>
              <a:t>Common distance measure for comparing DNA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9998-BB8C-4FA4-A228-70C1EA74A75D}" type="slidenum">
              <a:rPr lang="en-US"/>
              <a:pPr/>
              <a:t>28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Edit Distance Is a Distance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dirty="0"/>
              <a:t>d(</a:t>
            </a:r>
            <a:r>
              <a:rPr lang="en-US" dirty="0" err="1"/>
              <a:t>x,x</a:t>
            </a:r>
            <a:r>
              <a:rPr lang="en-US" dirty="0"/>
              <a:t>) = 0 because 0 edits suffice.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d(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because insert/delete are inverses of each other.</a:t>
            </a: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0: no notion of negative edits.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 changing</a:t>
            </a:r>
            <a:r>
              <a:rPr lang="en-US" i="1" dirty="0">
                <a:sym typeface="Symbol" pitchFamily="18" charset="2"/>
              </a:rPr>
              <a:t> 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and then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 is one way to change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. The minimum is no more than that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50F1-C0C3-4D05-B569-A0059615EC90}" type="slidenum">
              <a:rPr lang="en-US"/>
              <a:pPr/>
              <a:t>29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 Edit Distances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67200"/>
          </a:xfrm>
        </p:spPr>
        <p:txBody>
          <a:bodyPr/>
          <a:lstStyle/>
          <a:p>
            <a:r>
              <a:rPr lang="en-US" dirty="0"/>
              <a:t>Allow insert, delete, and </a:t>
            </a:r>
            <a:r>
              <a:rPr lang="en-US" dirty="0">
                <a:solidFill>
                  <a:srgbClr val="FF0000"/>
                </a:solidFill>
              </a:rPr>
              <a:t>mutate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Change one character into another.</a:t>
            </a:r>
          </a:p>
          <a:p>
            <a:r>
              <a:rPr lang="en-US" dirty="0"/>
              <a:t>Minimum number of inserts, deletes, and mutates also forms a distance measure.</a:t>
            </a:r>
          </a:p>
          <a:p>
            <a:endParaRPr lang="en-US" dirty="0" smtClean="0"/>
          </a:p>
          <a:p>
            <a:r>
              <a:rPr lang="en-US" dirty="0" smtClean="0"/>
              <a:t>Same for </a:t>
            </a:r>
            <a:r>
              <a:rPr lang="en-US" dirty="0"/>
              <a:t>any set of operations on strings.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substring reversal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block transposition </a:t>
            </a:r>
            <a:r>
              <a:rPr lang="en-US" dirty="0" smtClean="0"/>
              <a:t>OK </a:t>
            </a:r>
            <a:r>
              <a:rPr lang="en-US" dirty="0"/>
              <a:t>for DNA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character transposition </a:t>
            </a:r>
            <a:r>
              <a:rPr lang="en-US" dirty="0" smtClean="0"/>
              <a:t>is used for spelling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and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many different problems we need to quantify how 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 two </a:t>
            </a:r>
            <a:r>
              <a:rPr lang="en-US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/>
              <a:t> are.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For an item bought by a customer, find other </a:t>
            </a:r>
            <a:r>
              <a:rPr lang="en-US" dirty="0" smtClean="0">
                <a:solidFill>
                  <a:srgbClr val="0070C0"/>
                </a:solidFill>
              </a:rPr>
              <a:t>similar</a:t>
            </a:r>
            <a:r>
              <a:rPr lang="en-US" dirty="0" smtClean="0"/>
              <a:t> items</a:t>
            </a:r>
          </a:p>
          <a:p>
            <a:pPr lvl="1"/>
            <a:r>
              <a:rPr lang="en-US" dirty="0"/>
              <a:t>Group together the </a:t>
            </a:r>
            <a:r>
              <a:rPr lang="en-US" dirty="0" smtClean="0"/>
              <a:t>customers of a site so that </a:t>
            </a:r>
            <a:r>
              <a:rPr lang="en-US" dirty="0" smtClean="0">
                <a:solidFill>
                  <a:srgbClr val="0070C0"/>
                </a:solidFill>
              </a:rPr>
              <a:t>similar</a:t>
            </a:r>
            <a:r>
              <a:rPr lang="en-US" dirty="0" smtClean="0"/>
              <a:t> customers are shown the same ad.</a:t>
            </a:r>
          </a:p>
          <a:p>
            <a:pPr lvl="1"/>
            <a:r>
              <a:rPr lang="en-US" dirty="0" smtClean="0"/>
              <a:t>Group together web documents so that you can </a:t>
            </a:r>
            <a:r>
              <a:rPr lang="en-US" dirty="0" smtClean="0">
                <a:solidFill>
                  <a:srgbClr val="0070C0"/>
                </a:solidFill>
              </a:rPr>
              <a:t>separate</a:t>
            </a:r>
            <a:r>
              <a:rPr lang="en-US" dirty="0" smtClean="0"/>
              <a:t> the ones that talk about politics and the ones that talk about sports.</a:t>
            </a:r>
          </a:p>
          <a:p>
            <a:pPr lvl="1"/>
            <a:r>
              <a:rPr lang="en-US" dirty="0" smtClean="0"/>
              <a:t>Find all the </a:t>
            </a:r>
            <a:r>
              <a:rPr lang="en-US" dirty="0" smtClean="0">
                <a:solidFill>
                  <a:srgbClr val="0070C0"/>
                </a:solidFill>
              </a:rPr>
              <a:t>near-duplicate</a:t>
            </a:r>
            <a:r>
              <a:rPr lang="en-US" dirty="0" smtClean="0"/>
              <a:t> mirrored web documents.</a:t>
            </a:r>
            <a:endParaRPr lang="en-US" dirty="0"/>
          </a:p>
          <a:p>
            <a:pPr lvl="1"/>
            <a:r>
              <a:rPr lang="en-US" dirty="0" smtClean="0"/>
              <a:t>Find credit card transactions that are very </a:t>
            </a:r>
            <a:r>
              <a:rPr lang="en-US" dirty="0" smtClean="0">
                <a:solidFill>
                  <a:srgbClr val="0070C0"/>
                </a:solidFill>
              </a:rPr>
              <a:t>different</a:t>
            </a:r>
            <a:r>
              <a:rPr lang="en-US" dirty="0" smtClean="0"/>
              <a:t> from previous transactions.</a:t>
            </a:r>
          </a:p>
          <a:p>
            <a:r>
              <a:rPr lang="en-US" dirty="0" smtClean="0"/>
              <a:t>To solve these problems we need a definition of </a:t>
            </a:r>
            <a:r>
              <a:rPr lang="en-US" dirty="0" smtClean="0">
                <a:solidFill>
                  <a:srgbClr val="FF0000"/>
                </a:solidFill>
              </a:rPr>
              <a:t>similarity,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distance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definition depends on the </a:t>
            </a:r>
            <a:r>
              <a:rPr lang="en-US" dirty="0" smtClean="0">
                <a:solidFill>
                  <a:srgbClr val="0070C0"/>
                </a:solidFill>
              </a:rPr>
              <a:t>type of data </a:t>
            </a:r>
            <a:r>
              <a:rPr lang="en-US" dirty="0" smtClean="0"/>
              <a:t>that we have</a:t>
            </a:r>
          </a:p>
        </p:txBody>
      </p:sp>
    </p:spTree>
    <p:extLst>
      <p:ext uri="{BB962C8B-B14F-4D97-AF65-F5344CB8AC3E}">
        <p14:creationId xmlns:p14="http://schemas.microsoft.com/office/powerpoint/2010/main" val="21323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Distances between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257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We can view a document as a distribution over the words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KL-divergence 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Kullback-Leibler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 for distributions P,Q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KL-divergence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asymmetric</a:t>
                </a:r>
                <a:r>
                  <a:rPr lang="en-US" dirty="0" smtClean="0"/>
                  <a:t>. We can make it symmetric by taking the average of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JS-divergence (Jensen-Shannon) 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257800"/>
              </a:xfrm>
              <a:blipFill rotWithShape="0">
                <a:blip r:embed="rId2"/>
                <a:stretch>
                  <a:fillRect l="-222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290946"/>
              </p:ext>
            </p:extLst>
          </p:nvPr>
        </p:nvGraphicFramePr>
        <p:xfrm>
          <a:off x="1066800" y="1981200"/>
          <a:ext cx="73914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78280"/>
                <a:gridCol w="1478280"/>
                <a:gridCol w="1478280"/>
                <a:gridCol w="1478280"/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document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53200" y="5943600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similarity important?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many definitions of similarity and distance</a:t>
            </a:r>
          </a:p>
          <a:p>
            <a:r>
              <a:rPr lang="en-US" dirty="0" smtClean="0"/>
              <a:t>How do we make use of similarity in practice?</a:t>
            </a:r>
          </a:p>
          <a:p>
            <a:r>
              <a:rPr lang="en-US" dirty="0" smtClean="0"/>
              <a:t>What issues do we have to deal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Similarity:</a:t>
            </a:r>
            <a:br>
              <a:rPr lang="en-US" dirty="0" smtClean="0"/>
            </a:br>
            <a:r>
              <a:rPr lang="en-US" dirty="0" smtClean="0"/>
              <a:t>Recommendation 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Recommendation</a:t>
            </a:r>
            <a:r>
              <a:rPr lang="en-US" dirty="0" smtClean="0"/>
              <a:t> systems</a:t>
            </a:r>
          </a:p>
          <a:p>
            <a:pPr lvl="1"/>
            <a:r>
              <a:rPr lang="en-US" dirty="0" smtClean="0"/>
              <a:t>When a user buys an </a:t>
            </a:r>
            <a:r>
              <a:rPr lang="en-US" dirty="0" smtClean="0">
                <a:solidFill>
                  <a:srgbClr val="0070C0"/>
                </a:solidFill>
              </a:rPr>
              <a:t>item</a:t>
            </a:r>
            <a:r>
              <a:rPr lang="en-US" dirty="0" smtClean="0"/>
              <a:t> (initially books) we want to recommend other items that the user may like</a:t>
            </a:r>
          </a:p>
          <a:p>
            <a:pPr lvl="1"/>
            <a:r>
              <a:rPr lang="en-US" dirty="0" smtClean="0"/>
              <a:t>When a user rates a </a:t>
            </a:r>
            <a:r>
              <a:rPr lang="en-US" dirty="0" smtClean="0">
                <a:solidFill>
                  <a:srgbClr val="0070C0"/>
                </a:solidFill>
              </a:rPr>
              <a:t>movie</a:t>
            </a:r>
            <a:r>
              <a:rPr lang="en-US" dirty="0" smtClean="0"/>
              <a:t>, we want to recommend movies that the user may like</a:t>
            </a:r>
          </a:p>
          <a:p>
            <a:pPr lvl="1"/>
            <a:r>
              <a:rPr lang="en-US" dirty="0" smtClean="0"/>
              <a:t>When a user likes a </a:t>
            </a:r>
            <a:r>
              <a:rPr lang="en-US" dirty="0" smtClean="0">
                <a:solidFill>
                  <a:srgbClr val="0070C0"/>
                </a:solidFill>
              </a:rPr>
              <a:t>song</a:t>
            </a:r>
            <a:r>
              <a:rPr lang="en-US" dirty="0" smtClean="0"/>
              <a:t>, we want to recommend other songs that they may like</a:t>
            </a:r>
          </a:p>
          <a:p>
            <a:endParaRPr lang="en-US" dirty="0" smtClean="0"/>
          </a:p>
          <a:p>
            <a:r>
              <a:rPr lang="en-US" dirty="0" smtClean="0"/>
              <a:t>A big success of data mining</a:t>
            </a:r>
          </a:p>
          <a:p>
            <a:r>
              <a:rPr lang="en-US" dirty="0" smtClean="0"/>
              <a:t>Exploits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 tail</a:t>
            </a:r>
          </a:p>
          <a:p>
            <a:pPr lvl="1"/>
            <a:r>
              <a:rPr lang="en-US" dirty="0" smtClean="0"/>
              <a:t>How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Into Thin Air </a:t>
            </a:r>
            <a:r>
              <a:rPr lang="en-US" dirty="0" smtClean="0"/>
              <a:t>made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Touching the Void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(Preference) Matrix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745689"/>
              </p:ext>
            </p:extLst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10668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5334000"/>
            <a:ext cx="6635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can we fill the empty entries of the matrix?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5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Content-based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Represent the items into a </a:t>
            </a:r>
            <a:r>
              <a:rPr lang="en-US" dirty="0" smtClean="0">
                <a:solidFill>
                  <a:srgbClr val="0070C0"/>
                </a:solidFill>
              </a:rPr>
              <a:t>feature space </a:t>
            </a:r>
            <a:r>
              <a:rPr lang="en-US" dirty="0"/>
              <a:t>and recommend items to customer 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dirty="0"/>
              <a:t> to previous items rated highly by </a:t>
            </a:r>
            <a:r>
              <a:rPr lang="en-US" dirty="0" smtClean="0"/>
              <a:t>C</a:t>
            </a:r>
          </a:p>
          <a:p>
            <a:pPr lvl="2"/>
            <a:r>
              <a:rPr lang="en-US" dirty="0"/>
              <a:t>Movie </a:t>
            </a:r>
            <a:r>
              <a:rPr lang="en-US" dirty="0" smtClean="0"/>
              <a:t>recommendations: recommend </a:t>
            </a:r>
            <a:r>
              <a:rPr lang="en-US" dirty="0"/>
              <a:t>movies with same actor(s), director, genre, …</a:t>
            </a:r>
          </a:p>
          <a:p>
            <a:pPr lvl="2"/>
            <a:r>
              <a:rPr lang="en-US" dirty="0"/>
              <a:t>Websites, blogs, </a:t>
            </a:r>
            <a:r>
              <a:rPr lang="en-US" dirty="0" smtClean="0"/>
              <a:t>news: recommend </a:t>
            </a:r>
            <a:r>
              <a:rPr lang="en-US" dirty="0"/>
              <a:t>other sites with “similar” content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10668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0700" y="4953000"/>
            <a:ext cx="6152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Someone who likes one of the Harry Potter (or Star Wars) </a:t>
            </a:r>
          </a:p>
          <a:p>
            <a:r>
              <a:rPr lang="en-US" dirty="0" smtClean="0"/>
              <a:t>movies is likely to like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actors, similar story, same 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pic>
        <p:nvPicPr>
          <p:cNvPr id="31748" name="Picture 4" descr="MCBS0170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34000" y="1371600"/>
            <a:ext cx="25352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29718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Red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Circles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486400" y="5791200"/>
            <a:ext cx="23923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862388" y="47244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544888"/>
            <a:ext cx="179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32422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36096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Map items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 space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movies:</a:t>
            </a:r>
          </a:p>
          <a:p>
            <a:pPr lvl="2"/>
            <a:r>
              <a:rPr lang="en-US" dirty="0" smtClean="0"/>
              <a:t>Actors, directors, genre, rating, year,…</a:t>
            </a:r>
          </a:p>
          <a:p>
            <a:pPr lvl="2"/>
            <a:r>
              <a:rPr lang="en-US" dirty="0" smtClean="0"/>
              <a:t>Challenge: make all features compatible.</a:t>
            </a:r>
          </a:p>
          <a:p>
            <a:pPr lvl="1"/>
            <a:r>
              <a:rPr lang="en-US" dirty="0" smtClean="0"/>
              <a:t>For documents?</a:t>
            </a:r>
          </a:p>
          <a:p>
            <a:pPr lvl="1"/>
            <a:endParaRPr lang="en-US" dirty="0"/>
          </a:p>
          <a:p>
            <a:r>
              <a:rPr lang="en-US" dirty="0" smtClean="0"/>
              <a:t>To compare items with users we need to </a:t>
            </a:r>
            <a:r>
              <a:rPr lang="en-US" dirty="0" smtClean="0">
                <a:solidFill>
                  <a:srgbClr val="0070C0"/>
                </a:solidFill>
              </a:rPr>
              <a:t>map</a:t>
            </a:r>
            <a:r>
              <a:rPr lang="en-US" dirty="0" smtClean="0"/>
              <a:t> users to the same feature space. How?</a:t>
            </a:r>
          </a:p>
          <a:p>
            <a:pPr lvl="1"/>
            <a:r>
              <a:rPr lang="en-US" dirty="0" smtClean="0"/>
              <a:t>Take all the movies that the user has seen and take the average vector</a:t>
            </a:r>
          </a:p>
          <a:p>
            <a:pPr lvl="2"/>
            <a:r>
              <a:rPr lang="en-US" dirty="0" smtClean="0"/>
              <a:t>Other aggregation functions are also possible.</a:t>
            </a:r>
          </a:p>
          <a:p>
            <a:pPr lvl="2"/>
            <a:endParaRPr lang="en-US" dirty="0"/>
          </a:p>
          <a:p>
            <a:r>
              <a:rPr lang="en-US" dirty="0" smtClean="0"/>
              <a:t>Recommend to user C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most similar </a:t>
            </a:r>
            <a:r>
              <a:rPr lang="en-US" dirty="0" smtClean="0"/>
              <a:t>item </a:t>
            </a:r>
            <a:r>
              <a:rPr lang="en-US" dirty="0" err="1" smtClean="0"/>
              <a:t>i</a:t>
            </a:r>
            <a:r>
              <a:rPr lang="en-US" dirty="0" smtClean="0"/>
              <a:t> computing similarity in the common feature space</a:t>
            </a:r>
          </a:p>
          <a:p>
            <a:pPr lvl="1"/>
            <a:r>
              <a:rPr lang="en-US" dirty="0" smtClean="0"/>
              <a:t>Distributional distance measures also work well.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9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01000" cy="838200"/>
          </a:xfrm>
        </p:spPr>
        <p:txBody>
          <a:bodyPr/>
          <a:lstStyle/>
          <a:p>
            <a:r>
              <a:rPr lang="en-US" sz="3400" dirty="0"/>
              <a:t>Limitations of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the appropriate features</a:t>
            </a:r>
          </a:p>
          <a:p>
            <a:pPr lvl="1"/>
            <a:r>
              <a:rPr lang="en-US"/>
              <a:t>e.g., images, movies, music</a:t>
            </a:r>
          </a:p>
          <a:p>
            <a:r>
              <a:rPr lang="en-US"/>
              <a:t>Overspecialization</a:t>
            </a:r>
          </a:p>
          <a:p>
            <a:pPr lvl="1"/>
            <a:r>
              <a:rPr lang="en-US"/>
              <a:t>Never recommends items outside user’s content profile</a:t>
            </a:r>
          </a:p>
          <a:p>
            <a:pPr lvl="1"/>
            <a:r>
              <a:rPr lang="en-US"/>
              <a:t>People might have multiple interests</a:t>
            </a:r>
          </a:p>
          <a:p>
            <a:r>
              <a:rPr lang="en-US"/>
              <a:t>Recommendations for new users</a:t>
            </a:r>
          </a:p>
          <a:p>
            <a:pPr lvl="1"/>
            <a:r>
              <a:rPr lang="en-US"/>
              <a:t>How to build a profile?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</a:t>
            </a:r>
            <a:r>
              <a:rPr lang="en-US" dirty="0"/>
              <a:t>measure of how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alike</a:t>
            </a:r>
            <a:r>
              <a:rPr lang="en-US" dirty="0"/>
              <a:t> two data objects 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function that maps pairs of objects to real values</a:t>
            </a:r>
            <a:endParaRPr lang="en-US" dirty="0"/>
          </a:p>
          <a:p>
            <a:pPr lvl="1"/>
            <a:r>
              <a:rPr lang="en-US" dirty="0" smtClean="0"/>
              <a:t>Higher </a:t>
            </a:r>
            <a:r>
              <a:rPr lang="en-US" dirty="0"/>
              <a:t>when objects are more alike.</a:t>
            </a:r>
          </a:p>
          <a:p>
            <a:r>
              <a:rPr lang="en-US" dirty="0"/>
              <a:t>Often falls in the range [0,1</a:t>
            </a:r>
            <a:r>
              <a:rPr lang="en-US" dirty="0" smtClean="0"/>
              <a:t>], sometimes in [-1,1]</a:t>
            </a:r>
          </a:p>
          <a:p>
            <a:pPr lvl="1"/>
            <a:endParaRPr lang="en-US" dirty="0"/>
          </a:p>
          <a:p>
            <a:r>
              <a:rPr lang="en-US" dirty="0"/>
              <a:t>Desirable properties for similarity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1 (or maximum similarity) only if p = q. 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s(q, p)   for all p and q.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10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10668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309" y="5105400"/>
            <a:ext cx="89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users are similar if they rate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same items </a:t>
            </a:r>
            <a:r>
              <a:rPr lang="en-US" sz="2400" dirty="0" smtClean="0"/>
              <a:t>in a </a:t>
            </a:r>
            <a:r>
              <a:rPr lang="en-US" sz="2400" dirty="0" smtClean="0">
                <a:solidFill>
                  <a:srgbClr val="0070C0"/>
                </a:solidFill>
              </a:rPr>
              <a:t>similar way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791200"/>
            <a:ext cx="5573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Recommend to user C, the items </a:t>
            </a:r>
          </a:p>
          <a:p>
            <a:r>
              <a:rPr lang="en-US" sz="2400" dirty="0" smtClean="0"/>
              <a:t>liked by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many</a:t>
            </a:r>
            <a:r>
              <a:rPr lang="en-US" sz="2400" dirty="0" smtClean="0"/>
              <a:t> of the </a:t>
            </a:r>
            <a:r>
              <a:rPr lang="en-US" sz="2400" dirty="0" smtClean="0">
                <a:solidFill>
                  <a:srgbClr val="0070C0"/>
                </a:solidFill>
              </a:rPr>
              <a:t>most similar users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44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Similarity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10668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543" y="5105400"/>
            <a:ext cx="7903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pair of users do you consider as the most similar?</a:t>
            </a:r>
          </a:p>
          <a:p>
            <a:endParaRPr lang="en-US" sz="2400" dirty="0"/>
          </a:p>
          <a:p>
            <a:r>
              <a:rPr lang="en-US" sz="2400" dirty="0" smtClean="0"/>
              <a:t>What is the right definition of similarity?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0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Similarity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072833"/>
              </p:ext>
            </p:extLst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10668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9857" y="4953000"/>
            <a:ext cx="6345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Jaccard</a:t>
            </a:r>
            <a:r>
              <a:rPr lang="en-US" sz="2400" dirty="0" smtClean="0">
                <a:solidFill>
                  <a:srgbClr val="0070C0"/>
                </a:solidFill>
              </a:rPr>
              <a:t> Similarity</a:t>
            </a:r>
            <a:r>
              <a:rPr lang="en-US" sz="2400" dirty="0" smtClean="0"/>
              <a:t>: users are sets of movies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562600"/>
            <a:ext cx="4014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Disregards the ratings.</a:t>
            </a:r>
          </a:p>
          <a:p>
            <a:r>
              <a:rPr lang="en-US" sz="2400" dirty="0" err="1" smtClean="0"/>
              <a:t>Jsim</a:t>
            </a:r>
            <a:r>
              <a:rPr lang="en-US" sz="2400" dirty="0" smtClean="0"/>
              <a:t>(A,B) = 1/5 </a:t>
            </a:r>
          </a:p>
          <a:p>
            <a:r>
              <a:rPr lang="en-US" sz="2400" dirty="0" err="1" smtClean="0"/>
              <a:t>Jsim</a:t>
            </a:r>
            <a:r>
              <a:rPr lang="en-US" sz="2400" dirty="0" smtClean="0"/>
              <a:t>(A,C) = </a:t>
            </a:r>
            <a:r>
              <a:rPr lang="en-US" sz="2400" dirty="0" err="1" smtClean="0"/>
              <a:t>Jsim</a:t>
            </a:r>
            <a:r>
              <a:rPr lang="en-US" sz="2400" dirty="0" smtClean="0"/>
              <a:t>(B,D) = 1/2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Similarity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10668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9857" y="4953000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Cosine Similarity: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5414665"/>
            <a:ext cx="5165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Assumes zero entries are negatives:</a:t>
            </a:r>
          </a:p>
          <a:p>
            <a:r>
              <a:rPr lang="en-US" sz="2400" dirty="0" smtClean="0"/>
              <a:t>Cos(A,B) = 0.38</a:t>
            </a:r>
          </a:p>
          <a:p>
            <a:r>
              <a:rPr lang="en-US" sz="2400" dirty="0" smtClean="0"/>
              <a:t>Cos(A,C) = 0.32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2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Similarity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286160"/>
              </p:ext>
            </p:extLst>
          </p:nvPr>
        </p:nvGraphicFramePr>
        <p:xfrm>
          <a:off x="457200" y="22860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1143000"/>
                <a:gridCol w="1143000"/>
                <a:gridCol w="10668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572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Normalized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Cosine Similarity</a:t>
            </a:r>
            <a:r>
              <a:rPr lang="en-US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Subtract the mean rating per user and then compute Cosine (correlation coefficient)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5867400"/>
            <a:ext cx="267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Corr</a:t>
            </a:r>
            <a:r>
              <a:rPr lang="en-US" sz="2400" dirty="0" smtClean="0"/>
              <a:t>(A,B) = 0.092</a:t>
            </a:r>
          </a:p>
          <a:p>
            <a:r>
              <a:rPr lang="en-US" sz="2400" dirty="0" smtClean="0"/>
              <a:t>Cos(A,C) = -0.559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0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User-User Collaborative Filtering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Consider </a:t>
            </a:r>
            <a:r>
              <a:rPr lang="en-US" sz="3200" dirty="0"/>
              <a:t>user c</a:t>
            </a:r>
          </a:p>
          <a:p>
            <a:r>
              <a:rPr lang="en-US" sz="3200" dirty="0"/>
              <a:t>Find set D of other users whose ratings </a:t>
            </a:r>
            <a:r>
              <a:rPr lang="en-US" sz="3200" dirty="0" smtClean="0"/>
              <a:t>are most </a:t>
            </a:r>
            <a:r>
              <a:rPr lang="en-US" sz="3200" dirty="0"/>
              <a:t>“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sz="3200" dirty="0"/>
              <a:t>” to c’s ratings</a:t>
            </a:r>
          </a:p>
          <a:p>
            <a:r>
              <a:rPr lang="en-US" sz="3200" dirty="0"/>
              <a:t>Estimate user’s ratings based on ratings of users in </a:t>
            </a:r>
            <a:r>
              <a:rPr lang="en-US" sz="3200" dirty="0" smtClean="0"/>
              <a:t>D using some </a:t>
            </a:r>
            <a:r>
              <a:rPr lang="en-US" sz="3200" dirty="0" smtClean="0">
                <a:solidFill>
                  <a:srgbClr val="0070C0"/>
                </a:solidFill>
              </a:rPr>
              <a:t>aggregation function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Advantage: for each user we have small amount of computation.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Item-Item Collaborative Filtering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We can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transpose (flip) </a:t>
            </a:r>
            <a:r>
              <a:rPr lang="en-US" sz="3200" dirty="0" smtClean="0"/>
              <a:t>the matrix and perform the same computation as before to define similarity between items</a:t>
            </a:r>
          </a:p>
          <a:p>
            <a:pPr lvl="1"/>
            <a:r>
              <a:rPr lang="en-US" sz="2800" dirty="0" smtClean="0"/>
              <a:t>Intuition: Two items are similar if they are </a:t>
            </a:r>
            <a:r>
              <a:rPr lang="en-US" sz="2800" dirty="0" smtClean="0">
                <a:solidFill>
                  <a:srgbClr val="0070C0"/>
                </a:solidFill>
              </a:rPr>
              <a:t>rated in the same</a:t>
            </a:r>
            <a:r>
              <a:rPr lang="en-US" sz="2800" dirty="0" smtClean="0"/>
              <a:t> way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by many users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smtClean="0"/>
              <a:t>Better defined similarity since it captures the notion of </a:t>
            </a:r>
            <a:r>
              <a:rPr lang="en-US" sz="2800" dirty="0" smtClean="0">
                <a:solidFill>
                  <a:srgbClr val="0070C0"/>
                </a:solidFill>
              </a:rPr>
              <a:t>genre</a:t>
            </a:r>
            <a:r>
              <a:rPr lang="en-US" sz="2800" dirty="0" smtClean="0"/>
              <a:t> of an item</a:t>
            </a:r>
          </a:p>
          <a:p>
            <a:pPr lvl="2"/>
            <a:r>
              <a:rPr lang="en-US" dirty="0" smtClean="0"/>
              <a:t>Users may have multiple interests.</a:t>
            </a:r>
          </a:p>
          <a:p>
            <a:r>
              <a:rPr lang="en-US" dirty="0" smtClean="0"/>
              <a:t>Algorithm: For each user c and item </a:t>
            </a:r>
            <a:r>
              <a:rPr lang="en-US" dirty="0" err="1" smtClean="0"/>
              <a:t>i</a:t>
            </a:r>
            <a:endParaRPr lang="en-US" dirty="0"/>
          </a:p>
          <a:p>
            <a:pPr lvl="1"/>
            <a:r>
              <a:rPr lang="en-US" dirty="0" smtClean="0"/>
              <a:t>Find the set D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most similar items </a:t>
            </a:r>
            <a:r>
              <a:rPr lang="en-US" dirty="0" smtClean="0"/>
              <a:t>to item </a:t>
            </a:r>
            <a:r>
              <a:rPr lang="en-US" dirty="0" err="1" smtClean="0"/>
              <a:t>i</a:t>
            </a:r>
            <a:r>
              <a:rPr lang="en-US" dirty="0" smtClean="0"/>
              <a:t> that have been rated by user c.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Aggregate</a:t>
            </a:r>
            <a:r>
              <a:rPr lang="en-US" dirty="0" smtClean="0"/>
              <a:t> their ratings to predict the rating for item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Disadvantage: we need to consider each user-item pair separately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838200"/>
          </a:xfrm>
        </p:spPr>
        <p:txBody>
          <a:bodyPr/>
          <a:lstStyle/>
          <a:p>
            <a:r>
              <a:rPr lang="en-US" sz="3400" dirty="0"/>
              <a:t>Pros and 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for any kind of item</a:t>
            </a:r>
          </a:p>
          <a:p>
            <a:pPr lvl="1"/>
            <a:r>
              <a:rPr lang="en-US" dirty="0"/>
              <a:t>No feature selection needed</a:t>
            </a:r>
          </a:p>
          <a:p>
            <a:r>
              <a:rPr lang="en-US" dirty="0"/>
              <a:t>New user problem</a:t>
            </a:r>
          </a:p>
          <a:p>
            <a:r>
              <a:rPr lang="en-US" dirty="0"/>
              <a:t>New item problem</a:t>
            </a:r>
          </a:p>
          <a:p>
            <a:r>
              <a:rPr lang="en-US" dirty="0" err="1"/>
              <a:t>Sparsity</a:t>
            </a:r>
            <a:r>
              <a:rPr lang="en-US" dirty="0"/>
              <a:t> of rating matrix</a:t>
            </a:r>
          </a:p>
          <a:p>
            <a:pPr lvl="1"/>
            <a:r>
              <a:rPr lang="en-US" dirty="0"/>
              <a:t>Cluster-based smoothing?</a:t>
            </a:r>
          </a:p>
        </p:txBody>
      </p:sp>
    </p:spTree>
    <p:extLst>
      <p:ext uri="{BB962C8B-B14F-4D97-AF65-F5344CB8AC3E}">
        <p14:creationId xmlns:p14="http://schemas.microsoft.com/office/powerpoint/2010/main" val="12778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documents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ones are more similar?</a:t>
            </a:r>
          </a:p>
          <a:p>
            <a:endParaRPr lang="en-US" dirty="0"/>
          </a:p>
          <a:p>
            <a:r>
              <a:rPr lang="en-US" dirty="0" smtClean="0"/>
              <a:t>How would you quantify their similarity?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38832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388325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388325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apple pie recipe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44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Similarity: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words in common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) = 3,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 = </a:t>
            </a:r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  =2</a:t>
            </a:r>
          </a:p>
          <a:p>
            <a:r>
              <a:rPr lang="en-US" dirty="0" smtClean="0"/>
              <a:t>What about this document?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 </a:t>
            </a:r>
            <a:r>
              <a:rPr lang="en-US" dirty="0" smtClean="0"/>
              <a:t>=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38832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388325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388325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apple pie recipe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4876800"/>
            <a:ext cx="3352800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Vefa</a:t>
            </a:r>
            <a:r>
              <a:rPr lang="en-US" sz="2000" dirty="0" smtClean="0"/>
              <a:t> </a:t>
            </a:r>
            <a:r>
              <a:rPr lang="en-US" sz="2000" dirty="0" err="1" smtClean="0"/>
              <a:t>rereases</a:t>
            </a:r>
            <a:r>
              <a:rPr lang="en-US" sz="2000" dirty="0" smtClean="0"/>
              <a:t> new book with apple pie recipes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BD3-4510-418C-8AF9-A60F99FB8858}" type="slidenum">
              <a:rPr lang="en-US"/>
              <a:pPr/>
              <a:t>7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Jaccard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Similarity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 </a:t>
            </a:r>
            <a:r>
              <a:rPr lang="en-US" sz="3400" dirty="0" err="1">
                <a:solidFill>
                  <a:srgbClr val="FF0000"/>
                </a:solidFill>
              </a:rPr>
              <a:t>Jaccard</a:t>
            </a:r>
            <a:r>
              <a:rPr lang="en-US" sz="3400" dirty="0">
                <a:solidFill>
                  <a:srgbClr val="FF0000"/>
                </a:solidFill>
              </a:rPr>
              <a:t> similarity </a:t>
            </a:r>
            <a:r>
              <a:rPr lang="en-US" sz="3400" dirty="0" smtClean="0">
                <a:solidFill>
                  <a:srgbClr val="FF0000"/>
                </a:solidFill>
              </a:rPr>
              <a:t>(</a:t>
            </a:r>
            <a:r>
              <a:rPr lang="en-US" sz="3400" dirty="0" err="1" smtClean="0">
                <a:solidFill>
                  <a:srgbClr val="0070C0"/>
                </a:solidFill>
              </a:rPr>
              <a:t>Jaccard</a:t>
            </a:r>
            <a:r>
              <a:rPr lang="en-US" sz="3400" dirty="0" smtClean="0">
                <a:solidFill>
                  <a:srgbClr val="0070C0"/>
                </a:solidFill>
              </a:rPr>
              <a:t> coefficient</a:t>
            </a:r>
            <a:r>
              <a:rPr lang="en-US" sz="3400" dirty="0" smtClean="0">
                <a:solidFill>
                  <a:srgbClr val="FF0000"/>
                </a:solidFill>
              </a:rPr>
              <a:t>) </a:t>
            </a:r>
            <a:r>
              <a:rPr lang="en-US" sz="3400" dirty="0"/>
              <a:t>of two sets </a:t>
            </a:r>
            <a:r>
              <a:rPr lang="en-US" sz="3400" dirty="0">
                <a:solidFill>
                  <a:srgbClr val="00B050"/>
                </a:solidFill>
              </a:rPr>
              <a:t>S</a:t>
            </a:r>
            <a:r>
              <a:rPr lang="en-US" sz="3400" baseline="-25000" dirty="0" smtClean="0">
                <a:solidFill>
                  <a:srgbClr val="00B050"/>
                </a:solidFill>
              </a:rPr>
              <a:t>1</a:t>
            </a:r>
            <a:r>
              <a:rPr lang="en-US" sz="3400" dirty="0">
                <a:solidFill>
                  <a:srgbClr val="00B050"/>
                </a:solidFill>
              </a:rPr>
              <a:t>, </a:t>
            </a:r>
            <a:r>
              <a:rPr lang="en-US" sz="3400" dirty="0" smtClean="0">
                <a:solidFill>
                  <a:srgbClr val="00B050"/>
                </a:solidFill>
              </a:rPr>
              <a:t>S</a:t>
            </a:r>
            <a:r>
              <a:rPr lang="en-US" sz="3400" baseline="-25000" dirty="0" smtClean="0">
                <a:solidFill>
                  <a:srgbClr val="00B050"/>
                </a:solidFill>
              </a:rPr>
              <a:t>2</a:t>
            </a:r>
            <a:r>
              <a:rPr lang="en-US" sz="3400" dirty="0" smtClean="0">
                <a:solidFill>
                  <a:srgbClr val="00B050"/>
                </a:solidFill>
              </a:rPr>
              <a:t> </a:t>
            </a:r>
            <a:r>
              <a:rPr lang="en-US" sz="3400" dirty="0"/>
              <a:t>is the size of their </a:t>
            </a:r>
            <a:r>
              <a:rPr lang="en-US" sz="3400" dirty="0">
                <a:solidFill>
                  <a:srgbClr val="00B0F0"/>
                </a:solidFill>
              </a:rPr>
              <a:t>intersection </a:t>
            </a:r>
            <a:r>
              <a:rPr lang="en-US" sz="3400" dirty="0"/>
              <a:t>divided by the size of their 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sz="3400" dirty="0"/>
              <a:t>.</a:t>
            </a:r>
          </a:p>
          <a:p>
            <a:pPr lvl="1"/>
            <a:r>
              <a:rPr lang="en-US" sz="3200" dirty="0" err="1" smtClean="0">
                <a:solidFill>
                  <a:srgbClr val="FF0000"/>
                </a:solidFill>
              </a:rPr>
              <a:t>JSim</a:t>
            </a:r>
            <a:r>
              <a:rPr lang="en-US" sz="3200" i="1" dirty="0" smtClean="0"/>
              <a:t> </a:t>
            </a:r>
            <a:r>
              <a:rPr lang="en-US" sz="3200" dirty="0"/>
              <a:t>(</a:t>
            </a:r>
            <a:r>
              <a:rPr lang="en-US" sz="3200" dirty="0" err="1"/>
              <a:t>C</a:t>
            </a:r>
            <a:r>
              <a:rPr lang="en-US" sz="3200" baseline="-25000" dirty="0" err="1"/>
              <a:t>1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baseline="-25000" dirty="0" err="1"/>
              <a:t>2</a:t>
            </a:r>
            <a:r>
              <a:rPr lang="en-US" sz="3200" dirty="0"/>
              <a:t>) = </a:t>
            </a:r>
            <a:r>
              <a:rPr lang="en-US" sz="3200" dirty="0">
                <a:solidFill>
                  <a:srgbClr val="00B0F0"/>
                </a:solidFill>
              </a:rPr>
              <a:t>|C</a:t>
            </a:r>
            <a:r>
              <a:rPr lang="en-US" sz="3200" baseline="-25000" dirty="0">
                <a:solidFill>
                  <a:srgbClr val="00B0F0"/>
                </a:solidFill>
              </a:rPr>
              <a:t>1</a:t>
            </a:r>
            <a:r>
              <a:rPr lang="en-US" sz="3200" dirty="0">
                <a:solidFill>
                  <a:srgbClr val="00B0F0"/>
                </a:solidFill>
                <a:sym typeface="Symbol" pitchFamily="18" charset="2"/>
              </a:rPr>
              <a:t>C</a:t>
            </a:r>
            <a:r>
              <a:rPr lang="en-US" sz="3200" baseline="-25000" dirty="0">
                <a:solidFill>
                  <a:srgbClr val="00B0F0"/>
                </a:solidFill>
                <a:sym typeface="Symbol" pitchFamily="18" charset="2"/>
              </a:rPr>
              <a:t>2</a:t>
            </a:r>
            <a:r>
              <a:rPr lang="en-US" sz="3200" dirty="0" smtClean="0">
                <a:solidFill>
                  <a:srgbClr val="00B0F0"/>
                </a:solidFill>
                <a:sym typeface="Symbol" pitchFamily="18" charset="2"/>
              </a:rPr>
              <a:t>| </a:t>
            </a:r>
            <a:r>
              <a:rPr lang="en-US" sz="3200" dirty="0" smtClean="0">
                <a:sym typeface="Symbol" pitchFamily="18" charset="2"/>
              </a:rPr>
              <a:t>/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1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C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 smtClean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 smtClean="0">
              <a:solidFill>
                <a:srgbClr val="00B050"/>
              </a:solidFill>
            </a:endParaRPr>
          </a:p>
          <a:p>
            <a:pPr lvl="1"/>
            <a:endParaRPr lang="en-US" sz="3200" dirty="0" smtClean="0">
              <a:solidFill>
                <a:srgbClr val="00B050"/>
              </a:solidFill>
            </a:endParaRP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Extreme behavior:</a:t>
            </a:r>
          </a:p>
          <a:p>
            <a:pPr lvl="2"/>
            <a:r>
              <a:rPr lang="en-US" sz="2800" dirty="0" err="1" smtClean="0"/>
              <a:t>Jsim</a:t>
            </a:r>
            <a:r>
              <a:rPr lang="en-US" sz="2800" dirty="0" smtClean="0"/>
              <a:t>(X,Y) = 1, </a:t>
            </a:r>
            <a:r>
              <a:rPr lang="en-US" sz="2800" dirty="0" err="1" smtClean="0"/>
              <a:t>iff</a:t>
            </a:r>
            <a:r>
              <a:rPr lang="en-US" sz="2800" dirty="0" smtClean="0"/>
              <a:t> X = Y</a:t>
            </a:r>
          </a:p>
          <a:p>
            <a:pPr lvl="2"/>
            <a:r>
              <a:rPr lang="en-US" sz="2800" dirty="0" err="1" smtClean="0"/>
              <a:t>Jsim</a:t>
            </a:r>
            <a:r>
              <a:rPr lang="en-US" sz="2800" dirty="0" smtClean="0"/>
              <a:t>(X,Y) = 0 </a:t>
            </a:r>
            <a:r>
              <a:rPr lang="en-US" sz="2800" dirty="0" err="1" smtClean="0"/>
              <a:t>iff</a:t>
            </a:r>
            <a:r>
              <a:rPr lang="en-US" sz="2800" dirty="0" smtClean="0"/>
              <a:t> X,Y have no elements in common</a:t>
            </a:r>
          </a:p>
          <a:p>
            <a:pPr lvl="1"/>
            <a:r>
              <a:rPr lang="en-US" sz="3200" dirty="0" err="1" smtClean="0"/>
              <a:t>JSim</a:t>
            </a:r>
            <a:r>
              <a:rPr lang="en-US" sz="3200" dirty="0" smtClean="0"/>
              <a:t> is symmetric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7314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0456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266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426607" y="43434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036207" y="3810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645807" y="41148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4934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255407" y="3886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255407" y="4572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179207" y="3429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89550" y="3381374"/>
            <a:ext cx="2482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3 in intersection.</a:t>
            </a:r>
          </a:p>
          <a:p>
            <a:r>
              <a:rPr lang="en-US" dirty="0"/>
              <a:t>8 in union.</a:t>
            </a:r>
          </a:p>
          <a:p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r>
              <a:rPr lang="en-US" dirty="0"/>
              <a:t>   = 3/8</a:t>
            </a:r>
          </a:p>
        </p:txBody>
      </p:sp>
    </p:spTree>
    <p:extLst>
      <p:ext uri="{BB962C8B-B14F-4D97-AF65-F5344CB8AC3E}">
        <p14:creationId xmlns:p14="http://schemas.microsoft.com/office/powerpoint/2010/main" val="34583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 between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distance for the documents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) = 3/5 </a:t>
            </a:r>
          </a:p>
          <a:p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 = </a:t>
            </a:r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  = 2/6</a:t>
            </a:r>
          </a:p>
          <a:p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 smtClean="0"/>
              <a:t>JSim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/>
              <a:t>)  </a:t>
            </a:r>
            <a:r>
              <a:rPr lang="en-US" dirty="0" smtClean="0"/>
              <a:t>= 3/9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38614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30286" y="2386146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apple releases new </a:t>
            </a:r>
            <a:r>
              <a:rPr lang="en-US" sz="2000" dirty="0" err="1" smtClean="0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388324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apple pie recipe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386146"/>
            <a:ext cx="1828800" cy="13174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Vefa</a:t>
            </a:r>
            <a:r>
              <a:rPr lang="en-US" sz="2000" dirty="0" smtClean="0"/>
              <a:t> </a:t>
            </a:r>
            <a:r>
              <a:rPr lang="en-US" sz="2000" dirty="0" err="1" smtClean="0"/>
              <a:t>rereases</a:t>
            </a:r>
            <a:r>
              <a:rPr lang="en-US" sz="2000" dirty="0" smtClean="0"/>
              <a:t> new book with apple pie recipes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vectors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52830"/>
              </p:ext>
            </p:extLst>
          </p:nvPr>
        </p:nvGraphicFramePr>
        <p:xfrm>
          <a:off x="593736" y="2362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6134" y="1762035"/>
            <a:ext cx="794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Documents (and sets in general) can also be represented as </a:t>
            </a:r>
            <a:r>
              <a:rPr lang="en-US" sz="2000" dirty="0" smtClean="0">
                <a:solidFill>
                  <a:srgbClr val="0070C0"/>
                </a:solidFill>
              </a:rPr>
              <a:t>vectors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508" y="4355369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do we measure the similarity of two vectors?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could view them as sets of words.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 Similarity will show that D4 is different form the 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all pairs of the other three documents are equally similar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119" y="6073745"/>
            <a:ext cx="671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want to capture how well the two vectors are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aligned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8900</TotalTime>
  <Words>2893</Words>
  <Application>Microsoft Office PowerPoint</Application>
  <PresentationFormat>On-screen Show (4:3)</PresentationFormat>
  <Paragraphs>668</Paragraphs>
  <Slides>47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Clarity</vt:lpstr>
      <vt:lpstr>DATA MINING LECTURE 5</vt:lpstr>
      <vt:lpstr>SIMILARITY AND DISTANCE</vt:lpstr>
      <vt:lpstr>Similarity and Distance</vt:lpstr>
      <vt:lpstr>Similarity</vt:lpstr>
      <vt:lpstr>Similarity between sets</vt:lpstr>
      <vt:lpstr>Similarity: Intersection</vt:lpstr>
      <vt:lpstr>Jaccard Similarity</vt:lpstr>
      <vt:lpstr>Jaccard Similarity between sets</vt:lpstr>
      <vt:lpstr>Similarity between vectors</vt:lpstr>
      <vt:lpstr>Example</vt:lpstr>
      <vt:lpstr>Example</vt:lpstr>
      <vt:lpstr>Cosine Similarity</vt:lpstr>
      <vt:lpstr>Cosine Similarity - math</vt:lpstr>
      <vt:lpstr>Example</vt:lpstr>
      <vt:lpstr>Distance</vt:lpstr>
      <vt:lpstr>Distance Metric</vt:lpstr>
      <vt:lpstr>Triangle Inequality</vt:lpstr>
      <vt:lpstr>Distances for real vectors</vt:lpstr>
      <vt:lpstr>Example of Distances</vt:lpstr>
      <vt:lpstr>Example</vt:lpstr>
      <vt:lpstr>Lp distances for sets </vt:lpstr>
      <vt:lpstr>Similarities into distances</vt:lpstr>
      <vt:lpstr>Why Jaccard Distance Is a Distance Metric</vt:lpstr>
      <vt:lpstr>Hamming Distance</vt:lpstr>
      <vt:lpstr>Why Hamming Distance Is a Distance Metric</vt:lpstr>
      <vt:lpstr>Distance between strings</vt:lpstr>
      <vt:lpstr>Edit Distance for strings</vt:lpstr>
      <vt:lpstr>Why Edit Distance Is a Distance Metric</vt:lpstr>
      <vt:lpstr>Variant Edit Distances</vt:lpstr>
      <vt:lpstr>Distances between distributions</vt:lpstr>
      <vt:lpstr>Why is similarity important? </vt:lpstr>
      <vt:lpstr>Applications of Similarity: Recommendation Systems</vt:lpstr>
      <vt:lpstr>An important problem</vt:lpstr>
      <vt:lpstr>Utility (Preference) Matrix </vt:lpstr>
      <vt:lpstr>Recommendation Systems</vt:lpstr>
      <vt:lpstr>Content-based prediction</vt:lpstr>
      <vt:lpstr>Intuition</vt:lpstr>
      <vt:lpstr>Approach</vt:lpstr>
      <vt:lpstr>Limitations of content-based approach</vt:lpstr>
      <vt:lpstr>Collaborative filtering</vt:lpstr>
      <vt:lpstr>User Similarity</vt:lpstr>
      <vt:lpstr>User Similarity</vt:lpstr>
      <vt:lpstr>User Similarity</vt:lpstr>
      <vt:lpstr>User Similarity</vt:lpstr>
      <vt:lpstr>User-User Collaborative Filtering</vt:lpstr>
      <vt:lpstr>Item-Item Collaborative Filtering</vt:lpstr>
      <vt:lpstr>Pros and cons of collaborative filtering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tsap</cp:lastModifiedBy>
  <cp:revision>342</cp:revision>
  <dcterms:created xsi:type="dcterms:W3CDTF">2011-10-17T19:46:53Z</dcterms:created>
  <dcterms:modified xsi:type="dcterms:W3CDTF">2014-11-03T11:13:18Z</dcterms:modified>
</cp:coreProperties>
</file>