
<file path=[Content_Types].xml><?xml version="1.0" encoding="utf-8"?>
<Types xmlns="http://schemas.openxmlformats.org/package/2006/content-types">
  <Default Extension="xml" ContentType="application/xml"/>
  <Default Extension="jpg" ContentType="image/jpeg"/>
  <Default Extension="tiff" ContentType="image/tiff"/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xls" ContentType="application/vnd.ms-excel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471" r:id="rId2"/>
    <p:sldId id="961" r:id="rId3"/>
    <p:sldId id="957" r:id="rId4"/>
    <p:sldId id="946" r:id="rId5"/>
    <p:sldId id="947" r:id="rId6"/>
    <p:sldId id="948" r:id="rId7"/>
    <p:sldId id="949" r:id="rId8"/>
    <p:sldId id="950" r:id="rId9"/>
    <p:sldId id="951" r:id="rId10"/>
    <p:sldId id="956" r:id="rId11"/>
    <p:sldId id="952" r:id="rId12"/>
    <p:sldId id="953" r:id="rId13"/>
    <p:sldId id="954" r:id="rId14"/>
    <p:sldId id="955" r:id="rId15"/>
    <p:sldId id="959" r:id="rId16"/>
    <p:sldId id="958" r:id="rId17"/>
    <p:sldId id="962" r:id="rId18"/>
    <p:sldId id="963" r:id="rId19"/>
    <p:sldId id="964" r:id="rId20"/>
    <p:sldId id="960" r:id="rId21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meerF" initials="SF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6ED4"/>
    <a:srgbClr val="1656F6"/>
    <a:srgbClr val="F2ED16"/>
    <a:srgbClr val="D5A0EA"/>
    <a:srgbClr val="1199FF"/>
    <a:srgbClr val="6464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926" autoAdjust="0"/>
    <p:restoredTop sz="83942" autoAdjust="0"/>
  </p:normalViewPr>
  <p:slideViewPr>
    <p:cSldViewPr snapToGrid="0" snapToObjects="1">
      <p:cViewPr varScale="1">
        <p:scale>
          <a:sx n="91" d="100"/>
          <a:sy n="91" d="100"/>
        </p:scale>
        <p:origin x="208" y="37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handoutMaster" Target="handoutMasters/handoutMaster1.xml"/><Relationship Id="rId24" Type="http://schemas.openxmlformats.org/officeDocument/2006/relationships/commentAuthors" Target="commentAuthors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7BEEB40-9CB5-094C-B03F-1159FF583432}" type="datetimeFigureOut">
              <a:rPr lang="en-US"/>
              <a:pPr>
                <a:defRPr/>
              </a:pPr>
              <a:t>12/14/17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88E9033-08CD-624A-8C50-7CD9BF644D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4222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09B3727-60DA-C948-8187-0C7A242A7EC2}" type="datetimeFigureOut">
              <a:rPr lang="en-US"/>
              <a:pPr>
                <a:defRPr/>
              </a:pPr>
              <a:t>12/14/17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9B7C4FBC-5220-9747-9139-414F213DFD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09004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7C4FBC-5220-9747-9139-414F213DFDAF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1392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TO-DO:</a:t>
            </a:r>
            <a:r>
              <a:rPr lang="en-US" baseline="0" dirty="0" smtClean="0"/>
              <a:t> In GraphX are they uni or bi? I think </a:t>
            </a:r>
            <a:r>
              <a:rPr lang="en-US" baseline="0" dirty="0" err="1" smtClean="0"/>
              <a:t>uni.</a:t>
            </a:r>
            <a:r>
              <a:rPr lang="en-US" baseline="0" dirty="0" smtClean="0"/>
              <a:t>. But to do bi, I think I have to do two edges, right?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7C4FBC-5220-9747-9139-414F213DFDAF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307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TO-DO: Check if property</a:t>
            </a:r>
            <a:r>
              <a:rPr lang="en-US" baseline="0" dirty="0" smtClean="0"/>
              <a:t> is required on edge. If it is, fill in the rest.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7C4FBC-5220-9747-9139-414F213DFDAF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6893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TO-DO: Shortest path doesn’t take the edge labels/weights</a:t>
            </a:r>
            <a:r>
              <a:rPr lang="en-US" baseline="0" dirty="0" smtClean="0"/>
              <a:t> into account right? Is it even right to call them weights?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7C4FBC-5220-9747-9139-414F213DFDAF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7141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Df</a:t>
            </a:r>
            <a:r>
              <a:rPr lang="en-US" dirty="0" smtClean="0"/>
              <a:t> of data points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7C4FBC-5220-9747-9139-414F213DFDAF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6716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Df</a:t>
            </a:r>
            <a:r>
              <a:rPr lang="en-US" dirty="0" smtClean="0"/>
              <a:t> of relationships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7C4FBC-5220-9747-9139-414F213DFDAF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2773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7C4FBC-5220-9747-9139-414F213DFDAF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6394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7C4FBC-5220-9747-9139-414F213DFDAF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042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7C4FBC-5220-9747-9139-414F213DFDAF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3498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2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_-_2004_Worksheet1.xls"/><Relationship Id="rId4" Type="http://schemas.openxmlformats.org/officeDocument/2006/relationships/image" Target="../media/image4.png"/><Relationship Id="rId5" Type="http://schemas.openxmlformats.org/officeDocument/2006/relationships/image" Target="../media/image3.png"/><Relationship Id="rId1" Type="http://schemas.openxmlformats.org/officeDocument/2006/relationships/vmlDrawing" Target="../drawings/vmlDrawing1.vml"/><Relationship Id="rId2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4.png"/><Relationship Id="rId12" Type="http://schemas.openxmlformats.org/officeDocument/2006/relationships/image" Target="../media/image15.png"/><Relationship Id="rId13" Type="http://schemas.openxmlformats.org/officeDocument/2006/relationships/image" Target="../media/image16.png"/><Relationship Id="rId14" Type="http://schemas.openxmlformats.org/officeDocument/2006/relationships/image" Target="../media/image17.png"/><Relationship Id="rId15" Type="http://schemas.openxmlformats.org/officeDocument/2006/relationships/image" Target="../media/image18.png"/><Relationship Id="rId16" Type="http://schemas.openxmlformats.org/officeDocument/2006/relationships/image" Target="../media/image19.png"/><Relationship Id="rId17" Type="http://schemas.openxmlformats.org/officeDocument/2006/relationships/image" Target="../media/image20.png"/><Relationship Id="rId18" Type="http://schemas.openxmlformats.org/officeDocument/2006/relationships/image" Target="../media/image21.png"/><Relationship Id="rId19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9" Type="http://schemas.openxmlformats.org/officeDocument/2006/relationships/image" Target="../media/image12.png"/><Relationship Id="rId10" Type="http://schemas.openxmlformats.org/officeDocument/2006/relationships/image" Target="../media/image1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2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atabricks_logoTM_rev_CMYK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4938" y="4484688"/>
            <a:ext cx="2235200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5556" y="1558774"/>
            <a:ext cx="8240889" cy="1863171"/>
          </a:xfrm>
        </p:spPr>
        <p:txBody>
          <a:bodyPr anchor="ctr" anchorCtr="0">
            <a:noAutofit/>
          </a:bodyPr>
          <a:lstStyle>
            <a:lvl1pPr algn="l">
              <a:lnSpc>
                <a:spcPct val="90000"/>
              </a:lnSpc>
              <a:defRPr sz="5400" b="0" i="0" baseline="0">
                <a:solidFill>
                  <a:schemeClr val="bg1"/>
                </a:solidFill>
                <a:latin typeface="Newslab Thin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9593" y="4176647"/>
            <a:ext cx="6400800" cy="45386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400" baseline="0">
                <a:solidFill>
                  <a:schemeClr val="bg1"/>
                </a:solidFill>
                <a:latin typeface="Source Sans Pro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 smtClean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87742" y="4563527"/>
            <a:ext cx="6446838" cy="44344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400" baseline="0">
                <a:solidFill>
                  <a:schemeClr val="bg1"/>
                </a:solidFill>
                <a:latin typeface="Source Sans Pro Ligh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41698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6150" y="1312863"/>
            <a:ext cx="7172325" cy="3394075"/>
          </a:xfrm>
          <a:prstGeom prst="rect">
            <a:avLst/>
          </a:prstGeom>
        </p:spPr>
        <p:txBody>
          <a:bodyPr/>
          <a:lstStyle>
            <a:lvl1pPr>
              <a:defRPr spc="0"/>
            </a:lvl1pPr>
            <a:lvl2pPr>
              <a:defRPr spc="0"/>
            </a:lvl2pPr>
            <a:lvl3pPr>
              <a:defRPr spc="0"/>
            </a:lvl3pPr>
            <a:lvl4pPr>
              <a:defRPr spc="0"/>
            </a:lvl4pPr>
            <a:lvl5pPr>
              <a:defRPr spc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 sz="1200" smtClean="0">
                <a:solidFill>
                  <a:schemeClr val="tx2">
                    <a:lumMod val="75000"/>
                    <a:lumOff val="25000"/>
                  </a:schemeClr>
                </a:solidFill>
                <a:latin typeface="Source Sans Pro Light"/>
              </a:defRPr>
            </a:lvl1pPr>
          </a:lstStyle>
          <a:p>
            <a:pPr>
              <a:defRPr/>
            </a:pPr>
            <a:fld id="{9F03A678-4452-844A-9F06-1DF79E40D90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" name="Picture 6" descr="databricks_logoTM_800px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10" y="4806610"/>
            <a:ext cx="1100363" cy="187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6338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3"/>
          <p:cNvSpPr>
            <a:spLocks noGrp="1"/>
          </p:cNvSpPr>
          <p:nvPr>
            <p:ph sz="half" idx="2"/>
          </p:nvPr>
        </p:nvSpPr>
        <p:spPr>
          <a:xfrm>
            <a:off x="931334" y="1323212"/>
            <a:ext cx="3562048" cy="2963466"/>
          </a:xfrm>
          <a:prstGeom prst="rect">
            <a:avLst/>
          </a:prstGeom>
        </p:spPr>
        <p:txBody>
          <a:bodyPr>
            <a:normAutofit/>
          </a:bodyPr>
          <a:lstStyle>
            <a:lvl1pPr marL="168275" indent="-168275">
              <a:buFont typeface="Arial"/>
              <a:buChar char="•"/>
              <a:defRPr sz="2000"/>
            </a:lvl1pPr>
            <a:lvl2pPr marL="458788" indent="-169863">
              <a:buFont typeface="Lucida Grande"/>
              <a:buChar char="–"/>
              <a:defRPr sz="1800"/>
            </a:lvl2pPr>
            <a:lvl3pPr marL="744538" indent="-115888">
              <a:buFont typeface="Arial"/>
              <a:buChar char="•"/>
              <a:defRPr sz="1400"/>
            </a:lvl3pPr>
            <a:lvl4pPr marL="973138" indent="-112713">
              <a:buFont typeface="Lucida Grande"/>
              <a:buChar char="–"/>
              <a:defRPr sz="1200"/>
            </a:lvl4pPr>
            <a:lvl5pPr marL="1198563" indent="-115888">
              <a:buFont typeface="Arial"/>
              <a:buChar char="•"/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 algn="r">
              <a:defRPr sz="1200" smtClean="0">
                <a:solidFill>
                  <a:schemeClr val="tx2">
                    <a:lumMod val="75000"/>
                    <a:lumOff val="25000"/>
                  </a:schemeClr>
                </a:solidFill>
                <a:latin typeface="Source Sans Pro Light"/>
              </a:defRPr>
            </a:lvl1pPr>
          </a:lstStyle>
          <a:p>
            <a:pPr>
              <a:defRPr/>
            </a:pPr>
            <a:fld id="{FF3F9746-D39B-674D-B64B-9AF75CD7F04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" name="Picture 9" descr="databricks_logoTM_800px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10" y="4806610"/>
            <a:ext cx="1100363" cy="187062"/>
          </a:xfrm>
          <a:prstGeom prst="rect">
            <a:avLst/>
          </a:prstGeom>
        </p:spPr>
      </p:pic>
      <p:sp>
        <p:nvSpPr>
          <p:cNvPr id="15" name="Title Placeholder 1"/>
          <p:cNvSpPr>
            <a:spLocks noGrp="1"/>
          </p:cNvSpPr>
          <p:nvPr>
            <p:ph type="title"/>
          </p:nvPr>
        </p:nvSpPr>
        <p:spPr bwMode="auto">
          <a:xfrm>
            <a:off x="254760" y="206375"/>
            <a:ext cx="8560454" cy="85725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6"/>
          </p:nvPr>
        </p:nvSpPr>
        <p:spPr>
          <a:xfrm>
            <a:off x="4572000" y="1323212"/>
            <a:ext cx="3562048" cy="2963466"/>
          </a:xfrm>
          <a:prstGeom prst="rect">
            <a:avLst/>
          </a:prstGeom>
        </p:spPr>
        <p:txBody>
          <a:bodyPr>
            <a:normAutofit/>
          </a:bodyPr>
          <a:lstStyle>
            <a:lvl1pPr marL="168275" indent="-168275">
              <a:buFont typeface="Arial"/>
              <a:buChar char="•"/>
              <a:defRPr sz="2000"/>
            </a:lvl1pPr>
            <a:lvl2pPr marL="458788" indent="-169863">
              <a:buFont typeface="Lucida Grande"/>
              <a:buChar char="–"/>
              <a:defRPr sz="1800"/>
            </a:lvl2pPr>
            <a:lvl3pPr marL="744538" indent="-115888">
              <a:buFont typeface="Arial"/>
              <a:buChar char="•"/>
              <a:defRPr sz="1400"/>
            </a:lvl3pPr>
            <a:lvl4pPr marL="973138" indent="-112713">
              <a:buFont typeface="Lucida Grande"/>
              <a:buChar char="–"/>
              <a:defRPr sz="1200"/>
            </a:lvl4pPr>
            <a:lvl5pPr marL="1198563" indent="-115888">
              <a:buFont typeface="Arial"/>
              <a:buChar char="•"/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1331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31334" y="1286171"/>
            <a:ext cx="3562048" cy="47982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400" b="0" i="0" baseline="0">
                <a:solidFill>
                  <a:srgbClr val="404040"/>
                </a:solidFill>
                <a:latin typeface="Source Sans Pro"/>
                <a:cs typeface="Source Sans Pro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Source Sans Pro Regular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560360" y="1286171"/>
            <a:ext cx="3543451" cy="47982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400" b="0" i="0">
                <a:solidFill>
                  <a:srgbClr val="404040"/>
                </a:solidFill>
                <a:latin typeface="Source Sans Pro"/>
                <a:cs typeface="Source Sans Pro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Source Sans Pro Regular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 algn="r">
              <a:defRPr sz="1200" smtClean="0">
                <a:solidFill>
                  <a:schemeClr val="tx2">
                    <a:lumMod val="75000"/>
                    <a:lumOff val="25000"/>
                  </a:schemeClr>
                </a:solidFill>
                <a:latin typeface="Source Sans Pro Light"/>
              </a:defRPr>
            </a:lvl1pPr>
          </a:lstStyle>
          <a:p>
            <a:pPr>
              <a:defRPr/>
            </a:pPr>
            <a:fld id="{AB66F010-0F61-0F40-8921-6DABAD4DFDC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4" name="Picture 13" descr="databricks_logoTM_800px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10" y="4806610"/>
            <a:ext cx="1100363" cy="187062"/>
          </a:xfrm>
          <a:prstGeom prst="rect">
            <a:avLst/>
          </a:prstGeom>
        </p:spPr>
      </p:pic>
      <p:sp>
        <p:nvSpPr>
          <p:cNvPr id="18" name="Title Placeholder 1"/>
          <p:cNvSpPr>
            <a:spLocks noGrp="1"/>
          </p:cNvSpPr>
          <p:nvPr>
            <p:ph type="title"/>
          </p:nvPr>
        </p:nvSpPr>
        <p:spPr bwMode="auto">
          <a:xfrm>
            <a:off x="254760" y="206375"/>
            <a:ext cx="8560454" cy="85725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Content Placeholder 3"/>
          <p:cNvSpPr>
            <a:spLocks noGrp="1"/>
          </p:cNvSpPr>
          <p:nvPr>
            <p:ph sz="half" idx="16"/>
          </p:nvPr>
        </p:nvSpPr>
        <p:spPr>
          <a:xfrm>
            <a:off x="4572000" y="1843144"/>
            <a:ext cx="3562048" cy="2963466"/>
          </a:xfrm>
          <a:prstGeom prst="rect">
            <a:avLst/>
          </a:prstGeom>
        </p:spPr>
        <p:txBody>
          <a:bodyPr>
            <a:normAutofit/>
          </a:bodyPr>
          <a:lstStyle>
            <a:lvl1pPr marL="168275" indent="-168275">
              <a:buFont typeface="Arial"/>
              <a:buChar char="•"/>
              <a:defRPr sz="2000"/>
            </a:lvl1pPr>
            <a:lvl2pPr marL="458788" indent="-169863">
              <a:buFont typeface="Lucida Grande"/>
              <a:buChar char="–"/>
              <a:defRPr sz="1800"/>
            </a:lvl2pPr>
            <a:lvl3pPr marL="744538" indent="-115888">
              <a:buFont typeface="Arial"/>
              <a:buChar char="•"/>
              <a:defRPr sz="1400"/>
            </a:lvl3pPr>
            <a:lvl4pPr marL="973138" indent="-112713">
              <a:buFont typeface="Lucida Grande"/>
              <a:buChar char="–"/>
              <a:defRPr sz="1200"/>
            </a:lvl4pPr>
            <a:lvl5pPr marL="1198563" indent="-115888">
              <a:buFont typeface="Arial"/>
              <a:buChar char="•"/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9" name="Content Placeholder 3"/>
          <p:cNvSpPr>
            <a:spLocks noGrp="1"/>
          </p:cNvSpPr>
          <p:nvPr>
            <p:ph sz="half" idx="17"/>
          </p:nvPr>
        </p:nvSpPr>
        <p:spPr>
          <a:xfrm>
            <a:off x="927358" y="1843144"/>
            <a:ext cx="3562048" cy="2963466"/>
          </a:xfrm>
          <a:prstGeom prst="rect">
            <a:avLst/>
          </a:prstGeom>
        </p:spPr>
        <p:txBody>
          <a:bodyPr>
            <a:normAutofit/>
          </a:bodyPr>
          <a:lstStyle>
            <a:lvl1pPr marL="168275" indent="-168275">
              <a:buFont typeface="Arial"/>
              <a:buChar char="•"/>
              <a:defRPr sz="2000"/>
            </a:lvl1pPr>
            <a:lvl2pPr marL="458788" indent="-169863">
              <a:buFont typeface="Lucida Grande"/>
              <a:buChar char="–"/>
              <a:defRPr sz="1800"/>
            </a:lvl2pPr>
            <a:lvl3pPr marL="744538" indent="-115888">
              <a:buFont typeface="Arial"/>
              <a:buChar char="•"/>
              <a:defRPr sz="1400"/>
            </a:lvl3pPr>
            <a:lvl4pPr marL="973138" indent="-112713">
              <a:buFont typeface="Lucida Grande"/>
              <a:buChar char="–"/>
              <a:defRPr sz="1200"/>
            </a:lvl4pPr>
            <a:lvl5pPr marL="1198563" indent="-115888">
              <a:buFont typeface="Arial"/>
              <a:buChar char="•"/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288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Question or Section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52500" y="952049"/>
            <a:ext cx="6930571" cy="2440157"/>
          </a:xfrm>
        </p:spPr>
        <p:txBody>
          <a:bodyPr>
            <a:normAutofit/>
          </a:bodyPr>
          <a:lstStyle>
            <a:lvl1pPr algn="l">
              <a:lnSpc>
                <a:spcPct val="90000"/>
              </a:lnSpc>
              <a:defRPr sz="4400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Newslab Thin"/>
                <a:cs typeface="Newslab Ligh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952500" y="2965040"/>
            <a:ext cx="6851951" cy="1380671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 algn="l">
              <a:buNone/>
              <a:defRPr sz="2400" b="0" i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 sz="1200" smtClean="0">
                <a:solidFill>
                  <a:schemeClr val="tx2">
                    <a:lumMod val="75000"/>
                    <a:lumOff val="25000"/>
                  </a:schemeClr>
                </a:solidFill>
                <a:latin typeface="Source Sans Pro Light"/>
              </a:defRPr>
            </a:lvl1pPr>
          </a:lstStyle>
          <a:p>
            <a:pPr>
              <a:defRPr/>
            </a:pPr>
            <a:fld id="{A8406E0D-5B7F-FF41-ADAC-10EAED37AB7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" name="Picture 7" descr="databricks_logoTM_800px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10" y="4806610"/>
            <a:ext cx="1100363" cy="187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216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 sz="1200" smtClean="0">
                <a:solidFill>
                  <a:schemeClr val="tx2">
                    <a:lumMod val="75000"/>
                    <a:lumOff val="25000"/>
                  </a:schemeClr>
                </a:solidFill>
                <a:latin typeface="Source Sans Pro Light"/>
              </a:defRPr>
            </a:lvl1pPr>
          </a:lstStyle>
          <a:p>
            <a:pPr>
              <a:defRPr/>
            </a:pPr>
            <a:fld id="{020CF171-3262-4844-9482-7EE9513E765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5" name="Picture 4" descr="databricks_logoTM_800px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10" y="4806610"/>
            <a:ext cx="1100363" cy="187062"/>
          </a:xfrm>
          <a:prstGeom prst="rect">
            <a:avLst/>
          </a:prstGeom>
        </p:spPr>
      </p:pic>
      <p:sp>
        <p:nvSpPr>
          <p:cNvPr id="10" name="Title Placeholder 1"/>
          <p:cNvSpPr>
            <a:spLocks noGrp="1"/>
          </p:cNvSpPr>
          <p:nvPr>
            <p:ph type="title"/>
          </p:nvPr>
        </p:nvSpPr>
        <p:spPr bwMode="auto">
          <a:xfrm>
            <a:off x="254760" y="206375"/>
            <a:ext cx="8560454" cy="85725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223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Picture Placeholder 9"/>
          <p:cNvGraphicFramePr>
            <a:graphicFrameLocks/>
          </p:cNvGraphicFramePr>
          <p:nvPr/>
        </p:nvGraphicFramePr>
        <p:xfrm>
          <a:off x="1158875" y="1149350"/>
          <a:ext cx="7273925" cy="349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261" r:id="rId3" imgW="7271927" imgH="3492719" progId="Excel.Chart.8">
                  <p:embed/>
                </p:oleObj>
              </mc:Choice>
              <mc:Fallback>
                <p:oleObj r:id="rId3" imgW="7271927" imgH="3492719" progId="Excel.Char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8875" y="1149350"/>
                        <a:ext cx="7273925" cy="3495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 sz="1200" smtClean="0">
                <a:solidFill>
                  <a:schemeClr val="tx2">
                    <a:lumMod val="75000"/>
                    <a:lumOff val="25000"/>
                  </a:schemeClr>
                </a:solidFill>
                <a:latin typeface="Source Sans Pro Light"/>
              </a:defRPr>
            </a:lvl1pPr>
          </a:lstStyle>
          <a:p>
            <a:pPr>
              <a:defRPr/>
            </a:pPr>
            <a:fld id="{A1BDB9D5-035D-D340-8F72-357354FBC3A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6" name="Picture 5" descr="databricks_logoTM_800px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10" y="4806610"/>
            <a:ext cx="1100363" cy="187062"/>
          </a:xfrm>
          <a:prstGeom prst="rect">
            <a:avLst/>
          </a:prstGeom>
        </p:spPr>
      </p:pic>
      <p:sp>
        <p:nvSpPr>
          <p:cNvPr id="10" name="Title Placeholder 1"/>
          <p:cNvSpPr>
            <a:spLocks noGrp="1"/>
          </p:cNvSpPr>
          <p:nvPr>
            <p:ph type="title"/>
          </p:nvPr>
        </p:nvSpPr>
        <p:spPr bwMode="auto">
          <a:xfrm>
            <a:off x="254760" y="206375"/>
            <a:ext cx="8560454" cy="85725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169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01_FLASHLIGHT_explorat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138" y="987425"/>
            <a:ext cx="1092200" cy="109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6" descr="02_CLOUDCLUSTER_managedcluster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8338" y="1006475"/>
            <a:ext cx="1073150" cy="107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03_PIPELINE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3875" y="1006475"/>
            <a:ext cx="1073150" cy="107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8" descr="04_THIRDPARTY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4163" y="1006475"/>
            <a:ext cx="1082675" cy="108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9" descr="05_UNIFIED_PLATFORM_knot.eps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8950" y="946150"/>
            <a:ext cx="1144588" cy="1144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0" descr="06_COMMUNITY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9900" y="1065213"/>
            <a:ext cx="987425" cy="98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1" descr="07_LIBRARIES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3688" y="1027113"/>
            <a:ext cx="1093787" cy="109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2" descr="08_LOGO_BUG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7050" y="3424238"/>
            <a:ext cx="1073150" cy="107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3" descr="09_EXPLORE_LANGUAGE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513" y="2325688"/>
            <a:ext cx="1079500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4" descr="10_COLLABORATE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8975" y="2338388"/>
            <a:ext cx="989013" cy="989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5" descr="11_CHART_visualize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5150" y="2392363"/>
            <a:ext cx="989013" cy="989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6" descr="12_DASHBOARD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2381250"/>
            <a:ext cx="973138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7" descr="13_CLUSTERS.pn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025" y="3552825"/>
            <a:ext cx="1103313" cy="1103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18" descr="14_WAND_PowerSpark.png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4213" y="3554413"/>
            <a:ext cx="1047750" cy="104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19" descr="15_IMPORT_CLOUD.png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2925" y="3552825"/>
            <a:ext cx="1035050" cy="103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20" descr="16_CALENDAR_schedule.png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4200" y="2393950"/>
            <a:ext cx="973138" cy="97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21" descr="17_CHECKLIST_monitor.png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7363" y="2392363"/>
            <a:ext cx="1031875" cy="103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22"/>
          <p:cNvSpPr txBox="1">
            <a:spLocks noChangeArrowheads="1"/>
          </p:cNvSpPr>
          <p:nvPr/>
        </p:nvSpPr>
        <p:spPr bwMode="auto">
          <a:xfrm>
            <a:off x="1028700" y="1878013"/>
            <a:ext cx="7239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900">
                <a:latin typeface="Source Sans Pro Light" charset="0"/>
              </a:rPr>
              <a:t>Exploration</a:t>
            </a:r>
          </a:p>
        </p:txBody>
      </p:sp>
      <p:sp>
        <p:nvSpPr>
          <p:cNvPr id="21" name="TextBox 23"/>
          <p:cNvSpPr txBox="1">
            <a:spLocks noChangeArrowheads="1"/>
          </p:cNvSpPr>
          <p:nvPr/>
        </p:nvSpPr>
        <p:spPr bwMode="auto">
          <a:xfrm>
            <a:off x="1958975" y="1878013"/>
            <a:ext cx="10429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900">
                <a:latin typeface="Source Sans Pro Light" charset="0"/>
              </a:rPr>
              <a:t>Managed Clusters</a:t>
            </a:r>
          </a:p>
        </p:txBody>
      </p:sp>
      <p:sp>
        <p:nvSpPr>
          <p:cNvPr id="22" name="TextBox 24"/>
          <p:cNvSpPr txBox="1">
            <a:spLocks noChangeArrowheads="1"/>
          </p:cNvSpPr>
          <p:nvPr/>
        </p:nvSpPr>
        <p:spPr bwMode="auto">
          <a:xfrm>
            <a:off x="3311525" y="1878013"/>
            <a:ext cx="646113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900">
                <a:latin typeface="Source Sans Pro Light" charset="0"/>
              </a:rPr>
              <a:t>Pipelines</a:t>
            </a:r>
          </a:p>
        </p:txBody>
      </p:sp>
      <p:sp>
        <p:nvSpPr>
          <p:cNvPr id="23" name="TextBox 25"/>
          <p:cNvSpPr txBox="1">
            <a:spLocks noChangeArrowheads="1"/>
          </p:cNvSpPr>
          <p:nvPr/>
        </p:nvSpPr>
        <p:spPr bwMode="auto">
          <a:xfrm>
            <a:off x="4221163" y="1878013"/>
            <a:ext cx="8509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900">
                <a:latin typeface="Source Sans Pro Light" charset="0"/>
              </a:rPr>
              <a:t>3</a:t>
            </a:r>
            <a:r>
              <a:rPr lang="en-US" sz="900" baseline="30000">
                <a:latin typeface="Source Sans Pro Light" charset="0"/>
              </a:rPr>
              <a:t>rd</a:t>
            </a:r>
            <a:r>
              <a:rPr lang="en-US" sz="900">
                <a:latin typeface="Source Sans Pro Light" charset="0"/>
              </a:rPr>
              <a:t> Party Apps</a:t>
            </a:r>
          </a:p>
        </p:txBody>
      </p:sp>
      <p:sp>
        <p:nvSpPr>
          <p:cNvPr id="24" name="TextBox 26"/>
          <p:cNvSpPr txBox="1">
            <a:spLocks noChangeArrowheads="1"/>
          </p:cNvSpPr>
          <p:nvPr/>
        </p:nvSpPr>
        <p:spPr bwMode="auto">
          <a:xfrm>
            <a:off x="6950075" y="1878013"/>
            <a:ext cx="7493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900">
                <a:latin typeface="Source Sans Pro Light" charset="0"/>
              </a:rPr>
              <a:t>Community</a:t>
            </a:r>
          </a:p>
        </p:txBody>
      </p:sp>
      <p:sp>
        <p:nvSpPr>
          <p:cNvPr id="25" name="TextBox 27"/>
          <p:cNvSpPr txBox="1">
            <a:spLocks noChangeArrowheads="1"/>
          </p:cNvSpPr>
          <p:nvPr/>
        </p:nvSpPr>
        <p:spPr bwMode="auto">
          <a:xfrm>
            <a:off x="1096963" y="4357688"/>
            <a:ext cx="582612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900">
                <a:latin typeface="Source Sans Pro Light" charset="0"/>
              </a:rPr>
              <a:t>Clusters</a:t>
            </a:r>
          </a:p>
        </p:txBody>
      </p:sp>
      <p:sp>
        <p:nvSpPr>
          <p:cNvPr id="26" name="TextBox 28"/>
          <p:cNvSpPr txBox="1">
            <a:spLocks noChangeArrowheads="1"/>
          </p:cNvSpPr>
          <p:nvPr/>
        </p:nvSpPr>
        <p:spPr bwMode="auto">
          <a:xfrm>
            <a:off x="6937375" y="3216275"/>
            <a:ext cx="939800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900">
                <a:latin typeface="Source Sans Pro Light" charset="0"/>
              </a:rPr>
              <a:t>Monitor Results</a:t>
            </a:r>
          </a:p>
        </p:txBody>
      </p:sp>
      <p:sp>
        <p:nvSpPr>
          <p:cNvPr id="27" name="TextBox 29"/>
          <p:cNvSpPr txBox="1">
            <a:spLocks noChangeArrowheads="1"/>
          </p:cNvSpPr>
          <p:nvPr/>
        </p:nvSpPr>
        <p:spPr bwMode="auto">
          <a:xfrm>
            <a:off x="5607050" y="3216275"/>
            <a:ext cx="1158875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900">
                <a:latin typeface="Source Sans Pro Light" charset="0"/>
              </a:rPr>
              <a:t>Schedule Workflows </a:t>
            </a:r>
          </a:p>
        </p:txBody>
      </p:sp>
      <p:sp>
        <p:nvSpPr>
          <p:cNvPr id="28" name="TextBox 30"/>
          <p:cNvSpPr txBox="1">
            <a:spLocks noChangeArrowheads="1"/>
          </p:cNvSpPr>
          <p:nvPr/>
        </p:nvSpPr>
        <p:spPr bwMode="auto">
          <a:xfrm>
            <a:off x="3259138" y="4354513"/>
            <a:ext cx="749300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900">
                <a:latin typeface="Source Sans Pro Light" charset="0"/>
              </a:rPr>
              <a:t>Import Data</a:t>
            </a:r>
          </a:p>
        </p:txBody>
      </p:sp>
      <p:sp>
        <p:nvSpPr>
          <p:cNvPr id="29" name="TextBox 31"/>
          <p:cNvSpPr txBox="1">
            <a:spLocks noChangeArrowheads="1"/>
          </p:cNvSpPr>
          <p:nvPr/>
        </p:nvSpPr>
        <p:spPr bwMode="auto">
          <a:xfrm>
            <a:off x="2012950" y="4357688"/>
            <a:ext cx="9032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900">
                <a:latin typeface="Source Sans Pro Light" charset="0"/>
              </a:rPr>
              <a:t>Power of Spark</a:t>
            </a:r>
          </a:p>
        </p:txBody>
      </p:sp>
      <p:sp>
        <p:nvSpPr>
          <p:cNvPr id="30" name="TextBox 32"/>
          <p:cNvSpPr txBox="1">
            <a:spLocks noChangeArrowheads="1"/>
          </p:cNvSpPr>
          <p:nvPr/>
        </p:nvSpPr>
        <p:spPr bwMode="auto">
          <a:xfrm>
            <a:off x="2057400" y="3205163"/>
            <a:ext cx="7366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900">
                <a:latin typeface="Source Sans Pro Light" charset="0"/>
              </a:rPr>
              <a:t>Collaborate</a:t>
            </a:r>
          </a:p>
        </p:txBody>
      </p:sp>
      <p:sp>
        <p:nvSpPr>
          <p:cNvPr id="31" name="TextBox 33"/>
          <p:cNvSpPr txBox="1">
            <a:spLocks noChangeArrowheads="1"/>
          </p:cNvSpPr>
          <p:nvPr/>
        </p:nvSpPr>
        <p:spPr bwMode="auto">
          <a:xfrm>
            <a:off x="4364038" y="3205163"/>
            <a:ext cx="542925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900">
                <a:latin typeface="Source Sans Pro Light" charset="0"/>
              </a:rPr>
              <a:t>Publish</a:t>
            </a:r>
          </a:p>
        </p:txBody>
      </p:sp>
      <p:sp>
        <p:nvSpPr>
          <p:cNvPr id="32" name="TextBox 34"/>
          <p:cNvSpPr txBox="1">
            <a:spLocks noChangeArrowheads="1"/>
          </p:cNvSpPr>
          <p:nvPr/>
        </p:nvSpPr>
        <p:spPr bwMode="auto">
          <a:xfrm>
            <a:off x="3336925" y="3205163"/>
            <a:ext cx="595313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900">
                <a:latin typeface="Source Sans Pro Light" charset="0"/>
              </a:rPr>
              <a:t>Visualize</a:t>
            </a:r>
          </a:p>
        </p:txBody>
      </p:sp>
      <p:sp>
        <p:nvSpPr>
          <p:cNvPr id="33" name="TextBox 35"/>
          <p:cNvSpPr txBox="1">
            <a:spLocks noChangeArrowheads="1"/>
          </p:cNvSpPr>
          <p:nvPr/>
        </p:nvSpPr>
        <p:spPr bwMode="auto">
          <a:xfrm>
            <a:off x="1019175" y="3205163"/>
            <a:ext cx="646113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900">
                <a:latin typeface="Source Sans Pro Light" charset="0"/>
              </a:rPr>
              <a:t>Language</a:t>
            </a:r>
          </a:p>
        </p:txBody>
      </p:sp>
      <p:sp>
        <p:nvSpPr>
          <p:cNvPr id="34" name="TextBox 36"/>
          <p:cNvSpPr txBox="1">
            <a:spLocks noChangeArrowheads="1"/>
          </p:cNvSpPr>
          <p:nvPr/>
        </p:nvSpPr>
        <p:spPr bwMode="auto">
          <a:xfrm>
            <a:off x="8204200" y="1878013"/>
            <a:ext cx="620713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900">
                <a:latin typeface="Source Sans Pro Light" charset="0"/>
              </a:rPr>
              <a:t>Libraries</a:t>
            </a:r>
          </a:p>
        </p:txBody>
      </p:sp>
      <p:sp>
        <p:nvSpPr>
          <p:cNvPr id="35" name="TextBox 37"/>
          <p:cNvSpPr txBox="1">
            <a:spLocks noChangeArrowheads="1"/>
          </p:cNvSpPr>
          <p:nvPr/>
        </p:nvSpPr>
        <p:spPr bwMode="auto">
          <a:xfrm>
            <a:off x="5700713" y="1878013"/>
            <a:ext cx="954087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900">
                <a:latin typeface="Source Sans Pro Light" charset="0"/>
              </a:rPr>
              <a:t>Unified Platform</a:t>
            </a:r>
          </a:p>
        </p:txBody>
      </p:sp>
      <p:sp>
        <p:nvSpPr>
          <p:cNvPr id="36" name="TextBox 38"/>
          <p:cNvSpPr txBox="1">
            <a:spLocks noChangeArrowheads="1"/>
          </p:cNvSpPr>
          <p:nvPr/>
        </p:nvSpPr>
        <p:spPr bwMode="auto">
          <a:xfrm>
            <a:off x="5875338" y="4302125"/>
            <a:ext cx="646112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900">
                <a:latin typeface="Source Sans Pro Light" charset="0"/>
              </a:rPr>
              <a:t>Logo Bug</a:t>
            </a:r>
          </a:p>
        </p:txBody>
      </p:sp>
      <p:sp>
        <p:nvSpPr>
          <p:cNvPr id="3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 sz="1200" smtClean="0">
                <a:solidFill>
                  <a:schemeClr val="tx2">
                    <a:lumMod val="75000"/>
                    <a:lumOff val="25000"/>
                  </a:schemeClr>
                </a:solidFill>
                <a:latin typeface="Source Sans Pro Light"/>
              </a:defRPr>
            </a:lvl1pPr>
          </a:lstStyle>
          <a:p>
            <a:pPr>
              <a:defRPr/>
            </a:pPr>
            <a:fld id="{C3F6515F-5302-4A42-9CB9-369F5101367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39" name="Picture 38" descr="databricks_logoTM_800px.png"/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10" y="4806610"/>
            <a:ext cx="1100363" cy="187062"/>
          </a:xfrm>
          <a:prstGeom prst="rect">
            <a:avLst/>
          </a:prstGeom>
        </p:spPr>
      </p:pic>
      <p:sp>
        <p:nvSpPr>
          <p:cNvPr id="41" name="Title Placeholder 1"/>
          <p:cNvSpPr>
            <a:spLocks noGrp="1"/>
          </p:cNvSpPr>
          <p:nvPr>
            <p:ph type="title"/>
          </p:nvPr>
        </p:nvSpPr>
        <p:spPr bwMode="auto">
          <a:xfrm>
            <a:off x="254760" y="206375"/>
            <a:ext cx="8560454" cy="85725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186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Fram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atabricks_logoTM_rev_CMYK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4938" y="4484688"/>
            <a:ext cx="2235200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903111" y="1598392"/>
            <a:ext cx="7739943" cy="1248834"/>
          </a:xfrm>
        </p:spPr>
        <p:txBody>
          <a:bodyPr>
            <a:noAutofit/>
          </a:bodyPr>
          <a:lstStyle>
            <a:lvl1pPr algn="l">
              <a:defRPr sz="5400" b="0" i="0" baseline="0">
                <a:solidFill>
                  <a:schemeClr val="bg1"/>
                </a:solidFill>
                <a:latin typeface="Newslab Thin"/>
                <a:cs typeface="Newslab Light"/>
              </a:defRPr>
            </a:lvl1pPr>
          </a:lstStyle>
          <a:p>
            <a:r>
              <a:rPr lang="en-US" dirty="0" smtClean="0"/>
              <a:t>Thank you.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903111" y="2717006"/>
            <a:ext cx="6349823" cy="66644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2400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Parting words or contact information go here.</a:t>
            </a:r>
          </a:p>
        </p:txBody>
      </p:sp>
    </p:spTree>
    <p:extLst>
      <p:ext uri="{BB962C8B-B14F-4D97-AF65-F5344CB8AC3E}">
        <p14:creationId xmlns:p14="http://schemas.microsoft.com/office/powerpoint/2010/main" val="26273830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254760" y="206375"/>
            <a:ext cx="8560454" cy="85725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61375" y="4786313"/>
            <a:ext cx="55880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bg1"/>
                </a:solidFill>
                <a:latin typeface="Source Sans Pro Light"/>
                <a:ea typeface="+mn-ea"/>
                <a:cs typeface="+mn-cs"/>
              </a:defRPr>
            </a:lvl1pPr>
          </a:lstStyle>
          <a:p>
            <a:pPr>
              <a:defRPr/>
            </a:pPr>
            <a:fld id="{0E3D2C8F-1C34-3F4C-9785-AD9AA213DF4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4000" kern="1200">
          <a:solidFill>
            <a:schemeClr val="tx1">
              <a:lumMod val="75000"/>
              <a:lumOff val="25000"/>
            </a:schemeClr>
          </a:solidFill>
          <a:latin typeface="Newslab Thin"/>
          <a:ea typeface="ＭＳ Ｐゴシック" charset="0"/>
          <a:cs typeface="Newslab Thin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Newslab Light" charset="0"/>
          <a:ea typeface="ＭＳ Ｐゴシック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Newslab Light" charset="0"/>
          <a:ea typeface="ＭＳ Ｐゴシック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Newslab Light" charset="0"/>
          <a:ea typeface="ＭＳ Ｐゴシック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Newslab Light" charset="0"/>
          <a:ea typeface="ＭＳ Ｐゴシック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Newslab Light" charset="0"/>
          <a:ea typeface="ＭＳ Ｐゴシック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Newslab Light" charset="0"/>
          <a:ea typeface="ＭＳ Ｐゴシック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Newslab Light" charset="0"/>
          <a:ea typeface="ＭＳ Ｐゴシック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Newslab Light" charset="0"/>
          <a:ea typeface="ＭＳ Ｐゴシック" charset="0"/>
        </a:defRPr>
      </a:lvl9pPr>
    </p:titleStyle>
    <p:bodyStyle>
      <a:lvl1pPr marL="168275" indent="-168275" algn="l" defTabSz="4572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SzPct val="90000"/>
        <a:buFont typeface="Arial"/>
        <a:buChar char="•"/>
        <a:defRPr sz="2400" kern="1200" spc="0">
          <a:solidFill>
            <a:schemeClr val="tx1">
              <a:lumMod val="75000"/>
              <a:lumOff val="25000"/>
            </a:schemeClr>
          </a:solidFill>
          <a:latin typeface="Source Sans Pro Light"/>
          <a:ea typeface="ＭＳ Ｐゴシック" charset="0"/>
          <a:cs typeface="Source Sans Pro"/>
        </a:defRPr>
      </a:lvl1pPr>
      <a:lvl2pPr marL="401638" indent="-174625" algn="l" defTabSz="4572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SzPct val="90000"/>
        <a:buFont typeface="Arial"/>
        <a:buChar char="•"/>
        <a:defRPr sz="2000" kern="1200" spc="0">
          <a:solidFill>
            <a:schemeClr val="tx1">
              <a:lumMod val="75000"/>
              <a:lumOff val="25000"/>
            </a:schemeClr>
          </a:solidFill>
          <a:latin typeface="Source Sans Pro Light"/>
          <a:ea typeface="ＭＳ Ｐゴシック" charset="0"/>
          <a:cs typeface="Source Sans Pro"/>
        </a:defRPr>
      </a:lvl2pPr>
      <a:lvl3pPr marL="744538" indent="-174625" algn="l" defTabSz="4572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SzPct val="80000"/>
        <a:buFont typeface="Lucida Grande"/>
        <a:buChar char="–"/>
        <a:tabLst/>
        <a:defRPr sz="1800" kern="1200" spc="0">
          <a:solidFill>
            <a:schemeClr val="tx1">
              <a:lumMod val="75000"/>
              <a:lumOff val="25000"/>
            </a:schemeClr>
          </a:solidFill>
          <a:latin typeface="Source Sans Pro Light"/>
          <a:ea typeface="ＭＳ Ｐゴシック" charset="0"/>
          <a:cs typeface="Source Sans Pro"/>
        </a:defRPr>
      </a:lvl3pPr>
      <a:lvl4pPr marL="971550" indent="-174625" algn="l" defTabSz="4572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SzPct val="90000"/>
        <a:buFont typeface="Arial"/>
        <a:buChar char="•"/>
        <a:defRPr sz="1800" kern="1200" spc="0">
          <a:solidFill>
            <a:schemeClr val="tx1">
              <a:lumMod val="75000"/>
              <a:lumOff val="25000"/>
            </a:schemeClr>
          </a:solidFill>
          <a:latin typeface="Source Sans Pro Light"/>
          <a:ea typeface="ＭＳ Ｐゴシック" charset="0"/>
          <a:cs typeface="Source Sans Pro"/>
        </a:defRPr>
      </a:lvl4pPr>
      <a:lvl5pPr marL="1139825" indent="-168275" algn="l" defTabSz="4572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SzPct val="80000"/>
        <a:buFont typeface="Lucida Grande"/>
        <a:buChar char="–"/>
        <a:defRPr sz="1600" kern="1200" spc="0">
          <a:solidFill>
            <a:schemeClr val="tx1">
              <a:lumMod val="75000"/>
              <a:lumOff val="25000"/>
            </a:schemeClr>
          </a:solidFill>
          <a:latin typeface="Source Sans Pro Light"/>
          <a:ea typeface="ＭＳ Ｐゴシック" charset="0"/>
          <a:cs typeface="Source Sans Pro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5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5316" y="1828898"/>
            <a:ext cx="3895950" cy="759788"/>
          </a:xfrm>
        </p:spPr>
        <p:txBody>
          <a:bodyPr/>
          <a:lstStyle/>
          <a:p>
            <a:r>
              <a:rPr lang="en-US" sz="4400" dirty="0" smtClean="0"/>
              <a:t>GraphFrames</a:t>
            </a:r>
            <a:endParaRPr lang="en-US" sz="4400" dirty="0"/>
          </a:p>
        </p:txBody>
      </p:sp>
      <p:pic>
        <p:nvPicPr>
          <p:cNvPr id="10" name="Picture 2" descr="https://licensebuttons.net/l/by-nc-nd/3.0/88x3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1679" y="171788"/>
            <a:ext cx="574528" cy="202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229" y="4701109"/>
            <a:ext cx="1781285" cy="22563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71005" y="1346863"/>
            <a:ext cx="2151864" cy="1265296"/>
          </a:xfrm>
          <a:prstGeom prst="rect">
            <a:avLst/>
          </a:prstGeom>
          <a:effectLst>
            <a:glow rad="228600">
              <a:schemeClr val="accent1">
                <a:lumMod val="75000"/>
                <a:alpha val="25000"/>
              </a:schemeClr>
            </a:glow>
          </a:effectLst>
        </p:spPr>
      </p:pic>
      <p:cxnSp>
        <p:nvCxnSpPr>
          <p:cNvPr id="8" name="Straight Connector 7"/>
          <p:cNvCxnSpPr/>
          <p:nvPr/>
        </p:nvCxnSpPr>
        <p:spPr>
          <a:xfrm>
            <a:off x="3921617" y="1629178"/>
            <a:ext cx="0" cy="1043188"/>
          </a:xfrm>
          <a:prstGeom prst="line">
            <a:avLst/>
          </a:prstGeom>
          <a:ln w="635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9663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Requires a DF of vertexes</a:t>
            </a:r>
          </a:p>
          <a:p>
            <a:r>
              <a:rPr lang="en-US" dirty="0" smtClean="0"/>
              <a:t>Requires a DF of edges </a:t>
            </a:r>
          </a:p>
          <a:p>
            <a:r>
              <a:rPr lang="en-US" dirty="0" smtClean="0"/>
              <a:t>Place both in a </a:t>
            </a:r>
            <a:r>
              <a:rPr lang="en-US" dirty="0" err="1" smtClean="0"/>
              <a:t>GraphFrame</a:t>
            </a:r>
            <a:r>
              <a:rPr lang="en-US" dirty="0" smtClean="0"/>
              <a:t> object.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We can then start processing the graph using </a:t>
            </a:r>
            <a:r>
              <a:rPr lang="en-US" dirty="0" err="1" smtClean="0"/>
              <a:t>GraphFrame</a:t>
            </a:r>
            <a:r>
              <a:rPr lang="en-US" dirty="0" smtClean="0"/>
              <a:t> algorithms.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03A678-4452-844A-9F06-1DF79E40D900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741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Vertex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defTabSz="914400" fontAlgn="auto"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sz="2000" dirty="0" err="1" smtClean="0">
                <a:latin typeface="Consolas" charset="0"/>
                <a:ea typeface="Consolas" charset="0"/>
                <a:cs typeface="Consolas" charset="0"/>
              </a:rPr>
              <a:t>val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err="1" smtClean="0">
                <a:latin typeface="Consolas" charset="0"/>
                <a:ea typeface="Consolas" charset="0"/>
                <a:cs typeface="Consolas" charset="0"/>
              </a:rPr>
              <a:t>vertList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sz="2000" b="1" dirty="0">
                <a:latin typeface="Consolas" charset="0"/>
                <a:ea typeface="Consolas" charset="0"/>
                <a:cs typeface="Consolas" charset="0"/>
              </a:rPr>
              <a:t>List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(("a", "Alice", 34), </a:t>
            </a:r>
          </a:p>
          <a:p>
            <a:pPr marL="0" lvl="0" indent="0" defTabSz="914400" fontAlgn="auto"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                   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("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b", "Bob", 36), </a:t>
            </a:r>
          </a:p>
          <a:p>
            <a:pPr marL="0" lvl="0" indent="0" defTabSz="914400" fontAlgn="auto"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                   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("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c", "Charlie", 30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))</a:t>
            </a:r>
          </a:p>
          <a:p>
            <a:pPr marL="0" lvl="0" indent="0" defTabSz="914400" fontAlgn="auto">
              <a:spcBef>
                <a:spcPts val="0"/>
              </a:spcBef>
              <a:spcAft>
                <a:spcPts val="0"/>
              </a:spcAft>
              <a:buSzTx/>
              <a:buNone/>
            </a:pPr>
            <a:endParaRPr lang="en-US" sz="20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lvl="0" indent="0" defTabSz="914400" fontAlgn="auto"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sz="2000" dirty="0" err="1" smtClean="0">
                <a:latin typeface="Consolas" charset="0"/>
                <a:ea typeface="Consolas" charset="0"/>
                <a:cs typeface="Consolas" charset="0"/>
              </a:rPr>
              <a:t>val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err="1" smtClean="0">
                <a:latin typeface="Consolas" charset="0"/>
                <a:ea typeface="Consolas" charset="0"/>
                <a:cs typeface="Consolas" charset="0"/>
              </a:rPr>
              <a:t>vDF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b="1" dirty="0">
                <a:latin typeface="Consolas" charset="0"/>
                <a:ea typeface="Consolas" charset="0"/>
                <a:cs typeface="Consolas" charset="0"/>
              </a:rPr>
              <a:t>=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err="1" smtClean="0">
                <a:latin typeface="Consolas" charset="0"/>
                <a:ea typeface="Consolas" charset="0"/>
                <a:cs typeface="Consolas" charset="0"/>
              </a:rPr>
              <a:t>spark.createDataFrame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000" dirty="0" err="1" smtClean="0">
                <a:latin typeface="Consolas" charset="0"/>
                <a:ea typeface="Consolas" charset="0"/>
                <a:cs typeface="Consolas" charset="0"/>
              </a:rPr>
              <a:t>vertList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lvl="0" indent="0" defTabSz="914400" fontAlgn="auto"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              .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toDF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("id", "name", "age")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03A678-4452-844A-9F06-1DF79E40D900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545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Nodes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defTabSz="914400" fontAlgn="auto"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sz="2000" dirty="0" err="1" smtClean="0">
                <a:latin typeface="Consolas" charset="0"/>
                <a:ea typeface="Consolas" charset="0"/>
                <a:cs typeface="Consolas" charset="0"/>
              </a:rPr>
              <a:t>val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err="1" smtClean="0">
                <a:latin typeface="Consolas" charset="0"/>
                <a:ea typeface="Consolas" charset="0"/>
                <a:cs typeface="Consolas" charset="0"/>
              </a:rPr>
              <a:t>edgeList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 = List(("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a", "b", "friend"), </a:t>
            </a:r>
            <a:endParaRPr lang="en-US" sz="20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lvl="0" indent="0" defTabSz="914400" fontAlgn="auto"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                    ("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b", "c", "follow"), </a:t>
            </a:r>
            <a:endParaRPr lang="en-US" sz="20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lvl="0" indent="0" defTabSz="914400" fontAlgn="auto"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                    ("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c", "b", "follow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"))</a:t>
            </a:r>
          </a:p>
          <a:p>
            <a:pPr marL="0" lvl="0" indent="0" defTabSz="914400" fontAlgn="auto">
              <a:spcBef>
                <a:spcPts val="0"/>
              </a:spcBef>
              <a:spcAft>
                <a:spcPts val="0"/>
              </a:spcAft>
              <a:buSzTx/>
              <a:buNone/>
            </a:pPr>
            <a:endParaRPr lang="en-US" sz="2000" dirty="0">
              <a:latin typeface="Consolas" charset="0"/>
              <a:ea typeface="Consolas" charset="0"/>
              <a:cs typeface="Consolas" charset="0"/>
            </a:endParaRPr>
          </a:p>
          <a:p>
            <a:pPr marL="0" lvl="0" indent="0" defTabSz="914400" fontAlgn="auto"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val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eDF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b="1" dirty="0">
                <a:latin typeface="Consolas" charset="0"/>
                <a:ea typeface="Consolas" charset="0"/>
                <a:cs typeface="Consolas" charset="0"/>
              </a:rPr>
              <a:t>=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err="1" smtClean="0">
                <a:latin typeface="Consolas" charset="0"/>
                <a:ea typeface="Consolas" charset="0"/>
                <a:cs typeface="Consolas" charset="0"/>
              </a:rPr>
              <a:t>spark.createDataFrame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000" dirty="0" err="1" smtClean="0">
                <a:latin typeface="Consolas" charset="0"/>
                <a:ea typeface="Consolas" charset="0"/>
                <a:cs typeface="Consolas" charset="0"/>
              </a:rPr>
              <a:t>edgeList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lvl="0" indent="0" defTabSz="914400" fontAlgn="auto"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              .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toDF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("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src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", "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dst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", "relationship")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03A678-4452-844A-9F06-1DF79E40D900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356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reate 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defTabSz="914400" fontAlgn="auto"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import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org.graphframes.GraphFrame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lvl="0" indent="0" defTabSz="914400" fontAlgn="auto"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val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g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GraphFrame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vDF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eDF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03A678-4452-844A-9F06-1DF79E40D900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227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Apply transformations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defTabSz="914400" fontAlgn="auto"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dirty="0" smtClean="0"/>
              <a:t>How many follow relationships are represented in our dataset?</a:t>
            </a:r>
          </a:p>
          <a:p>
            <a:pPr marL="0" lvl="0" indent="0" defTabSz="914400" fontAlgn="auto">
              <a:spcBef>
                <a:spcPts val="0"/>
              </a:spcBef>
              <a:spcAft>
                <a:spcPts val="0"/>
              </a:spcAft>
              <a:buSzTx/>
              <a:buNone/>
            </a:pPr>
            <a:endParaRPr lang="en-US" dirty="0" smtClean="0"/>
          </a:p>
          <a:p>
            <a:pPr marL="0" lvl="0" indent="0" defTabSz="914400" fontAlgn="auto"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sz="2000" dirty="0" err="1" smtClean="0">
                <a:latin typeface="Consolas" charset="0"/>
                <a:ea typeface="Consolas" charset="0"/>
                <a:cs typeface="Consolas" charset="0"/>
              </a:rPr>
              <a:t>g.edges.filter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("relationship = 'follow'").count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()</a:t>
            </a:r>
          </a:p>
          <a:p>
            <a:pPr marL="0" lvl="0" indent="0" defTabSz="914400" fontAlgn="auto"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res1: Long = 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2</a:t>
            </a:r>
          </a:p>
          <a:p>
            <a:pPr marL="0" lvl="0" indent="0" defTabSz="914400" fontAlgn="auto">
              <a:spcBef>
                <a:spcPts val="0"/>
              </a:spcBef>
              <a:spcAft>
                <a:spcPts val="0"/>
              </a:spcAft>
              <a:buSzTx/>
              <a:buNone/>
            </a:pPr>
            <a:endParaRPr lang="en-US" sz="2000" dirty="0">
              <a:latin typeface="Consolas" charset="0"/>
              <a:ea typeface="Consolas" charset="0"/>
              <a:cs typeface="Consolas" charset="0"/>
            </a:endParaRPr>
          </a:p>
          <a:p>
            <a:pPr marL="0" lvl="0" indent="0" defTabSz="914400" fontAlgn="auto">
              <a:spcBef>
                <a:spcPts val="0"/>
              </a:spcBef>
              <a:spcAft>
                <a:spcPts val="0"/>
              </a:spcAft>
              <a:buSzTx/>
              <a:buNone/>
            </a:pPr>
            <a:endParaRPr lang="en-US" sz="20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03A678-4452-844A-9F06-1DF79E40D900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174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Coverage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03A678-4452-844A-9F06-1DF79E40D900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308" name="Content Placeholder 2"/>
          <p:cNvSpPr>
            <a:spLocks noGrp="1"/>
          </p:cNvSpPr>
          <p:nvPr>
            <p:ph idx="1"/>
          </p:nvPr>
        </p:nvSpPr>
        <p:spPr>
          <a:xfrm>
            <a:off x="946150" y="1312863"/>
            <a:ext cx="7172325" cy="3394075"/>
          </a:xfrm>
        </p:spPr>
        <p:txBody>
          <a:bodyPr>
            <a:normAutofit fontScale="40000" lnSpcReduction="20000"/>
          </a:bodyPr>
          <a:lstStyle/>
          <a:p>
            <a:r>
              <a:rPr lang="en-US" sz="5400" dirty="0"/>
              <a:t>Collaborative Filtering</a:t>
            </a:r>
          </a:p>
          <a:p>
            <a:pPr lvl="1"/>
            <a:r>
              <a:rPr lang="en-US" sz="4400" dirty="0"/>
              <a:t>Alternating Least Squares</a:t>
            </a:r>
          </a:p>
          <a:p>
            <a:r>
              <a:rPr lang="en-US" sz="5400" dirty="0" smtClean="0"/>
              <a:t>Community </a:t>
            </a:r>
            <a:r>
              <a:rPr lang="en-US" sz="5400" dirty="0"/>
              <a:t>Detection</a:t>
            </a:r>
          </a:p>
          <a:p>
            <a:pPr lvl="1"/>
            <a:r>
              <a:rPr lang="en-US" sz="4400" dirty="0"/>
              <a:t>Triangle-Counting</a:t>
            </a:r>
          </a:p>
          <a:p>
            <a:pPr lvl="1"/>
            <a:r>
              <a:rPr lang="en-US" sz="4400" dirty="0"/>
              <a:t>K-core Decomposition</a:t>
            </a:r>
          </a:p>
          <a:p>
            <a:r>
              <a:rPr lang="en-US" sz="5400" dirty="0" smtClean="0"/>
              <a:t>Graph </a:t>
            </a:r>
            <a:r>
              <a:rPr lang="en-US" sz="5400" dirty="0"/>
              <a:t>Analytics</a:t>
            </a:r>
          </a:p>
          <a:p>
            <a:pPr lvl="1"/>
            <a:r>
              <a:rPr lang="en-US" sz="4400" dirty="0"/>
              <a:t>PageRank</a:t>
            </a:r>
          </a:p>
          <a:p>
            <a:pPr lvl="1"/>
            <a:r>
              <a:rPr lang="en-US" sz="4400" dirty="0"/>
              <a:t>Personalized PageRank</a:t>
            </a:r>
          </a:p>
          <a:p>
            <a:pPr lvl="1"/>
            <a:r>
              <a:rPr lang="en-US" sz="4400" dirty="0"/>
              <a:t>Shortest Path</a:t>
            </a:r>
          </a:p>
          <a:p>
            <a:r>
              <a:rPr lang="en-US" sz="5400" dirty="0" smtClean="0"/>
              <a:t>Classification</a:t>
            </a:r>
            <a:endParaRPr lang="en-US" sz="5400" dirty="0"/>
          </a:p>
          <a:p>
            <a:pPr lvl="1"/>
            <a:r>
              <a:rPr lang="en-US" sz="4400" dirty="0"/>
              <a:t>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1516762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built in algorithms.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7804" y="1063625"/>
            <a:ext cx="7873571" cy="3508375"/>
          </a:xfrm>
        </p:spPr>
        <p:txBody>
          <a:bodyPr>
            <a:normAutofit/>
          </a:bodyPr>
          <a:lstStyle/>
          <a:p>
            <a:pPr marL="0" lvl="0" indent="0" defTabSz="914400" fontAlgn="auto"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sz="2000" b="1" dirty="0" err="1">
                <a:latin typeface="Consolas" charset="0"/>
                <a:ea typeface="Consolas" charset="0"/>
                <a:cs typeface="Consolas" charset="0"/>
              </a:rPr>
              <a:t>val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results </a:t>
            </a:r>
            <a:r>
              <a:rPr lang="en-US" sz="2000" b="1" dirty="0" smtClean="0">
                <a:latin typeface="Consolas" charset="0"/>
                <a:ea typeface="Consolas" charset="0"/>
                <a:cs typeface="Consolas" charset="0"/>
              </a:rPr>
              <a:t>=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err="1" smtClean="0">
                <a:latin typeface="Consolas" charset="0"/>
                <a:ea typeface="Consolas" charset="0"/>
                <a:cs typeface="Consolas" charset="0"/>
              </a:rPr>
              <a:t>g.pageRank.resetProbability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(0.01)</a:t>
            </a:r>
          </a:p>
          <a:p>
            <a:pPr marL="0" lvl="0" indent="0" defTabSz="914400" fontAlgn="auto"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                       .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maxIter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(20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lvl="0" indent="0" defTabSz="914400" fontAlgn="auto"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                       .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run() </a:t>
            </a:r>
          </a:p>
          <a:p>
            <a:pPr marL="0" lvl="0" indent="0" defTabSz="914400" fontAlgn="auto">
              <a:spcBef>
                <a:spcPts val="0"/>
              </a:spcBef>
              <a:spcAft>
                <a:spcPts val="0"/>
              </a:spcAft>
              <a:buSzTx/>
              <a:buNone/>
            </a:pPr>
            <a:endParaRPr lang="en-US" sz="2000" dirty="0">
              <a:latin typeface="Consolas" charset="0"/>
              <a:ea typeface="Consolas" charset="0"/>
              <a:cs typeface="Consolas" charset="0"/>
            </a:endParaRPr>
          </a:p>
          <a:p>
            <a:pPr marL="0" lvl="0" indent="0" defTabSz="914400" fontAlgn="auto"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sz="2000" dirty="0" err="1" smtClean="0">
                <a:latin typeface="Consolas" charset="0"/>
                <a:ea typeface="Consolas" charset="0"/>
                <a:cs typeface="Consolas" charset="0"/>
              </a:rPr>
              <a:t>results.vertices.select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("id", "</a:t>
            </a:r>
            <a:r>
              <a:rPr lang="en-US" sz="2000" dirty="0" err="1" smtClean="0">
                <a:latin typeface="Consolas" charset="0"/>
                <a:ea typeface="Consolas" charset="0"/>
                <a:cs typeface="Consolas" charset="0"/>
              </a:rPr>
              <a:t>pagerank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").show()</a:t>
            </a:r>
            <a:endParaRPr lang="en-US" sz="20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03A678-4452-844A-9F06-1DF79E40D900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63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Motif Finding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Motif finding refers to searching for structural patterns in a graph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03A678-4452-844A-9F06-1DF79E40D900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717590" y="2730844"/>
            <a:ext cx="864973" cy="82790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688228" y="2730844"/>
            <a:ext cx="864973" cy="82790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834714" y="3785287"/>
            <a:ext cx="864973" cy="82790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718486" y="3009900"/>
            <a:ext cx="279262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4938586" y="3558746"/>
            <a:ext cx="749642" cy="46955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677561" y="2502778"/>
            <a:ext cx="1248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grandson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193397" y="3821546"/>
            <a:ext cx="1248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mother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1179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Motif Finding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Motif finding refers to searching for structural patterns in a graph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03A678-4452-844A-9F06-1DF79E40D900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717590" y="2730844"/>
            <a:ext cx="864973" cy="82790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688228" y="2730844"/>
            <a:ext cx="864973" cy="82790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834714" y="3785287"/>
            <a:ext cx="864973" cy="82790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718486" y="3009900"/>
            <a:ext cx="279262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4938586" y="3558746"/>
            <a:ext cx="749642" cy="46955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2644345" y="3466060"/>
            <a:ext cx="1046206" cy="549886"/>
          </a:xfrm>
          <a:prstGeom prst="straightConnector1">
            <a:avLst/>
          </a:prstGeom>
          <a:ln w="38100">
            <a:solidFill>
              <a:schemeClr val="tx1"/>
            </a:solidFill>
            <a:prstDash val="lg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677561" y="2502778"/>
            <a:ext cx="1248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grandson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193397" y="3821546"/>
            <a:ext cx="1248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mother</a:t>
            </a:r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2508339" y="3804511"/>
            <a:ext cx="1248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mother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0653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Motif DSL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Uses a domain specific lang. to find patterns within data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edge </a:t>
            </a:r>
            <a:r>
              <a:rPr lang="en-US" dirty="0"/>
              <a:t>e</a:t>
            </a:r>
            <a:r>
              <a:rPr lang="en-US" dirty="0"/>
              <a:t> from vertex </a:t>
            </a:r>
            <a:r>
              <a:rPr lang="en-US" dirty="0"/>
              <a:t>a</a:t>
            </a:r>
            <a:r>
              <a:rPr lang="en-US" dirty="0"/>
              <a:t> to vertex </a:t>
            </a:r>
            <a:r>
              <a:rPr lang="en-US" dirty="0"/>
              <a:t>b</a:t>
            </a: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a)-[e]-&gt;(b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buNone/>
            </a:pP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dirty="0"/>
              <a:t>two edges from </a:t>
            </a:r>
            <a:r>
              <a:rPr lang="en-US" dirty="0"/>
              <a:t>a</a:t>
            </a:r>
            <a:r>
              <a:rPr lang="en-US" dirty="0"/>
              <a:t> to </a:t>
            </a:r>
            <a:r>
              <a:rPr lang="en-US" dirty="0" smtClean="0"/>
              <a:t>b and from b</a:t>
            </a:r>
            <a:r>
              <a:rPr lang="en-US" dirty="0"/>
              <a:t> to </a:t>
            </a:r>
            <a:r>
              <a:rPr lang="en-US" dirty="0" smtClean="0"/>
              <a:t>c</a:t>
            </a:r>
          </a:p>
          <a:p>
            <a:pPr marL="0" indent="0">
              <a:buNone/>
            </a:pPr>
            <a:r>
              <a:rPr lang="pt-BR" dirty="0">
                <a:latin typeface="Consolas" charset="0"/>
                <a:ea typeface="Consolas" charset="0"/>
                <a:cs typeface="Consolas" charset="0"/>
              </a:rPr>
              <a:t>(a)-[e]-&gt;(</a:t>
            </a:r>
            <a:r>
              <a:rPr lang="pt-BR" dirty="0" err="1">
                <a:latin typeface="Consolas" charset="0"/>
                <a:ea typeface="Consolas" charset="0"/>
                <a:cs typeface="Consolas" charset="0"/>
              </a:rPr>
              <a:t>b</a:t>
            </a:r>
            <a:r>
              <a:rPr lang="pt-BR" dirty="0">
                <a:latin typeface="Consolas" charset="0"/>
                <a:ea typeface="Consolas" charset="0"/>
                <a:cs typeface="Consolas" charset="0"/>
              </a:rPr>
              <a:t>); (</a:t>
            </a:r>
            <a:r>
              <a:rPr lang="pt-BR" dirty="0" err="1">
                <a:latin typeface="Consolas" charset="0"/>
                <a:ea typeface="Consolas" charset="0"/>
                <a:cs typeface="Consolas" charset="0"/>
              </a:rPr>
              <a:t>b</a:t>
            </a:r>
            <a:r>
              <a:rPr lang="pt-BR" dirty="0">
                <a:latin typeface="Consolas" charset="0"/>
                <a:ea typeface="Consolas" charset="0"/>
                <a:cs typeface="Consolas" charset="0"/>
              </a:rPr>
              <a:t>)-[e2]-&gt;(</a:t>
            </a:r>
            <a:r>
              <a:rPr lang="pt-BR" dirty="0" err="1">
                <a:latin typeface="Consolas" charset="0"/>
                <a:ea typeface="Consolas" charset="0"/>
                <a:cs typeface="Consolas" charset="0"/>
              </a:rPr>
              <a:t>c</a:t>
            </a:r>
            <a:r>
              <a:rPr lang="pt-BR" dirty="0">
                <a:latin typeface="Consolas" charset="0"/>
                <a:ea typeface="Consolas" charset="0"/>
                <a:cs typeface="Consolas" charset="0"/>
              </a:rPr>
              <a:t>)</a:t>
            </a: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03A678-4452-844A-9F06-1DF79E40D900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210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lvl="0" indent="0" defTabSz="914400" fontAlgn="auto"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sz="4200" dirty="0" smtClean="0">
                <a:solidFill>
                  <a:srgbClr val="0070C0"/>
                </a:solidFill>
              </a:rPr>
              <a:t>http</a:t>
            </a:r>
            <a:r>
              <a:rPr lang="en-US" sz="4200" dirty="0">
                <a:solidFill>
                  <a:srgbClr val="0070C0"/>
                </a:solidFill>
              </a:rPr>
              <a:t>://</a:t>
            </a:r>
            <a:r>
              <a:rPr lang="en-US" sz="4200" dirty="0" smtClean="0">
                <a:solidFill>
                  <a:srgbClr val="0070C0"/>
                </a:solidFill>
              </a:rPr>
              <a:t>bit.ly/2BogmKF</a:t>
            </a:r>
          </a:p>
          <a:p>
            <a:pPr marL="0" indent="0" defTabSz="914400" fontAlgn="auto"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sz="4400" dirty="0" err="1" smtClean="0"/>
              <a:t>GraphFrames.pptx</a:t>
            </a:r>
            <a:endParaRPr lang="en-US" sz="4400" dirty="0" smtClean="0"/>
          </a:p>
          <a:p>
            <a:pPr marL="0" indent="0" defTabSz="914400" fontAlgn="auto">
              <a:spcBef>
                <a:spcPts val="0"/>
              </a:spcBef>
              <a:spcAft>
                <a:spcPts val="0"/>
              </a:spcAft>
              <a:buSzTx/>
              <a:buNone/>
            </a:pPr>
            <a:endParaRPr lang="en-US" sz="4400" dirty="0"/>
          </a:p>
          <a:p>
            <a:pPr marL="0" indent="0" defTabSz="914400" fontAlgn="auto"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sz="4400" dirty="0" smtClean="0"/>
              <a:t>Docs:</a:t>
            </a:r>
          </a:p>
          <a:p>
            <a:pPr marL="0" indent="0" defTabSz="914400" fontAlgn="auto"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sz="4400" dirty="0">
                <a:solidFill>
                  <a:srgbClr val="0070C0"/>
                </a:solidFill>
              </a:rPr>
              <a:t>http://</a:t>
            </a:r>
            <a:r>
              <a:rPr lang="en-US" sz="4400" dirty="0" err="1" smtClean="0">
                <a:solidFill>
                  <a:srgbClr val="0070C0"/>
                </a:solidFill>
              </a:rPr>
              <a:t>graphframes.github.io</a:t>
            </a:r>
            <a:r>
              <a:rPr lang="en-US" sz="4400" dirty="0" smtClean="0">
                <a:solidFill>
                  <a:srgbClr val="0070C0"/>
                </a:solidFill>
              </a:rPr>
              <a:t>/</a:t>
            </a:r>
            <a:r>
              <a:rPr lang="en-US" sz="4400" dirty="0" err="1" smtClean="0">
                <a:solidFill>
                  <a:srgbClr val="0070C0"/>
                </a:solidFill>
              </a:rPr>
              <a:t>user-guide.html#motif-finding</a:t>
            </a:r>
            <a:r>
              <a:rPr lang="en-US" sz="4400" dirty="0" smtClean="0"/>
              <a:t> </a:t>
            </a:r>
            <a:endParaRPr lang="en-US" sz="4400" dirty="0"/>
          </a:p>
          <a:p>
            <a:pPr marL="0" lvl="0" indent="0" defTabSz="914400" fontAlgn="auto">
              <a:spcBef>
                <a:spcPts val="0"/>
              </a:spcBef>
              <a:spcAft>
                <a:spcPts val="0"/>
              </a:spcAft>
              <a:buSzTx/>
              <a:buNone/>
            </a:pPr>
            <a:endParaRPr lang="en-US" sz="4200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03A678-4452-844A-9F06-1DF79E40D900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51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3450" y="2235200"/>
            <a:ext cx="7172325" cy="3394075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dirty="0" smtClean="0"/>
              <a:t>Lab 21 </a:t>
            </a:r>
            <a:r>
              <a:rPr lang="en-US" sz="4000" dirty="0" err="1" smtClean="0"/>
              <a:t>GraphFrames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03A678-4452-844A-9F06-1DF79E40D900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6949" y="2178050"/>
            <a:ext cx="1015365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106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Available in Scala and Python.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03A678-4452-844A-9F06-1DF79E40D900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671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2836381" y="1391884"/>
            <a:ext cx="660561" cy="66056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420469" y="2167971"/>
            <a:ext cx="16290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j-lt"/>
              </a:rPr>
              <a:t>San Diego</a:t>
            </a:r>
            <a:endParaRPr lang="en-US" sz="2000" dirty="0">
              <a:latin typeface="+mj-lt"/>
            </a:endParaRPr>
          </a:p>
        </p:txBody>
      </p:sp>
      <p:cxnSp>
        <p:nvCxnSpPr>
          <p:cNvPr id="5" name="Straight Arrow Connector 4"/>
          <p:cNvCxnSpPr>
            <a:stCxn id="2" idx="6"/>
          </p:cNvCxnSpPr>
          <p:nvPr/>
        </p:nvCxnSpPr>
        <p:spPr>
          <a:xfrm flipV="1">
            <a:off x="3496942" y="1722031"/>
            <a:ext cx="2012510" cy="13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5509452" y="1414937"/>
            <a:ext cx="660561" cy="660561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146302" y="2170190"/>
            <a:ext cx="15814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j-lt"/>
              </a:rPr>
              <a:t>Santa Clara</a:t>
            </a:r>
            <a:endParaRPr lang="en-US" sz="2000" dirty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27831" y="972781"/>
            <a:ext cx="9681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vertex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55638" y="972781"/>
            <a:ext cx="9681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vertex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157503" y="1384551"/>
            <a:ext cx="6912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edge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53896" y="1676072"/>
            <a:ext cx="13600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+mj-lt"/>
                <a:cs typeface="Consolas" panose="020B0609020204030204" pitchFamily="49" charset="0"/>
              </a:rPr>
              <a:t>connection</a:t>
            </a:r>
            <a:endParaRPr lang="en-US" sz="1600" dirty="0">
              <a:latin typeface="+mj-lt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5105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traight Arrow Connector 26"/>
          <p:cNvCxnSpPr/>
          <p:nvPr/>
        </p:nvCxnSpPr>
        <p:spPr>
          <a:xfrm flipH="1">
            <a:off x="3483692" y="4051314"/>
            <a:ext cx="2082221" cy="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460712" y="3890114"/>
            <a:ext cx="2069069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>
          <a:xfrm>
            <a:off x="2836381" y="1046326"/>
            <a:ext cx="660561" cy="66056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>
            <a:stCxn id="2" idx="6"/>
          </p:cNvCxnSpPr>
          <p:nvPr/>
        </p:nvCxnSpPr>
        <p:spPr>
          <a:xfrm flipV="1">
            <a:off x="3496942" y="1376473"/>
            <a:ext cx="2012510" cy="13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5509452" y="1069379"/>
            <a:ext cx="660561" cy="660561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750050" y="887356"/>
            <a:ext cx="1506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unidirectional</a:t>
            </a:r>
          </a:p>
          <a:p>
            <a:pPr algn="ctr"/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edge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Title 13"/>
          <p:cNvSpPr txBox="1">
            <a:spLocks/>
          </p:cNvSpPr>
          <p:nvPr/>
        </p:nvSpPr>
        <p:spPr>
          <a:xfrm>
            <a:off x="169863" y="206663"/>
            <a:ext cx="2238411" cy="487313"/>
          </a:xfrm>
          <a:prstGeom prst="rect">
            <a:avLst/>
          </a:prstGeom>
        </p:spPr>
        <p:txBody>
          <a:bodyPr/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404040"/>
                </a:solidFill>
                <a:latin typeface="Newslab Thin"/>
                <a:ea typeface="MS PGothic" pitchFamily="34" charset="-128"/>
                <a:cs typeface="Newslab Thin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404040"/>
                </a:solidFill>
                <a:latin typeface="Newslab Thin" charset="0"/>
                <a:ea typeface="MS PGothic" pitchFamily="34" charset="-128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404040"/>
                </a:solidFill>
                <a:latin typeface="Newslab Thin" charset="0"/>
                <a:ea typeface="MS PGothic" pitchFamily="34" charset="-128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404040"/>
                </a:solidFill>
                <a:latin typeface="Newslab Thin" charset="0"/>
                <a:ea typeface="MS PGothic" pitchFamily="34" charset="-128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404040"/>
                </a:solidFill>
                <a:latin typeface="Newslab Thin" charset="0"/>
                <a:ea typeface="MS PGothic" pitchFamily="34" charset="-128"/>
              </a:defRPr>
            </a:lvl5pPr>
            <a:lvl6pPr marL="457200" algn="l" defTabSz="457200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404040"/>
                </a:solidFill>
                <a:latin typeface="Newslab Thin" charset="0"/>
                <a:ea typeface="ＭＳ Ｐゴシック" charset="0"/>
              </a:defRPr>
            </a:lvl6pPr>
            <a:lvl7pPr marL="914400" algn="l" defTabSz="457200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404040"/>
                </a:solidFill>
                <a:latin typeface="Newslab Thin" charset="0"/>
                <a:ea typeface="ＭＳ Ｐゴシック" charset="0"/>
              </a:defRPr>
            </a:lvl7pPr>
            <a:lvl8pPr marL="1371600" algn="l" defTabSz="457200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404040"/>
                </a:solidFill>
                <a:latin typeface="Newslab Thin" charset="0"/>
                <a:ea typeface="ＭＳ Ｐゴシック" charset="0"/>
              </a:defRPr>
            </a:lvl8pPr>
            <a:lvl9pPr marL="1828800" algn="l" defTabSz="457200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404040"/>
                </a:solidFill>
                <a:latin typeface="Newslab Thin" charset="0"/>
                <a:ea typeface="ＭＳ Ｐゴシック" charset="0"/>
              </a:defRPr>
            </a:lvl9pPr>
          </a:lstStyle>
          <a:p>
            <a:r>
              <a:rPr lang="en-US" sz="2800" dirty="0" smtClean="0">
                <a:solidFill>
                  <a:schemeClr val="accent5"/>
                </a:solidFill>
              </a:rPr>
              <a:t>Edge types:</a:t>
            </a:r>
            <a:endParaRPr lang="en-US" sz="2000" dirty="0">
              <a:solidFill>
                <a:schemeClr val="accent5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2836381" y="2336409"/>
            <a:ext cx="660561" cy="66056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13" idx="6"/>
          </p:cNvCxnSpPr>
          <p:nvPr/>
        </p:nvCxnSpPr>
        <p:spPr>
          <a:xfrm flipV="1">
            <a:off x="3496942" y="2666556"/>
            <a:ext cx="2012510" cy="13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triangle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5509452" y="2359462"/>
            <a:ext cx="660561" cy="660561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750050" y="2666690"/>
            <a:ext cx="1506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bidirectional</a:t>
            </a:r>
          </a:p>
          <a:p>
            <a:pPr algn="ctr"/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edge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2836381" y="3594616"/>
            <a:ext cx="660561" cy="66056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509452" y="3617669"/>
            <a:ext cx="660561" cy="660561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750050" y="4035840"/>
            <a:ext cx="15062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2 uni edges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8267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Straight Arrow Connector 69"/>
          <p:cNvCxnSpPr/>
          <p:nvPr/>
        </p:nvCxnSpPr>
        <p:spPr>
          <a:xfrm flipH="1" flipV="1">
            <a:off x="5058418" y="2871311"/>
            <a:ext cx="473815" cy="18116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V="1">
            <a:off x="4314282" y="2018331"/>
            <a:ext cx="267156" cy="812895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endCxn id="33" idx="7"/>
          </p:cNvCxnSpPr>
          <p:nvPr/>
        </p:nvCxnSpPr>
        <p:spPr>
          <a:xfrm flipH="1">
            <a:off x="3273626" y="3171366"/>
            <a:ext cx="250311" cy="554219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2535602" y="1953976"/>
            <a:ext cx="543900" cy="1752049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itle 13"/>
          <p:cNvSpPr txBox="1">
            <a:spLocks/>
          </p:cNvSpPr>
          <p:nvPr/>
        </p:nvSpPr>
        <p:spPr>
          <a:xfrm>
            <a:off x="169863" y="206663"/>
            <a:ext cx="4088767" cy="487313"/>
          </a:xfrm>
          <a:prstGeom prst="rect">
            <a:avLst/>
          </a:prstGeom>
        </p:spPr>
        <p:txBody>
          <a:bodyPr/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404040"/>
                </a:solidFill>
                <a:latin typeface="Newslab Thin"/>
                <a:ea typeface="MS PGothic" pitchFamily="34" charset="-128"/>
                <a:cs typeface="Newslab Thin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404040"/>
                </a:solidFill>
                <a:latin typeface="Newslab Thin" charset="0"/>
                <a:ea typeface="MS PGothic" pitchFamily="34" charset="-128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404040"/>
                </a:solidFill>
                <a:latin typeface="Newslab Thin" charset="0"/>
                <a:ea typeface="MS PGothic" pitchFamily="34" charset="-128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404040"/>
                </a:solidFill>
                <a:latin typeface="Newslab Thin" charset="0"/>
                <a:ea typeface="MS PGothic" pitchFamily="34" charset="-128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404040"/>
                </a:solidFill>
                <a:latin typeface="Newslab Thin" charset="0"/>
                <a:ea typeface="MS PGothic" pitchFamily="34" charset="-128"/>
              </a:defRPr>
            </a:lvl5pPr>
            <a:lvl6pPr marL="457200" algn="l" defTabSz="457200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404040"/>
                </a:solidFill>
                <a:latin typeface="Newslab Thin" charset="0"/>
                <a:ea typeface="ＭＳ Ｐゴシック" charset="0"/>
              </a:defRPr>
            </a:lvl6pPr>
            <a:lvl7pPr marL="914400" algn="l" defTabSz="457200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404040"/>
                </a:solidFill>
                <a:latin typeface="Newslab Thin" charset="0"/>
                <a:ea typeface="ＭＳ Ｐゴシック" charset="0"/>
              </a:defRPr>
            </a:lvl7pPr>
            <a:lvl8pPr marL="1371600" algn="l" defTabSz="457200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404040"/>
                </a:solidFill>
                <a:latin typeface="Newslab Thin" charset="0"/>
                <a:ea typeface="ＭＳ Ｐゴシック" charset="0"/>
              </a:defRPr>
            </a:lvl8pPr>
            <a:lvl9pPr marL="1828800" algn="l" defTabSz="457200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404040"/>
                </a:solidFill>
                <a:latin typeface="Newslab Thin" charset="0"/>
                <a:ea typeface="ＭＳ Ｐゴシック" charset="0"/>
              </a:defRPr>
            </a:lvl9pPr>
          </a:lstStyle>
          <a:p>
            <a:r>
              <a:rPr lang="en-US" sz="2800" dirty="0" smtClean="0">
                <a:solidFill>
                  <a:schemeClr val="accent5"/>
                </a:solidFill>
              </a:rPr>
              <a:t>GraphX: </a:t>
            </a:r>
            <a:r>
              <a:rPr lang="en-US" sz="2000" dirty="0"/>
              <a:t>directed multigraph</a:t>
            </a:r>
            <a:endParaRPr lang="en-US" sz="2000" dirty="0">
              <a:solidFill>
                <a:schemeClr val="accent5"/>
              </a:solidFill>
            </a:endParaRPr>
          </a:p>
        </p:txBody>
      </p:sp>
      <p:cxnSp>
        <p:nvCxnSpPr>
          <p:cNvPr id="14" name="Straight Arrow Connector 13"/>
          <p:cNvCxnSpPr>
            <a:endCxn id="20" idx="2"/>
          </p:cNvCxnSpPr>
          <p:nvPr/>
        </p:nvCxnSpPr>
        <p:spPr>
          <a:xfrm>
            <a:off x="3313830" y="3816379"/>
            <a:ext cx="689462" cy="10619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375619" y="2921090"/>
            <a:ext cx="274532" cy="2745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728760" y="2081149"/>
            <a:ext cx="274532" cy="2745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121365" y="2825461"/>
            <a:ext cx="274532" cy="2745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5473016" y="2688195"/>
            <a:ext cx="274532" cy="2745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349413" y="1015941"/>
            <a:ext cx="274532" cy="2745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003292" y="3689732"/>
            <a:ext cx="274532" cy="2745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799105" y="2009257"/>
            <a:ext cx="274532" cy="2745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881580" y="4425988"/>
            <a:ext cx="274532" cy="2745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4806099" y="2688195"/>
            <a:ext cx="274532" cy="2745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398336" y="1675075"/>
            <a:ext cx="274532" cy="2745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300372" y="1217672"/>
            <a:ext cx="274532" cy="2745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4420033" y="1753652"/>
            <a:ext cx="274532" cy="2745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3039298" y="3685381"/>
            <a:ext cx="274532" cy="2745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3208460" y="3171366"/>
            <a:ext cx="239259" cy="519575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3552986" y="2355681"/>
            <a:ext cx="259028" cy="567315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5623945" y="3816379"/>
            <a:ext cx="274532" cy="2745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/>
          <p:cNvCxnSpPr/>
          <p:nvPr/>
        </p:nvCxnSpPr>
        <p:spPr>
          <a:xfrm flipH="1">
            <a:off x="4224401" y="2000354"/>
            <a:ext cx="268946" cy="815327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9" idx="1"/>
            <a:endCxn id="31" idx="5"/>
          </p:cNvCxnSpPr>
          <p:nvPr/>
        </p:nvCxnSpPr>
        <p:spPr>
          <a:xfrm flipH="1" flipV="1">
            <a:off x="3534700" y="1452000"/>
            <a:ext cx="1311603" cy="1276399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8" idx="1"/>
          </p:cNvCxnSpPr>
          <p:nvPr/>
        </p:nvCxnSpPr>
        <p:spPr>
          <a:xfrm flipH="1" flipV="1">
            <a:off x="4225779" y="3915804"/>
            <a:ext cx="696005" cy="550388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18" idx="3"/>
            <a:endCxn id="28" idx="0"/>
          </p:cNvCxnSpPr>
          <p:nvPr/>
        </p:nvCxnSpPr>
        <p:spPr>
          <a:xfrm flipH="1">
            <a:off x="5018846" y="2922523"/>
            <a:ext cx="494374" cy="1503465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7" idx="5"/>
            <a:endCxn id="38" idx="0"/>
          </p:cNvCxnSpPr>
          <p:nvPr/>
        </p:nvCxnSpPr>
        <p:spPr>
          <a:xfrm>
            <a:off x="4355693" y="3059789"/>
            <a:ext cx="1405518" cy="756590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endCxn id="19" idx="2"/>
          </p:cNvCxnSpPr>
          <p:nvPr/>
        </p:nvCxnSpPr>
        <p:spPr>
          <a:xfrm flipV="1">
            <a:off x="2672868" y="1153207"/>
            <a:ext cx="2676545" cy="640377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27" idx="3"/>
          </p:cNvCxnSpPr>
          <p:nvPr/>
        </p:nvCxnSpPr>
        <p:spPr>
          <a:xfrm flipH="1">
            <a:off x="5058418" y="2243585"/>
            <a:ext cx="780891" cy="511399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31" idx="6"/>
            <a:endCxn id="27" idx="1"/>
          </p:cNvCxnSpPr>
          <p:nvPr/>
        </p:nvCxnSpPr>
        <p:spPr>
          <a:xfrm>
            <a:off x="3574904" y="1354938"/>
            <a:ext cx="2264405" cy="694523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5080631" y="2785921"/>
            <a:ext cx="392385" cy="15090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8503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2836381" y="1391884"/>
            <a:ext cx="660561" cy="66056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475887" y="2167971"/>
            <a:ext cx="16290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</a:rPr>
              <a:t>San </a:t>
            </a:r>
            <a:r>
              <a:rPr lang="en-US" sz="2000" dirty="0" smtClean="0">
                <a:latin typeface="+mj-lt"/>
              </a:rPr>
              <a:t>Diego</a:t>
            </a:r>
            <a:endParaRPr lang="en-US" sz="2000" dirty="0">
              <a:latin typeface="+mj-lt"/>
            </a:endParaRPr>
          </a:p>
        </p:txBody>
      </p:sp>
      <p:cxnSp>
        <p:nvCxnSpPr>
          <p:cNvPr id="5" name="Straight Arrow Connector 4"/>
          <p:cNvCxnSpPr>
            <a:stCxn id="2" idx="6"/>
          </p:cNvCxnSpPr>
          <p:nvPr/>
        </p:nvCxnSpPr>
        <p:spPr>
          <a:xfrm flipV="1">
            <a:off x="3496942" y="1722031"/>
            <a:ext cx="2012510" cy="13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5509452" y="1414937"/>
            <a:ext cx="660561" cy="660561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135005" y="2161094"/>
            <a:ext cx="16036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j-lt"/>
              </a:rPr>
              <a:t>Santa Clara</a:t>
            </a:r>
            <a:endParaRPr lang="en-US" sz="2000" dirty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936822" y="1175452"/>
            <a:ext cx="17108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vertexID: 469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99936" y="1424999"/>
            <a:ext cx="16451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Edge label: 22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55841" y="1175452"/>
            <a:ext cx="17108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vertexID: 3728 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9874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Straight Arrow Connector 69"/>
          <p:cNvCxnSpPr/>
          <p:nvPr/>
        </p:nvCxnSpPr>
        <p:spPr>
          <a:xfrm flipH="1" flipV="1">
            <a:off x="5058418" y="2871311"/>
            <a:ext cx="473815" cy="18116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V="1">
            <a:off x="4314282" y="2018331"/>
            <a:ext cx="267156" cy="812895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endCxn id="33" idx="7"/>
          </p:cNvCxnSpPr>
          <p:nvPr/>
        </p:nvCxnSpPr>
        <p:spPr>
          <a:xfrm flipH="1">
            <a:off x="3273626" y="3171366"/>
            <a:ext cx="250311" cy="554219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2535602" y="1953976"/>
            <a:ext cx="543900" cy="1752049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itle 13"/>
          <p:cNvSpPr txBox="1">
            <a:spLocks/>
          </p:cNvSpPr>
          <p:nvPr/>
        </p:nvSpPr>
        <p:spPr>
          <a:xfrm>
            <a:off x="169863" y="206663"/>
            <a:ext cx="5106987" cy="487313"/>
          </a:xfrm>
          <a:prstGeom prst="rect">
            <a:avLst/>
          </a:prstGeom>
        </p:spPr>
        <p:txBody>
          <a:bodyPr/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404040"/>
                </a:solidFill>
                <a:latin typeface="Newslab Thin"/>
                <a:ea typeface="MS PGothic" pitchFamily="34" charset="-128"/>
                <a:cs typeface="Newslab Thin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404040"/>
                </a:solidFill>
                <a:latin typeface="Newslab Thin" charset="0"/>
                <a:ea typeface="MS PGothic" pitchFamily="34" charset="-128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404040"/>
                </a:solidFill>
                <a:latin typeface="Newslab Thin" charset="0"/>
                <a:ea typeface="MS PGothic" pitchFamily="34" charset="-128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404040"/>
                </a:solidFill>
                <a:latin typeface="Newslab Thin" charset="0"/>
                <a:ea typeface="MS PGothic" pitchFamily="34" charset="-128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404040"/>
                </a:solidFill>
                <a:latin typeface="Newslab Thin" charset="0"/>
                <a:ea typeface="MS PGothic" pitchFamily="34" charset="-128"/>
              </a:defRPr>
            </a:lvl5pPr>
            <a:lvl6pPr marL="457200" algn="l" defTabSz="457200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404040"/>
                </a:solidFill>
                <a:latin typeface="Newslab Thin" charset="0"/>
                <a:ea typeface="ＭＳ Ｐゴシック" charset="0"/>
              </a:defRPr>
            </a:lvl6pPr>
            <a:lvl7pPr marL="914400" algn="l" defTabSz="457200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404040"/>
                </a:solidFill>
                <a:latin typeface="Newslab Thin" charset="0"/>
                <a:ea typeface="ＭＳ Ｐゴシック" charset="0"/>
              </a:defRPr>
            </a:lvl7pPr>
            <a:lvl8pPr marL="1371600" algn="l" defTabSz="457200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404040"/>
                </a:solidFill>
                <a:latin typeface="Newslab Thin" charset="0"/>
                <a:ea typeface="ＭＳ Ｐゴシック" charset="0"/>
              </a:defRPr>
            </a:lvl8pPr>
            <a:lvl9pPr marL="1828800" algn="l" defTabSz="457200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404040"/>
                </a:solidFill>
                <a:latin typeface="Newslab Thin" charset="0"/>
                <a:ea typeface="ＭＳ Ｐゴシック" charset="0"/>
              </a:defRPr>
            </a:lvl9pPr>
          </a:lstStyle>
          <a:p>
            <a:r>
              <a:rPr lang="en-US" sz="2800" dirty="0" smtClean="0">
                <a:solidFill>
                  <a:schemeClr val="accent5"/>
                </a:solidFill>
              </a:rPr>
              <a:t>GraphX: </a:t>
            </a:r>
            <a:r>
              <a:rPr lang="en-US" sz="2000" dirty="0"/>
              <a:t>directed </a:t>
            </a:r>
            <a:r>
              <a:rPr lang="en-US" sz="2000" dirty="0" smtClean="0"/>
              <a:t>multigraph w/ labels</a:t>
            </a:r>
            <a:endParaRPr lang="en-US" sz="2000" dirty="0">
              <a:solidFill>
                <a:schemeClr val="accent5"/>
              </a:solidFill>
            </a:endParaRPr>
          </a:p>
        </p:txBody>
      </p:sp>
      <p:cxnSp>
        <p:nvCxnSpPr>
          <p:cNvPr id="14" name="Straight Arrow Connector 13"/>
          <p:cNvCxnSpPr>
            <a:endCxn id="20" idx="2"/>
          </p:cNvCxnSpPr>
          <p:nvPr/>
        </p:nvCxnSpPr>
        <p:spPr>
          <a:xfrm>
            <a:off x="3313830" y="3816379"/>
            <a:ext cx="689462" cy="10619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375619" y="2921090"/>
            <a:ext cx="274532" cy="2745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728760" y="2081149"/>
            <a:ext cx="274532" cy="2745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121365" y="2825461"/>
            <a:ext cx="274532" cy="2745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5473016" y="2688195"/>
            <a:ext cx="274532" cy="2745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349413" y="1015941"/>
            <a:ext cx="274532" cy="2745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003292" y="3689732"/>
            <a:ext cx="274532" cy="2745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799105" y="2009257"/>
            <a:ext cx="274532" cy="2745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881580" y="4425988"/>
            <a:ext cx="274532" cy="2745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4806099" y="2688195"/>
            <a:ext cx="274532" cy="2745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398336" y="1675075"/>
            <a:ext cx="274532" cy="2745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300372" y="1217672"/>
            <a:ext cx="274532" cy="2745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4420033" y="1753652"/>
            <a:ext cx="274532" cy="2745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3039298" y="3685381"/>
            <a:ext cx="274532" cy="2745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3208460" y="3171366"/>
            <a:ext cx="239259" cy="519575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3552986" y="2355681"/>
            <a:ext cx="259028" cy="567315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5623945" y="3816379"/>
            <a:ext cx="274532" cy="2745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/>
          <p:cNvCxnSpPr/>
          <p:nvPr/>
        </p:nvCxnSpPr>
        <p:spPr>
          <a:xfrm flipH="1">
            <a:off x="4224401" y="2000354"/>
            <a:ext cx="268946" cy="815327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9" idx="1"/>
            <a:endCxn id="31" idx="5"/>
          </p:cNvCxnSpPr>
          <p:nvPr/>
        </p:nvCxnSpPr>
        <p:spPr>
          <a:xfrm flipH="1" flipV="1">
            <a:off x="3534700" y="1452000"/>
            <a:ext cx="1311603" cy="1276399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8" idx="1"/>
          </p:cNvCxnSpPr>
          <p:nvPr/>
        </p:nvCxnSpPr>
        <p:spPr>
          <a:xfrm flipH="1" flipV="1">
            <a:off x="4225779" y="3915804"/>
            <a:ext cx="696005" cy="550388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18" idx="3"/>
            <a:endCxn id="28" idx="0"/>
          </p:cNvCxnSpPr>
          <p:nvPr/>
        </p:nvCxnSpPr>
        <p:spPr>
          <a:xfrm flipH="1">
            <a:off x="5018846" y="2922523"/>
            <a:ext cx="494374" cy="1503465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7" idx="5"/>
            <a:endCxn id="38" idx="0"/>
          </p:cNvCxnSpPr>
          <p:nvPr/>
        </p:nvCxnSpPr>
        <p:spPr>
          <a:xfrm>
            <a:off x="4355693" y="3059789"/>
            <a:ext cx="1405518" cy="756590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endCxn id="19" idx="2"/>
          </p:cNvCxnSpPr>
          <p:nvPr/>
        </p:nvCxnSpPr>
        <p:spPr>
          <a:xfrm flipV="1">
            <a:off x="2672868" y="1153207"/>
            <a:ext cx="2676545" cy="640377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27" idx="3"/>
          </p:cNvCxnSpPr>
          <p:nvPr/>
        </p:nvCxnSpPr>
        <p:spPr>
          <a:xfrm flipH="1">
            <a:off x="5058418" y="2243585"/>
            <a:ext cx="780891" cy="511399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31" idx="6"/>
            <a:endCxn id="27" idx="1"/>
          </p:cNvCxnSpPr>
          <p:nvPr/>
        </p:nvCxnSpPr>
        <p:spPr>
          <a:xfrm>
            <a:off x="3574904" y="1354938"/>
            <a:ext cx="2264405" cy="694523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5080631" y="2785921"/>
            <a:ext cx="392385" cy="15090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399699" y="2585707"/>
            <a:ext cx="554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22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836277" y="1423995"/>
            <a:ext cx="554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395115" y="3848806"/>
            <a:ext cx="554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93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030013" y="1577883"/>
            <a:ext cx="554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11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512885" y="3810375"/>
            <a:ext cx="554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345005" y="2509169"/>
            <a:ext cx="554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46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2888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Straight Arrow Connector 45"/>
          <p:cNvCxnSpPr>
            <a:endCxn id="19" idx="3"/>
          </p:cNvCxnSpPr>
          <p:nvPr/>
        </p:nvCxnSpPr>
        <p:spPr>
          <a:xfrm flipV="1">
            <a:off x="4612725" y="1133647"/>
            <a:ext cx="817096" cy="506923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H="1" flipV="1">
            <a:off x="5098622" y="2754689"/>
            <a:ext cx="473815" cy="18116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V="1">
            <a:off x="4354486" y="1901709"/>
            <a:ext cx="267156" cy="812895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endCxn id="33" idx="7"/>
          </p:cNvCxnSpPr>
          <p:nvPr/>
        </p:nvCxnSpPr>
        <p:spPr>
          <a:xfrm flipH="1">
            <a:off x="3313830" y="3054744"/>
            <a:ext cx="250311" cy="554219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2575806" y="1837354"/>
            <a:ext cx="543900" cy="1752049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itle 13"/>
          <p:cNvSpPr txBox="1">
            <a:spLocks/>
          </p:cNvSpPr>
          <p:nvPr/>
        </p:nvSpPr>
        <p:spPr>
          <a:xfrm>
            <a:off x="169863" y="206663"/>
            <a:ext cx="2503005" cy="487313"/>
          </a:xfrm>
          <a:prstGeom prst="rect">
            <a:avLst/>
          </a:prstGeom>
        </p:spPr>
        <p:txBody>
          <a:bodyPr/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404040"/>
                </a:solidFill>
                <a:latin typeface="Newslab Thin"/>
                <a:ea typeface="MS PGothic" pitchFamily="34" charset="-128"/>
                <a:cs typeface="Newslab Thin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404040"/>
                </a:solidFill>
                <a:latin typeface="Newslab Thin" charset="0"/>
                <a:ea typeface="MS PGothic" pitchFamily="34" charset="-128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404040"/>
                </a:solidFill>
                <a:latin typeface="Newslab Thin" charset="0"/>
                <a:ea typeface="MS PGothic" pitchFamily="34" charset="-128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404040"/>
                </a:solidFill>
                <a:latin typeface="Newslab Thin" charset="0"/>
                <a:ea typeface="MS PGothic" pitchFamily="34" charset="-128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404040"/>
                </a:solidFill>
                <a:latin typeface="Newslab Thin" charset="0"/>
                <a:ea typeface="MS PGothic" pitchFamily="34" charset="-128"/>
              </a:defRPr>
            </a:lvl5pPr>
            <a:lvl6pPr marL="457200" algn="l" defTabSz="457200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404040"/>
                </a:solidFill>
                <a:latin typeface="Newslab Thin" charset="0"/>
                <a:ea typeface="ＭＳ Ｐゴシック" charset="0"/>
              </a:defRPr>
            </a:lvl6pPr>
            <a:lvl7pPr marL="914400" algn="l" defTabSz="457200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404040"/>
                </a:solidFill>
                <a:latin typeface="Newslab Thin" charset="0"/>
                <a:ea typeface="ＭＳ Ｐゴシック" charset="0"/>
              </a:defRPr>
            </a:lvl7pPr>
            <a:lvl8pPr marL="1371600" algn="l" defTabSz="457200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404040"/>
                </a:solidFill>
                <a:latin typeface="Newslab Thin" charset="0"/>
                <a:ea typeface="ＭＳ Ｐゴシック" charset="0"/>
              </a:defRPr>
            </a:lvl8pPr>
            <a:lvl9pPr marL="1828800" algn="l" defTabSz="457200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404040"/>
                </a:solidFill>
                <a:latin typeface="Newslab Thin" charset="0"/>
                <a:ea typeface="ＭＳ Ｐゴシック" charset="0"/>
              </a:defRPr>
            </a:lvl9pPr>
          </a:lstStyle>
          <a:p>
            <a:r>
              <a:rPr lang="en-US" sz="2800" dirty="0" smtClean="0">
                <a:solidFill>
                  <a:schemeClr val="accent5"/>
                </a:solidFill>
              </a:rPr>
              <a:t>Shortest Path:</a:t>
            </a:r>
            <a:endParaRPr lang="en-US" sz="2000" dirty="0">
              <a:solidFill>
                <a:schemeClr val="accent5"/>
              </a:solidFill>
            </a:endParaRPr>
          </a:p>
        </p:txBody>
      </p:sp>
      <p:cxnSp>
        <p:nvCxnSpPr>
          <p:cNvPr id="14" name="Straight Arrow Connector 13"/>
          <p:cNvCxnSpPr>
            <a:endCxn id="20" idx="2"/>
          </p:cNvCxnSpPr>
          <p:nvPr/>
        </p:nvCxnSpPr>
        <p:spPr>
          <a:xfrm>
            <a:off x="3354034" y="3699757"/>
            <a:ext cx="689462" cy="10619"/>
          </a:xfrm>
          <a:prstGeom prst="straightConnector1">
            <a:avLst/>
          </a:prstGeom>
          <a:ln w="19050"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415823" y="2804468"/>
            <a:ext cx="274532" cy="2745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768964" y="1964527"/>
            <a:ext cx="274532" cy="2745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161569" y="2708839"/>
            <a:ext cx="274532" cy="2745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5513220" y="2571573"/>
            <a:ext cx="274532" cy="2745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389617" y="899319"/>
            <a:ext cx="274532" cy="2745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043496" y="3573110"/>
            <a:ext cx="274532" cy="2745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839309" y="1892635"/>
            <a:ext cx="274532" cy="274532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921784" y="4309366"/>
            <a:ext cx="274532" cy="2745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4846303" y="2571573"/>
            <a:ext cx="274532" cy="2745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438540" y="1558453"/>
            <a:ext cx="274532" cy="2745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340576" y="1101050"/>
            <a:ext cx="274532" cy="2745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4460237" y="1637030"/>
            <a:ext cx="274532" cy="2745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3079502" y="3568759"/>
            <a:ext cx="274532" cy="274532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3248664" y="3054744"/>
            <a:ext cx="239259" cy="519575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3593190" y="2239059"/>
            <a:ext cx="259028" cy="567315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5664149" y="3699757"/>
            <a:ext cx="274532" cy="2745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/>
          <p:cNvCxnSpPr/>
          <p:nvPr/>
        </p:nvCxnSpPr>
        <p:spPr>
          <a:xfrm flipH="1">
            <a:off x="4264605" y="1883732"/>
            <a:ext cx="268946" cy="815327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9" idx="1"/>
            <a:endCxn id="31" idx="5"/>
          </p:cNvCxnSpPr>
          <p:nvPr/>
        </p:nvCxnSpPr>
        <p:spPr>
          <a:xfrm flipH="1" flipV="1">
            <a:off x="3574904" y="1335378"/>
            <a:ext cx="1311603" cy="1276399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8" idx="1"/>
          </p:cNvCxnSpPr>
          <p:nvPr/>
        </p:nvCxnSpPr>
        <p:spPr>
          <a:xfrm flipH="1" flipV="1">
            <a:off x="4265983" y="3799182"/>
            <a:ext cx="696005" cy="550388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18" idx="3"/>
            <a:endCxn id="28" idx="0"/>
          </p:cNvCxnSpPr>
          <p:nvPr/>
        </p:nvCxnSpPr>
        <p:spPr>
          <a:xfrm flipH="1">
            <a:off x="5059050" y="2805901"/>
            <a:ext cx="494374" cy="1503465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7" idx="5"/>
            <a:endCxn id="38" idx="0"/>
          </p:cNvCxnSpPr>
          <p:nvPr/>
        </p:nvCxnSpPr>
        <p:spPr>
          <a:xfrm>
            <a:off x="4395897" y="2943167"/>
            <a:ext cx="1405518" cy="756590"/>
          </a:xfrm>
          <a:prstGeom prst="straightConnector1">
            <a:avLst/>
          </a:prstGeom>
          <a:ln w="19050"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endCxn id="19" idx="2"/>
          </p:cNvCxnSpPr>
          <p:nvPr/>
        </p:nvCxnSpPr>
        <p:spPr>
          <a:xfrm flipV="1">
            <a:off x="2713072" y="1036585"/>
            <a:ext cx="2676545" cy="640377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27" idx="3"/>
          </p:cNvCxnSpPr>
          <p:nvPr/>
        </p:nvCxnSpPr>
        <p:spPr>
          <a:xfrm flipH="1">
            <a:off x="5098622" y="2126963"/>
            <a:ext cx="780891" cy="511399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31" idx="6"/>
            <a:endCxn id="27" idx="1"/>
          </p:cNvCxnSpPr>
          <p:nvPr/>
        </p:nvCxnSpPr>
        <p:spPr>
          <a:xfrm>
            <a:off x="3615108" y="1238316"/>
            <a:ext cx="2264405" cy="694523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5120835" y="2669299"/>
            <a:ext cx="392385" cy="15090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6" idx="1"/>
            <a:endCxn id="30" idx="5"/>
          </p:cNvCxnSpPr>
          <p:nvPr/>
        </p:nvCxnSpPr>
        <p:spPr>
          <a:xfrm flipH="1" flipV="1">
            <a:off x="2672868" y="1792781"/>
            <a:ext cx="1136300" cy="211950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31" idx="3"/>
          </p:cNvCxnSpPr>
          <p:nvPr/>
        </p:nvCxnSpPr>
        <p:spPr>
          <a:xfrm flipV="1">
            <a:off x="2601141" y="1335378"/>
            <a:ext cx="779639" cy="224666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17" idx="4"/>
          </p:cNvCxnSpPr>
          <p:nvPr/>
        </p:nvCxnSpPr>
        <p:spPr>
          <a:xfrm flipV="1">
            <a:off x="4207625" y="2983371"/>
            <a:ext cx="91210" cy="600722"/>
          </a:xfrm>
          <a:prstGeom prst="straightConnector1">
            <a:avLst/>
          </a:prstGeom>
          <a:ln w="19050"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5801415" y="2167167"/>
            <a:ext cx="175161" cy="1532590"/>
          </a:xfrm>
          <a:prstGeom prst="straightConnector1">
            <a:avLst/>
          </a:prstGeom>
          <a:ln w="19050"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291900" y="1838949"/>
            <a:ext cx="11811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-US" sz="2000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hops</a:t>
            </a:r>
            <a:endParaRPr lang="en-US" sz="2000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7376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B_Slide_Template_Light_16x9_150516">
  <a:themeElements>
    <a:clrScheme name="DATABRICKS 150203_2">
      <a:dk1>
        <a:sysClr val="windowText" lastClr="000000"/>
      </a:dk1>
      <a:lt1>
        <a:sysClr val="window" lastClr="FFFFFF"/>
      </a:lt1>
      <a:dk2>
        <a:srgbClr val="2B2B2B"/>
      </a:dk2>
      <a:lt2>
        <a:srgbClr val="D5D2C3"/>
      </a:lt2>
      <a:accent1>
        <a:srgbClr val="1EA3B5"/>
      </a:accent1>
      <a:accent2>
        <a:srgbClr val="EC541B"/>
      </a:accent2>
      <a:accent3>
        <a:srgbClr val="1AA756"/>
      </a:accent3>
      <a:accent4>
        <a:srgbClr val="E2151C"/>
      </a:accent4>
      <a:accent5>
        <a:srgbClr val="646464"/>
      </a:accent5>
      <a:accent6>
        <a:srgbClr val="DC3D08"/>
      </a:accent6>
      <a:hlink>
        <a:srgbClr val="1EA2B4"/>
      </a:hlink>
      <a:folHlink>
        <a:srgbClr val="755270"/>
      </a:folHlink>
    </a:clrScheme>
    <a:fontScheme name="Custom 2">
      <a:majorFont>
        <a:latin typeface="Newslab Thin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DB_Slide_Template_Light_16x9_150516</Template>
  <TotalTime>65734</TotalTime>
  <Words>433</Words>
  <Application>Microsoft Macintosh PowerPoint</Application>
  <PresentationFormat>On-screen Show (16:9)</PresentationFormat>
  <Paragraphs>127</Paragraphs>
  <Slides>20</Slides>
  <Notes>9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2" baseType="lpstr">
      <vt:lpstr>Calibri</vt:lpstr>
      <vt:lpstr>Consolas</vt:lpstr>
      <vt:lpstr>Lucida Grande</vt:lpstr>
      <vt:lpstr>MS PGothic</vt:lpstr>
      <vt:lpstr>ＭＳ Ｐゴシック</vt:lpstr>
      <vt:lpstr>Newslab Light</vt:lpstr>
      <vt:lpstr>Newslab Thin</vt:lpstr>
      <vt:lpstr>Source Sans Pro</vt:lpstr>
      <vt:lpstr>Source Sans Pro Light</vt:lpstr>
      <vt:lpstr>Arial</vt:lpstr>
      <vt:lpstr>DB_Slide_Template_Light_16x9_150516</vt:lpstr>
      <vt:lpstr>Excel.Chart.8</vt:lpstr>
      <vt:lpstr>GraphFrames</vt:lpstr>
      <vt:lpstr>Slides</vt:lpstr>
      <vt:lpstr>API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Create Graph</vt:lpstr>
      <vt:lpstr>Create Vertex</vt:lpstr>
      <vt:lpstr>Create Nodes</vt:lpstr>
      <vt:lpstr>Create Graph</vt:lpstr>
      <vt:lpstr>Apply transformations</vt:lpstr>
      <vt:lpstr>Algorithm Coverage </vt:lpstr>
      <vt:lpstr>Use built in algorithms.</vt:lpstr>
      <vt:lpstr>Motif Finding</vt:lpstr>
      <vt:lpstr>Motif Finding</vt:lpstr>
      <vt:lpstr>Motif DSL</vt:lpstr>
      <vt:lpstr>PowerPoint Presentation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goes here. It can be one or two lines.</dc:title>
  <dc:creator>SameerF</dc:creator>
  <cp:lastModifiedBy>Microsoft Office User</cp:lastModifiedBy>
  <cp:revision>770</cp:revision>
  <dcterms:created xsi:type="dcterms:W3CDTF">2015-09-10T04:20:35Z</dcterms:created>
  <dcterms:modified xsi:type="dcterms:W3CDTF">2017-12-14T14:01:26Z</dcterms:modified>
</cp:coreProperties>
</file>