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8" r:id="rId2"/>
    <p:sldId id="260" r:id="rId3"/>
    <p:sldId id="261" r:id="rId4"/>
    <p:sldId id="262" r:id="rId5"/>
    <p:sldId id="264" r:id="rId6"/>
    <p:sldId id="290" r:id="rId7"/>
    <p:sldId id="265" r:id="rId8"/>
    <p:sldId id="266" r:id="rId9"/>
    <p:sldId id="263" r:id="rId10"/>
    <p:sldId id="296" r:id="rId11"/>
    <p:sldId id="274" r:id="rId12"/>
    <p:sldId id="297" r:id="rId13"/>
    <p:sldId id="298" r:id="rId14"/>
    <p:sldId id="267" r:id="rId15"/>
    <p:sldId id="268" r:id="rId16"/>
    <p:sldId id="292" r:id="rId17"/>
    <p:sldId id="269" r:id="rId18"/>
    <p:sldId id="291" r:id="rId19"/>
    <p:sldId id="294" r:id="rId20"/>
    <p:sldId id="270" r:id="rId21"/>
    <p:sldId id="272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0" d="100"/>
          <a:sy n="80" d="100"/>
        </p:scale>
        <p:origin x="-174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FCC03-2DBF-4702-A046-10B0FA232255}" type="datetimeFigureOut">
              <a:rPr lang="en-IN" smtClean="0"/>
              <a:t>12-04-2014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1AA17-A72A-4122-BB42-778D673C1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36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25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623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4213"/>
            <a:ext cx="4575175" cy="34305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BB0FA-7CB0-40FF-91A3-78B94967A054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378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1AA17-A72A-4122-BB42-778D673C1D3E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4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986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986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91AA17-A72A-4122-BB42-778D673C1D3E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247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20F6F-5EBD-48F6-B3AA-307680E32A09}" type="slidenum">
              <a:rPr lang="en-IN" smtClean="0"/>
              <a:t>33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1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12-04-2014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6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12-04-2014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96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12-04-2014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30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12-04-2014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10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12-04-2014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2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12-04-2014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00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12-04-2014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33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12-04-2014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07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12-04-2014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6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12-04-2014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67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94B4-93DD-48EE-B766-A1C1EA43A3AD}" type="datetimeFigureOut">
              <a:rPr lang="en-IN" smtClean="0"/>
              <a:t>12-04-2014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45D70-95D8-4D8C-9C53-304491C71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42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F94B4-93DD-48EE-B766-A1C1EA43A3AD}" type="datetimeFigureOut">
              <a:rPr lang="en-IN" smtClean="0"/>
              <a:t>12-04-2014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45D70-95D8-4D8C-9C53-304491C71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66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otisg/lucene-introducti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lucenerevolution/building-a-near-real-time-search-engine-analytics-for-logs-using-sol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uora.com/Which-major-companies-are-using-Solr-for-search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deed.com/" TargetMode="External"/><Relationship Id="rId4" Type="http://schemas.openxmlformats.org/officeDocument/2006/relationships/hyperlink" Target="http://www.career9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kibana.org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gstash.net/" TargetMode="External"/><Relationship Id="rId5" Type="http://schemas.openxmlformats.org/officeDocument/2006/relationships/hyperlink" Target="http://www.elasticsearch.org/" TargetMode="External"/><Relationship Id="rId4" Type="http://schemas.openxmlformats.org/officeDocument/2006/relationships/hyperlink" Target="http://semicomplete.com/presentations/logstash-monitorama-2013/#/8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deed.com/" TargetMode="External"/><Relationship Id="rId4" Type="http://schemas.openxmlformats.org/officeDocument/2006/relationships/hyperlink" Target="http://www.drupal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lucene.apache.org/core/4_5_0/core/org/apache/lucene/search/similarities/TFIDFSimilarity.html" TargetMode="External"/><Relationship Id="rId2" Type="http://schemas.openxmlformats.org/officeDocument/2006/relationships/hyperlink" Target="http://en.wikipedia.org/wiki/Tf%E2%80%93i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dzone.com/articles/apache-solr-get-started-get" TargetMode="External"/><Relationship Id="rId5" Type="http://schemas.openxmlformats.org/officeDocument/2006/relationships/hyperlink" Target="http://marc.info/?l=solr-user&amp;m=137271228610366&amp;w=2" TargetMode="External"/><Relationship Id="rId4" Type="http://schemas.openxmlformats.org/officeDocument/2006/relationships/hyperlink" Target="http://www.quora.com/Which-major-companies-are-using-Solr-for-search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Hyderabad-Apache-Solr-Lucene-Group/events/150134392/" TargetMode="External"/><Relationship Id="rId2" Type="http://schemas.openxmlformats.org/officeDocument/2006/relationships/hyperlink" Target="http://maps.google.com/maps?f=q&amp;hl=en&amp;q=Vindhya+C4,+Second+floor+IIIT-Hyderabad+campus,+Gachibowli,,+Hyderabad,+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rahuldaus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eetup.com/Hyderabad-Apache-Solr-Lucene-Group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375" y="1143000"/>
            <a:ext cx="7704856" cy="3062064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 </a:t>
            </a: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 </a:t>
            </a: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Apache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Lucene/Solr</a:t>
            </a:r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sz="2200" dirty="0" smtClean="0">
                <a:latin typeface="+mn-lt"/>
              </a:rPr>
              <a:t/>
            </a:r>
            <a:br>
              <a:rPr lang="en-US" sz="2200" dirty="0" smtClean="0">
                <a:latin typeface="+mn-lt"/>
              </a:rPr>
            </a:br>
            <a:r>
              <a:rPr lang="en-IN" sz="3100" b="1" dirty="0" smtClean="0"/>
              <a:t>April 2014 HDSG Meetup</a:t>
            </a:r>
            <a:endParaRPr lang="en-IN" sz="31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222173"/>
            <a:ext cx="4896544" cy="1584176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Rahul Jain</a:t>
            </a:r>
          </a:p>
          <a:p>
            <a:r>
              <a:rPr lang="en-IN" sz="2800" dirty="0" smtClean="0">
                <a:solidFill>
                  <a:srgbClr val="00B0F0"/>
                </a:solidFill>
              </a:rPr>
              <a:t>@rahuldausa</a:t>
            </a:r>
            <a:endParaRPr lang="en-US" sz="2800" dirty="0" smtClean="0">
              <a:solidFill>
                <a:srgbClr val="00B0F0"/>
              </a:solidFill>
            </a:endParaRPr>
          </a:p>
        </p:txBody>
      </p:sp>
      <p:sp>
        <p:nvSpPr>
          <p:cNvPr id="4" name="AutoShape 2" descr="data:image/jpeg;base64,/9j/4AAQSkZJRgABAQAAAQABAAD/2wCEAAkGBhQSERUUEhQVFBQUFRgYFRgWFRcUFRgVFxYVFRUUGBQXGyceFxkjGhQUHy8gJScqLCwsFR4xNTAqNSYrLCkBCQoKDgwOGg8PGiwkHCUtKiwsLywuLDQqLywsLC8sLywvLCksLDQsKjQsLC8sLCw1LCwsLCwpLC8sLCksLCksLP/AABEIAJ8BPAMBIgACEQEDEQH/xAAcAAABBAMBAAAAAAAAAAAAAAAABAUGBwIDCAH/xABNEAABAwICBgYECwQHBwUAAAABAAIDBBEFEgYhMUFRcQcTImGBkTKhscEUIzVCUnJ0krPR8DRiguEVM3OTorLSQ1NUg6PT8QgXGGTi/8QAGgEBAAIDAQAAAAAAAAAAAAAAAAEDAgQFBv/EADMRAAICAAUABwYGAwEAAAAAAAABAgMEERIhMQUTQVFhofAicYGRsdEUIzJCUuEkwfFi/9oADAMBAAIRAxEAPwC8UIQgBCEIAQhCAEIQgBCEIAQhCAEIQgBCEIAQhCAEIQgBCEIAQhaqmqbG0ue4NaN59nee5Q2luyUm9kbUmxHEWQRl8hs0atQJJJ2AALbTzB7WuF7OAIvtsRcKOaeS/FRs+k+/g1p97gqrrNFbmi6irrLVBjfiHSE7ZDEB+9Ibn7rT71HqvSiqk2zOaODLM9bbH1rQYkswTCuunYwjVe7vqt1nz2eK4f4i22WWfJ6WNGHpi5aVt8fqTvRSidHTMzlznv7bi4lxu7YLng3KPNK8axIU8D5T80ahxcdTR4khLVA+kLE8z2wNOpnaf9YjsjwBJ/iXZtmqKvJHAoreJv37Xm/d62IK+Z+YuzOzOJJIJBJJuTq70sptJ6uL0Z5OTndYPJ91odGtT41xo2tcM9Y4QkspJMl+BdItS+RkT4mzF5AGT4t3M7W6hcnZqCsdRLQTRfqGddIPjZBqB2sYddu5x1E+A4qWrt0a9OczymOlU7Mqlkl5ghQTH+krqagMhY2SNlxIbkFzt4Y4ahbiQbm/C6lGB6RQ1bM0Lr29Jp1PaeDm+/YeKzjZGTyTKrMLbXBTktn63HNCEKw1gQhCAEIQgBCEIAQhCAEIQgBCEIAQhCAEIQgBCEIAQhCAEIQgBCEIBJiWJNhZmd4DeTwH5qDYnXvndmednotGxvLv7056SAmd1ySAG27hYbPG6b6enu9o4uA8yAuDi75WTdfYnkdvC1Rrip9rJ7TR5WNbwaB5Cyiemj7ysb9Fl/vH/wDIUwUJ0gdmqH91h5AX9d1vY96acvE08DvbqGExKWaE4dZr5SNbuy3kNbvM2+6o+2AkgAXJNhzOxWDQ0ojjawfNFuZ3nxNytPo+vVZqfYbuPuyr0LtPayqEcbnu2NBP8uZ2eKqmrkMj3Pd6TiSeZU10yrtTYhv7TuXzR53PgFEHRJj7dU9C4X1M+jq9ENb5f0G98SkOhmjXWv66QfFsPZB+c8e4e23ek2FYO6eUMGobXHg3eee4KyaambGxrGCzWiwHcpwWH1vXLhGePxnVx6uPL8kbVDNO9KuraYIT8Y4dtw+Y0/NB+kR5DmE76U6RCmjs2xleOyNth9Mjhw4nxVWT3cSXEkkkknWSTrJJ4rbxWJ0+xHntNbo7B631s+Ozx/obXxr2irZIJBJE4se3YR7CNhB4Fb3xpO9i0YTPSbNZMt3RDTNlY3K6zJ2jtM3OH02X2ju2jyJkirjQnQJ4eyonLo8pzRsBLXk8Xna0fu7Tv1ajY67NTk45yPHY2FULWqnt9AQhCtNMEIUWxnpKoaWp+DTSObJ2L2Y4tbntbM4Cw1EE8AUBKUIQgBCEIAQhCAEIQgBCRYzjMVJC6ed2SNlszsrnWzODR2Wgk63DcssKxWOphZNC7NHILtNi24uRscARrB2hAK0IQgBCEIAQhCAEIQgBYxyBwuDcHYkWM1eSOw2u1DlvP64owN94QOBI9d/eqOuXW9V4ZlvV+xr8Ro0ji+NB4sHtcEkwyG80f1gfLX7k6aRR9ph7iPI/zSfBY/jm9wJ9RHvXGtj/AJWXijown+R8CSqDVJzPc76TifMkqZ1kmWNx4NPs1KIZFsdJS3jH3lOC2zYq0eos0uY7GC/jsHvPgpTJIGgk6gBc8gkOCUuSIHe7WeW71e1J9I6qzAwbXaz9UfmfYVsU5YfD6nzz9iu19ddl8CLV0xke552uN+Q3DwFkmbTlxAAuSbAcSUsdGpDo7hOUda4do+iOAO/mfZzXJpqlfZl8zqWXKmGfyFuC4UII8u1x1vPE8OQ/W1ZYvirYIy92s7Gt3uPDlxKU1VS2Npc42A/Vh3qAYvXuneXO1DY0bgOHPiV2MRdHDwUIc9n3Obh6XiLNU+O37DTX1DpXue83c46/cBwASCSNOUkazw/B5J35YxzJ9Fo4k+5cNapS23bPSKcYR32SGaKjdI4MY0uc42AGslWFovoOyC0k1nzbQNrWcuLu/wAuJd8D0ejpm9ntPI7TztPcOA7vanQldvDYXR7U+Th4zpGVvsV7R83/AECadINJ4aNl5XXcR2WN1vdyG4d51Jh0m6QGx3jprPfsMm1jfq/TPq57FWdbO6Rxe9xc52slxuSrLMVFbR3ZlhOjJWe1bsu7tf2L6o6tssbZGHMx7Q5p7jrW5V50V47qfSvOy74uV+23zId/E5WGtiueuOZz8TQ6LXB/D3CHG8WZS08s8noRMLjxNhqaO8mwHeQuem6Kz19FWYo8kvEuYN3OaLmoI/daHNt3RuCmfT1pRZsdEw+laWbkCREw83Au/gbxWOCdMeHU1JHTNgqCyOPIbth7Vx23Edb84lxP1isygl3RNpR8MoGB5vNT2ikvtNh8W882218WuT3pfpEKGkkqSzrBHk7Idlvne1npWNrZr7Nyozoy0pjo8UswuFLUOMXbtdrS74hzrEjM0kNJvse4q2emD5HqOcP48SAYKjpmklaPgFBNUZWNdM6zy2NxaC6PsMJNr2zG17agRrUj0A6RosTa9uQxTxgF8ZdmBaTbOx1hcX1HUCCRxBPvRQxowmlygC7XF1ra3Z3ZibfO4qFaO5TpVUmn/qwJOsy7L9XGJP8Arbe9ASvS3pBnpqk01LQS1MgY15cL5Mrr2IyNcbXaRry6wUg0d6V5H1jKSupHUskmphu7ab5QWvaDYkEBwJ16uXuOdI1TJWvocLp2TSxX62SU2Y0tsHWGZuppIbcnWdQB2mG40a7+m8O/pDqRL1kGTqb5cnXnbfffMgLd0u0thw6nM01zc5WMbbM95BIaL6hqBJJ2AcgYE3per8nX/wBFSGmtmDgZPR+ln6q1u+1u9JunKxqsObJ/Ulz83CxkgD7/AMPtVvtaALAWA1C2qw4IQQjpVqRJgkzxseIHDk6aEj2qHaL9Jk0NBBBR0MtSYI7TPyvyNdmc7KOra6+ojWSOR2qbdL4tg9RbjD+PElHRYwDCaWwAvGSbC2svfc80JPOj7pBZicb+x1UsVs7M2YWdfK9rrC4JBGzVbkTq016R2UUjKeGJ1TVSWLYmEiwN8uYgE3NjZoF7C5sLXifRs0Nx7E2t1C82obP2kfmU1U7at+kdZ8GNOKhvWZfhIcW9WBE0ZcovmyZf4cyAluD9K0gqmU2I0jqN0pAjeSS0lxs0EOA1E6swJsTrttVjKpdLNA8YxFsYqJKAdUXFhjMzCC4AHWWHVqb5BWvEDlGbbYX570IM0IQgBCEIBixsEyC+zLq9/wCuSU4Eey4d9/MfyW7FoLsvvafUdvuSbBzZxHEew/zXHydeM37f9r7m7mpU5dxnjrLhp7z67fktGCR9sng32kJbi7ewPre4rVgzfSPL3pOP+avn5EKX5Juxd3xRHEgeu/uTHT0ud4bxOvlv9SeMZdqaO8ny1e9YYPBtd4D2n3LHER67FKHYsvuTXLRVmOeoDgAopXzdY8u47OQ2frvT9i09mWG12rw3/l4pmgpC9waP/A4qcfY5TVUfTJwy0pzZ7hOGdY67vQbt7zwUlc4AXOoBYQQhjQ0bB+rpkxrEc3Yb6I2nieHJbMVHB1Zvn6v7FbcsRPwG7G8SMzrD0G7BxP0imh7EtcxO2F6O5rOlFhubvPPgO5cmMbMRPvZ1NcKIeA0YTo86c3PZj3u3nubx57PYppR0TImBjBYD1niTvK3NaALAWA2AJnxnSRsN2ss+Th81v1j7vYuzXVXhY6pPfvOdZbbipaVx3DhiGJRwszSOsN3EngBvKrvSPSuSouxt44vog63fWPu2c1pxCrfK7NI4uPqA4Abgm6Vi51+MlZtHZHYweChV7Ut5eSG6RiTSNS+Rq0spXPcGsa5zjsDQSfIKmDOtnkasIxE09RHMPmOBPe3Y8eLS4K+GPBAI1gi4PduKrHCejGWSxncIm/RFnSf6W+vkrJoqQRRsjaSQxoaC43NmgAXO86l2cNGUU9SPO9K21WSjoebXJBcB6OphisuIVkkUhdmMbGZjlJsxl8zRqbH2Rzup78Gb9FvkFsQts4xAekvozOI9U+B0cUsd2uLgQHRnWB2QTcO2fXcsOkaGVmj8jalzXzNbA2R7b5XOE8Qz9oA3NgT3kqwVjJEHCzgCDuIuPIoCmtEejWaeghmpcQmpROy8rGlxY513NLhke22oDbfnuU90F6PYcMY7I4yyyWzyOABIGxrWj0W77XJJ2k2FpRHGGizQABsAFh5BZICq67o+xGmxGarw2WG1QXFwl2jO4Pc0jKQRn1ggg7ueuu6L8SnqaeqmrY3TseC4iPsxNYc7OqbYCTtXuCG7Rt1q2EICL6eaDsxKmEbnZJYzmiktcB1rODm72uG0dwO6yhlNojpC1nwcVsTYgMofnzODdgAf1PWesc1baEBF9KNFJKnCzRMe3PkhbnfmseqdG4k2ubnIfNLtDsEdSUUNO9zXOiZlJbfKTmJ1XF96ekICD6K6CS0uJ1dW+SNzKgyZWtzZhnlEgzXFtgtqK0ac9Gr6mobWUU3werba5JIa/KLNdmaCWuy9nYQRYEKfoQFWHR7SKUZJK2GJp1FzMofbiDHCHX8QrSaLAL1CAEIQgBaqmXK0nhb2hbUnroyWED9WVdzark485MyjyszaQHN7iPUU1UTcsoB7x7Usw2W7cvD2LXVsyyNdxI9X8lzr5KyFd67Gs/XvLo+y3A34i28Z8PateFNs08/cFvqxdjuSxoG2YOZ9qvlH/LT/APP+zBP8vLxEWKG7wOA9v6CcKaLK0Dz570kazNMTuB9moetKK6bK3vOoe9VUtRlZfLvaXwMpbpQQ11sud5tyCc6GkyN/eO38low6k+cfD81urqvINXpHZ3d6ww8FBPE28v1/wynLP8uInxSusMjdp2ngOHNMghJNgLk7AEtip3PNhr4n3kp4pKJsY1azvP62Ba8a7MZPW9ol2uNMclyJMOwYMs5+t27gPzPenCWUNBLiABvK0VuItjGvW7cB7+CjdbWOkN3HkNw8Fu2X1YWOiC39clcK53PVLg3YtpA512x3a3efnH8h61HZGpc9q2U2CyS+i2w+k7UP5+C5Mp2Xy33Z1a9FMe5DJI1Y02FyTG0bC7lsHNx1BTii0Sjbrk+MPDY3y3+Ke44w0WaAANgAsB4BbtXR8nvN5FVnSUY7VrP6ENw7o9G2d9/3GavN51+QHNSqhwyKFuWJjWDfYazzO0+KUPeALkgAbSdQ80w4npvTxXDXGV3BmsffOryuujGFNC7vqaMrMRinlu/BcEgQqvxbpDqJLiPLC3u7T/vOFvIBRaTEJHEl73OcTrLnFx8yq3jIft3NuvomySzm0vMvlCYtL9MIcOg62Y3J1Rxt9OR3AcAN7tg5kA0FpP0n1taSDKYYjsihJY23Bzh2n+Jt3Bbpxzoqv0hpoDaaohiPB8rGHycbpsPSNhoP7bT/AN4D61y4i6E5HVlPptQv9CspieHXx38i5O0M7Xi7HBw4tII8wuPVspqp8ZzRvdG7ixxYfNpBQZHYSFT3QjpRVVE80c88krGRBzRIc5Ds4F857Wy+9XChAIQhACEIQAhCEAIQhACFyvpFjdQKupAnnAFRMABNIAAJXgAAO1BN4x6p/wCIn/vpP9SE5HXCEyaESF2HUbnEucaaIkkkkkxtuSTrJTzJextt3KG8lmQJJI+reHD0Tt7r/q63Vkd2Hu1rJrg9vPaOBXsOyx3auY3FacaotSiv0y3Xg/W5Zqez7UDtbObfcvKYWYOX81lGywtw1eG5eFnZt3W9ytSeam+dJj4GqiZqJ3uN1rezrH/utSl+oWG3YF4AGN7h61S6VpjW/wBK3fj65Zlq3z7QnmDG38gm6KmdIbnZvPuCVNpy85n7NwW+WYMGvwAVc4de9dm0Fwu/xZknp2jyZRxhgsNQH6uU31mKbmef5LXPO6Q2GzgPes4cJJ9I27hrKqnfZd7GHW3f64+pnGMY7zGqQE95PiSt8GCPft7I79vkn2Glaz0R47/NE1S1npOA9vklfR8YrVa/t8zN4lvaCE1Lg0bNdsx4u1+Q2BLkz1WkIHoNv3nUPLb7Ey1uJyP9JxtwGoerb4q14uilaa1n7vuI4ey15yZJKzGoovScCeDe0fVs8VHsQ0zfsiYG97tZ8hqHrTRIEllC0rMdbPjZHRpwVUd5bmnEK+SU3ke53cTqHJuwJqlanCUJHKFp6m3mzsVpJZIQShZ0mHGQEgbDb1A+9EgVg6A4MDSl0jTd0riLi2oNa3f3tK3sPDrJZGGKxHUV6ilekzSR1ZiErr3jicYohuDWEguH1nBzr8COCiq9eTc323N+d9a8XdPHkx0N6LqrEGda0thhuQJJLnMQbHIwa3AG4uSBcEX1FTIf+nrVrrdf2fV+KpZ0U6T089BBCx7RNDGGPjJAfduovDfnNd6Vxx161N0IKNrf/T/UD+qqYZO57HxesZ1EcZ6NcQpgTJTPc0fOitM23E5LuA5gLqBCDMofoCktXzt405/wyx/6lfCRjB4RN14iYJspaZA0B5abEtLhrcOyNvBLEIBC8e8AEk2A1knUAN5uqx0r6coICY6Nnwh41GQnLCD3Ea5PCw4EoCz0Lm3EOmLE5SbTtiB3RRsAHi8Od603t6ScSBv8Mm/wkeRbZCcjqJC53wvpsxCI/GOjnbvEkYafB0eWx5gq0dDelilryI3XgnOyN5Ba88I5NQce4gHuKEE3QhCA5K0k/bKn7TN+K9NwTjpJ+2VP2mb8V6bghkdU6B/JlF9lh/Dan1MWgfyZRfZYfw2rVp7pQ7D6N1QxjZC17G5XEtHbcG3uB3oYj+Y9dxt396zVIf8AyCn/AOEi/vX/AOlT7o909/pCmmmlYyHqZC11nktDAxr85c61trvJQopcEkxQqR0y6cZXPdHh9mRg265zQ57+9jHamt5gk/uqIU/SjibHZhVyHuc2NzfultvJSMjp2ywMdzc7tg9/NQXov6Q5MSbIyaENfCGl0jP6t2YkAZSbtd2SbaxqOzYp44X2rGUUwaZJydTBc8dw8VrbQ3N3m5W90wGwE8h+gtL3yHYMvO11pWKDec85PuS29e9liz7NjeA1o3AeSTTYm0bO16h5rWaBx9Jw9ZWQwob3Hw1LCVmJltXDSvHIlKC/U8xFPiTzvyju/NIJU/twxnAnmT7ltbSMGxrfILXeBvsedki+N8I8IinVk7ATyF16MKldsY7xFvapeAvVbHo2P7pE/jGuERJujEztuVvN35ArYzQsn0pR4Nv6yfcpO6QDaQOZstD8TiG2Rg/jb+auWCojz5sj8Xe/0+SGePQmH5xe7xAHqF/WlkWi1M3/AGLT9a7/APMSspNJKdu2Vvhd3sCSTaa0zfnOdyY732WaWGh/HyJzxc/5eY8QUUbPQY1v1WhvsC3JjwrS6OolEcbJL2JJIaGgDee0TtIHinxbMJRks48GtbCcJZT5OXukXR00eITR2sx7jLEdxjkJcAPqnM3+FRpdRab6Dw4lCGSdiRlzFIBcsJ2gj5zTYXb3DYQCqC0k6O62iJ62Fz4xsliBkjI4kgXZ/EAsysjQNjcbRs7k/wCHafV8Furq5gBsDn9a37smYKPgr1CSxsM6da6O3WthnG+7TG/7zDlH3VP9G+mqiqSGTZqWQ7OsIMRPASjUP4g1c9IQg7Fa6+sawvVRnQzp8+OZtDO4uik1QEn+rk2iMH6DtYA3G1tpVy47iXwemmnOvqonyc8jS4DxtZCCnOmbT90krqGB1oo9U5B9N+3qr/QbvG91x83XVSymlc9xc43c4lzidpcTdx8SSURRFzg1ou5xAaOJJsB5lDIVYXg81S/q6eJ8r9tmNLrDiTsaO82CkM3RRibW5jSOI4Nkhc77rXkq/dD9FY6ClZDGBmsDK+2uSS3acTwvsG4WCfEIzOPaindG4ska5j2mzmuBa4HgWnWCtYK6B6Z9EWT0bqprQJ6YZi4DW6K/ba7iACXDhY8SufkB0D0QafOrYnU9Q7NUQtBDjtki2Zjxc02BO+7TtJVirlnQDGDTYjTSA2Blax/1JD1br8s1+bQupkByVpJ+2VP2mb8V6bgnHST9sqftM34r03BCTqnQP5MovssP4bVH+m35Jk/tYfxApBoH8mUX2WH8Nqj/AE2/JMn9rD+IEMTnZO1HpHJFRzUrCQ2okY6Qg7WsDrs5ElhP1Lb00p30S0fNdWRUwfk6wm7rXs1rHPdYbzZpA7yEMhnJRddV6O6F0lCwNghaDbXI4B0rjxdIRfwFgNwCxx3Qikq3MfNC3PG9rw9oDXHK4OyOIHbYbWIPHVY60IzG/ou0Y+BYfG1wtLL8bLxDnAZWH6rQ0cweKlyEIQYOltuPgFpdWgfNd5WW10ttoPhrC8bVNO/z1LUnPfJTSfivuZpeAmOJ/u+ta3YodwHrThqPA+tYOpWH5o8lVKrEvizyMlKC5Q2PxR/cPD+a0vxKT6XqH5J1dhzDu9ZWl2DsO9w8R+S1pYfF/wAvNl8bKu1DLJXyfTd529iSSzuO1zjzJKfZNH77H+Yv70lk0cfuc087j81ryw2J7U38TZhdUMEqSyJ9m0dm3Bp5OHvskE+Bzj/Zu8LH2FUOixcxfyN2F1b/AHL5jLKkcqdKmgkb6UbxzY4e5KdG8BNRLd4+LYbu7zuZ+fdzCiFcpSUUtzc62MIubeyJBoPg3VQ9Y4duWx5MHojxuT4jgpKgBC9LXWq4qKPLXWu2bm+0EKnqfptkpqmaCsh6xsU0kYkis2TKyRzRdh7LjYDYWqc4N0l4fU2yVLGOPzJT1Lr8O3YHwJVhUL8V0Oo6m5npoXk/OLAH/fFnetRTE+gygkuYjNAd2WTO3ykDj6wrCZIHC4IIOwjWPNZIDnPTfolnw+MzNe2eAEZnBpY9lyAC5lyMtyBcHfsCgq6P6WNJYIMPnhe9plnjMbI7gvObUXlu0NAubngBtK5wQk20lUYpGSNNnRua9p72EOHrAXS/SVJfCKst3w38CW39V1zLHCXkNGsuIaBxLtQHmV1hjmEdfRTU/wDvIHxi/EsLWnzsUDOTU76Hgf0hSZtnwqC/96xNL2EEhwsQbEHaCNRB8VlBOWOa9ps5jg5p4OaQQfMBCTsNCatF9Io66mjniIs8dpt7ljx6cbu8HzFjsITqhiNOloHwCqvs+DTX5dU+65OXRPTHpSymoHwBw66pbka0bRGdUjzwGW7ebu4rndCUbKUnOy23M23O4suwQuVtBsJNTiFNEBcGZrnfUjPWP/wsI8V1UgZyVpJ+2VP2mb8V6bgnHST9sqftM34r03BCTqnQP5MovssP4bVH+m35Jk/tYfxApBoH8mUX2WH8Nqj/AE2/JMn9rD+IEMTnZTDoi+WKb/m/gSqHqYdEXyxTf838CVDI6WQhCGILw9y8c61uH6ssJbjWPEce/mq5zyT8Oe8lI8+EWNnavYfFeyU7XbvEL0Oa8cQkkkTo9bTq/W0LVsm1HOS1w8/7M0t9tmeS4cfmm/qPmkz5Hs2lw5pZFiQ+dq7xsSsEOG4jzC1lh6bfaolk/XxLNco/qQ0DFHjgeY/JbBjfFvkUonwtrtnZPds8k21OGPbsGYd35bVXNYuntbXzLYdVPkXNx2PfmHhf2LfHicR2Pb4m3tUXkWh5WMekbVyky78JB8E4a8HYb8l6q+LyNhI5Gyc8GFTKezI5rBtc7tDkA69yturH63p0vPwMJ4LStWpZeJLkLxo1cf13L1dI54IQhAcr6fR5cTrB/wDYkP3nF3vTCrv0z6FX1VTLUQ1DQ6V2YskYQAbAapGknd9FQev6GcSjvaKOQDfHMy3/AFC0oSQ2nq3x/wBW97PqOcz/ACkJU/SGqIsamoI4GeUjyzL2uwCeE2ljLSP3mH/K4pF1B4exCTBxubnWTtO88yhO2DaJ1VU7LBFnP142/wCZwViaNdAsjiHV0rWN2mOI5nnuMhFm+APMIBj6H9D3VVY2dzfiKZweSdjpRrjYOJBs88AB9ILohJcMwuKnibFAxscbBZrW7O88SSdZJ1k7UqQxKF6ZNBHQTurIW3gmdeW3+zlO0ng1513+kSN4VZrsOeBr2lr2hzXAhzXAFpB1EEHUR3Kp9K+ghjyX0EgjJ19VJcs/gkF3NHcQ7mEJKmwPSSpo3l9NM6In0rWLXW2ZmOBa7xCksvTNiZbbrmN/ebCzN6wR6kzY7oLWUZ+PiyjcRJG4HvFnX8wmUU7ju9YQkzr8QknkMkz3SSO2ueS5x4azu7ty0KW4D0W19WA5kbWMPz3yMDfJhc71K1tC+hyno3Nlnd8JmbrbdtomHcWsN8zh9J3MAFCBJ0M6BupozV1Dcs0zbRtIs5kRsbkbnPIBtuDRvJCs5CEIOStJP2yp+0zfivTcFamL9B9bLUTSNlpg2SWR4u+S9nvc4XtFtsUlHQJXf72l+/L/ANpCS39A/kyi+yw/htUf6bfkmT+1h/EClejWGup6OngeQXxQxscW3LSWNDSQSAbauCa+kTRqSvoXU8LmNe58bgZCQ2zXBx1taTu4IQcvqYdEXyxTf838CVPX/sJXf72l+/L/ANpP2gnRFV0VfDUSyU7mR57hj5C7tRPYLB0YG1w3oSW8hCEIMXsuCOKwgJtZ20b+K2oWDh7WonPbIRVEZYczdm/9cFvp6kO57wtpF0idhxBu11uH/lacoWUz1VLOL5X2LE1JZPkyqqC+tuo8Nx/JNnWOYdV2lPkWa3atfu2FYVNI1417dx3qu7Bqf5lW0vXyZlC3LaXAigxj6Y8R+SXxTtcLtIP69SaH4Q++q3O6yhwR4N8+U/u3J9yxotxSeUo5+RZOFTWaeQ51FGx/pNB79/ntTPWaNb43eDvzH5J7iYQLElx4mw9izW7Zh67d5LfzKYXTr/SxhoNGANcpzH6I2eJ3/ran1rQBYCwGwDUF6hZ1UwqWUURZbKx5yYIQhWlYIQh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AutoShape 4" descr="data:image/jpeg;base64,/9j/4AAQSkZJRgABAQAAAQABAAD/2wCEAAkGBhQSERUUEhQVFBQUFRgYFRgWFRcUFRgVFxYVFRUUGBQXGyceFxkjGhQUHy8gJScqLCwsFR4xNTAqNSYrLCkBCQoKDgwOGg8PGiwkHCUtKiwsLywuLDQqLywsLC8sLywvLCksLDQsKjQsLC8sLCw1LCwsLCwpLC8sLCksLCksLP/AABEIAJ8BPAMBIgACEQEDEQH/xAAcAAABBAMBAAAAAAAAAAAAAAAABAUGBwIDCAH/xABNEAABAwICBgYECwQHBwUAAAABAAIDBBEFEgYhMUFRcQcTImGBkTKhscEUIzVCUnJ0krPR8DRiguEVM3OTorLSQ1NUg6PT8QgXGGTi/8QAGgEBAAIDAQAAAAAAAAAAAAAAAAEDAgQFBv/EADMRAAICAAUABwYGAwEAAAAAAAABAgMEERIhMQUTQVFhofAicYGRsdEUIzJCUuEkwfFi/9oADAMBAAIRAxEAPwC8UIQgBCEIAQhCAEIQgBCEIAQhCAEIQgBCEIAQhCAEIQgBCEIAQhaqmqbG0ue4NaN59nee5Q2luyUm9kbUmxHEWQRl8hs0atQJJJ2AALbTzB7WuF7OAIvtsRcKOaeS/FRs+k+/g1p97gqrrNFbmi6irrLVBjfiHSE7ZDEB+9Ibn7rT71HqvSiqk2zOaODLM9bbH1rQYkswTCuunYwjVe7vqt1nz2eK4f4i22WWfJ6WNGHpi5aVt8fqTvRSidHTMzlznv7bi4lxu7YLng3KPNK8axIU8D5T80ahxcdTR4khLVA+kLE8z2wNOpnaf9YjsjwBJ/iXZtmqKvJHAoreJv37Xm/d62IK+Z+YuzOzOJJIJBJJuTq70sptJ6uL0Z5OTndYPJ91odGtT41xo2tcM9Y4QkspJMl+BdItS+RkT4mzF5AGT4t3M7W6hcnZqCsdRLQTRfqGddIPjZBqB2sYddu5x1E+A4qWrt0a9OczymOlU7Mqlkl5ghQTH+krqagMhY2SNlxIbkFzt4Y4ahbiQbm/C6lGB6RQ1bM0Lr29Jp1PaeDm+/YeKzjZGTyTKrMLbXBTktn63HNCEKw1gQhCAEIQgBCEIAQhCAEIQgBCEIAQhCAEIQgBCEIAQhCAEIQgBCEIBJiWJNhZmd4DeTwH5qDYnXvndmednotGxvLv7056SAmd1ySAG27hYbPG6b6enu9o4uA8yAuDi75WTdfYnkdvC1Rrip9rJ7TR5WNbwaB5Cyiemj7ysb9Fl/vH/wDIUwUJ0gdmqH91h5AX9d1vY96acvE08DvbqGExKWaE4dZr5SNbuy3kNbvM2+6o+2AkgAXJNhzOxWDQ0ojjawfNFuZ3nxNytPo+vVZqfYbuPuyr0LtPayqEcbnu2NBP8uZ2eKqmrkMj3Pd6TiSeZU10yrtTYhv7TuXzR53PgFEHRJj7dU9C4X1M+jq9ENb5f0G98SkOhmjXWv66QfFsPZB+c8e4e23ek2FYO6eUMGobXHg3eee4KyaambGxrGCzWiwHcpwWH1vXLhGePxnVx6uPL8kbVDNO9KuraYIT8Y4dtw+Y0/NB+kR5DmE76U6RCmjs2xleOyNth9Mjhw4nxVWT3cSXEkkkknWSTrJJ4rbxWJ0+xHntNbo7B631s+Ozx/obXxr2irZIJBJE4se3YR7CNhB4Fb3xpO9i0YTPSbNZMt3RDTNlY3K6zJ2jtM3OH02X2ju2jyJkirjQnQJ4eyonLo8pzRsBLXk8Xna0fu7Tv1ajY67NTk45yPHY2FULWqnt9AQhCtNMEIUWxnpKoaWp+DTSObJ2L2Y4tbntbM4Cw1EE8AUBKUIQgBCEIAQhCAEIQgBCRYzjMVJC6ed2SNlszsrnWzODR2Wgk63DcssKxWOphZNC7NHILtNi24uRscARrB2hAK0IQgBCEIAQhCAEIQgBYxyBwuDcHYkWM1eSOw2u1DlvP64owN94QOBI9d/eqOuXW9V4ZlvV+xr8Ro0ji+NB4sHtcEkwyG80f1gfLX7k6aRR9ph7iPI/zSfBY/jm9wJ9RHvXGtj/AJWXijown+R8CSqDVJzPc76TifMkqZ1kmWNx4NPs1KIZFsdJS3jH3lOC2zYq0eos0uY7GC/jsHvPgpTJIGgk6gBc8gkOCUuSIHe7WeW71e1J9I6qzAwbXaz9UfmfYVsU5YfD6nzz9iu19ddl8CLV0xke552uN+Q3DwFkmbTlxAAuSbAcSUsdGpDo7hOUda4do+iOAO/mfZzXJpqlfZl8zqWXKmGfyFuC4UII8u1x1vPE8OQ/W1ZYvirYIy92s7Gt3uPDlxKU1VS2Npc42A/Vh3qAYvXuneXO1DY0bgOHPiV2MRdHDwUIc9n3Obh6XiLNU+O37DTX1DpXue83c46/cBwASCSNOUkazw/B5J35YxzJ9Fo4k+5cNapS23bPSKcYR32SGaKjdI4MY0uc42AGslWFovoOyC0k1nzbQNrWcuLu/wAuJd8D0ejpm9ntPI7TztPcOA7vanQldvDYXR7U+Th4zpGVvsV7R83/AECadINJ4aNl5XXcR2WN1vdyG4d51Jh0m6QGx3jprPfsMm1jfq/TPq57FWdbO6Rxe9xc52slxuSrLMVFbR3ZlhOjJWe1bsu7tf2L6o6tssbZGHMx7Q5p7jrW5V50V47qfSvOy74uV+23zId/E5WGtiueuOZz8TQ6LXB/D3CHG8WZS08s8noRMLjxNhqaO8mwHeQuem6Kz19FWYo8kvEuYN3OaLmoI/daHNt3RuCmfT1pRZsdEw+laWbkCREw83Au/gbxWOCdMeHU1JHTNgqCyOPIbth7Vx23Edb84lxP1isygl3RNpR8MoGB5vNT2ikvtNh8W882218WuT3pfpEKGkkqSzrBHk7Idlvne1npWNrZr7Nyozoy0pjo8UswuFLUOMXbtdrS74hzrEjM0kNJvse4q2emD5HqOcP48SAYKjpmklaPgFBNUZWNdM6zy2NxaC6PsMJNr2zG17agRrUj0A6RosTa9uQxTxgF8ZdmBaTbOx1hcX1HUCCRxBPvRQxowmlygC7XF1ra3Z3ZibfO4qFaO5TpVUmn/qwJOsy7L9XGJP8Arbe9ASvS3pBnpqk01LQS1MgY15cL5Mrr2IyNcbXaRry6wUg0d6V5H1jKSupHUskmphu7ab5QWvaDYkEBwJ16uXuOdI1TJWvocLp2TSxX62SU2Y0tsHWGZuppIbcnWdQB2mG40a7+m8O/pDqRL1kGTqb5cnXnbfffMgLd0u0thw6nM01zc5WMbbM95BIaL6hqBJJ2AcgYE3per8nX/wBFSGmtmDgZPR+ln6q1u+1u9JunKxqsObJ/Ulz83CxkgD7/AMPtVvtaALAWA1C2qw4IQQjpVqRJgkzxseIHDk6aEj2qHaL9Jk0NBBBR0MtSYI7TPyvyNdmc7KOra6+ojWSOR2qbdL4tg9RbjD+PElHRYwDCaWwAvGSbC2svfc80JPOj7pBZicb+x1UsVs7M2YWdfK9rrC4JBGzVbkTq016R2UUjKeGJ1TVSWLYmEiwN8uYgE3NjZoF7C5sLXifRs0Nx7E2t1C82obP2kfmU1U7at+kdZ8GNOKhvWZfhIcW9WBE0ZcovmyZf4cyAluD9K0gqmU2I0jqN0pAjeSS0lxs0EOA1E6swJsTrttVjKpdLNA8YxFsYqJKAdUXFhjMzCC4AHWWHVqb5BWvEDlGbbYX570IM0IQgBCEIBixsEyC+zLq9/wCuSU4Eey4d9/MfyW7FoLsvvafUdvuSbBzZxHEew/zXHydeM37f9r7m7mpU5dxnjrLhp7z67fktGCR9sng32kJbi7ewPre4rVgzfSPL3pOP+avn5EKX5Juxd3xRHEgeu/uTHT0ud4bxOvlv9SeMZdqaO8ny1e9YYPBtd4D2n3LHER67FKHYsvuTXLRVmOeoDgAopXzdY8u47OQ2frvT9i09mWG12rw3/l4pmgpC9waP/A4qcfY5TVUfTJwy0pzZ7hOGdY67vQbt7zwUlc4AXOoBYQQhjQ0bB+rpkxrEc3Yb6I2nieHJbMVHB1Zvn6v7FbcsRPwG7G8SMzrD0G7BxP0imh7EtcxO2F6O5rOlFhubvPPgO5cmMbMRPvZ1NcKIeA0YTo86c3PZj3u3nubx57PYppR0TImBjBYD1niTvK3NaALAWA2AJnxnSRsN2ss+Th81v1j7vYuzXVXhY6pPfvOdZbbipaVx3DhiGJRwszSOsN3EngBvKrvSPSuSouxt44vog63fWPu2c1pxCrfK7NI4uPqA4Abgm6Vi51+MlZtHZHYweChV7Ut5eSG6RiTSNS+Rq0spXPcGsa5zjsDQSfIKmDOtnkasIxE09RHMPmOBPe3Y8eLS4K+GPBAI1gi4PduKrHCejGWSxncIm/RFnSf6W+vkrJoqQRRsjaSQxoaC43NmgAXO86l2cNGUU9SPO9K21WSjoebXJBcB6OphisuIVkkUhdmMbGZjlJsxl8zRqbH2Rzup78Gb9FvkFsQts4xAekvozOI9U+B0cUsd2uLgQHRnWB2QTcO2fXcsOkaGVmj8jalzXzNbA2R7b5XOE8Qz9oA3NgT3kqwVjJEHCzgCDuIuPIoCmtEejWaeghmpcQmpROy8rGlxY513NLhke22oDbfnuU90F6PYcMY7I4yyyWzyOABIGxrWj0W77XJJ2k2FpRHGGizQABsAFh5BZICq67o+xGmxGarw2WG1QXFwl2jO4Pc0jKQRn1ggg7ueuu6L8SnqaeqmrY3TseC4iPsxNYc7OqbYCTtXuCG7Rt1q2EICL6eaDsxKmEbnZJYzmiktcB1rODm72uG0dwO6yhlNojpC1nwcVsTYgMofnzODdgAf1PWesc1baEBF9KNFJKnCzRMe3PkhbnfmseqdG4k2ubnIfNLtDsEdSUUNO9zXOiZlJbfKTmJ1XF96ekICD6K6CS0uJ1dW+SNzKgyZWtzZhnlEgzXFtgtqK0ac9Gr6mobWUU3werba5JIa/KLNdmaCWuy9nYQRYEKfoQFWHR7SKUZJK2GJp1FzMofbiDHCHX8QrSaLAL1CAEIQgBaqmXK0nhb2hbUnroyWED9WVdzark485MyjyszaQHN7iPUU1UTcsoB7x7Usw2W7cvD2LXVsyyNdxI9X8lzr5KyFd67Gs/XvLo+y3A34i28Z8PateFNs08/cFvqxdjuSxoG2YOZ9qvlH/LT/APP+zBP8vLxEWKG7wOA9v6CcKaLK0Dz570kazNMTuB9moetKK6bK3vOoe9VUtRlZfLvaXwMpbpQQ11sud5tyCc6GkyN/eO38low6k+cfD81urqvINXpHZ3d6ww8FBPE28v1/wynLP8uInxSusMjdp2ngOHNMghJNgLk7AEtip3PNhr4n3kp4pKJsY1azvP62Ba8a7MZPW9ol2uNMclyJMOwYMs5+t27gPzPenCWUNBLiABvK0VuItjGvW7cB7+CjdbWOkN3HkNw8Fu2X1YWOiC39clcK53PVLg3YtpA512x3a3efnH8h61HZGpc9q2U2CyS+i2w+k7UP5+C5Mp2Xy33Z1a9FMe5DJI1Y02FyTG0bC7lsHNx1BTii0Sjbrk+MPDY3y3+Ke44w0WaAANgAsB4BbtXR8nvN5FVnSUY7VrP6ENw7o9G2d9/3GavN51+QHNSqhwyKFuWJjWDfYazzO0+KUPeALkgAbSdQ80w4npvTxXDXGV3BmsffOryuujGFNC7vqaMrMRinlu/BcEgQqvxbpDqJLiPLC3u7T/vOFvIBRaTEJHEl73OcTrLnFx8yq3jIft3NuvomySzm0vMvlCYtL9MIcOg62Y3J1Rxt9OR3AcAN7tg5kA0FpP0n1taSDKYYjsihJY23Bzh2n+Jt3Bbpxzoqv0hpoDaaohiPB8rGHycbpsPSNhoP7bT/AN4D61y4i6E5HVlPptQv9CspieHXx38i5O0M7Xi7HBw4tII8wuPVspqp8ZzRvdG7ixxYfNpBQZHYSFT3QjpRVVE80c88krGRBzRIc5Ds4F857Wy+9XChAIQhACEIQAhCEAIQhACFyvpFjdQKupAnnAFRMABNIAAJXgAAO1BN4x6p/wCIn/vpP9SE5HXCEyaESF2HUbnEucaaIkkkkkxtuSTrJTzJextt3KG8lmQJJI+reHD0Tt7r/q63Vkd2Hu1rJrg9vPaOBXsOyx3auY3FacaotSiv0y3Xg/W5Zqez7UDtbObfcvKYWYOX81lGywtw1eG5eFnZt3W9ytSeam+dJj4GqiZqJ3uN1rezrH/utSl+oWG3YF4AGN7h61S6VpjW/wBK3fj65Zlq3z7QnmDG38gm6KmdIbnZvPuCVNpy85n7NwW+WYMGvwAVc4de9dm0Fwu/xZknp2jyZRxhgsNQH6uU31mKbmef5LXPO6Q2GzgPes4cJJ9I27hrKqnfZd7GHW3f64+pnGMY7zGqQE95PiSt8GCPft7I79vkn2Glaz0R47/NE1S1npOA9vklfR8YrVa/t8zN4lvaCE1Lg0bNdsx4u1+Q2BLkz1WkIHoNv3nUPLb7Ey1uJyP9JxtwGoerb4q14uilaa1n7vuI4ey15yZJKzGoovScCeDe0fVs8VHsQ0zfsiYG97tZ8hqHrTRIEllC0rMdbPjZHRpwVUd5bmnEK+SU3ke53cTqHJuwJqlanCUJHKFp6m3mzsVpJZIQShZ0mHGQEgbDb1A+9EgVg6A4MDSl0jTd0riLi2oNa3f3tK3sPDrJZGGKxHUV6ilekzSR1ZiErr3jicYohuDWEguH1nBzr8COCiq9eTc323N+d9a8XdPHkx0N6LqrEGda0thhuQJJLnMQbHIwa3AG4uSBcEX1FTIf+nrVrrdf2fV+KpZ0U6T089BBCx7RNDGGPjJAfduovDfnNd6Vxx161N0IKNrf/T/UD+qqYZO57HxesZ1EcZ6NcQpgTJTPc0fOitM23E5LuA5gLqBCDMofoCktXzt405/wyx/6lfCRjB4RN14iYJspaZA0B5abEtLhrcOyNvBLEIBC8e8AEk2A1knUAN5uqx0r6coICY6Nnwh41GQnLCD3Ea5PCw4EoCz0Lm3EOmLE5SbTtiB3RRsAHi8Od603t6ScSBv8Mm/wkeRbZCcjqJC53wvpsxCI/GOjnbvEkYafB0eWx5gq0dDelilryI3XgnOyN5Ba88I5NQce4gHuKEE3QhCA5K0k/bKn7TN+K9NwTjpJ+2VP2mb8V6bghkdU6B/JlF9lh/Dan1MWgfyZRfZYfw2rVp7pQ7D6N1QxjZC17G5XEtHbcG3uB3oYj+Y9dxt396zVIf8AyCn/AOEi/vX/AOlT7o909/pCmmmlYyHqZC11nktDAxr85c61trvJQopcEkxQqR0y6cZXPdHh9mRg265zQ57+9jHamt5gk/uqIU/SjibHZhVyHuc2NzfultvJSMjp2ywMdzc7tg9/NQXov6Q5MSbIyaENfCGl0jP6t2YkAZSbtd2SbaxqOzYp44X2rGUUwaZJydTBc8dw8VrbQ3N3m5W90wGwE8h+gtL3yHYMvO11pWKDec85PuS29e9liz7NjeA1o3AeSTTYm0bO16h5rWaBx9Jw9ZWQwob3Hw1LCVmJltXDSvHIlKC/U8xFPiTzvyju/NIJU/twxnAnmT7ltbSMGxrfILXeBvsedki+N8I8IinVk7ATyF16MKldsY7xFvapeAvVbHo2P7pE/jGuERJujEztuVvN35ArYzQsn0pR4Nv6yfcpO6QDaQOZstD8TiG2Rg/jb+auWCojz5sj8Xe/0+SGePQmH5xe7xAHqF/WlkWi1M3/AGLT9a7/APMSspNJKdu2Vvhd3sCSTaa0zfnOdyY732WaWGh/HyJzxc/5eY8QUUbPQY1v1WhvsC3JjwrS6OolEcbJL2JJIaGgDee0TtIHinxbMJRks48GtbCcJZT5OXukXR00eITR2sx7jLEdxjkJcAPqnM3+FRpdRab6Dw4lCGSdiRlzFIBcsJ2gj5zTYXb3DYQCqC0k6O62iJ62Fz4xsliBkjI4kgXZ/EAsysjQNjcbRs7k/wCHafV8Furq5gBsDn9a37smYKPgr1CSxsM6da6O3WthnG+7TG/7zDlH3VP9G+mqiqSGTZqWQ7OsIMRPASjUP4g1c9IQg7Fa6+sawvVRnQzp8+OZtDO4uik1QEn+rk2iMH6DtYA3G1tpVy47iXwemmnOvqonyc8jS4DxtZCCnOmbT90krqGB1oo9U5B9N+3qr/QbvG91x83XVSymlc9xc43c4lzidpcTdx8SSURRFzg1ou5xAaOJJsB5lDIVYXg81S/q6eJ8r9tmNLrDiTsaO82CkM3RRibW5jSOI4Nkhc77rXkq/dD9FY6ClZDGBmsDK+2uSS3acTwvsG4WCfEIzOPaindG4ska5j2mzmuBa4HgWnWCtYK6B6Z9EWT0bqprQJ6YZi4DW6K/ba7iACXDhY8SufkB0D0QafOrYnU9Q7NUQtBDjtki2Zjxc02BO+7TtJVirlnQDGDTYjTSA2Blax/1JD1br8s1+bQupkByVpJ+2VP2mb8V6bgnHST9sqftM34r03BCTqnQP5MovssP4bVH+m35Jk/tYfxApBoH8mUX2WH8Nqj/AE2/JMn9rD+IEMTnZO1HpHJFRzUrCQ2okY6Qg7WsDrs5ElhP1Lb00p30S0fNdWRUwfk6wm7rXs1rHPdYbzZpA7yEMhnJRddV6O6F0lCwNghaDbXI4B0rjxdIRfwFgNwCxx3Qikq3MfNC3PG9rw9oDXHK4OyOIHbYbWIPHVY60IzG/ou0Y+BYfG1wtLL8bLxDnAZWH6rQ0cweKlyEIQYOltuPgFpdWgfNd5WW10ttoPhrC8bVNO/z1LUnPfJTSfivuZpeAmOJ/u+ta3YodwHrThqPA+tYOpWH5o8lVKrEvizyMlKC5Q2PxR/cPD+a0vxKT6XqH5J1dhzDu9ZWl2DsO9w8R+S1pYfF/wAvNl8bKu1DLJXyfTd529iSSzuO1zjzJKfZNH77H+Yv70lk0cfuc087j81ryw2J7U38TZhdUMEqSyJ9m0dm3Bp5OHvskE+Bzj/Zu8LH2FUOixcxfyN2F1b/AHL5jLKkcqdKmgkb6UbxzY4e5KdG8BNRLd4+LYbu7zuZ+fdzCiFcpSUUtzc62MIubeyJBoPg3VQ9Y4duWx5MHojxuT4jgpKgBC9LXWq4qKPLXWu2bm+0EKnqfptkpqmaCsh6xsU0kYkis2TKyRzRdh7LjYDYWqc4N0l4fU2yVLGOPzJT1Lr8O3YHwJVhUL8V0Oo6m5npoXk/OLAH/fFnetRTE+gygkuYjNAd2WTO3ykDj6wrCZIHC4IIOwjWPNZIDnPTfolnw+MzNe2eAEZnBpY9lyAC5lyMtyBcHfsCgq6P6WNJYIMPnhe9plnjMbI7gvObUXlu0NAubngBtK5wQk20lUYpGSNNnRua9p72EOHrAXS/SVJfCKst3w38CW39V1zLHCXkNGsuIaBxLtQHmV1hjmEdfRTU/wDvIHxi/EsLWnzsUDOTU76Hgf0hSZtnwqC/96xNL2EEhwsQbEHaCNRB8VlBOWOa9ps5jg5p4OaQQfMBCTsNCatF9Io66mjniIs8dpt7ljx6cbu8HzFjsITqhiNOloHwCqvs+DTX5dU+65OXRPTHpSymoHwBw66pbka0bRGdUjzwGW7ebu4rndCUbKUnOy23M23O4suwQuVtBsJNTiFNEBcGZrnfUjPWP/wsI8V1UgZyVpJ+2VP2mb8V6bgnHST9sqftM34r03BCTqnQP5MovssP4bVH+m35Jk/tYfxApBoH8mUX2WH8Nqj/AE2/JMn9rD+IEMTnZTDoi+WKb/m/gSqHqYdEXyxTf838CVDI6WQhCGILw9y8c61uH6ssJbjWPEce/mq5zyT8Oe8lI8+EWNnavYfFeyU7XbvEL0Oa8cQkkkTo9bTq/W0LVsm1HOS1w8/7M0t9tmeS4cfmm/qPmkz5Hs2lw5pZFiQ+dq7xsSsEOG4jzC1lh6bfaolk/XxLNco/qQ0DFHjgeY/JbBjfFvkUonwtrtnZPds8k21OGPbsGYd35bVXNYuntbXzLYdVPkXNx2PfmHhf2LfHicR2Pb4m3tUXkWh5WMekbVyky78JB8E4a8HYb8l6q+LyNhI5Gyc8GFTKezI5rBtc7tDkA69yturH63p0vPwMJ4LStWpZeJLkLxo1cf13L1dI54IQhAcr6fR5cTrB/wDYkP3nF3vTCrv0z6FX1VTLUQ1DQ6V2YskYQAbAapGknd9FQev6GcSjvaKOQDfHMy3/AFC0oSQ2nq3x/wBW97PqOcz/ACkJU/SGqIsamoI4GeUjyzL2uwCeE2ljLSP3mH/K4pF1B4exCTBxubnWTtO88yhO2DaJ1VU7LBFnP142/wCZwViaNdAsjiHV0rWN2mOI5nnuMhFm+APMIBj6H9D3VVY2dzfiKZweSdjpRrjYOJBs88AB9ILohJcMwuKnibFAxscbBZrW7O88SSdZJ1k7UqQxKF6ZNBHQTurIW3gmdeW3+zlO0ng1513+kSN4VZrsOeBr2lr2hzXAhzXAFpB1EEHUR3Kp9K+ghjyX0EgjJ19VJcs/gkF3NHcQ7mEJKmwPSSpo3l9NM6In0rWLXW2ZmOBa7xCksvTNiZbbrmN/ebCzN6wR6kzY7oLWUZ+PiyjcRJG4HvFnX8wmUU7ju9YQkzr8QknkMkz3SSO2ueS5x4azu7ty0KW4D0W19WA5kbWMPz3yMDfJhc71K1tC+hyno3Nlnd8JmbrbdtomHcWsN8zh9J3MAFCBJ0M6BupozV1Dcs0zbRtIs5kRsbkbnPIBtuDRvJCs5CEIOStJP2yp+0zfivTcFamL9B9bLUTSNlpg2SWR4u+S9nvc4XtFtsUlHQJXf72l+/L/ANpCS39A/kyi+yw/htUf6bfkmT+1h/EClejWGup6OngeQXxQxscW3LSWNDSQSAbauCa+kTRqSvoXU8LmNe58bgZCQ2zXBx1taTu4IQcvqYdEXyxTf838CVPX/sJXf72l+/L/ANpP2gnRFV0VfDUSyU7mR57hj5C7tRPYLB0YG1w3oSW8hCEIMXsuCOKwgJtZ20b+K2oWDh7WonPbIRVEZYczdm/9cFvp6kO57wtpF0idhxBu11uH/lacoWUz1VLOL5X2LE1JZPkyqqC+tuo8Nx/JNnWOYdV2lPkWa3atfu2FYVNI1417dx3qu7Bqf5lW0vXyZlC3LaXAigxj6Y8R+SXxTtcLtIP69SaH4Q++q3O6yhwR4N8+U/u3J9yxotxSeUo5+RZOFTWaeQ51FGx/pNB79/ntTPWaNb43eDvzH5J7iYQLElx4mw9izW7Zh67d5LfzKYXTr/SxhoNGANcpzH6I2eJ3/ran1rQBYCwGwDUF6hZ1UwqWUURZbKx5yYIQhWlYIQhA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032" name="Picture 8" descr="http://www.colbenson.com/documents/11515/16797/solr_logo_rgb.png?t=134849870127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453" y="5294284"/>
            <a:ext cx="2031191" cy="102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drupal.org/files/project-images/lucene_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2" y="5630314"/>
            <a:ext cx="3578604" cy="65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photos4.meetupstatic.com/photos/event/d/b/8/a/global_240536202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8976"/>
            <a:ext cx="2221885" cy="113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400" y="4648200"/>
            <a:ext cx="6572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3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Lucene Internals (Contd.)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Defines documents Model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Index contains </a:t>
            </a:r>
            <a:r>
              <a:rPr lang="en-US" b="1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Each document consist of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fields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Each Field has </a:t>
            </a:r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</a:rPr>
              <a:t>attributes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What is the data type (FieldType)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How to handle the </a:t>
            </a:r>
            <a:r>
              <a:rPr lang="en-US" sz="2400" dirty="0" smtClean="0"/>
              <a:t>content (Analyzers, Filters)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Is it a stored </a:t>
            </a:r>
            <a:r>
              <a:rPr lang="en-US" sz="2400" dirty="0"/>
              <a:t>field (stored="true") </a:t>
            </a:r>
            <a:r>
              <a:rPr lang="en-US" sz="2400" dirty="0" smtClean="0"/>
              <a:t>or Index </a:t>
            </a:r>
            <a:r>
              <a:rPr lang="en-US" sz="2400" dirty="0"/>
              <a:t>field (indexed="true</a:t>
            </a:r>
            <a:r>
              <a:rPr lang="en-US" sz="2400" dirty="0" smtClean="0"/>
              <a:t>")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27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Indexing Pipeline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653136"/>
            <a:ext cx="8229600" cy="16412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Analyzer : create tokens using a Tokenizer and/or applying Filters (Token Filters)</a:t>
            </a:r>
          </a:p>
          <a:p>
            <a:r>
              <a:rPr lang="en-US" sz="2400" dirty="0" smtClean="0"/>
              <a:t>Each field can define an Analyzer at index time/query time or the both at same time.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792088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0351" y="6456203"/>
            <a:ext cx="83529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/>
              <a:t>Credit </a:t>
            </a:r>
            <a:r>
              <a:rPr lang="en-IN" sz="1200" b="1" dirty="0" smtClean="0"/>
              <a:t>:</a:t>
            </a:r>
            <a:r>
              <a:rPr lang="en-US" sz="1200" dirty="0" smtClean="0"/>
              <a:t> </a:t>
            </a:r>
            <a:r>
              <a:rPr lang="en-IN" sz="1200" dirty="0">
                <a:hlinkClick r:id="rId3"/>
              </a:rPr>
              <a:t>http://www.slideshare.net/otisg/lucene-introduction</a:t>
            </a:r>
            <a:endParaRPr lang="en-IN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12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Analysis </a:t>
            </a:r>
            <a:r>
              <a:rPr lang="en-US" dirty="0" smtClean="0">
                <a:solidFill>
                  <a:srgbClr val="C00000"/>
                </a:solidFill>
              </a:rPr>
              <a:t>Process - </a:t>
            </a:r>
            <a:r>
              <a:rPr lang="en-US" dirty="0" err="1" smtClean="0">
                <a:solidFill>
                  <a:srgbClr val="C00000"/>
                </a:solidFill>
              </a:rPr>
              <a:t>Tokenizer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lvl="6" indent="0" algn="ctr">
              <a:buNone/>
            </a:pPr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</a:rPr>
              <a:t>WhitespaceAnalyzer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6" indent="0" algn="ctr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Simplest built-in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analyzer</a:t>
            </a:r>
          </a:p>
          <a:p>
            <a:pPr marL="0" lvl="6" indent="0" algn="ctr">
              <a:buNone/>
            </a:pPr>
            <a:endParaRPr lang="en-IN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he </a:t>
            </a: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quick brown fox jumps over the lazy dog.</a:t>
            </a:r>
          </a:p>
          <a:p>
            <a:pPr algn="ctr"/>
            <a:endParaRPr lang="en-IN" sz="18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IN" sz="1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IN" sz="18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IN" sz="18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IN" sz="1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IN" sz="18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I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IN" sz="1800" b="1" dirty="0" smtClean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I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</a:t>
            </a: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[quick] [brown] [fox] [jumps] [over] [</a:t>
            </a:r>
            <a:r>
              <a:rPr lang="en-I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the] [lazy</a:t>
            </a: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[</a:t>
            </a:r>
            <a:r>
              <a:rPr lang="en-I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dog</a:t>
            </a:r>
            <a:r>
              <a:rPr lang="en-IN" sz="1800" b="1" dirty="0" smtClean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I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319016" y="3962400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4350067" y="2714891"/>
            <a:ext cx="422529" cy="6934200"/>
          </a:xfrm>
          <a:prstGeom prst="rightBrace">
            <a:avLst>
              <a:gd name="adj1" fmla="val 8333"/>
              <a:gd name="adj2" fmla="val 501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584093" y="6198984"/>
            <a:ext cx="914400" cy="38854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Tokens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0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Analysis Process - </a:t>
            </a:r>
            <a:r>
              <a:rPr lang="en-US" dirty="0" err="1">
                <a:solidFill>
                  <a:srgbClr val="C00000"/>
                </a:solidFill>
              </a:rPr>
              <a:t>Tokenizer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lvl="6" indent="0" algn="ctr">
              <a:buNone/>
            </a:pPr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</a:rPr>
              <a:t>SimpleAnalyzer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6" indent="0" algn="ctr">
              <a:buNone/>
            </a:pP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Lowercases, split at non-letter boundaries</a:t>
            </a:r>
          </a:p>
          <a:p>
            <a:pPr marL="0" lvl="6" indent="0" algn="ctr">
              <a:buNone/>
            </a:pPr>
            <a:endParaRPr lang="en-IN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he </a:t>
            </a: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quick brown fox jumps over the lazy dog.</a:t>
            </a:r>
          </a:p>
          <a:p>
            <a:pPr algn="ctr"/>
            <a:endParaRPr lang="en-IN" sz="18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IN" sz="1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IN" sz="18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IN" sz="18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IN" sz="18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en-IN" sz="18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I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IN" sz="1800" b="1" dirty="0">
                <a:solidFill>
                  <a:schemeClr val="accent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he] [quick] [brown] [fox] [jumps] [over] [</a:t>
            </a:r>
            <a:r>
              <a:rPr lang="en-I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the] [lazy</a:t>
            </a: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[</a:t>
            </a:r>
            <a:r>
              <a:rPr lang="en-I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dog]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319016" y="3962400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4350067" y="2714891"/>
            <a:ext cx="422529" cy="6934200"/>
          </a:xfrm>
          <a:prstGeom prst="rightBrace">
            <a:avLst>
              <a:gd name="adj1" fmla="val 8333"/>
              <a:gd name="adj2" fmla="val 501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584093" y="6198984"/>
            <a:ext cx="914400" cy="38854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Tokens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7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069976"/>
            <a:ext cx="6944022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Apache Solr</a:t>
            </a:r>
            <a:endParaRPr lang="en-IN" baseline="30000" dirty="0">
              <a:solidFill>
                <a:srgbClr val="C00000"/>
              </a:solidFill>
            </a:endParaRPr>
          </a:p>
        </p:txBody>
      </p:sp>
      <p:pic>
        <p:nvPicPr>
          <p:cNvPr id="5" name="Picture 8" descr="http://www.colbenson.com/documents/11515/16797/solr_logo_rgb.png?t=134849870127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84984"/>
            <a:ext cx="2535247" cy="127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86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Apache Solr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Created by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Yonik 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Seeley for CNET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Enterprise Search platform for Apache Lucene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Open source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Highly reliable, scalable, fault tolerant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Support distributed Indexing (SolrCloud), Replication, and load balanced querying</a:t>
            </a:r>
          </a:p>
          <a:p>
            <a:pPr>
              <a:lnSpc>
                <a:spcPct val="170000"/>
              </a:lnSpc>
            </a:pPr>
            <a:r>
              <a:rPr lang="en-US" b="1" dirty="0">
                <a:solidFill>
                  <a:schemeClr val="tx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http://</a:t>
            </a:r>
            <a:r>
              <a:rPr lang="en-US" b="1" dirty="0" smtClean="0">
                <a:solidFill>
                  <a:schemeClr val="tx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lucene.apache.org/solr</a:t>
            </a:r>
            <a:endParaRPr lang="en-US" b="1" dirty="0">
              <a:solidFill>
                <a:schemeClr val="tx2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29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High level overview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352" y="1295400"/>
            <a:ext cx="53435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6488668"/>
            <a:ext cx="7696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Source: http</a:t>
            </a:r>
            <a:r>
              <a:rPr lang="en-IN" sz="1200" dirty="0"/>
              <a:t>://www.slideshare.net/erikhatcher/solr-search-at-the-speed-of-light</a:t>
            </a:r>
          </a:p>
        </p:txBody>
      </p:sp>
    </p:spTree>
    <p:extLst>
      <p:ext uri="{BB962C8B-B14F-4D97-AF65-F5344CB8AC3E}">
        <p14:creationId xmlns:p14="http://schemas.microsoft.com/office/powerpoint/2010/main" val="52341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Apache Solr - </a:t>
            </a:r>
            <a:r>
              <a:rPr lang="en-US" dirty="0">
                <a:solidFill>
                  <a:srgbClr val="C00000"/>
                </a:solidFill>
              </a:rPr>
              <a:t>Features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95400"/>
            <a:ext cx="8712968" cy="5181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full-text search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faceted search (similar to GroupBy clause in RDBMS)</a:t>
            </a:r>
          </a:p>
          <a:p>
            <a:pPr>
              <a:lnSpc>
                <a:spcPct val="150000"/>
              </a:lnSpc>
            </a:pPr>
            <a:r>
              <a:rPr lang="en-US" dirty="0"/>
              <a:t>s</a:t>
            </a:r>
            <a:r>
              <a:rPr lang="en-US" dirty="0" smtClean="0"/>
              <a:t>calability</a:t>
            </a:r>
          </a:p>
          <a:p>
            <a:pPr lvl="1">
              <a:lnSpc>
                <a:spcPct val="150000"/>
              </a:lnSpc>
            </a:pPr>
            <a:r>
              <a:rPr lang="en-US" sz="2900" dirty="0"/>
              <a:t>c</a:t>
            </a:r>
            <a:r>
              <a:rPr lang="en-US" sz="2900" dirty="0" smtClean="0"/>
              <a:t>aching</a:t>
            </a:r>
            <a:endParaRPr lang="en-IN" sz="2900" dirty="0" smtClean="0"/>
          </a:p>
          <a:p>
            <a:pPr lvl="1">
              <a:lnSpc>
                <a:spcPct val="150000"/>
              </a:lnSpc>
            </a:pPr>
            <a:r>
              <a:rPr lang="en-US" sz="2900" dirty="0"/>
              <a:t>r</a:t>
            </a:r>
            <a:r>
              <a:rPr lang="en-US" sz="2900" dirty="0" smtClean="0"/>
              <a:t>eplication</a:t>
            </a:r>
          </a:p>
          <a:p>
            <a:pPr lvl="1">
              <a:lnSpc>
                <a:spcPct val="150000"/>
              </a:lnSpc>
            </a:pPr>
            <a:r>
              <a:rPr lang="en-IN" sz="2900" dirty="0" smtClean="0"/>
              <a:t>distributed search</a:t>
            </a:r>
          </a:p>
          <a:p>
            <a:pPr>
              <a:lnSpc>
                <a:spcPct val="150000"/>
              </a:lnSpc>
            </a:pPr>
            <a:r>
              <a:rPr lang="en-IN" dirty="0"/>
              <a:t>n</a:t>
            </a:r>
            <a:r>
              <a:rPr lang="en-IN" dirty="0" smtClean="0"/>
              <a:t>ear </a:t>
            </a:r>
            <a:r>
              <a:rPr lang="en-IN" dirty="0"/>
              <a:t>real-time </a:t>
            </a:r>
            <a:r>
              <a:rPr lang="en-IN" dirty="0" smtClean="0"/>
              <a:t>indexing</a:t>
            </a:r>
          </a:p>
          <a:p>
            <a:pPr>
              <a:lnSpc>
                <a:spcPct val="150000"/>
              </a:lnSpc>
            </a:pPr>
            <a:r>
              <a:rPr lang="en-IN" dirty="0"/>
              <a:t>geospatial </a:t>
            </a:r>
            <a:r>
              <a:rPr lang="en-IN" dirty="0" smtClean="0"/>
              <a:t>search</a:t>
            </a:r>
          </a:p>
          <a:p>
            <a:pPr>
              <a:lnSpc>
                <a:spcPct val="150000"/>
              </a:lnSpc>
            </a:pPr>
            <a:r>
              <a:rPr lang="en-US" dirty="0"/>
              <a:t>a</a:t>
            </a:r>
            <a:r>
              <a:rPr lang="en-US" dirty="0" smtClean="0"/>
              <a:t>nd many </a:t>
            </a:r>
            <a:r>
              <a:rPr lang="en-US" dirty="0"/>
              <a:t>m</a:t>
            </a:r>
            <a:r>
              <a:rPr lang="en-US" dirty="0" smtClean="0"/>
              <a:t>ore : </a:t>
            </a:r>
            <a:r>
              <a:rPr lang="en-IN" dirty="0" smtClean="0"/>
              <a:t>highlighting, database integration, </a:t>
            </a:r>
            <a:r>
              <a:rPr lang="en-IN" dirty="0"/>
              <a:t>rich document (e.g., Word, PDF) handling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1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How to start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It’s very Easy.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1</a:t>
            </a:r>
            <a:r>
              <a:rPr lang="en-IN" b="1" dirty="0" smtClean="0"/>
              <a:t>. </a:t>
            </a:r>
            <a:r>
              <a:rPr lang="en-IN" dirty="0" smtClean="0"/>
              <a:t>Start </a:t>
            </a:r>
            <a:r>
              <a:rPr lang="en-IN" dirty="0"/>
              <a:t>Solr</a:t>
            </a:r>
          </a:p>
          <a:p>
            <a:pPr marL="0" indent="0">
              <a:buNone/>
            </a:pPr>
            <a:r>
              <a:rPr lang="en-IN" dirty="0" smtClean="0"/>
              <a:t>    java </a:t>
            </a:r>
            <a:r>
              <a:rPr lang="en-IN" dirty="0"/>
              <a:t>-jar start.jar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2. </a:t>
            </a:r>
            <a:r>
              <a:rPr lang="en-IN" dirty="0" smtClean="0"/>
              <a:t>Index </a:t>
            </a:r>
            <a:r>
              <a:rPr lang="en-IN" dirty="0"/>
              <a:t>your data</a:t>
            </a:r>
          </a:p>
          <a:p>
            <a:pPr marL="0" indent="0">
              <a:buNone/>
            </a:pPr>
            <a:r>
              <a:rPr lang="en-IN" dirty="0" smtClean="0"/>
              <a:t>    java </a:t>
            </a:r>
            <a:r>
              <a:rPr lang="en-IN" dirty="0"/>
              <a:t>-jar post.jar *.xml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3. </a:t>
            </a:r>
            <a:r>
              <a:rPr lang="en-IN" dirty="0" smtClean="0"/>
              <a:t>Search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    http</a:t>
            </a:r>
            <a:r>
              <a:rPr lang="en-IN" b="1" dirty="0"/>
              <a:t>://localhost:8983/solr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63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Solr APIs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HTTP </a:t>
            </a:r>
            <a:r>
              <a:rPr lang="en-IN" dirty="0"/>
              <a:t>GET/POST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JSON/XML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Clients</a:t>
            </a:r>
            <a:endParaRPr lang="en-IN" dirty="0" smtClean="0"/>
          </a:p>
          <a:p>
            <a:pPr lvl="1">
              <a:lnSpc>
                <a:spcPct val="150000"/>
              </a:lnSpc>
            </a:pPr>
            <a:r>
              <a:rPr lang="en-IN" dirty="0" err="1" smtClean="0"/>
              <a:t>SolrJ</a:t>
            </a:r>
            <a:r>
              <a:rPr lang="en-IN" dirty="0" smtClean="0"/>
              <a:t> </a:t>
            </a:r>
            <a:r>
              <a:rPr lang="en-IN" dirty="0"/>
              <a:t>(embedded or HTTP</a:t>
            </a:r>
            <a:r>
              <a:rPr lang="en-IN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solr-ruby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IN" dirty="0" smtClean="0"/>
              <a:t>python</a:t>
            </a:r>
            <a:r>
              <a:rPr lang="en-IN" dirty="0"/>
              <a:t>, PHP, </a:t>
            </a:r>
            <a:r>
              <a:rPr lang="en-IN" dirty="0" smtClean="0"/>
              <a:t>solrsharp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920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Who am I?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Software </a:t>
            </a:r>
            <a:r>
              <a:rPr lang="en-US" dirty="0" smtClean="0"/>
              <a:t>Engineer @ IVY Comptech, Hyderabad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7 years of </a:t>
            </a:r>
            <a:r>
              <a:rPr lang="en-US" strike="sngStrike" dirty="0" smtClean="0"/>
              <a:t>programming</a:t>
            </a:r>
            <a:r>
              <a:rPr lang="en-US" dirty="0" smtClean="0"/>
              <a:t> learning experience</a:t>
            </a:r>
          </a:p>
          <a:p>
            <a:pPr>
              <a:buFont typeface="Wingdings" pitchFamily="2" charset="2"/>
              <a:buChar char="§"/>
            </a:pPr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Built a platform to search logs in Near real time with volume of 1TB/day</a:t>
            </a:r>
            <a:r>
              <a:rPr lang="en-US" sz="3500" baseline="30000" dirty="0" smtClean="0">
                <a:solidFill>
                  <a:srgbClr val="C00000"/>
                </a:solidFill>
              </a:rPr>
              <a:t>#</a:t>
            </a:r>
          </a:p>
          <a:p>
            <a:pPr>
              <a:buFont typeface="Wingdings" pitchFamily="2" charset="2"/>
              <a:buChar char="§"/>
            </a:pPr>
            <a:endParaRPr lang="en-US" sz="1400" baseline="30000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Worked on a Solr search based </a:t>
            </a:r>
            <a:r>
              <a:rPr lang="en-US" dirty="0" smtClean="0"/>
              <a:t>SEO/SEM software </a:t>
            </a:r>
            <a:r>
              <a:rPr lang="en-US" dirty="0" smtClean="0"/>
              <a:t>with 40 billion records/month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(Topic of next talk?)</a:t>
            </a:r>
          </a:p>
          <a:p>
            <a:pPr>
              <a:buFont typeface="Wingdings" pitchFamily="2" charset="2"/>
              <a:buChar char="§"/>
            </a:pPr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Areas of expertise/interest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High traffic web applications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JAVA/J2EE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Big data, NoSQL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Information-Retrieval,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2</a:t>
            </a:fld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1771" y="6386129"/>
            <a:ext cx="8686800" cy="2880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C00000"/>
                </a:solidFill>
              </a:rPr>
              <a:t># </a:t>
            </a:r>
            <a:r>
              <a:rPr lang="en-IN" sz="1400" dirty="0" smtClean="0">
                <a:hlinkClick r:id="rId3"/>
              </a:rPr>
              <a:t>http://www.slideshare.net/lucenerevolution/building-a-near-real-time-search-engine-analytics-for-logs-using-solr</a:t>
            </a:r>
            <a:endParaRPr lang="en-IN" sz="1400" dirty="0" smtClean="0"/>
          </a:p>
        </p:txBody>
      </p:sp>
    </p:spTree>
    <p:extLst>
      <p:ext uri="{BB962C8B-B14F-4D97-AF65-F5344CB8AC3E}">
        <p14:creationId xmlns:p14="http://schemas.microsoft.com/office/powerpoint/2010/main" val="114493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Solr – schema.xml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Types with index and query Analyzers  - similar to data type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Fields with name, type and options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Unique Key : </a:t>
            </a:r>
            <a:r>
              <a:rPr lang="en-US" sz="1700" dirty="0" smtClean="0"/>
              <a:t>Unique Identifier of a document.  </a:t>
            </a:r>
            <a:r>
              <a:rPr lang="en-US" sz="2400" dirty="0" smtClean="0"/>
              <a:t>For e.g</a:t>
            </a:r>
            <a:r>
              <a:rPr lang="en-US" sz="2400" dirty="0"/>
              <a:t>.</a:t>
            </a:r>
            <a:r>
              <a:rPr lang="en-US" sz="2400" dirty="0" smtClean="0"/>
              <a:t> “id”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Dynamic Fields : </a:t>
            </a:r>
            <a:r>
              <a:rPr lang="en-IN" sz="1900" i="1" dirty="0"/>
              <a:t>Dynamic fields</a:t>
            </a:r>
            <a:r>
              <a:rPr lang="en-IN" sz="1900" dirty="0"/>
              <a:t> allow Solr to index fields that you did not explicitly define in your schema.</a:t>
            </a:r>
            <a:r>
              <a:rPr lang="en-IN" dirty="0"/>
              <a:t> </a:t>
            </a:r>
            <a:r>
              <a:rPr lang="en-IN" sz="2400" dirty="0" smtClean="0"/>
              <a:t>For e.g. </a:t>
            </a:r>
            <a:r>
              <a:rPr lang="en-IN" sz="2400" dirty="0" err="1" smtClean="0"/>
              <a:t>fieldName</a:t>
            </a:r>
            <a:r>
              <a:rPr lang="en-IN" sz="2400" dirty="0" smtClean="0"/>
              <a:t>: *_</a:t>
            </a:r>
            <a:r>
              <a:rPr lang="en-IN" sz="2400" dirty="0" err="1" smtClean="0"/>
              <a:t>i</a:t>
            </a:r>
            <a:r>
              <a:rPr lang="en-IN" sz="2400" dirty="0" smtClean="0"/>
              <a:t> or *_</a:t>
            </a:r>
            <a:r>
              <a:rPr lang="en-IN" sz="2400" dirty="0" err="1" smtClean="0"/>
              <a:t>txts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Copy Fields : </a:t>
            </a:r>
            <a:r>
              <a:rPr lang="en-IN" sz="1800" dirty="0"/>
              <a:t>Solr has a mechanism for making copies of fields so that you can apply several distinct field types to a single piece of incoming </a:t>
            </a:r>
            <a:r>
              <a:rPr lang="en-IN" sz="1800" dirty="0" smtClean="0"/>
              <a:t>information. </a:t>
            </a:r>
            <a:r>
              <a:rPr lang="en-US" sz="1800" dirty="0" smtClean="0"/>
              <a:t>field ‘a‘ populates field ‘b’ with its value before tokenizing (having different analyzer/filter).</a:t>
            </a:r>
            <a:endParaRPr lang="en-IN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71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Solr – Content Analysis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Field Attributes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 smtClean="0"/>
              <a:t> : Name of the field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dirty="0" smtClean="0"/>
              <a:t> : Data-type (FieldType) of the field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Indexed</a:t>
            </a:r>
            <a:r>
              <a:rPr lang="en-US" dirty="0" smtClean="0"/>
              <a:t> : Should it </a:t>
            </a:r>
            <a:r>
              <a:rPr lang="en-US" dirty="0"/>
              <a:t>be indexed (indexed="</a:t>
            </a:r>
            <a:r>
              <a:rPr lang="en-US" dirty="0" smtClean="0"/>
              <a:t>true/false")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Stored</a:t>
            </a:r>
            <a:r>
              <a:rPr lang="en-US" dirty="0" smtClean="0"/>
              <a:t> : </a:t>
            </a:r>
            <a:r>
              <a:rPr lang="en-US" dirty="0"/>
              <a:t>Should it be </a:t>
            </a:r>
            <a:r>
              <a:rPr lang="en-US" dirty="0" smtClean="0"/>
              <a:t>stored (stored="</a:t>
            </a:r>
            <a:r>
              <a:rPr lang="en-US" dirty="0"/>
              <a:t>true/false</a:t>
            </a:r>
            <a:r>
              <a:rPr lang="en-US" dirty="0" smtClean="0"/>
              <a:t>")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Required</a:t>
            </a:r>
            <a:r>
              <a:rPr lang="en-US" dirty="0" smtClean="0"/>
              <a:t> : is it a mandatory field (required</a:t>
            </a:r>
            <a:r>
              <a:rPr lang="en-US" dirty="0"/>
              <a:t>="true/false</a:t>
            </a:r>
            <a:r>
              <a:rPr lang="en-US" dirty="0" smtClean="0"/>
              <a:t>")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Multi-Valued</a:t>
            </a:r>
            <a:r>
              <a:rPr lang="en-US" dirty="0" smtClean="0"/>
              <a:t> : Would it will contains multiple values e.g. text: pizza</a:t>
            </a:r>
            <a:r>
              <a:rPr lang="en-US" dirty="0"/>
              <a:t>, food (multiValued</a:t>
            </a:r>
            <a:r>
              <a:rPr lang="en-US" dirty="0" smtClean="0"/>
              <a:t>="</a:t>
            </a:r>
            <a:r>
              <a:rPr lang="en-US" dirty="0"/>
              <a:t>true/</a:t>
            </a:r>
            <a:r>
              <a:rPr lang="en-US" dirty="0" smtClean="0"/>
              <a:t>false</a:t>
            </a:r>
            <a:r>
              <a:rPr lang="en-US" dirty="0"/>
              <a:t>")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7709" y="5955532"/>
            <a:ext cx="891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C00000"/>
                </a:solidFill>
              </a:rPr>
              <a:t> </a:t>
            </a:r>
            <a:r>
              <a:rPr lang="en-IN" sz="1600" dirty="0" smtClean="0">
                <a:solidFill>
                  <a:srgbClr val="C00000"/>
                </a:solidFill>
              </a:rPr>
              <a:t>e.g. &lt;field </a:t>
            </a:r>
            <a:r>
              <a:rPr lang="en-IN" sz="1600" dirty="0">
                <a:solidFill>
                  <a:srgbClr val="C00000"/>
                </a:solidFill>
              </a:rPr>
              <a:t>name="id" type="string" indexed="true" stored="true" required="true" multiValued="false" /&gt;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743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Solr – solrconfig.xml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Data dir: where all index data will be stored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Index configuration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Cache configurations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Request </a:t>
            </a:r>
            <a:r>
              <a:rPr lang="en-US" dirty="0"/>
              <a:t>Handler </a:t>
            </a:r>
            <a:r>
              <a:rPr lang="en-US" dirty="0" smtClean="0"/>
              <a:t>configuration</a:t>
            </a:r>
            <a:endParaRPr lang="en-US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Search components, response writers, query parsers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8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Query Types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Single and multi term queries</a:t>
            </a:r>
          </a:p>
          <a:p>
            <a:pPr lvl="2"/>
            <a:r>
              <a:rPr lang="en-US" dirty="0" smtClean="0"/>
              <a:t>ex fieldname:value  or title: software engineer</a:t>
            </a:r>
          </a:p>
          <a:p>
            <a:r>
              <a:rPr lang="en-US" dirty="0" smtClean="0"/>
              <a:t>+, -, AND, OR NOT operators.</a:t>
            </a:r>
          </a:p>
          <a:p>
            <a:pPr lvl="2"/>
            <a:r>
              <a:rPr lang="en-US" dirty="0" smtClean="0"/>
              <a:t>ex. title</a:t>
            </a:r>
            <a:r>
              <a:rPr lang="en-US" dirty="0"/>
              <a:t>: </a:t>
            </a:r>
            <a:r>
              <a:rPr lang="en-US" dirty="0" smtClean="0"/>
              <a:t>(software AND engineer)</a:t>
            </a:r>
          </a:p>
          <a:p>
            <a:r>
              <a:rPr lang="en-US" dirty="0" smtClean="0"/>
              <a:t>Range queries on date or numeric fields, </a:t>
            </a:r>
          </a:p>
          <a:p>
            <a:pPr lvl="2"/>
            <a:r>
              <a:rPr lang="en-US" dirty="0" smtClean="0"/>
              <a:t>ex: timestamp: [ * TO NOW ] or price: [ 1 TO 100 ]</a:t>
            </a:r>
          </a:p>
          <a:p>
            <a:r>
              <a:rPr lang="en-US" dirty="0" smtClean="0"/>
              <a:t>Boost queries: </a:t>
            </a:r>
          </a:p>
          <a:p>
            <a:pPr lvl="2"/>
            <a:r>
              <a:rPr lang="en-US" dirty="0" smtClean="0"/>
              <a:t>e.g. title:Engineer ^1.5 OR text:Engineer</a:t>
            </a:r>
          </a:p>
          <a:p>
            <a:r>
              <a:rPr lang="en-US" dirty="0" smtClean="0"/>
              <a:t>Fuzzy search : </a:t>
            </a:r>
            <a:r>
              <a:rPr lang="en-IN" dirty="0" smtClean="0"/>
              <a:t>is </a:t>
            </a:r>
            <a:r>
              <a:rPr lang="en-IN" dirty="0"/>
              <a:t>a search for words that are similar in </a:t>
            </a:r>
            <a:r>
              <a:rPr lang="en-IN" dirty="0" smtClean="0"/>
              <a:t>spelling</a:t>
            </a:r>
          </a:p>
          <a:p>
            <a:pPr lvl="2"/>
            <a:r>
              <a:rPr lang="en-US" dirty="0" smtClean="0"/>
              <a:t>e.g. roam~0.8 =&gt; noam</a:t>
            </a:r>
          </a:p>
          <a:p>
            <a:r>
              <a:rPr lang="en-US" dirty="0" smtClean="0"/>
              <a:t>Proximity Search : with a sloppy phrase query. The close together the two terms appear, higher the score.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x “apache lucene”~20 : will look for all documents where “apache” word occurs within 20 words of “lucene”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23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Solr/Lucene Use-cases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</a:t>
            </a:r>
          </a:p>
          <a:p>
            <a:pPr>
              <a:lnSpc>
                <a:spcPct val="160000"/>
              </a:lnSpc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Analytics</a:t>
            </a:r>
          </a:p>
          <a:p>
            <a:pPr>
              <a:lnSpc>
                <a:spcPct val="160000"/>
              </a:lnSpc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NoSQL datastore</a:t>
            </a:r>
          </a:p>
          <a:p>
            <a:pPr>
              <a:lnSpc>
                <a:spcPct val="160000"/>
              </a:lnSpc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Auto-suggestion / Auto-correction</a:t>
            </a:r>
          </a:p>
          <a:p>
            <a:pPr>
              <a:lnSpc>
                <a:spcPct val="160000"/>
              </a:lnSpc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Recommendation Engine (MoreLikeThis)</a:t>
            </a:r>
          </a:p>
          <a:p>
            <a:pPr>
              <a:lnSpc>
                <a:spcPct val="160000"/>
              </a:lnSpc>
            </a:pP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Relevancy </a:t>
            </a:r>
            <a:r>
              <a:rPr lang="en-I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 (Feedback to other applications)</a:t>
            </a:r>
            <a:endParaRPr lang="en-IN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Solr as a White-List</a:t>
            </a:r>
          </a:p>
          <a:p>
            <a:pPr>
              <a:lnSpc>
                <a:spcPct val="160000"/>
              </a:lnSpc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GeoSpatial based Search</a:t>
            </a:r>
          </a:p>
          <a:p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marL="1828800" lvl="4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818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Search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79296" cy="522575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Application</a:t>
            </a:r>
            <a:endParaRPr lang="en-US" b="1" dirty="0"/>
          </a:p>
          <a:p>
            <a:pPr lvl="1"/>
            <a:r>
              <a:rPr lang="en-US" dirty="0" smtClean="0"/>
              <a:t>Eclipse, Hibernate search</a:t>
            </a:r>
          </a:p>
          <a:p>
            <a:r>
              <a:rPr lang="en-US" b="1" dirty="0" smtClean="0"/>
              <a:t>E-Commerce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 Flipkart.com, Infibeam.com, Buy.com, Netflix.com, ebay.com</a:t>
            </a:r>
          </a:p>
          <a:p>
            <a:r>
              <a:rPr lang="en-US" b="1" dirty="0" smtClean="0"/>
              <a:t>Jobs</a:t>
            </a:r>
          </a:p>
          <a:p>
            <a:pPr lvl="1"/>
            <a:r>
              <a:rPr lang="en-US" dirty="0" smtClean="0"/>
              <a:t>Indeed.com, Simplyhired.com, Naukri.com</a:t>
            </a:r>
          </a:p>
          <a:p>
            <a:r>
              <a:rPr lang="en-US" b="1" dirty="0" smtClean="0"/>
              <a:t>Auto</a:t>
            </a:r>
          </a:p>
          <a:p>
            <a:pPr lvl="1"/>
            <a:r>
              <a:rPr lang="en-US" dirty="0" smtClean="0"/>
              <a:t>AOL.com</a:t>
            </a:r>
          </a:p>
          <a:p>
            <a:r>
              <a:rPr lang="en-US" b="1" dirty="0" smtClean="0"/>
              <a:t>Travel</a:t>
            </a:r>
          </a:p>
          <a:p>
            <a:pPr lvl="1"/>
            <a:r>
              <a:rPr lang="en-US" dirty="0" smtClean="0"/>
              <a:t>Cleartrip.com</a:t>
            </a:r>
          </a:p>
          <a:p>
            <a:r>
              <a:rPr lang="en-US" b="1" dirty="0" smtClean="0"/>
              <a:t>Social Network</a:t>
            </a:r>
          </a:p>
          <a:p>
            <a:pPr lvl="1"/>
            <a:r>
              <a:rPr lang="en-US" dirty="0" smtClean="0"/>
              <a:t>Twitter.com, LinkedIn.com, mylife.com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marL="1828800" lvl="4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25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28600" y="6469261"/>
            <a:ext cx="7239000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Source: </a:t>
            </a:r>
            <a:r>
              <a:rPr lang="en-IN" sz="1400" dirty="0">
                <a:hlinkClick r:id="rId2"/>
              </a:rPr>
              <a:t>http://www.quora.com/Which-major-companies-are-using-Solr-for-search</a:t>
            </a:r>
            <a:endParaRPr lang="en-IN" sz="1400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39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Search (Contd.)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5374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Search Engine</a:t>
            </a:r>
          </a:p>
          <a:p>
            <a:pPr lvl="1"/>
            <a:r>
              <a:rPr lang="en-US" dirty="0" smtClean="0"/>
              <a:t>Yandex.ru,  DuckDuckGo.com</a:t>
            </a:r>
          </a:p>
          <a:p>
            <a:r>
              <a:rPr lang="en-US" b="1" dirty="0" smtClean="0"/>
              <a:t>News </a:t>
            </a:r>
            <a:r>
              <a:rPr lang="en-US" b="1" dirty="0"/>
              <a:t>Paper</a:t>
            </a:r>
          </a:p>
          <a:p>
            <a:pPr lvl="1"/>
            <a:r>
              <a:rPr lang="en-US" dirty="0"/>
              <a:t>Guardian.co.uk</a:t>
            </a:r>
          </a:p>
          <a:p>
            <a:r>
              <a:rPr lang="en-US" b="1" dirty="0" smtClean="0"/>
              <a:t>Music/Movies</a:t>
            </a:r>
            <a:endParaRPr lang="en-US" b="1" dirty="0"/>
          </a:p>
          <a:p>
            <a:pPr lvl="1"/>
            <a:r>
              <a:rPr lang="en-US" dirty="0" smtClean="0"/>
              <a:t>Apple.com, Netflix.com</a:t>
            </a:r>
            <a:endParaRPr lang="en-US" dirty="0"/>
          </a:p>
          <a:p>
            <a:r>
              <a:rPr lang="en-US" b="1" dirty="0" smtClean="0"/>
              <a:t>Events</a:t>
            </a:r>
            <a:endParaRPr lang="en-US" b="1" dirty="0"/>
          </a:p>
          <a:p>
            <a:pPr lvl="1"/>
            <a:r>
              <a:rPr lang="en-US" dirty="0" smtClean="0"/>
              <a:t>Stubhub.com, Eventbrite.com</a:t>
            </a:r>
            <a:endParaRPr lang="en-US" dirty="0"/>
          </a:p>
          <a:p>
            <a:r>
              <a:rPr lang="en-US" b="1" dirty="0" smtClean="0"/>
              <a:t>Cloud Log Management</a:t>
            </a:r>
          </a:p>
          <a:p>
            <a:pPr lvl="1"/>
            <a:r>
              <a:rPr lang="en-US" dirty="0" smtClean="0"/>
              <a:t>Loggly.com</a:t>
            </a:r>
          </a:p>
          <a:p>
            <a:r>
              <a:rPr lang="en-US" b="1" dirty="0"/>
              <a:t>Others</a:t>
            </a:r>
          </a:p>
          <a:p>
            <a:pPr lvl="1"/>
            <a:r>
              <a:rPr lang="en-US" dirty="0"/>
              <a:t>Whitehouse.gov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16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Faceting</a:t>
            </a:r>
            <a:endParaRPr lang="en-IN" sz="3200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791" y="1445537"/>
            <a:ext cx="2217837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776" y="1495799"/>
            <a:ext cx="2016224" cy="415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63688" y="6237312"/>
            <a:ext cx="5400600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Source: </a:t>
            </a:r>
            <a:r>
              <a:rPr lang="en-US" dirty="0" smtClean="0">
                <a:hlinkClick r:id="rId4"/>
              </a:rPr>
              <a:t>www.career9.com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www.indeed.com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27</a:t>
            </a:fld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1445536"/>
            <a:ext cx="456396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Grouping results based on field 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Facet </a:t>
            </a:r>
            <a:r>
              <a:rPr lang="en-IN" sz="2400" dirty="0">
                <a:ea typeface="Tahoma" panose="020B0604030504040204" pitchFamily="34" charset="0"/>
                <a:cs typeface="Tahoma" panose="020B0604030504040204" pitchFamily="34" charset="0"/>
              </a:rPr>
              <a:t>on: field terms, </a:t>
            </a:r>
            <a:r>
              <a:rPr lang="en-IN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queries, date ranges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&amp;facet=on</a:t>
            </a:r>
            <a:br>
              <a:rPr lang="en-IN" sz="2400" dirty="0" smtClean="0"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N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&amp;facet.field=job_title</a:t>
            </a:r>
          </a:p>
          <a:p>
            <a:r>
              <a:rPr lang="en-IN" sz="24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      &amp;facet.query=salary:[30000 </a:t>
            </a:r>
            <a:r>
              <a:rPr lang="en-IN" sz="2400" dirty="0"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IN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100000]</a:t>
            </a:r>
          </a:p>
          <a:p>
            <a:endParaRPr lang="en-IN" sz="2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http</a:t>
            </a:r>
            <a:r>
              <a:rPr lang="en-IN" sz="2400" dirty="0">
                <a:ea typeface="Tahoma" panose="020B0604030504040204" pitchFamily="34" charset="0"/>
                <a:cs typeface="Tahoma" panose="020B0604030504040204" pitchFamily="34" charset="0"/>
              </a:rPr>
              <a:t>://</a:t>
            </a:r>
            <a:r>
              <a:rPr lang="en-IN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wiki.apache.org/solr/SimpleFacetParameters</a:t>
            </a:r>
          </a:p>
        </p:txBody>
      </p:sp>
    </p:spTree>
    <p:extLst>
      <p:ext uri="{BB962C8B-B14F-4D97-AF65-F5344CB8AC3E}">
        <p14:creationId xmlns:p14="http://schemas.microsoft.com/office/powerpoint/2010/main" val="251582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Analytics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AutoShape 2" descr="http://semicomplete.com/presentations/logstash-monitorama-2013/images/kibana-dashboard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AutoShape 4" descr="http://semicomplete.com/presentations/logstash-monitorama-2013/images/kibana-dashboard3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6" name="AutoShape 6" descr="http://semicomplete.com/presentations/logstash-monitorama-2013/images/kibana-dashboard3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7" name="AutoShape 8" descr="http://semicomplete.com/presentations/logstash-monitorama-2013/images/kibana-dashboard3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8" name="AutoShape 10" descr="http://semicomplete.com/presentations/logstash-monitorama-2013/images/kibana-dashboard3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4107" name="Picture 11" descr="C:\Users\ivy4488\Pictures\meetup\kibana-dashboar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268760"/>
            <a:ext cx="8432105" cy="484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76770" y="6326380"/>
            <a:ext cx="8199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Analytics source : </a:t>
            </a:r>
            <a:r>
              <a:rPr lang="en-US" sz="1400" dirty="0" smtClean="0">
                <a:hlinkClick r:id="rId3"/>
              </a:rPr>
              <a:t>Kibana.org</a:t>
            </a:r>
            <a:r>
              <a:rPr lang="en-US" sz="1400" dirty="0" smtClean="0">
                <a:hlinkClick r:id="rId4"/>
              </a:rPr>
              <a:t> </a:t>
            </a:r>
            <a:r>
              <a:rPr lang="en-US" sz="1400" dirty="0" smtClean="0"/>
              <a:t>based on </a:t>
            </a:r>
            <a:r>
              <a:rPr lang="en-US" sz="1400" dirty="0" smtClean="0">
                <a:hlinkClick r:id="rId5"/>
              </a:rPr>
              <a:t>ElasticSearch </a:t>
            </a:r>
            <a:r>
              <a:rPr lang="en-US" sz="1400" dirty="0" smtClean="0"/>
              <a:t>and </a:t>
            </a:r>
            <a:r>
              <a:rPr lang="en-US" sz="1400" dirty="0" smtClean="0">
                <a:hlinkClick r:id="rId6"/>
              </a:rPr>
              <a:t>Logstash</a:t>
            </a:r>
            <a:endParaRPr lang="en-IN" sz="1400" dirty="0">
              <a:hlinkClick r:id="rId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 smtClean="0">
                <a:hlinkClick r:id="rId4"/>
              </a:rPr>
              <a:t>Image Source : http</a:t>
            </a:r>
            <a:r>
              <a:rPr lang="en-IN" sz="1400" dirty="0">
                <a:hlinkClick r:id="rId4"/>
              </a:rPr>
              <a:t>://semicomplete.com/presentations/logstash-monitorama-2013/#/8</a:t>
            </a:r>
            <a:endParaRPr lang="en-IN" sz="1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21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Autosuggestion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463" y="1621415"/>
            <a:ext cx="8229600" cy="389581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 descr="C:\Users\ivy4488\Pictures\meetup\drupal_did_you_me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63" y="1632036"/>
            <a:ext cx="3733800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458" y="1772816"/>
            <a:ext cx="3433564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63688" y="6237312"/>
            <a:ext cx="5400600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Source: </a:t>
            </a:r>
            <a:r>
              <a:rPr lang="en-US" dirty="0" smtClean="0">
                <a:hlinkClick r:id="rId4"/>
              </a:rPr>
              <a:t>www.drupal.org</a:t>
            </a:r>
            <a:r>
              <a:rPr lang="en-US" dirty="0" smtClean="0"/>
              <a:t> , </a:t>
            </a:r>
            <a:r>
              <a:rPr lang="en-US" dirty="0" smtClean="0">
                <a:hlinkClick r:id="rId5"/>
              </a:rPr>
              <a:t>www.yelp.com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43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Agenda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IR Overview </a:t>
            </a:r>
            <a:endParaRPr lang="en-IN" dirty="0"/>
          </a:p>
          <a:p>
            <a:r>
              <a:rPr lang="en-US" dirty="0" smtClean="0"/>
              <a:t>Basic Concepts</a:t>
            </a:r>
            <a:endParaRPr lang="en-IN" dirty="0" smtClean="0"/>
          </a:p>
          <a:p>
            <a:r>
              <a:rPr lang="en-US" dirty="0" smtClean="0"/>
              <a:t>Lucene</a:t>
            </a:r>
            <a:endParaRPr lang="en-IN" dirty="0" smtClean="0"/>
          </a:p>
          <a:p>
            <a:r>
              <a:rPr lang="en-IN" dirty="0" smtClean="0"/>
              <a:t>Solr</a:t>
            </a:r>
          </a:p>
          <a:p>
            <a:r>
              <a:rPr lang="en-US" dirty="0" smtClean="0"/>
              <a:t>Use-cases</a:t>
            </a:r>
          </a:p>
          <a:p>
            <a:r>
              <a:rPr lang="en-US" dirty="0" smtClean="0"/>
              <a:t>Solr In Action (demo)</a:t>
            </a:r>
          </a:p>
          <a:p>
            <a:r>
              <a:rPr lang="en-US" dirty="0" smtClean="0"/>
              <a:t>Q&amp;A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8761-7B86-400C-AECB-D66A51D08AE1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24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Integration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99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Clustering (Solr-Carrot2)</a:t>
            </a:r>
          </a:p>
          <a:p>
            <a:r>
              <a:rPr lang="en-US" dirty="0" smtClean="0"/>
              <a:t>Named Entity extraction (Solr-UIMA)</a:t>
            </a:r>
          </a:p>
          <a:p>
            <a:r>
              <a:rPr lang="en-US" dirty="0" smtClean="0"/>
              <a:t>SolrCloud (Solr-Zookeeper)</a:t>
            </a:r>
          </a:p>
          <a:p>
            <a:r>
              <a:rPr lang="en-US" dirty="0" smtClean="0"/>
              <a:t>Parsing of many Different File Formats (Solr-Tika)</a:t>
            </a:r>
          </a:p>
          <a:p>
            <a:r>
              <a:rPr lang="en-US" dirty="0" smtClean="0"/>
              <a:t>Machine Learning/Data Mining (Apache Mahout)</a:t>
            </a:r>
          </a:p>
          <a:p>
            <a:r>
              <a:rPr lang="en-US" dirty="0" smtClean="0"/>
              <a:t>Large scale Indexing (Hadoop)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30</a:t>
            </a:fld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46482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4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References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hlinkClick r:id="rId2"/>
              </a:rPr>
              <a:t>http://</a:t>
            </a:r>
            <a:r>
              <a:rPr lang="en-IN" sz="1800" dirty="0" smtClean="0">
                <a:hlinkClick r:id="rId2"/>
              </a:rPr>
              <a:t>en.wikipedia.org/wiki/Tf%E2%80%93idf</a:t>
            </a:r>
            <a:endParaRPr lang="en-IN" sz="1800" dirty="0" smtClean="0"/>
          </a:p>
          <a:p>
            <a:r>
              <a:rPr lang="en-IN" sz="1800" dirty="0">
                <a:hlinkClick r:id="rId3"/>
              </a:rPr>
              <a:t>http://lucene.apache.org/core/4_5_0/core/org/apache/lucene/search/similarities/TFIDFSimilarity.html</a:t>
            </a:r>
            <a:endParaRPr lang="en-IN" sz="1800" dirty="0" smtClean="0">
              <a:hlinkClick r:id="rId4"/>
            </a:endParaRPr>
          </a:p>
          <a:p>
            <a:r>
              <a:rPr lang="en-IN" sz="1800" dirty="0" smtClean="0">
                <a:hlinkClick r:id="rId4"/>
              </a:rPr>
              <a:t>http</a:t>
            </a:r>
            <a:r>
              <a:rPr lang="en-IN" sz="1800" dirty="0">
                <a:hlinkClick r:id="rId4"/>
              </a:rPr>
              <a:t>://</a:t>
            </a:r>
            <a:r>
              <a:rPr lang="en-IN" sz="1800" dirty="0" smtClean="0">
                <a:hlinkClick r:id="rId4"/>
              </a:rPr>
              <a:t>www.quora.com/Which-major-companies-are-using-Solr-for-search</a:t>
            </a:r>
            <a:endParaRPr lang="en-IN" sz="1800" dirty="0" smtClean="0"/>
          </a:p>
          <a:p>
            <a:r>
              <a:rPr lang="en-IN" sz="1800" dirty="0">
                <a:hlinkClick r:id="rId5"/>
              </a:rPr>
              <a:t>http://marc.info/?</a:t>
            </a:r>
            <a:r>
              <a:rPr lang="en-IN" sz="1800" dirty="0" smtClean="0">
                <a:hlinkClick r:id="rId5"/>
              </a:rPr>
              <a:t>l=solr-user&amp;m=137271228610366&amp;w=2</a:t>
            </a:r>
            <a:endParaRPr lang="en-IN" sz="1800" dirty="0" smtClean="0"/>
          </a:p>
          <a:p>
            <a:r>
              <a:rPr lang="en-IN" sz="1800" dirty="0">
                <a:hlinkClick r:id="rId6"/>
              </a:rPr>
              <a:t>http://java.dzone.com/articles/apache-solr-get-started-get</a:t>
            </a:r>
            <a:endParaRPr lang="en-IN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31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75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Solr/Lucene Meetup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380507"/>
            <a:ext cx="8229600" cy="2666999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Building Big Data Analytics Platforms using </a:t>
            </a:r>
            <a:r>
              <a:rPr lang="en-IN" b="1" dirty="0" err="1"/>
              <a:t>Elasticsearch</a:t>
            </a:r>
            <a:r>
              <a:rPr lang="en-IN" b="1" dirty="0"/>
              <a:t> (</a:t>
            </a:r>
            <a:r>
              <a:rPr lang="en-IN" b="1" dirty="0" err="1"/>
              <a:t>Kibana</a:t>
            </a:r>
            <a:r>
              <a:rPr lang="en-IN" b="1" dirty="0"/>
              <a:t>)</a:t>
            </a:r>
          </a:p>
          <a:p>
            <a:pPr fontAlgn="t"/>
            <a:r>
              <a:rPr lang="en-IN" b="1" dirty="0"/>
              <a:t>Saturday, April 19, </a:t>
            </a:r>
            <a:r>
              <a:rPr lang="en-IN" b="1" dirty="0" smtClean="0"/>
              <a:t>2014 </a:t>
            </a:r>
            <a:r>
              <a:rPr lang="en-IN" dirty="0" smtClean="0"/>
              <a:t>10:00 AM</a:t>
            </a:r>
            <a:endParaRPr lang="en-IN" dirty="0"/>
          </a:p>
          <a:p>
            <a:pPr fontAlgn="t"/>
            <a:r>
              <a:rPr lang="en-IN" b="1" dirty="0">
                <a:hlinkClick r:id="rId2"/>
              </a:rPr>
              <a:t>IIIT Hyderabad</a:t>
            </a:r>
            <a:endParaRPr lang="en-IN" b="1" dirty="0"/>
          </a:p>
          <a:p>
            <a:endParaRPr lang="en-IN" sz="2000" dirty="0" smtClean="0"/>
          </a:p>
          <a:p>
            <a:r>
              <a:rPr lang="en-IN" sz="2000" dirty="0" smtClean="0"/>
              <a:t>URL: </a:t>
            </a:r>
            <a:r>
              <a:rPr lang="en-IN" sz="2000" dirty="0" smtClean="0">
                <a:hlinkClick r:id="rId3"/>
              </a:rPr>
              <a:t>http://www.meetup.com/Hyderabad-Apache-Solr-Lucene-Group/events/150134392/</a:t>
            </a:r>
            <a:endParaRPr lang="en-IN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   </a:t>
            </a:r>
            <a:r>
              <a:rPr lang="en-US" sz="2000" b="1" dirty="0" smtClean="0">
                <a:solidFill>
                  <a:srgbClr val="C00000"/>
                </a:solidFill>
              </a:rPr>
              <a:t>OR</a:t>
            </a:r>
          </a:p>
          <a:p>
            <a:r>
              <a:rPr lang="en-US" sz="21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 on Google …</a:t>
            </a:r>
            <a:endParaRPr lang="en-IN" sz="2100" b="1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76581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91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425" y="1700808"/>
            <a:ext cx="8229600" cy="2592288"/>
          </a:xfrm>
        </p:spPr>
        <p:txBody>
          <a:bodyPr>
            <a:normAutofit fontScale="90000"/>
          </a:bodyPr>
          <a:lstStyle/>
          <a:p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Thanks!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@rahuldausa on twitter and slideshare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IN" sz="180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http://www.linkedin.com/in/rahuldausa</a:t>
            </a:r>
            <a:r>
              <a:rPr lang="en-IN" sz="1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IN" sz="1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IN" sz="1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IN" sz="18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IN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83568" y="4653136"/>
            <a:ext cx="7848872" cy="14401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Find Interesting ?</a:t>
            </a:r>
          </a:p>
          <a:p>
            <a:pPr algn="ctr"/>
            <a:endParaRPr lang="en-IN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Join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us @ </a:t>
            </a:r>
            <a:r>
              <a:rPr lang="en-IN" dirty="0">
                <a:hlinkClick r:id="rId4"/>
              </a:rPr>
              <a:t>http://www.meetup.com/Hyderabad-Apache-Solr-Lucene-Group/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33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30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Information Retrieval (IR)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844824"/>
            <a:ext cx="6707088" cy="39933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C00000"/>
                </a:solidFill>
              </a:rPr>
              <a:t>”</a:t>
            </a:r>
            <a:r>
              <a:rPr lang="en-IN" b="1" dirty="0" smtClean="0"/>
              <a:t>Information </a:t>
            </a:r>
            <a:r>
              <a:rPr lang="en-IN" b="1" dirty="0"/>
              <a:t>retrieval</a:t>
            </a:r>
            <a:r>
              <a:rPr lang="en-IN" dirty="0"/>
              <a:t> is the activity of obtaining information resources </a:t>
            </a:r>
            <a:r>
              <a:rPr lang="en-IN" dirty="0" smtClean="0"/>
              <a:t>(in the form of documents) relevant </a:t>
            </a:r>
            <a:r>
              <a:rPr lang="en-IN" dirty="0"/>
              <a:t>to an </a:t>
            </a:r>
            <a:r>
              <a:rPr lang="en-IN" b="1" dirty="0"/>
              <a:t>information</a:t>
            </a:r>
            <a:r>
              <a:rPr lang="en-IN" dirty="0"/>
              <a:t> </a:t>
            </a:r>
            <a:r>
              <a:rPr lang="en-IN" b="1" dirty="0" smtClean="0"/>
              <a:t>need </a:t>
            </a:r>
            <a:r>
              <a:rPr lang="en-IN" dirty="0" smtClean="0"/>
              <a:t>from </a:t>
            </a:r>
            <a:r>
              <a:rPr lang="en-IN" dirty="0"/>
              <a:t>a collection of </a:t>
            </a:r>
            <a:r>
              <a:rPr lang="en-IN" b="1" dirty="0"/>
              <a:t>information resources</a:t>
            </a:r>
            <a:r>
              <a:rPr lang="en-IN" dirty="0"/>
              <a:t>. Searches can be based on </a:t>
            </a:r>
            <a:r>
              <a:rPr lang="en-IN" b="1" dirty="0"/>
              <a:t>metadata</a:t>
            </a:r>
            <a:r>
              <a:rPr lang="en-IN" dirty="0"/>
              <a:t> or on </a:t>
            </a:r>
            <a:r>
              <a:rPr lang="en-IN" b="1" dirty="0"/>
              <a:t>full-text</a:t>
            </a:r>
            <a:r>
              <a:rPr lang="en-IN" dirty="0"/>
              <a:t> (or other content-based) </a:t>
            </a:r>
            <a:r>
              <a:rPr lang="en-IN" dirty="0" smtClean="0"/>
              <a:t>indexing</a:t>
            </a:r>
            <a:r>
              <a:rPr lang="en-IN" dirty="0" smtClean="0">
                <a:solidFill>
                  <a:srgbClr val="C00000"/>
                </a:solidFill>
              </a:rPr>
              <a:t>”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					- </a:t>
            </a:r>
            <a:r>
              <a:rPr lang="en-IN" b="1" dirty="0"/>
              <a:t>W</a:t>
            </a:r>
            <a:r>
              <a:rPr lang="en-IN" b="1" dirty="0" smtClean="0"/>
              <a:t>ikipedia</a:t>
            </a: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90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Basic Concepts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356448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IN" b="1" dirty="0" smtClean="0"/>
              <a:t>tf </a:t>
            </a:r>
            <a:r>
              <a:rPr lang="en-IN" dirty="0" smtClean="0"/>
              <a:t>(t in d)</a:t>
            </a:r>
            <a:r>
              <a:rPr lang="en-IN" dirty="0"/>
              <a:t> </a:t>
            </a:r>
            <a:r>
              <a:rPr lang="en-IN" dirty="0" smtClean="0"/>
              <a:t>: </a:t>
            </a:r>
            <a:r>
              <a:rPr lang="en-IN" dirty="0"/>
              <a:t>term frequency in </a:t>
            </a:r>
            <a:r>
              <a:rPr lang="en-IN" dirty="0" smtClean="0"/>
              <a:t>a document </a:t>
            </a:r>
          </a:p>
          <a:p>
            <a:pPr lvl="2" fontAlgn="base"/>
            <a:r>
              <a:rPr lang="en-IN" dirty="0" smtClean="0"/>
              <a:t>measure </a:t>
            </a:r>
            <a:r>
              <a:rPr lang="en-IN" dirty="0"/>
              <a:t>of how often a term appears in the </a:t>
            </a:r>
            <a:r>
              <a:rPr lang="en-IN" dirty="0" smtClean="0"/>
              <a:t>document</a:t>
            </a:r>
          </a:p>
          <a:p>
            <a:pPr lvl="2" fontAlgn="base"/>
            <a:r>
              <a:rPr lang="en-IN" dirty="0"/>
              <a:t>the </a:t>
            </a:r>
            <a:r>
              <a:rPr lang="en-IN" i="1" dirty="0">
                <a:solidFill>
                  <a:schemeClr val="accent6"/>
                </a:solidFill>
              </a:rPr>
              <a:t>number of times term t appears </a:t>
            </a:r>
            <a:r>
              <a:rPr lang="en-IN" dirty="0"/>
              <a:t>in the currently scored document </a:t>
            </a:r>
            <a:r>
              <a:rPr lang="en-IN" i="1" dirty="0"/>
              <a:t>d</a:t>
            </a:r>
            <a:endParaRPr lang="en-IN" dirty="0" smtClean="0"/>
          </a:p>
          <a:p>
            <a:pPr lvl="2" fontAlgn="base"/>
            <a:endParaRPr lang="en-IN" dirty="0"/>
          </a:p>
          <a:p>
            <a:pPr fontAlgn="base"/>
            <a:r>
              <a:rPr lang="en-IN" b="1" dirty="0"/>
              <a:t>idf</a:t>
            </a:r>
            <a:r>
              <a:rPr lang="en-IN" dirty="0"/>
              <a:t>  (</a:t>
            </a:r>
            <a:r>
              <a:rPr lang="en-IN" dirty="0" smtClean="0"/>
              <a:t>t) : </a:t>
            </a:r>
            <a:r>
              <a:rPr lang="en-IN" dirty="0"/>
              <a:t>inverse document frequency </a:t>
            </a:r>
          </a:p>
          <a:p>
            <a:pPr lvl="2" fontAlgn="base"/>
            <a:r>
              <a:rPr lang="en-IN" dirty="0" smtClean="0"/>
              <a:t>measure </a:t>
            </a:r>
            <a:r>
              <a:rPr lang="en-IN" dirty="0"/>
              <a:t>of whether the </a:t>
            </a:r>
            <a:r>
              <a:rPr lang="en-IN" dirty="0">
                <a:solidFill>
                  <a:schemeClr val="accent6"/>
                </a:solidFill>
              </a:rPr>
              <a:t>term is </a:t>
            </a:r>
            <a:r>
              <a:rPr lang="en-IN" b="1" i="1" dirty="0">
                <a:solidFill>
                  <a:schemeClr val="accent6"/>
                </a:solidFill>
              </a:rPr>
              <a:t>common</a:t>
            </a:r>
            <a:r>
              <a:rPr lang="en-IN" dirty="0">
                <a:solidFill>
                  <a:schemeClr val="accent6"/>
                </a:solidFill>
              </a:rPr>
              <a:t> </a:t>
            </a:r>
            <a:r>
              <a:rPr lang="en-IN" dirty="0"/>
              <a:t>or </a:t>
            </a:r>
            <a:r>
              <a:rPr lang="en-IN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rare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/>
              <a:t>across all </a:t>
            </a:r>
            <a:r>
              <a:rPr lang="en-IN" dirty="0" smtClean="0"/>
              <a:t>documents, i.e. how </a:t>
            </a:r>
            <a:r>
              <a:rPr lang="en-IN" dirty="0"/>
              <a:t>often the term appears across the </a:t>
            </a:r>
            <a:r>
              <a:rPr lang="en-IN" dirty="0" smtClean="0"/>
              <a:t>index</a:t>
            </a:r>
          </a:p>
          <a:p>
            <a:pPr lvl="2" fontAlgn="base"/>
            <a:r>
              <a:rPr lang="en-IN" dirty="0" smtClean="0"/>
              <a:t>obtained </a:t>
            </a:r>
            <a:r>
              <a:rPr lang="en-IN" dirty="0"/>
              <a:t>by dividing the total number of documents by the number of documents containing the term, and then taking the logarithm of that quotient</a:t>
            </a:r>
            <a:r>
              <a:rPr lang="en-IN" dirty="0" smtClean="0"/>
              <a:t>.</a:t>
            </a:r>
            <a:r>
              <a:rPr lang="en-IN" b="1" dirty="0" smtClean="0"/>
              <a:t>	</a:t>
            </a:r>
          </a:p>
          <a:p>
            <a:pPr lvl="2" fontAlgn="base"/>
            <a:endParaRPr lang="en-IN" dirty="0" smtClean="0"/>
          </a:p>
          <a:p>
            <a:pPr fontAlgn="base"/>
            <a:r>
              <a:rPr lang="en-IN" b="1" dirty="0"/>
              <a:t>boost (index)</a:t>
            </a:r>
            <a:r>
              <a:rPr lang="en-IN" dirty="0"/>
              <a:t> </a:t>
            </a:r>
            <a:r>
              <a:rPr lang="en-IN" dirty="0" smtClean="0"/>
              <a:t>: </a:t>
            </a:r>
            <a:r>
              <a:rPr lang="en-IN" dirty="0"/>
              <a:t>boost of the field at </a:t>
            </a:r>
            <a:r>
              <a:rPr lang="en-IN" dirty="0" smtClean="0"/>
              <a:t>index-time</a:t>
            </a:r>
          </a:p>
          <a:p>
            <a:pPr fontAlgn="base"/>
            <a:endParaRPr lang="en-IN" sz="2600" dirty="0"/>
          </a:p>
          <a:p>
            <a:pPr fontAlgn="base"/>
            <a:r>
              <a:rPr lang="en-IN" b="1" dirty="0"/>
              <a:t>boost (query)</a:t>
            </a:r>
            <a:r>
              <a:rPr lang="en-IN" dirty="0"/>
              <a:t> </a:t>
            </a:r>
            <a:r>
              <a:rPr lang="en-IN" dirty="0" smtClean="0"/>
              <a:t>: </a:t>
            </a:r>
            <a:r>
              <a:rPr lang="en-IN" dirty="0"/>
              <a:t>boost of the field at </a:t>
            </a:r>
            <a:r>
              <a:rPr lang="en-IN" dirty="0" smtClean="0"/>
              <a:t>query-time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82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Basic Concepts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TF - IDF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599" y="4922847"/>
            <a:ext cx="8651249" cy="117315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33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 - IDF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sz="2800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 Frequency </a:t>
            </a:r>
            <a:r>
              <a:rPr 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Inverse Document Frequency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http://whatisgraphsearch.com/images/td-idf-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380595" cy="309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2905" y="6525344"/>
            <a:ext cx="8496944" cy="2880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 smtClean="0"/>
              <a:t>Credit</a:t>
            </a:r>
            <a:r>
              <a:rPr lang="en-IN" sz="1000" dirty="0" smtClean="0"/>
              <a:t>: </a:t>
            </a:r>
            <a:r>
              <a:rPr lang="en-IN" sz="1000" dirty="0"/>
              <a:t>http://http://whatisgraphsearch.com/</a:t>
            </a:r>
          </a:p>
        </p:txBody>
      </p:sp>
    </p:spTree>
    <p:extLst>
      <p:ext uri="{BB962C8B-B14F-4D97-AF65-F5344CB8AC3E}">
        <p14:creationId xmlns:p14="http://schemas.microsoft.com/office/powerpoint/2010/main" val="81601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069976"/>
            <a:ext cx="6944022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  Apache Lucene</a:t>
            </a:r>
            <a:endParaRPr lang="en-IN" baseline="30000" dirty="0">
              <a:solidFill>
                <a:srgbClr val="C00000"/>
              </a:solidFill>
            </a:endParaRPr>
          </a:p>
        </p:txBody>
      </p:sp>
      <p:pic>
        <p:nvPicPr>
          <p:cNvPr id="4" name="Picture 10" descr="https://drupal.org/files/project-images/lucene_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46" y="3212976"/>
            <a:ext cx="3578604" cy="65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68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Apache Lucene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Fast</a:t>
            </a:r>
            <a:r>
              <a:rPr lang="en-US" dirty="0"/>
              <a:t>, high performance, scalable </a:t>
            </a:r>
            <a:r>
              <a:rPr lang="en-US" dirty="0" smtClean="0"/>
              <a:t>search/IR library</a:t>
            </a:r>
          </a:p>
          <a:p>
            <a:r>
              <a:rPr lang="en-US" dirty="0"/>
              <a:t>Open </a:t>
            </a:r>
            <a:r>
              <a:rPr lang="en-US" dirty="0" smtClean="0"/>
              <a:t>source</a:t>
            </a:r>
          </a:p>
          <a:p>
            <a:r>
              <a:rPr lang="en-US" dirty="0" smtClean="0"/>
              <a:t>Initially developed by Doug Cutting (Also author of Hadoop)</a:t>
            </a:r>
          </a:p>
          <a:p>
            <a:r>
              <a:rPr lang="en-US" dirty="0" smtClean="0"/>
              <a:t>Indexing and Searching</a:t>
            </a:r>
          </a:p>
          <a:p>
            <a:r>
              <a:rPr lang="en-US" dirty="0" smtClean="0"/>
              <a:t>Inverted Index of documents</a:t>
            </a:r>
          </a:p>
          <a:p>
            <a:r>
              <a:rPr lang="en-US" dirty="0" smtClean="0"/>
              <a:t>Provides advanced Search options like </a:t>
            </a:r>
            <a:r>
              <a:rPr lang="en-US" dirty="0" smtClean="0">
                <a:solidFill>
                  <a:srgbClr val="C00000"/>
                </a:solidFill>
              </a:rPr>
              <a:t>synonyms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stopwords</a:t>
            </a:r>
            <a:r>
              <a:rPr lang="en-US" dirty="0" smtClean="0"/>
              <a:t>, based on </a:t>
            </a:r>
            <a:r>
              <a:rPr lang="en-US" dirty="0" smtClean="0">
                <a:solidFill>
                  <a:schemeClr val="accent6"/>
                </a:solidFill>
              </a:rPr>
              <a:t>similarity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proximity</a:t>
            </a:r>
            <a:r>
              <a:rPr lang="en-US" dirty="0" smtClean="0"/>
              <a:t>.</a:t>
            </a:r>
          </a:p>
          <a:p>
            <a:r>
              <a:rPr lang="en-US" sz="3000" b="1" dirty="0">
                <a:solidFill>
                  <a:schemeClr val="tx2"/>
                </a:solidFill>
              </a:rPr>
              <a:t>http://</a:t>
            </a:r>
            <a:r>
              <a:rPr lang="en-US" sz="3000" b="1" dirty="0" smtClean="0">
                <a:solidFill>
                  <a:schemeClr val="tx2"/>
                </a:solidFill>
              </a:rPr>
              <a:t>lucene.apache.org/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269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69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Lucene </a:t>
            </a:r>
            <a:r>
              <a:rPr lang="en-US" dirty="0" smtClean="0">
                <a:solidFill>
                  <a:srgbClr val="C00000"/>
                </a:solidFill>
              </a:rPr>
              <a:t>Internals - Inverted Index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2050" name="Picture 2" descr="https://developer.apple.com/library/mac/documentation/userexperience/conceptual/SearchKitConcepts/art/inverted_index_textpositi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7863840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2905" y="6525344"/>
            <a:ext cx="8496944" cy="2880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b="1" dirty="0" smtClean="0"/>
              <a:t>Credit</a:t>
            </a:r>
            <a:r>
              <a:rPr lang="en-IN" sz="1000" dirty="0" smtClean="0"/>
              <a:t>: https</a:t>
            </a:r>
            <a:r>
              <a:rPr lang="en-IN" sz="1000" dirty="0"/>
              <a:t>://developer.apple.com/library/mac/documentation/userexperience/conceptual/SearchKitConcepts/searchKit_basics/searchKit_basics.html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13AB-7341-4D73-8E70-6D6FF02CD159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56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1106</Words>
  <Application>Microsoft Office PowerPoint</Application>
  <PresentationFormat>On-screen Show (4:3)</PresentationFormat>
  <Paragraphs>278</Paragraphs>
  <Slides>33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Introduction to  Apache Lucene/Solr  April 2014 HDSG Meetup</vt:lpstr>
      <vt:lpstr>Who am I?</vt:lpstr>
      <vt:lpstr>Agenda</vt:lpstr>
      <vt:lpstr>Information Retrieval (IR)</vt:lpstr>
      <vt:lpstr>Basic Concepts</vt:lpstr>
      <vt:lpstr>Basic Concepts TF - IDF</vt:lpstr>
      <vt:lpstr>  Apache Lucene</vt:lpstr>
      <vt:lpstr>Apache Lucene</vt:lpstr>
      <vt:lpstr>Lucene Internals - Inverted Index</vt:lpstr>
      <vt:lpstr>Lucene Internals (Contd.)</vt:lpstr>
      <vt:lpstr>Indexing Pipeline</vt:lpstr>
      <vt:lpstr>Analysis Process - Tokenizer</vt:lpstr>
      <vt:lpstr>Analysis Process - Tokenizer</vt:lpstr>
      <vt:lpstr>Apache Solr</vt:lpstr>
      <vt:lpstr>Apache Solr</vt:lpstr>
      <vt:lpstr>High level overview</vt:lpstr>
      <vt:lpstr>Apache Solr - Features</vt:lpstr>
      <vt:lpstr>How to start It’s very Easy.</vt:lpstr>
      <vt:lpstr>Solr APIs</vt:lpstr>
      <vt:lpstr>Solr – schema.xml</vt:lpstr>
      <vt:lpstr>Solr – Content Analysis</vt:lpstr>
      <vt:lpstr>Solr – solrconfig.xml</vt:lpstr>
      <vt:lpstr>Query Types</vt:lpstr>
      <vt:lpstr>Solr/Lucene Use-cases</vt:lpstr>
      <vt:lpstr>Search</vt:lpstr>
      <vt:lpstr>Search (Contd.)</vt:lpstr>
      <vt:lpstr>Faceting</vt:lpstr>
      <vt:lpstr>Analytics</vt:lpstr>
      <vt:lpstr>Autosuggestion</vt:lpstr>
      <vt:lpstr>Integration</vt:lpstr>
      <vt:lpstr>References</vt:lpstr>
      <vt:lpstr>Solr/Lucene Meetup</vt:lpstr>
      <vt:lpstr>Thanks!  @rahuldausa on twitter and slideshare http://www.linkedin.com/in/rahuldausa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Jain Rahul</dc:creator>
  <cp:lastModifiedBy>Jain Rahul</cp:lastModifiedBy>
  <cp:revision>326</cp:revision>
  <dcterms:created xsi:type="dcterms:W3CDTF">2014-04-10T07:01:18Z</dcterms:created>
  <dcterms:modified xsi:type="dcterms:W3CDTF">2014-04-12T06:05:58Z</dcterms:modified>
</cp:coreProperties>
</file>