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735" r:id="rId2"/>
  </p:sldMasterIdLst>
  <p:notesMasterIdLst>
    <p:notesMasterId r:id="rId33"/>
  </p:notesMasterIdLst>
  <p:handoutMasterIdLst>
    <p:handoutMasterId r:id="rId34"/>
  </p:handoutMasterIdLst>
  <p:sldIdLst>
    <p:sldId id="263" r:id="rId3"/>
    <p:sldId id="290" r:id="rId4"/>
    <p:sldId id="305" r:id="rId5"/>
    <p:sldId id="307" r:id="rId6"/>
    <p:sldId id="331" r:id="rId7"/>
    <p:sldId id="312" r:id="rId8"/>
    <p:sldId id="306" r:id="rId9"/>
    <p:sldId id="308" r:id="rId10"/>
    <p:sldId id="309" r:id="rId11"/>
    <p:sldId id="327" r:id="rId12"/>
    <p:sldId id="330" r:id="rId13"/>
    <p:sldId id="329" r:id="rId14"/>
    <p:sldId id="310" r:id="rId15"/>
    <p:sldId id="311" r:id="rId16"/>
    <p:sldId id="300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4" r:id="rId26"/>
    <p:sldId id="322" r:id="rId27"/>
    <p:sldId id="323" r:id="rId28"/>
    <p:sldId id="321" r:id="rId29"/>
    <p:sldId id="326" r:id="rId30"/>
    <p:sldId id="328" r:id="rId31"/>
    <p:sldId id="325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441"/>
    <a:srgbClr val="D6E4F2"/>
    <a:srgbClr val="69DCD9"/>
    <a:srgbClr val="33CCCC"/>
    <a:srgbClr val="AD73AC"/>
    <a:srgbClr val="FFFF66"/>
    <a:srgbClr val="ADBF69"/>
    <a:srgbClr val="9F9F9F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5" autoAdjust="0"/>
    <p:restoredTop sz="87748" autoAdjust="0"/>
  </p:normalViewPr>
  <p:slideViewPr>
    <p:cSldViewPr>
      <p:cViewPr varScale="1">
        <p:scale>
          <a:sx n="78" d="100"/>
          <a:sy n="78" d="100"/>
        </p:scale>
        <p:origin x="-1224" y="-112"/>
      </p:cViewPr>
      <p:guideLst>
        <p:guide orient="horz" pos="3966"/>
        <p:guide pos="176"/>
        <p:guide pos="55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 snapToGrid="0">
      <p:cViewPr varScale="1">
        <p:scale>
          <a:sx n="81" d="100"/>
          <a:sy n="81" d="100"/>
        </p:scale>
        <p:origin x="-22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9"/>
          <c:y val="0.0907985150504835"/>
          <c:w val="0.535204738751918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210210210210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55373406193078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80.35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0910746812386156"/>
                  <c:y val="-0.03453453453453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444952"/>
        <c:axId val="-2110439432"/>
      </c:barChart>
      <c:catAx>
        <c:axId val="-2110444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8"/>
              <c:y val="0.8642740772268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39432"/>
        <c:crosses val="autoZero"/>
        <c:auto val="1"/>
        <c:lblAlgn val="ctr"/>
        <c:lblOffset val="100"/>
        <c:noMultiLvlLbl val="0"/>
      </c:catAx>
      <c:valAx>
        <c:axId val="-21104394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689413823272091"/>
              <c:y val="0.1864221702016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44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"/>
          <c:y val="0.166957216012334"/>
          <c:w val="0.236551209787301"/>
          <c:h val="0.22999917240074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"/>
          <c:y val="0.109570385865619"/>
          <c:w val="0.60874602798576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439640"/>
        <c:axId val="-2109436664"/>
      </c:barChart>
      <c:catAx>
        <c:axId val="-2109439640"/>
        <c:scaling>
          <c:orientation val="minMax"/>
        </c:scaling>
        <c:delete val="0"/>
        <c:axPos val="l"/>
        <c:majorTickMark val="out"/>
        <c:minorTickMark val="none"/>
        <c:tickLblPos val="nextTo"/>
        <c:crossAx val="-2109436664"/>
        <c:crosses val="autoZero"/>
        <c:auto val="1"/>
        <c:lblAlgn val="ctr"/>
        <c:lblOffset val="100"/>
        <c:noMultiLvlLbl val="0"/>
      </c:catAx>
      <c:valAx>
        <c:axId val="-21094366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439640"/>
        <c:crosses val="autoZero"/>
        <c:crossBetween val="between"/>
        <c:majorUnit val="25.0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2"/>
          <c:y val="0.109570385865619"/>
          <c:w val="0.52609333989501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252360"/>
        <c:axId val="-2109249384"/>
      </c:barChart>
      <c:catAx>
        <c:axId val="-2109252360"/>
        <c:scaling>
          <c:orientation val="minMax"/>
        </c:scaling>
        <c:delete val="0"/>
        <c:axPos val="l"/>
        <c:majorTickMark val="out"/>
        <c:minorTickMark val="none"/>
        <c:tickLblPos val="nextTo"/>
        <c:crossAx val="-2109249384"/>
        <c:crosses val="autoZero"/>
        <c:auto val="1"/>
        <c:lblAlgn val="ctr"/>
        <c:lblOffset val="100"/>
        <c:noMultiLvlLbl val="0"/>
      </c:catAx>
      <c:valAx>
        <c:axId val="-2109249384"/>
        <c:scaling>
          <c:orientation val="minMax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252360"/>
        <c:crosses val="autoZero"/>
        <c:crossBetween val="between"/>
        <c:majorUnit val="30.0"/>
      </c:valAx>
    </c:plotArea>
    <c:legend>
      <c:legendPos val="r"/>
      <c:layout>
        <c:manualLayout>
          <c:xMode val="edge"/>
          <c:yMode val="edge"/>
          <c:x val="0.811173134608174"/>
          <c:y val="0.0688041182840597"/>
          <c:w val="0.135255436820397"/>
          <c:h val="0.6576770689807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9FB021FE-9EB7-4E5C-BB0C-0290341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CE2FECC4-DAC2-40AD-A553-8B55346AC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0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Generalize</a:t>
            </a:r>
            <a:r>
              <a:rPr lang="en-US" baseline="0" dirty="0" smtClean="0"/>
              <a:t> the map/reduce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RDD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Colloquially referred to as RDDs</a:t>
            </a:r>
          </a:p>
          <a:p>
            <a:r>
              <a:rPr lang="en-US" dirty="0" smtClean="0"/>
              <a:t> (e.g. caching in RAM)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Lazy operations to build RDDs from other RDDs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Return a result or write it to storage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jpeg"/><Relationship Id="rId5" Type="http://schemas.openxmlformats.org/officeDocument/2006/relationships/image" Target="../media/image8.jpeg"/><Relationship Id="rId6" Type="http://schemas.openxmlformats.org/officeDocument/2006/relationships/image" Target="../media/image6.jpeg"/><Relationship Id="rId7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l="4537" t="8926" r="1938" b="21623"/>
          <a:stretch>
            <a:fillRect/>
          </a:stretch>
        </p:blipFill>
        <p:spPr bwMode="auto">
          <a:xfrm>
            <a:off x="0" y="467314"/>
            <a:ext cx="9144000" cy="285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3" descr="ILLUMINA_LOGO_RGB_new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6850" y="5969000"/>
            <a:ext cx="11064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22237" y="5902325"/>
            <a:ext cx="72202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2014 Illumina, Inc. All rights reserved.</a:t>
            </a:r>
          </a:p>
          <a:p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 CONFIDENTIAL</a:t>
            </a:r>
          </a:p>
        </p:txBody>
      </p:sp>
      <p:pic>
        <p:nvPicPr>
          <p:cNvPr id="12" name="Picture 11" descr="seqBa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pic>
        <p:nvPicPr>
          <p:cNvPr id="9" name="Picture 3" descr="ILLUMINA_LOGO_RGB_new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6850" y="5969000"/>
            <a:ext cx="11064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7085119" y="740804"/>
            <a:ext cx="1616120" cy="1227890"/>
          </a:xfrm>
          <a:prstGeom prst="roundRect">
            <a:avLst>
              <a:gd name="adj" fmla="val 7143"/>
            </a:avLst>
          </a:prstGeom>
          <a:blipFill>
            <a:blip r:embed="rId5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isometricLeftDown">
              <a:rot lat="2100000" lon="120000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5746937" y="654177"/>
            <a:ext cx="1616120" cy="1227890"/>
          </a:xfrm>
          <a:prstGeom prst="roundRect">
            <a:avLst>
              <a:gd name="adj" fmla="val 7143"/>
            </a:avLst>
          </a:prstGeom>
          <a:blipFill>
            <a:blip r:embed="rId6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isometricLeftDown">
              <a:rot lat="2100000" lon="120000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4408755" y="673428"/>
            <a:ext cx="1616120" cy="1227890"/>
          </a:xfrm>
          <a:prstGeom prst="roundRect">
            <a:avLst>
              <a:gd name="adj" fmla="val 7143"/>
            </a:avLst>
          </a:prstGeom>
          <a:blipFill>
            <a:blip r:embed="rId7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isometricLeftDown">
              <a:rot lat="2100000" lon="120000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" y="1435608"/>
            <a:ext cx="8595360" cy="48828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" y="1435608"/>
            <a:ext cx="3973512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1200" y="1435608"/>
            <a:ext cx="3975100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9900" y="3602038"/>
            <a:ext cx="8257241" cy="2330450"/>
          </a:xfrm>
          <a:prstGeom prst="rect">
            <a:avLst/>
          </a:prstGeom>
        </p:spPr>
        <p:txBody>
          <a:bodyPr anchor="t"/>
          <a:lstStyle>
            <a:lvl1pPr algn="l">
              <a:defRPr sz="3200" b="0" baseline="0"/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423987"/>
            <a:ext cx="3973512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423987"/>
            <a:ext cx="3975100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69438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5" descr="ILLUMINA_LOGO_RGB_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6850" y="5969000"/>
            <a:ext cx="11064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eq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7" descr="DNA-Seq_only2"/>
          <p:cNvPicPr>
            <a:picLocks noChangeAspect="1" noChangeArrowheads="1"/>
          </p:cNvPicPr>
          <p:nvPr userDrawn="1"/>
        </p:nvPicPr>
        <p:blipFill>
          <a:blip r:embed="rId4" cstate="print"/>
          <a:srcRect l="2710" t="8926" b="21623"/>
          <a:stretch>
            <a:fillRect/>
          </a:stretch>
        </p:blipFill>
        <p:spPr bwMode="auto">
          <a:xfrm>
            <a:off x="0" y="727196"/>
            <a:ext cx="9144000" cy="285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 userDrawn="1"/>
        </p:nvSpPr>
        <p:spPr bwMode="auto">
          <a:xfrm>
            <a:off x="7279684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5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5296609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6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 userDrawn="1"/>
        </p:nvSpPr>
        <p:spPr bwMode="auto">
          <a:xfrm>
            <a:off x="3313533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7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122237" y="5902325"/>
            <a:ext cx="7220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2010 Illumina, Inc. All rights reserved.</a:t>
            </a:r>
          </a:p>
          <a:p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US" sz="6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Solexa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Making Sense Out of Life,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Oligator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Sentrix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Indexing, DASL,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BeadArray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Array of Arrays,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Infinium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BeadXpress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VeraCode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IntelliHyb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iSelect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CSPro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GenomeStudio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Genetic Energy,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HiSeq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HiScan</a:t>
            </a:r>
            <a:r>
              <a:rPr lang="en-US" sz="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registered trademarks or trademarks of Illumina, Inc. All other brands and names contained herein are the property of their respective owners.</a:t>
            </a:r>
            <a:endParaRPr lang="en-US" sz="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6" Type="http://schemas.openxmlformats.org/officeDocument/2006/relationships/image" Target="../media/image1.jpe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eqBa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183" y="1424459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30820" name="Text Box 4"/>
          <p:cNvSpPr txBox="1">
            <a:spLocks noChangeArrowheads="1"/>
          </p:cNvSpPr>
          <p:nvPr/>
        </p:nvSpPr>
        <p:spPr bwMode="auto">
          <a:xfrm>
            <a:off x="136525" y="6547909"/>
            <a:ext cx="819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073B0C2-833C-4049-9244-41733BBAE632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5400000">
            <a:off x="8129586" y="6091238"/>
            <a:ext cx="466725" cy="1066799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8" name="Picture 8" descr="ILLUMINA_LOGO_RGB_new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54950" y="6550025"/>
            <a:ext cx="914400" cy="20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2" y="228600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9" r:id="rId2"/>
    <p:sldLayoutId id="2147483739" r:id="rId3"/>
    <p:sldLayoutId id="2147483744" r:id="rId4"/>
    <p:sldLayoutId id="2147483747" r:id="rId5"/>
    <p:sldLayoutId id="2147483748" r:id="rId6"/>
    <p:sldLayoutId id="2147483749" r:id="rId7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11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0312" y="1435608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3" name="Picture 12" descr="seqBa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525" y="6547909"/>
            <a:ext cx="819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073B0C2-833C-4049-9244-41733BBAE632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5400000">
            <a:off x="8129586" y="6091238"/>
            <a:ext cx="466725" cy="1066799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8" name="Picture 8" descr="ILLUMINA_LOGO_RGB_ne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54950" y="6550025"/>
            <a:ext cx="914400" cy="20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591" y="239749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3" r:id="rId2"/>
    <p:sldLayoutId id="2147483745" r:id="rId3"/>
    <p:sldLayoutId id="2147483746" r:id="rId4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8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0" fontAlgn="base" hangingPunct="0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6810276" cy="16764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Introduction to</a:t>
            </a:r>
            <a:br>
              <a:rPr lang="en-US" b="1" dirty="0" smtClean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20" y="4038600"/>
            <a:ext cx="4294187" cy="1524000"/>
          </a:xfrm>
        </p:spPr>
        <p:txBody>
          <a:bodyPr/>
          <a:lstStyle/>
          <a:p>
            <a:r>
              <a:rPr lang="en-US" sz="2000" dirty="0" smtClean="0"/>
              <a:t>Mahmoud Parsian</a:t>
            </a:r>
          </a:p>
          <a:p>
            <a:r>
              <a:rPr lang="en-US" sz="2000" dirty="0" smtClean="0"/>
              <a:t>Lead Big Data Team</a:t>
            </a:r>
          </a:p>
          <a:p>
            <a:r>
              <a:rPr lang="en-US" sz="2000" dirty="0" smtClean="0"/>
              <a:t>Ph.D. Computer Science</a:t>
            </a:r>
          </a:p>
          <a:p>
            <a:endParaRPr lang="en-US" sz="3200" dirty="0"/>
          </a:p>
          <a:p>
            <a:r>
              <a:rPr lang="en-US" sz="2000" dirty="0" smtClean="0"/>
              <a:t>March 17, 2015</a:t>
            </a:r>
            <a:endParaRPr lang="en-US" sz="20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81200"/>
            <a:ext cx="3276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389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Spark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5178038" cy="4197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FF6600"/>
                </a:solidFill>
              </a:rPr>
              <a:t>Resilient Distributed Datasets</a:t>
            </a:r>
          </a:p>
          <a:p>
            <a:r>
              <a:rPr lang="en-US" dirty="0" smtClean="0"/>
              <a:t>Collections of objects spread across a cluster, stored in RAM or on Disk</a:t>
            </a:r>
          </a:p>
          <a:p>
            <a:r>
              <a:rPr lang="en-US" dirty="0" smtClean="0"/>
              <a:t>Built through parallel transformations</a:t>
            </a:r>
          </a:p>
          <a:p>
            <a:r>
              <a:rPr lang="en-US" dirty="0" smtClean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62600" y="2286000"/>
            <a:ext cx="3350151" cy="4197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 smtClean="0"/>
              <a:t>Transformations</a:t>
            </a:r>
            <a:br>
              <a:rPr lang="en-US" dirty="0" smtClean="0"/>
            </a:br>
            <a:r>
              <a:rPr lang="en-US" dirty="0" smtClean="0"/>
              <a:t>(e.g. map, filter, </a:t>
            </a:r>
            <a:r>
              <a:rPr lang="en-US" dirty="0" err="1" smtClean="0"/>
              <a:t>groupBy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Actions</a:t>
            </a:r>
            <a:br>
              <a:rPr lang="en-US" dirty="0" smtClean="0"/>
            </a:br>
            <a:r>
              <a:rPr lang="en-US" dirty="0" smtClean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914400"/>
            <a:ext cx="7795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transformations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on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06624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New </a:t>
            </a:r>
            <a:r>
              <a:rPr lang="en-US" sz="4400" dirty="0" err="1" smtClean="0">
                <a:solidFill>
                  <a:srgbClr val="0000FF"/>
                </a:solidFill>
              </a:rPr>
              <a:t>DataFrame</a:t>
            </a:r>
            <a:r>
              <a:rPr lang="en-US" sz="4400" dirty="0" smtClean="0">
                <a:solidFill>
                  <a:srgbClr val="0000FF"/>
                </a:solidFill>
              </a:rPr>
              <a:t> API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b="1" dirty="0" err="1" smtClean="0"/>
              <a:t>DataFrames</a:t>
            </a:r>
            <a:r>
              <a:rPr lang="en-US" sz="2000" b="1" dirty="0" smtClean="0"/>
              <a:t> </a:t>
            </a:r>
            <a:r>
              <a:rPr lang="en-US" sz="2000" b="1" dirty="0"/>
              <a:t>evolve Spark’s RDD model, making operations with structured datasets even faster and easier. </a:t>
            </a:r>
            <a:endParaRPr lang="en-US" sz="2000" b="1" dirty="0" smtClean="0"/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Constructs a 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r>
              <a:rPr lang="en-US" dirty="0">
                <a:latin typeface="Courier New"/>
                <a:cs typeface="Courier New"/>
              </a:rPr>
              <a:t> from a JSON dataset.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users = </a:t>
            </a:r>
            <a:r>
              <a:rPr lang="en-US" b="1" dirty="0" err="1">
                <a:latin typeface="Courier New"/>
                <a:cs typeface="Courier New"/>
              </a:rPr>
              <a:t>context.load</a:t>
            </a:r>
            <a:r>
              <a:rPr lang="en-US" b="1" dirty="0">
                <a:latin typeface="Courier New"/>
                <a:cs typeface="Courier New"/>
              </a:rPr>
              <a:t>("s3n://path/to/</a:t>
            </a:r>
            <a:r>
              <a:rPr lang="en-US" b="1" dirty="0" err="1">
                <a:latin typeface="Courier New"/>
                <a:cs typeface="Courier New"/>
              </a:rPr>
              <a:t>users.json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 err="1">
                <a:latin typeface="Courier New"/>
                <a:cs typeface="Courier New"/>
              </a:rPr>
              <a:t>json</a:t>
            </a:r>
            <a:r>
              <a:rPr lang="en-US" b="1" dirty="0">
                <a:latin typeface="Courier New"/>
                <a:cs typeface="Courier New"/>
              </a:rPr>
              <a:t>")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Create a new 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r>
              <a:rPr lang="en-US" dirty="0">
                <a:latin typeface="Courier New"/>
                <a:cs typeface="Courier New"/>
              </a:rPr>
              <a:t> that contains “young users” only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</a:t>
            </a:r>
            <a:r>
              <a:rPr lang="en-US" b="1" dirty="0" err="1">
                <a:latin typeface="Courier New"/>
                <a:cs typeface="Courier New"/>
              </a:rPr>
              <a:t>users.filter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Alternatively, using Pandas-like syntax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users[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21]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</a:t>
            </a:r>
            <a:r>
              <a:rPr lang="en-US" dirty="0" err="1">
                <a:latin typeface="Courier New"/>
                <a:cs typeface="Courier New"/>
              </a:rPr>
              <a:t>DataFrame's</a:t>
            </a:r>
            <a:r>
              <a:rPr lang="en-US" dirty="0">
                <a:latin typeface="Courier New"/>
                <a:cs typeface="Courier New"/>
              </a:rPr>
              <a:t> support existing RDD operators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print("Young users: " + </a:t>
            </a:r>
            <a:r>
              <a:rPr lang="en-US" b="1" dirty="0" err="1">
                <a:latin typeface="Courier New"/>
                <a:cs typeface="Courier New"/>
              </a:rPr>
              <a:t>young.count</a:t>
            </a:r>
            <a:r>
              <a:rPr lang="en-US" b="1" dirty="0">
                <a:latin typeface="Courier New"/>
                <a:cs typeface="Courier New"/>
              </a:rPr>
              <a:t>())</a:t>
            </a:r>
            <a:endParaRPr lang="en-US" b="1" dirty="0" smtClean="0">
              <a:latin typeface="Courier New"/>
              <a:cs typeface="Courier New"/>
            </a:endParaRP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3492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974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480623" cy="573325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srgbClr val="0000FF"/>
                </a:solidFill>
              </a:rPr>
              <a:t>Transformations &amp; Actions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146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04"/>
            <a:ext cx="8229600" cy="1143000"/>
          </a:xfrm>
        </p:spPr>
        <p:txBody>
          <a:bodyPr>
            <a:normAutofit/>
          </a:bodyPr>
          <a:lstStyle/>
          <a:p>
            <a:r>
              <a:rPr lang="en-US" sz="5700" dirty="0" smtClean="0"/>
              <a:t>Example: </a:t>
            </a:r>
            <a:r>
              <a:rPr lang="en-US" sz="5700" b="0" dirty="0" smtClean="0"/>
              <a:t>Log Mining</a:t>
            </a:r>
            <a:endParaRPr lang="en-US" sz="57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984"/>
            <a:ext cx="8229600" cy="13716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05" y="273644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lines = </a:t>
            </a:r>
            <a:r>
              <a:rPr lang="en-US" sz="1400" dirty="0" err="1" smtClean="0">
                <a:latin typeface="Lucida Console"/>
                <a:cs typeface="Lucida Console"/>
              </a:rPr>
              <a:t>spark.textFile(</a:t>
            </a:r>
            <a:r>
              <a:rPr lang="en-US" sz="14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errors = </a:t>
            </a: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messages = </a:t>
            </a:r>
            <a:r>
              <a:rPr lang="en-US" sz="1400" dirty="0" err="1" smtClean="0">
                <a:latin typeface="Lucida Console"/>
                <a:cs typeface="Lucida Console"/>
              </a:rPr>
              <a:t>errors.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775892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1" y="3377594"/>
            <a:ext cx="791061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746908" y="5427576"/>
            <a:ext cx="819727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900985" y="6089255"/>
            <a:ext cx="806782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240421" y="3074921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2" y="2740102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4555152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526912" y="4489114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2" y="3872587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974345"/>
            <a:ext cx="909784" cy="49414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879141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525664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6" y="3275414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tasks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65603" y="2775768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Avenir Light"/>
              </a:rPr>
              <a:t>results</a:t>
            </a:r>
            <a:endParaRPr lang="en-US" sz="1600" dirty="0">
              <a:latin typeface="+mn-lt"/>
              <a:cs typeface="Avenir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48895" y="2482514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184240" y="4555833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332350" y="5194298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1524879" y="2317814"/>
            <a:ext cx="1256784" cy="311728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Base RDD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1792847" y="2355005"/>
            <a:ext cx="1977632" cy="311728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Transformed RDD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5980415" y="4419615"/>
            <a:ext cx="1085944" cy="311728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6600"/>
                </a:solidFill>
              </a:rPr>
              <a:t>Action</a:t>
            </a:r>
            <a:endParaRPr lang="en-US" sz="1800" dirty="0">
              <a:solidFill>
                <a:srgbClr val="FF66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79227" y="5461070"/>
            <a:ext cx="3656206" cy="11997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123026000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FF"/>
                </a:solidFill>
              </a:rPr>
              <a:t>Interactive Shell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Fastest Way to Learn Spark</a:t>
            </a:r>
          </a:p>
          <a:p>
            <a:r>
              <a:rPr lang="en-US" dirty="0" smtClean="0"/>
              <a:t>Available in Python and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Runs as an application on an existing Spark Cluster…</a:t>
            </a:r>
          </a:p>
          <a:p>
            <a:r>
              <a:rPr lang="en-US" dirty="0" smtClean="0"/>
              <a:t>OR Can run locally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70" y="2049500"/>
            <a:ext cx="4503381" cy="30536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93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PySpark</a:t>
            </a:r>
            <a:r>
              <a:rPr lang="en-US" sz="2800" dirty="0" smtClean="0">
                <a:solidFill>
                  <a:srgbClr val="0000FF"/>
                </a:solidFill>
              </a:rPr>
              <a:t>: interactive shell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500872" cy="532790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Write Spark jobs in Python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 interactive jobs in the shell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B441"/>
                </a:solidFill>
              </a:rPr>
              <a:t># cat </a:t>
            </a:r>
            <a:r>
              <a:rPr lang="en-US" sz="1200" b="1" dirty="0" err="1">
                <a:solidFill>
                  <a:srgbClr val="FFB441"/>
                </a:solidFill>
              </a:rPr>
              <a:t>data.txt</a:t>
            </a:r>
            <a:endParaRPr lang="en-US" sz="1200" b="1" dirty="0">
              <a:solidFill>
                <a:srgbClr val="FFB44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B441"/>
                </a:solidFill>
              </a:rPr>
              <a:t>fox jumped high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B441"/>
                </a:solidFill>
              </a:rPr>
              <a:t>fox is crazy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B441"/>
                </a:solidFill>
              </a:rPr>
              <a:t>crazy fox is here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B441"/>
                </a:solidFill>
              </a:rPr>
              <a:t>fox is red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./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pyspark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Python 2.6.9 </a:t>
            </a:r>
            <a:r>
              <a:rPr lang="en-US" sz="1200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rdd1 = </a:t>
            </a:r>
            <a:r>
              <a:rPr lang="en-US" sz="1200" dirty="0" err="1">
                <a:latin typeface="Courier New"/>
                <a:cs typeface="Courier New"/>
              </a:rPr>
              <a:t>sc.textFile</a:t>
            </a:r>
            <a:r>
              <a:rPr lang="en-US" sz="1200" dirty="0">
                <a:latin typeface="Courier New"/>
                <a:cs typeface="Courier New"/>
              </a:rPr>
              <a:t>("</a:t>
            </a:r>
            <a:r>
              <a:rPr lang="en-US" sz="1200" dirty="0" err="1">
                <a:latin typeface="Courier New"/>
                <a:cs typeface="Courier New"/>
              </a:rPr>
              <a:t>data.txt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rdd1.collect()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[</a:t>
            </a:r>
            <a:r>
              <a:rPr lang="en-US" sz="1200" dirty="0" err="1">
                <a:latin typeface="Courier New"/>
                <a:cs typeface="Courier New"/>
              </a:rPr>
              <a:t>u'fox</a:t>
            </a:r>
            <a:r>
              <a:rPr lang="en-US" sz="1200" dirty="0">
                <a:latin typeface="Courier New"/>
                <a:cs typeface="Courier New"/>
              </a:rPr>
              <a:t> jumped high', 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u'fox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is crazy', 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u'crazy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fox is here', 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u'fox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is red']</a:t>
            </a:r>
          </a:p>
        </p:txBody>
      </p:sp>
    </p:spTree>
    <p:extLst>
      <p:ext uri="{BB962C8B-B14F-4D97-AF65-F5344CB8AC3E}">
        <p14:creationId xmlns:p14="http://schemas.microsoft.com/office/powerpoint/2010/main" val="126938054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SparkContext</a:t>
            </a:r>
            <a:r>
              <a:rPr lang="en-US" sz="4000" dirty="0" smtClean="0"/>
              <a:t> (</a:t>
            </a:r>
            <a:r>
              <a:rPr lang="en-US" sz="5400" dirty="0" err="1" smtClean="0">
                <a:solidFill>
                  <a:srgbClr val="FF6600"/>
                </a:solidFill>
              </a:rPr>
              <a:t>sc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Main entry point to Spark </a:t>
            </a:r>
            <a:r>
              <a:rPr lang="en-US" sz="3200" dirty="0" smtClean="0"/>
              <a:t>functionality</a:t>
            </a:r>
          </a:p>
          <a:p>
            <a:r>
              <a:rPr lang="en-US" sz="3200" dirty="0" smtClean="0"/>
              <a:t>Available </a:t>
            </a:r>
            <a:r>
              <a:rPr lang="en-US" sz="3200" dirty="0"/>
              <a:t>in shell as variable </a:t>
            </a:r>
            <a:r>
              <a:rPr lang="en-US" sz="6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6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r>
              <a:rPr lang="en-US" sz="3200" dirty="0">
                <a:cs typeface="Lucida Console"/>
              </a:rPr>
              <a:t>In standalone programs, you’d make your </a:t>
            </a:r>
            <a:r>
              <a:rPr lang="en-US" sz="3200" dirty="0" smtClean="0">
                <a:cs typeface="Lucida Console"/>
              </a:rPr>
              <a:t>own:</a:t>
            </a:r>
          </a:p>
          <a:p>
            <a:r>
              <a:rPr lang="en-US" sz="2400" b="1" dirty="0" err="1" smtClean="0">
                <a:latin typeface="Courier New"/>
                <a:cs typeface="Courier New"/>
              </a:rPr>
              <a:t>JavaSparkConext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sc</a:t>
            </a:r>
            <a:r>
              <a:rPr lang="en-US" sz="24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= new </a:t>
            </a:r>
            <a:r>
              <a:rPr lang="en-US" sz="2400" b="1" dirty="0" err="1" smtClean="0">
                <a:latin typeface="Courier New"/>
                <a:cs typeface="Courier New"/>
              </a:rPr>
              <a:t>JavaSparkContect</a:t>
            </a:r>
            <a:r>
              <a:rPr lang="en-US" sz="2400" b="1" dirty="0" smtClean="0">
                <a:latin typeface="Courier New"/>
                <a:cs typeface="Courier New"/>
              </a:rPr>
              <a:t>();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586408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Creating RDDs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380"/>
            <a:ext cx="8520745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sc.textFile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Use existing </a:t>
            </a:r>
            <a:r>
              <a:rPr lang="en-US" sz="21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Hadoop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  <a:r>
              <a:rPr lang="en-US" sz="21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InputFormat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(</a:t>
            </a:r>
            <a:r>
              <a:rPr lang="en-US" sz="2100" dirty="0" smtClean="0">
                <a:solidFill>
                  <a:srgbClr val="008000"/>
                </a:solidFill>
                <a:latin typeface="Lucida Console"/>
                <a:cs typeface="Lucida Console"/>
              </a:rPr>
              <a:t>Java/</a:t>
            </a:r>
            <a:r>
              <a:rPr lang="en-US" sz="2100" dirty="0" err="1" smtClean="0">
                <a:solidFill>
                  <a:srgbClr val="008000"/>
                </a:solidFill>
                <a:latin typeface="Lucida Console"/>
                <a:cs typeface="Lucida Console"/>
              </a:rPr>
              <a:t>Scala</a:t>
            </a:r>
            <a:r>
              <a:rPr lang="en-US" sz="2100" dirty="0" smtClean="0">
                <a:solidFill>
                  <a:srgbClr val="008000"/>
                </a:solidFill>
                <a:latin typeface="Lucida Console"/>
                <a:cs typeface="Lucida Console"/>
              </a:rPr>
              <a:t> only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sc.hadoopFile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err="1" smtClean="0">
                <a:latin typeface="Lucida Console"/>
                <a:cs typeface="Lucida Console"/>
              </a:rPr>
              <a:t>keyClass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valClass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inputFmt</a:t>
            </a:r>
            <a:r>
              <a:rPr lang="en-US" sz="2100" dirty="0" smtClean="0">
                <a:latin typeface="Lucida Console"/>
                <a:cs typeface="Lucida Console"/>
              </a:rPr>
              <a:t>, </a:t>
            </a:r>
            <a:r>
              <a:rPr lang="en-US" sz="2100" dirty="0" err="1" smtClean="0">
                <a:latin typeface="Lucida Console"/>
                <a:cs typeface="Lucida Console"/>
              </a:rPr>
              <a:t>conf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8530662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594070"/>
            <a:ext cx="8954223" cy="457813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</a:t>
            </a:r>
            <a:r>
              <a:rPr lang="en-US" sz="2100" dirty="0" smtClean="0">
                <a:latin typeface="Lucida Console"/>
                <a:cs typeface="Lucida Console"/>
              </a:rPr>
              <a:t> = </a:t>
            </a:r>
            <a:r>
              <a:rPr lang="en-US" sz="2100" dirty="0" err="1" smtClean="0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  <a:br>
              <a:rPr lang="en-US" sz="2100" dirty="0" smtClean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smtClean="0">
                <a:latin typeface="Lucida Console"/>
                <a:cs typeface="Lucida Console"/>
              </a:rPr>
              <a:t>squares = </a:t>
            </a: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 smtClean="0">
                <a:latin typeface="Lucida Console"/>
                <a:cs typeface="Lucida Console"/>
              </a:rPr>
              <a:t>) 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smtClean="0">
                <a:latin typeface="Lucida Console"/>
                <a:cs typeface="Lucida Console"/>
              </a:rPr>
              <a:t>even = </a:t>
            </a:r>
            <a:r>
              <a:rPr lang="en-US" sz="2100" dirty="0" err="1" smtClean="0">
                <a:latin typeface="Lucida Console"/>
                <a:cs typeface="Lucida Console"/>
              </a:rPr>
              <a:t>squares.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 smtClean="0">
                <a:latin typeface="Lucida Console"/>
                <a:cs typeface="Lucida Console"/>
              </a:rPr>
              <a:t>)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x: 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=&gt; 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range(x)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21752" y="5927862"/>
            <a:ext cx="2963857" cy="735490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FF6600"/>
                </a:solidFill>
              </a:rPr>
              <a:t>Range object (sequence of numbers 0, 1, …, x-1)</a:t>
            </a:r>
            <a:endParaRPr lang="en-US" sz="21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9518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3600" dirty="0" smtClean="0"/>
              <a:t>Basic 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0274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>
                <a:latin typeface="Lucida Console"/>
                <a:cs typeface="Lucida Console"/>
              </a:rPr>
              <a:t>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 smtClean="0">
                <a:latin typeface="Lucida Console"/>
                <a:cs typeface="Lucida Console"/>
              </a:rPr>
              <a:t>([1, 2, 3])</a:t>
            </a:r>
            <a:r>
              <a:rPr lang="en-US" sz="2100" dirty="0">
                <a:latin typeface="Lucida Console"/>
                <a:cs typeface="Lucida Console"/>
              </a:rPr>
              <a:t/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 smtClean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latin typeface="Lucida Console"/>
                <a:cs typeface="Lucida Console"/>
              </a:rPr>
              <a:t>)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 smtClean="0">
                <a:latin typeface="Lucida Console"/>
                <a:cs typeface="Lucida Console"/>
              </a:rPr>
              <a:t>(2) 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Count number of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elements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 smtClean="0">
                <a:latin typeface="Lucida Console"/>
                <a:cs typeface="Lucida Console"/>
              </a:rPr>
              <a:t>)  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</a:t>
            </a:r>
            <a:r>
              <a:rPr lang="en-US" sz="2100" dirty="0" smtClean="0">
                <a:solidFill>
                  <a:srgbClr val="008040"/>
                </a:solidFill>
                <a:latin typeface="Lucida Console"/>
                <a:cs typeface="Lucida Console"/>
              </a:rPr>
              <a:t> Write elements to a text file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 smtClean="0">
                <a:latin typeface="Lucida Console"/>
                <a:cs typeface="Lucida Console"/>
              </a:rPr>
              <a:t>nums.</a:t>
            </a:r>
            <a:r>
              <a:rPr lang="en-US" sz="21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 smtClean="0">
                <a:latin typeface="Lucida Console"/>
                <a:cs typeface="Lucida Console"/>
              </a:rPr>
              <a:t>(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 smtClean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6900218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What is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752600"/>
            <a:ext cx="8595360" cy="45547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 smtClean="0"/>
              <a:t>Fast and expressive cluster computing system</a:t>
            </a:r>
            <a:endParaRPr lang="en-US" sz="3200" dirty="0"/>
          </a:p>
          <a:p>
            <a:pPr>
              <a:buFont typeface="Arial"/>
              <a:buChar char="•"/>
            </a:pPr>
            <a:r>
              <a:rPr lang="en-US" sz="3200" dirty="0" smtClean="0"/>
              <a:t>Compatible with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File </a:t>
            </a:r>
            <a:r>
              <a:rPr lang="en-US" sz="3200" dirty="0"/>
              <a:t>S</a:t>
            </a:r>
            <a:r>
              <a:rPr lang="en-US" sz="3200" dirty="0" smtClean="0"/>
              <a:t>ystem</a:t>
            </a:r>
          </a:p>
          <a:p>
            <a:pPr lvl="1"/>
            <a:r>
              <a:rPr lang="en-US" sz="2800" dirty="0" smtClean="0"/>
              <a:t>HDFS</a:t>
            </a:r>
          </a:p>
          <a:p>
            <a:pPr lvl="1"/>
            <a:r>
              <a:rPr lang="en-US" sz="2800" dirty="0" smtClean="0"/>
              <a:t>S3 </a:t>
            </a:r>
            <a:r>
              <a:rPr lang="en-US" sz="2000" dirty="0" smtClean="0"/>
              <a:t>(Simple Storage System)</a:t>
            </a:r>
          </a:p>
          <a:p>
            <a:pPr lvl="1"/>
            <a:r>
              <a:rPr lang="en-US" sz="2800" dirty="0" err="1" smtClean="0"/>
              <a:t>SequenceFile</a:t>
            </a:r>
            <a:r>
              <a:rPr lang="en-US" sz="2800" dirty="0" smtClean="0"/>
              <a:t> </a:t>
            </a:r>
            <a:r>
              <a:rPr lang="en-US" sz="2000" dirty="0" smtClean="0"/>
              <a:t>(Binary K-V Files)</a:t>
            </a:r>
          </a:p>
          <a:p>
            <a:pPr lvl="1"/>
            <a:r>
              <a:rPr lang="en-US" sz="2800" dirty="0" smtClean="0"/>
              <a:t>Text File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6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 smtClean="0"/>
              <a:t>Working with Key-Value Pairs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0" y="1421273"/>
            <a:ext cx="7720419" cy="95683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 smtClean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3" y="2549129"/>
            <a:ext cx="6039017" cy="35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 smtClean="0">
                <a:latin typeface="Consolas"/>
                <a:cs typeface="Consolas"/>
              </a:rPr>
              <a:t>pair </a:t>
            </a:r>
            <a:r>
              <a:rPr lang="en-US" sz="2000" dirty="0">
                <a:latin typeface="Consolas"/>
                <a:cs typeface="Consolas"/>
              </a:rPr>
              <a:t>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</a:t>
            </a:r>
            <a:r>
              <a:rPr lang="en-US" sz="2000" dirty="0" smtClean="0">
                <a:latin typeface="Consolas"/>
                <a:cs typeface="Consolas"/>
              </a:rPr>
              <a:t>	pair</a:t>
            </a:r>
            <a:r>
              <a:rPr lang="en-US" sz="2000" dirty="0">
                <a:latin typeface="Consolas"/>
                <a:cs typeface="Consolas"/>
              </a:rPr>
              <a:t>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 smtClean="0">
                <a:latin typeface="Consolas"/>
                <a:cs typeface="Consolas"/>
              </a:rPr>
              <a:t>pair</a:t>
            </a:r>
            <a:r>
              <a:rPr lang="en-US" sz="2000" dirty="0">
                <a:latin typeface="Consolas"/>
                <a:cs typeface="Consolas"/>
              </a:rPr>
              <a:t>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 err="1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smtClean="0">
                <a:latin typeface="Consolas"/>
                <a:cs typeface="Consolas"/>
              </a:rPr>
              <a:t>pair</a:t>
            </a:r>
            <a:r>
              <a:rPr lang="en-US" sz="2000" dirty="0">
                <a:latin typeface="Consolas"/>
                <a:cs typeface="Consolas"/>
              </a:rPr>
              <a:t>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 smtClean="0">
                <a:latin typeface="Consolas"/>
                <a:cs typeface="Consolas"/>
              </a:rPr>
              <a:t>pair</a:t>
            </a:r>
            <a:r>
              <a:rPr lang="en-US" sz="2000" dirty="0">
                <a:latin typeface="Consolas"/>
                <a:cs typeface="Consolas"/>
              </a:rPr>
              <a:t>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</a:t>
            </a:r>
            <a:r>
              <a:rPr lang="en-US" sz="2000" dirty="0" smtClean="0">
                <a:latin typeface="Consolas"/>
                <a:cs typeface="Consolas"/>
              </a:rPr>
              <a:t>Tuple2 </a:t>
            </a:r>
            <a:r>
              <a:rPr lang="en-US" sz="2000" dirty="0">
                <a:latin typeface="Consolas"/>
                <a:cs typeface="Consolas"/>
              </a:rPr>
              <a:t>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2000" dirty="0" smtClean="0">
                <a:latin typeface="Consolas"/>
                <a:cs typeface="Consolas"/>
              </a:rPr>
              <a:t>pair</a:t>
            </a:r>
            <a:r>
              <a:rPr lang="en-US" sz="2000" dirty="0">
                <a:latin typeface="Consolas"/>
                <a:cs typeface="Consolas"/>
              </a:rPr>
              <a:t>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smtClean="0">
                <a:latin typeface="Consolas"/>
                <a:cs typeface="Consolas"/>
              </a:rPr>
              <a:t>pair</a:t>
            </a:r>
            <a:r>
              <a:rPr lang="en-US" sz="2000" dirty="0">
                <a:latin typeface="Consolas"/>
                <a:cs typeface="Consolas"/>
              </a:rPr>
              <a:t>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9808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Some Key-Value Operations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51039"/>
            <a:ext cx="8318975" cy="4221162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smtClean="0">
                <a:latin typeface="Lucida Console"/>
                <a:cs typeface="Lucida Console"/>
              </a:rPr>
              <a:t>pets = </a:t>
            </a:r>
            <a:r>
              <a:rPr lang="en-US" sz="1900" dirty="0" err="1" smtClean="0">
                <a:latin typeface="Lucida Console"/>
                <a:cs typeface="Lucida Console"/>
              </a:rPr>
              <a:t>sc.parallelize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[(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 smtClean="0">
                <a:latin typeface="Lucida Console"/>
                <a:cs typeface="Lucida Console"/>
              </a:rPr>
              <a:t>, 1), 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 smtClean="0">
                <a:latin typeface="Lucida Console"/>
                <a:cs typeface="Lucida Console"/>
              </a:rPr>
              <a:t>, 1), (</a:t>
            </a:r>
            <a:r>
              <a:rPr lang="en-US" sz="19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 smtClean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 smtClean="0">
                <a:latin typeface="Lucida Console"/>
                <a:cs typeface="Lucida Console"/>
              </a:rPr>
              <a:t>)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               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 smtClean="0">
                <a:latin typeface="Lucida Console"/>
                <a:cs typeface="Lucida Console"/>
              </a:rPr>
              <a:t>()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[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 smtClean="0">
                <a:latin typeface="Lucida Console"/>
                <a:cs typeface="Lucida Console"/>
              </a:rPr>
              <a:t>pets.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 smtClean="0">
                <a:latin typeface="Lucida Console"/>
                <a:cs typeface="Lucida Console"/>
              </a:rPr>
              <a:t>()  </a:t>
            </a:r>
            <a:r>
              <a:rPr lang="en-US" sz="19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  <a:p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err="1" smtClean="0">
                <a:latin typeface="Lucida Console"/>
                <a:cs typeface="Lucida Console"/>
              </a:rPr>
              <a:t>reduceByKey</a:t>
            </a:r>
            <a:r>
              <a:rPr lang="en-US" sz="3000" dirty="0" smtClean="0">
                <a:cs typeface="Lucida Console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62431854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5908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 smtClean="0">
                <a:latin typeface="Lucida Console"/>
                <a:cs typeface="Lucida Console"/>
              </a:rPr>
              <a:t>lines = </a:t>
            </a:r>
            <a:r>
              <a:rPr lang="en-US" sz="1800" dirty="0" err="1" smtClean="0">
                <a:latin typeface="Lucida Console"/>
                <a:cs typeface="Lucida Console"/>
              </a:rPr>
              <a:t>sc.textFile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 smtClean="0">
                <a:latin typeface="Lucida Console"/>
                <a:cs typeface="Lucida Console"/>
              </a:rPr>
              <a:t>counts = </a:t>
            </a:r>
            <a:r>
              <a:rPr lang="en-US" sz="1800" dirty="0" err="1" smtClean="0">
                <a:latin typeface="Lucida Console"/>
                <a:cs typeface="Lucida Console"/>
              </a:rPr>
              <a:t>lines.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br>
              <a:rPr lang="en-US" sz="1800" dirty="0" smtClean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            .</a:t>
            </a:r>
            <a:r>
              <a:rPr lang="en-US" sz="18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endParaRPr lang="en-US" sz="1800" dirty="0">
              <a:latin typeface="Lucida Console"/>
              <a:cs typeface="Lucida Console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45140"/>
            <a:ext cx="8229600" cy="1143000"/>
          </a:xfrm>
        </p:spPr>
        <p:txBody>
          <a:bodyPr/>
          <a:lstStyle/>
          <a:p>
            <a:r>
              <a:rPr lang="en-US" sz="5500" dirty="0" smtClean="0"/>
              <a:t>Example: Word Count</a:t>
            </a:r>
            <a:endParaRPr lang="en-US" sz="55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07895" y="4041194"/>
            <a:ext cx="6642533" cy="2196728"/>
            <a:chOff x="1364823" y="4724400"/>
            <a:chExt cx="5926182" cy="2079313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“to”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“be”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“not”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“to”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(to, 1)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(be, 1)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(not, </a:t>
              </a:r>
              <a:r>
                <a:rPr lang="en-US" sz="2000" dirty="0">
                  <a:latin typeface="Corbel"/>
                  <a:cs typeface="Corbel"/>
                </a:rPr>
                <a:t>1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  <a:r>
                <a:rPr lang="en-US" sz="2000" dirty="0">
                  <a:latin typeface="Corbel"/>
                  <a:cs typeface="Corbel"/>
                </a:rPr>
                <a:t/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(to, </a:t>
              </a:r>
              <a:r>
                <a:rPr lang="en-US" sz="2000" dirty="0">
                  <a:latin typeface="Corbel"/>
                  <a:cs typeface="Corbel"/>
                </a:rPr>
                <a:t>1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  <a:r>
                <a:rPr lang="en-US" sz="2000" dirty="0">
                  <a:latin typeface="Corbel"/>
                  <a:cs typeface="Corbel"/>
                </a:rPr>
                <a:t/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(be, </a:t>
              </a:r>
              <a:r>
                <a:rPr lang="en-US" sz="2000" dirty="0">
                  <a:latin typeface="Corbel"/>
                  <a:cs typeface="Corbel"/>
                </a:rPr>
                <a:t>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(be, 2)</a:t>
              </a:r>
              <a:br>
                <a:rPr lang="en-US" sz="2000" dirty="0" smtClean="0">
                  <a:latin typeface="Corbel"/>
                  <a:cs typeface="Corbel"/>
                </a:rPr>
              </a:br>
              <a:r>
                <a:rPr lang="en-US" sz="2000" dirty="0" smtClean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</a:t>
              </a:r>
              <a:r>
                <a:rPr lang="en-US" sz="2000" dirty="0" smtClean="0">
                  <a:latin typeface="Corbel"/>
                  <a:cs typeface="Corbel"/>
                </a:rPr>
                <a:t>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5868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 smtClean="0"/>
              <a:t>Word Count in JDK8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671374"/>
            <a:ext cx="8318975" cy="4826561"/>
          </a:xfrm>
        </p:spPr>
        <p:txBody>
          <a:bodyPr>
            <a:noAutofit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new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()</a:t>
            </a:r>
            <a:r>
              <a:rPr lang="en-US" sz="2000" dirty="0" smtClean="0">
                <a:solidFill>
                  <a:srgbClr val="660066"/>
                </a:solidFill>
                <a:latin typeface="Lucida Console"/>
                <a:cs typeface="Lucida Console"/>
              </a:rPr>
              <a:t>;</a:t>
            </a:r>
            <a:endParaRPr lang="en-US" sz="2000" dirty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&lt;String&gt;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sc.textFile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inputPath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smtClean="0">
                <a:solidFill>
                  <a:srgbClr val="008000"/>
                </a:solidFill>
                <a:latin typeface="Lucida Console"/>
                <a:cs typeface="Lucida Console"/>
              </a:rPr>
              <a:t>// counts = (word: K, </a:t>
            </a:r>
            <a:r>
              <a:rPr lang="en-US" sz="2000" dirty="0" err="1" smtClean="0">
                <a:solidFill>
                  <a:srgbClr val="008000"/>
                </a:solidFill>
                <a:latin typeface="Lucida Console"/>
                <a:cs typeface="Lucida Console"/>
              </a:rPr>
              <a:t>frequencey</a:t>
            </a:r>
            <a:r>
              <a:rPr lang="en-US" sz="2000" dirty="0" smtClean="0">
                <a:solidFill>
                  <a:srgbClr val="008000"/>
                </a:solidFill>
                <a:latin typeface="Lucida Console"/>
                <a:cs typeface="Lucida Console"/>
              </a:rPr>
              <a:t>: V)</a:t>
            </a:r>
            <a:endParaRPr lang="en-US" sz="200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JavaPairRDD</a:t>
            </a:r>
            <a:r>
              <a:rPr lang="en-US" sz="2000" dirty="0">
                <a:latin typeface="Lucida Console"/>
                <a:cs typeface="Lucida Console"/>
              </a:rPr>
              <a:t>&lt;String, Integer&gt; counts = </a:t>
            </a:r>
            <a:r>
              <a:rPr lang="en-US" sz="2000" dirty="0" err="1">
                <a:latin typeface="Lucida Console"/>
                <a:cs typeface="Lucida Console"/>
              </a:rPr>
              <a:t>rdd</a:t>
            </a: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flatMap</a:t>
            </a:r>
            <a:r>
              <a:rPr lang="en-US" sz="2000" dirty="0">
                <a:latin typeface="Lucida Console"/>
                <a:cs typeface="Lucida Console"/>
              </a:rPr>
              <a:t>(x -&gt; </a:t>
            </a:r>
            <a:r>
              <a:rPr lang="en-US" sz="2000" dirty="0" err="1">
                <a:latin typeface="Lucida Console"/>
                <a:cs typeface="Lucida Console"/>
              </a:rPr>
              <a:t>Arrays.asList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x.split</a:t>
            </a:r>
            <a:r>
              <a:rPr lang="en-US" sz="2000" dirty="0">
                <a:latin typeface="Lucida Console"/>
                <a:cs typeface="Lucida Console"/>
              </a:rPr>
              <a:t>(" ")))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mapToPair</a:t>
            </a:r>
            <a:r>
              <a:rPr lang="en-US" sz="2000" dirty="0">
                <a:latin typeface="Lucida Console"/>
                <a:cs typeface="Lucida Console"/>
              </a:rPr>
              <a:t>(x -&gt; new Tuple2&lt;String, Integer&gt;(x, 1))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latin typeface="Lucida Console"/>
                <a:cs typeface="Lucida Console"/>
              </a:rPr>
              <a:t>((x, y) -&gt; x + y);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counts.saveAsTextFile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outputPath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0938095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 smtClean="0"/>
              <a:t>Other Key-Value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671374"/>
            <a:ext cx="8318975" cy="4826561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smtClean="0">
                <a:latin typeface="Lucida Console"/>
                <a:cs typeface="Lucida Console"/>
              </a:rPr>
              <a:t>visits = </a:t>
            </a:r>
            <a:r>
              <a:rPr lang="en-US" sz="1600" dirty="0" err="1" smtClean="0">
                <a:latin typeface="Lucida Console"/>
                <a:cs typeface="Lucida Console"/>
              </a:rPr>
              <a:t>sc.parallelize</a:t>
            </a:r>
            <a:r>
              <a:rPr lang="en-US" sz="1600" dirty="0" smtClean="0">
                <a:latin typeface="Lucida Console"/>
                <a:cs typeface="Lucida Console"/>
              </a:rPr>
              <a:t>([ (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 “1.2.3.4”</a:t>
            </a:r>
            <a:r>
              <a:rPr lang="en-US" sz="1600" dirty="0" smtClean="0">
                <a:latin typeface="Lucida Console"/>
                <a:cs typeface="Lucida Console"/>
              </a:rPr>
              <a:t>),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(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“3.4.5.6”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600" dirty="0" smtClean="0">
                <a:solidFill>
                  <a:srgbClr val="000090"/>
                </a:solidFill>
                <a:latin typeface="Lucida Console"/>
                <a:cs typeface="Lucida Console"/>
              </a:rPr>
              <a:t>1.3.3.1”</a:t>
            </a:r>
            <a:r>
              <a:rPr lang="en-US" sz="1600" dirty="0" smtClean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 smtClean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r>
              <a:rPr lang="en-US" sz="1600" dirty="0" smtClean="0">
                <a:latin typeface="Lucida Console"/>
                <a:cs typeface="Lucida Console"/>
              </a:rPr>
              <a:t>,</a:t>
            </a:r>
            <a:br>
              <a:rPr lang="en-US" sz="1600" dirty="0" smtClean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 smtClean="0">
                <a:latin typeface="Lucida Console"/>
                <a:cs typeface="Lucida Console"/>
              </a:rPr>
              <a:t>) ])</a:t>
            </a: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visits.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)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/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”, (“1.2.3.4”, “Home”))</a:t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“1.3.3.1”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b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“3.4.5.6”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 smtClean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 smtClean="0">
                <a:latin typeface="Lucida Console"/>
                <a:cs typeface="Lucida Console"/>
              </a:rPr>
              <a:t>visits.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latin typeface="Lucida Console"/>
                <a:cs typeface="Lucida Console"/>
              </a:rPr>
              <a:t>pageNames</a:t>
            </a:r>
            <a:r>
              <a:rPr lang="en-US" sz="1600" dirty="0" smtClean="0">
                <a:latin typeface="Lucida Console"/>
                <a:cs typeface="Lucida Console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([“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1.2.3.4”, “1.3.3.1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”], [“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Home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”])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([“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3.4.5.6</a:t>
            </a:r>
            <a:r>
              <a:rPr lang="en-US" sz="16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”], [“About”]))</a:t>
            </a:r>
            <a:endParaRPr lang="en-US" sz="16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68260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 smtClean="0"/>
              <a:t>PageRank Performance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87321"/>
              </p:ext>
            </p:extLst>
          </p:nvPr>
        </p:nvGraphicFramePr>
        <p:xfrm>
          <a:off x="1600202" y="2209800"/>
          <a:ext cx="5953125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52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Other Iterative Algorithms</a:t>
            </a:r>
            <a:endParaRPr lang="en-US" sz="55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2590801"/>
            <a:ext cx="8839200" cy="3906411"/>
            <a:chOff x="381000" y="2183436"/>
            <a:chExt cx="8534400" cy="2983138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1062604608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279234677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696135" cy="32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+mn-lt"/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6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Spark offers a rich API to make data analytics </a:t>
            </a:r>
            <a:r>
              <a:rPr lang="en-US" sz="3200" i="1" dirty="0" smtClean="0"/>
              <a:t>fast</a:t>
            </a:r>
            <a:r>
              <a:rPr lang="en-US" sz="3200" dirty="0" smtClean="0"/>
              <a:t>: both fast to write and fast to run</a:t>
            </a:r>
            <a:endParaRPr lang="en-US" sz="3200" dirty="0"/>
          </a:p>
          <a:p>
            <a:r>
              <a:rPr lang="en-US" sz="3200" dirty="0" smtClean="0"/>
              <a:t>Achieves 100x speedups in real applications</a:t>
            </a:r>
          </a:p>
          <a:p>
            <a:r>
              <a:rPr lang="en-US" sz="3200" dirty="0" smtClean="0"/>
              <a:t>Growing community with 25+ companies contributing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98751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1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SUMMARY: What is Spark?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90623" y="3978922"/>
            <a:ext cx="4040188" cy="63976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Efficient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8341" y="4673591"/>
            <a:ext cx="4040188" cy="2067659"/>
          </a:xfrm>
        </p:spPr>
        <p:txBody>
          <a:bodyPr/>
          <a:lstStyle/>
          <a:p>
            <a:r>
              <a:rPr lang="en-US" sz="3200" dirty="0" smtClean="0"/>
              <a:t>General execution graphs</a:t>
            </a:r>
          </a:p>
          <a:p>
            <a:r>
              <a:rPr lang="en-US" sz="3200" dirty="0" smtClean="0"/>
              <a:t>In-memory storage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56169" y="3978922"/>
            <a:ext cx="4041775" cy="63976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Usable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56169" y="4686759"/>
            <a:ext cx="4041775" cy="18357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Rich APIs in Java, </a:t>
            </a:r>
            <a:r>
              <a:rPr lang="en-US" sz="3200" dirty="0" err="1" smtClean="0"/>
              <a:t>Scala</a:t>
            </a:r>
            <a:r>
              <a:rPr lang="en-US" sz="3200" dirty="0" smtClean="0"/>
              <a:t>, Python</a:t>
            </a:r>
          </a:p>
          <a:p>
            <a:r>
              <a:rPr lang="en-US" sz="3200" dirty="0" smtClean="0"/>
              <a:t>Interactive shell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80" y="2590565"/>
            <a:ext cx="83547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23" y="1289626"/>
            <a:ext cx="7902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Fast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Expressive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Cluster Computing System Compatible with Apache Hadoop</a:t>
            </a:r>
          </a:p>
        </p:txBody>
      </p:sp>
      <p:sp>
        <p:nvSpPr>
          <p:cNvPr id="24" name="Rounded Rectangle 23"/>
          <p:cNvSpPr/>
          <p:nvPr/>
        </p:nvSpPr>
        <p:spPr>
          <a:xfrm rot="634753">
            <a:off x="5748141" y="3366029"/>
            <a:ext cx="2784268" cy="667423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4000" b="1" dirty="0" smtClean="0">
                <a:solidFill>
                  <a:srgbClr val="FF6600"/>
                </a:solidFill>
                <a:latin typeface="Corbel"/>
                <a:cs typeface="Corbel"/>
              </a:rPr>
              <a:t>2-5× </a:t>
            </a:r>
            <a:r>
              <a:rPr lang="en-US" sz="2800" dirty="0" smtClean="0">
                <a:solidFill>
                  <a:srgbClr val="FF6600"/>
                </a:solidFill>
                <a:latin typeface="Corbel"/>
                <a:cs typeface="Corbel"/>
              </a:rPr>
              <a:t>less code</a:t>
            </a:r>
          </a:p>
        </p:txBody>
      </p:sp>
      <p:sp>
        <p:nvSpPr>
          <p:cNvPr id="25" name="Rounded Rectangle 24"/>
          <p:cNvSpPr/>
          <p:nvPr/>
        </p:nvSpPr>
        <p:spPr>
          <a:xfrm rot="531739">
            <a:off x="962736" y="2849902"/>
            <a:ext cx="3778962" cy="1188811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  <a:t>Up to </a:t>
            </a:r>
            <a:r>
              <a:rPr lang="en-US" sz="4000" b="1" dirty="0" smtClean="0">
                <a:solidFill>
                  <a:srgbClr val="FF6600"/>
                </a:solidFill>
                <a:latin typeface="Corbel"/>
                <a:cs typeface="Corbel"/>
              </a:rPr>
              <a:t>10×</a:t>
            </a:r>
            <a: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  <a:t> faster on disk,</a:t>
            </a:r>
            <a:b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</a:br>
            <a:r>
              <a:rPr lang="en-US" sz="4000" b="1" dirty="0" smtClean="0">
                <a:solidFill>
                  <a:srgbClr val="FF6600"/>
                </a:solidFill>
                <a:latin typeface="Corbel"/>
                <a:cs typeface="Corbel"/>
              </a:rPr>
              <a:t>100×</a:t>
            </a:r>
            <a:r>
              <a:rPr lang="en-US" sz="3200" b="1" dirty="0" smtClean="0">
                <a:solidFill>
                  <a:srgbClr val="FF6600"/>
                </a:solidFill>
                <a:latin typeface="Corbel"/>
                <a:cs typeface="Corbel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latin typeface="Corbel"/>
                <a:cs typeface="Corbel"/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72181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FF"/>
                </a:solidFill>
              </a:rPr>
              <a:t>Get Started on </a:t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Spark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368742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 smtClean="0"/>
              <a:t>Download</a:t>
            </a:r>
          </a:p>
          <a:p>
            <a:r>
              <a:rPr lang="en-US" dirty="0" smtClean="0"/>
              <a:t>Unzip</a:t>
            </a:r>
          </a:p>
          <a:p>
            <a:r>
              <a:rPr lang="en-US" dirty="0" smtClean="0"/>
              <a:t>Shell</a:t>
            </a:r>
          </a:p>
          <a:p>
            <a:pPr marL="0" indent="0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</a:rPr>
              <a:t>Project Resources</a:t>
            </a:r>
            <a:endParaRPr lang="en-US" b="1" dirty="0">
              <a:solidFill>
                <a:srgbClr val="FF6600"/>
              </a:solidFill>
            </a:endParaRPr>
          </a:p>
          <a:p>
            <a:r>
              <a:rPr lang="en-US" dirty="0" smtClean="0"/>
              <a:t>Examples on the Project Site</a:t>
            </a:r>
          </a:p>
          <a:p>
            <a:r>
              <a:rPr lang="en-US" dirty="0" smtClean="0"/>
              <a:t>Examples in the Distribution</a:t>
            </a:r>
          </a:p>
          <a:p>
            <a:r>
              <a:rPr lang="en-US" dirty="0" smtClean="0"/>
              <a:t>Documentation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48549" y="5431390"/>
            <a:ext cx="280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http://</a:t>
            </a:r>
            <a:r>
              <a:rPr lang="en-US" sz="2000" dirty="0" err="1" smtClean="0"/>
              <a:t>spark.apache.org</a:t>
            </a:r>
            <a:endParaRPr lang="en-US" sz="2000" dirty="0"/>
          </a:p>
        </p:txBody>
      </p:sp>
      <p:pic>
        <p:nvPicPr>
          <p:cNvPr id="6" name="Picture 5" descr="Screen Shot 2015-03-15 at 6.2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33400"/>
            <a:ext cx="48386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252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What is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752600"/>
            <a:ext cx="8595360" cy="45547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 smtClean="0"/>
              <a:t>Improves efficiency through in-memory computing</a:t>
            </a:r>
            <a:endParaRPr lang="en-US" sz="3200" dirty="0"/>
          </a:p>
          <a:p>
            <a:pPr>
              <a:buFont typeface="Arial"/>
              <a:buChar char="•"/>
            </a:pPr>
            <a:r>
              <a:rPr lang="en-US" sz="3200" dirty="0" smtClean="0"/>
              <a:t>General computation graphs (DAG)</a:t>
            </a:r>
          </a:p>
          <a:p>
            <a:pPr>
              <a:buFont typeface="Arial"/>
              <a:buChar char="•"/>
            </a:pPr>
            <a:endParaRPr lang="en-US" sz="3200" dirty="0"/>
          </a:p>
          <a:p>
            <a:pPr>
              <a:buFont typeface="Arial"/>
              <a:buChar char="•"/>
            </a:pPr>
            <a:r>
              <a:rPr lang="en-US" sz="3200" dirty="0" smtClean="0"/>
              <a:t>As much as 30x faster</a:t>
            </a:r>
            <a:endParaRPr lang="en-US" sz="2800" dirty="0" smtClean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5350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3200400"/>
          </a:xfrm>
        </p:spPr>
        <p:txBody>
          <a:bodyPr/>
          <a:lstStyle/>
          <a:p>
            <a:r>
              <a:rPr lang="en-US" sz="6000" dirty="0" smtClean="0"/>
              <a:t>Demo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   </a:t>
            </a:r>
            <a:r>
              <a:rPr lang="en-US" sz="4800" dirty="0" smtClean="0"/>
              <a:t>of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11500" dirty="0" err="1" smtClean="0"/>
              <a:t>PySpark</a:t>
            </a:r>
            <a:endParaRPr lang="en-US" sz="7200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>
          <a:xfrm>
            <a:off x="276183" y="4495800"/>
            <a:ext cx="8595360" cy="1811554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5374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Architecture of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2209800" cy="972530"/>
          </a:xfrm>
          <a:prstGeom prst="rect">
            <a:avLst/>
          </a:prstGeom>
        </p:spPr>
      </p:pic>
      <p:pic>
        <p:nvPicPr>
          <p:cNvPr id="7" name="Content Placeholder 6" descr="spark-cluster-overview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79" b="-10679"/>
          <a:stretch>
            <a:fillRect/>
          </a:stretch>
        </p:blipFill>
        <p:spPr>
          <a:xfrm>
            <a:off x="276225" y="1423988"/>
            <a:ext cx="8594725" cy="4883150"/>
          </a:xfrm>
        </p:spPr>
      </p:pic>
    </p:spTree>
    <p:extLst>
      <p:ext uri="{BB962C8B-B14F-4D97-AF65-F5344CB8AC3E}">
        <p14:creationId xmlns:p14="http://schemas.microsoft.com/office/powerpoint/2010/main" val="4194875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What is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752600"/>
            <a:ext cx="8595360" cy="45547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 smtClean="0"/>
              <a:t>Improves usability by rich API</a:t>
            </a:r>
          </a:p>
          <a:p>
            <a:pPr lvl="1">
              <a:buFont typeface="Arial"/>
              <a:buChar char="•"/>
            </a:pPr>
            <a:r>
              <a:rPr lang="en-US" sz="3000" dirty="0" err="1" smtClean="0"/>
              <a:t>Scala</a:t>
            </a:r>
            <a:endParaRPr lang="en-US" sz="3000" dirty="0" smtClean="0"/>
          </a:p>
          <a:p>
            <a:pPr lvl="1">
              <a:buFont typeface="Arial"/>
              <a:buChar char="•"/>
            </a:pPr>
            <a:r>
              <a:rPr lang="en-US" sz="3000" dirty="0" smtClean="0"/>
              <a:t>Java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Python</a:t>
            </a:r>
          </a:p>
          <a:p>
            <a:pPr lvl="1">
              <a:buFont typeface="Arial"/>
              <a:buChar char="•"/>
            </a:pPr>
            <a:r>
              <a:rPr lang="en-US" sz="3000" dirty="0" err="1" smtClean="0"/>
              <a:t>PySpark</a:t>
            </a:r>
            <a:r>
              <a:rPr lang="en-US" sz="3000" dirty="0" smtClean="0"/>
              <a:t> (interactive shell)</a:t>
            </a:r>
          </a:p>
          <a:p>
            <a:pPr lvl="1">
              <a:buFont typeface="Arial"/>
              <a:buChar char="•"/>
            </a:pP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3000" dirty="0" smtClean="0"/>
              <a:t>Often 2-10x less code</a:t>
            </a:r>
            <a:endParaRPr lang="en-US" sz="30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513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Language Support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5668442" y="1592816"/>
            <a:ext cx="3388341" cy="438626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 smtClean="0"/>
              <a:t>Python, </a:t>
            </a:r>
            <a:r>
              <a:rPr lang="en-US" sz="2000" dirty="0" err="1" smtClean="0"/>
              <a:t>Scala</a:t>
            </a:r>
            <a:r>
              <a:rPr lang="en-US" sz="2000" dirty="0" smtClean="0"/>
              <a:t>, &amp; Java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Interactive Shells</a:t>
            </a:r>
            <a:endParaRPr lang="en-US" sz="2000" b="1" dirty="0" smtClean="0"/>
          </a:p>
          <a:p>
            <a:pPr marL="174625" indent="-174625"/>
            <a:r>
              <a:rPr lang="en-US" sz="2000" dirty="0" smtClean="0"/>
              <a:t>Python &amp; </a:t>
            </a:r>
            <a:r>
              <a:rPr lang="en-US" sz="2000" dirty="0" err="1" smtClean="0"/>
              <a:t>Scala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 smtClean="0"/>
              <a:t>Java &amp; </a:t>
            </a:r>
            <a:r>
              <a:rPr lang="en-US" sz="2000" dirty="0" err="1" smtClean="0"/>
              <a:t>Scala</a:t>
            </a:r>
            <a:r>
              <a:rPr lang="en-US" sz="2000" dirty="0" smtClean="0"/>
              <a:t> are faster due to static typing</a:t>
            </a:r>
          </a:p>
          <a:p>
            <a:pPr marL="174625" indent="-174625"/>
            <a:r>
              <a:rPr lang="en-US" sz="2000" dirty="0" smtClean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143000"/>
            <a:ext cx="5120944" cy="1163846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Python</a:t>
            </a:r>
            <a:endParaRPr lang="en-US" sz="1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 smtClean="0">
                <a:latin typeface="Lucida Console"/>
                <a:cs typeface="Lucida Console"/>
              </a:rPr>
              <a:t>lines </a:t>
            </a:r>
            <a:r>
              <a:rPr lang="en-US" sz="1400" dirty="0">
                <a:latin typeface="Lucida Console"/>
                <a:cs typeface="Lucida Console"/>
              </a:rPr>
              <a:t>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“ERROR” 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in s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r>
              <a:rPr lang="en-US" sz="1400" dirty="0">
                <a:latin typeface="Lucida Console"/>
                <a:cs typeface="Lucida Console"/>
              </a:rPr>
              <a:t>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latin typeface="Lucida Console"/>
                <a:cs typeface="Lucida Console"/>
              </a:rPr>
              <a:t>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81000" y="2590800"/>
            <a:ext cx="5123645" cy="125858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err="1" smtClean="0">
                <a:solidFill>
                  <a:srgbClr val="0000FF"/>
                </a:solidFill>
              </a:rPr>
              <a:t>Scala</a:t>
            </a:r>
            <a:endParaRPr lang="en-US" sz="14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 smtClean="0">
                <a:latin typeface="Lucida Console"/>
                <a:cs typeface="Lucida Console"/>
              </a:rPr>
              <a:t>val</a:t>
            </a:r>
            <a:r>
              <a:rPr lang="en-US" sz="1400" dirty="0" smtClean="0">
                <a:latin typeface="Lucida Console"/>
                <a:cs typeface="Lucida Console"/>
              </a:rPr>
              <a:t>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 smtClean="0">
                <a:latin typeface="Lucida Console"/>
                <a:cs typeface="Lucida Console"/>
              </a:rPr>
              <a:t>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</a:t>
            </a:r>
            <a:endParaRPr lang="en-US" sz="1400" b="1" dirty="0" smtClean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1000" y="4038600"/>
            <a:ext cx="5105400" cy="188630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smtClean="0">
                <a:solidFill>
                  <a:srgbClr val="0000FF"/>
                </a:solidFill>
              </a:rPr>
              <a:t>Java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 err="1" smtClean="0">
                <a:latin typeface="Lucida Console"/>
                <a:cs typeface="Lucida Console"/>
              </a:rPr>
              <a:t>JavaRDD</a:t>
            </a:r>
            <a:r>
              <a:rPr lang="en-US" sz="1400" dirty="0" smtClean="0">
                <a:latin typeface="Lucida Console"/>
                <a:cs typeface="Lucida Console"/>
              </a:rPr>
              <a:t>&lt;String&gt; lines = </a:t>
            </a:r>
            <a:r>
              <a:rPr lang="en-US" sz="1400" dirty="0" err="1" smtClean="0">
                <a:latin typeface="Lucida Console"/>
                <a:cs typeface="Lucida Console"/>
              </a:rPr>
              <a:t>sc.textFile</a:t>
            </a:r>
            <a:r>
              <a:rPr lang="en-US" sz="1400" dirty="0" smtClean="0">
                <a:latin typeface="Lucida Console"/>
                <a:cs typeface="Lucida Console"/>
              </a:rPr>
              <a:t>(...);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err="1" smtClean="0">
                <a:latin typeface="Lucida Console"/>
                <a:cs typeface="Lucida Console"/>
              </a:rPr>
              <a:t>lines.</a:t>
            </a:r>
            <a:r>
              <a:rPr lang="en-US" sz="14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b="1" dirty="0" smtClean="0">
                <a:latin typeface="Lucida Console"/>
                <a:cs typeface="Lucida Console"/>
              </a:rPr>
              <a:t>new</a:t>
            </a:r>
            <a:r>
              <a:rPr lang="en-US" sz="1400" dirty="0" smtClean="0">
                <a:latin typeface="Lucida Console"/>
                <a:cs typeface="Lucida Console"/>
              </a:rPr>
              <a:t> Function&lt;String, Boolean&gt;(){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Boolean call(String s) {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  </a:t>
            </a:r>
            <a:r>
              <a:rPr lang="en-US" sz="1400" b="1" dirty="0" smtClean="0">
                <a:latin typeface="Lucida Console"/>
                <a:cs typeface="Lucida Console"/>
              </a:rPr>
              <a:t>return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s.contains</a:t>
            </a:r>
            <a:r>
              <a:rPr lang="en-US" sz="1400" dirty="0" smtClean="0">
                <a:latin typeface="Lucida Console"/>
                <a:cs typeface="Lucida Console"/>
              </a:rPr>
              <a:t>(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ERROR</a:t>
            </a:r>
            <a:r>
              <a:rPr lang="en-US" sz="1400" dirty="0" smtClean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400" dirty="0" smtClean="0">
                <a:latin typeface="Lucida Console"/>
                <a:cs typeface="Lucida Console"/>
              </a:rPr>
              <a:t>);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  }</a:t>
            </a:r>
            <a:br>
              <a:rPr lang="en-US" sz="1400" dirty="0" smtClean="0">
                <a:latin typeface="Lucida Console"/>
                <a:cs typeface="Lucida Console"/>
              </a:rPr>
            </a:br>
            <a:r>
              <a:rPr lang="en-US" sz="1400" dirty="0" smtClean="0">
                <a:latin typeface="Lucida Console"/>
                <a:cs typeface="Lucida Console"/>
              </a:rPr>
              <a:t>}).</a:t>
            </a:r>
            <a:r>
              <a:rPr lang="en-US" sz="14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 smtClean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1145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RDDs in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 smtClean="0"/>
              <a:t>Resilient Distributed Datasets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Immutable, partitioned collection of objects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Basic mechanism for distributed and parallel processing</a:t>
            </a:r>
          </a:p>
          <a:p>
            <a:pPr marL="457200" lvl="1" indent="0">
              <a:buNone/>
            </a:pPr>
            <a:endParaRPr lang="en-US" sz="3000" dirty="0" smtClean="0"/>
          </a:p>
          <a:p>
            <a:pPr lvl="1">
              <a:buFont typeface="Arial"/>
              <a:buChar char="•"/>
            </a:pPr>
            <a:r>
              <a:rPr lang="en-US" sz="20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JavaRDD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&lt;String&gt;</a:t>
            </a:r>
          </a:p>
          <a:p>
            <a:pPr lvl="1">
              <a:buFont typeface="Arial"/>
              <a:buChar char="•"/>
            </a:pPr>
            <a:r>
              <a:rPr lang="en-US" sz="20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JavaPairRDD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&lt;Integer, String&gt;</a:t>
            </a:r>
          </a:p>
          <a:p>
            <a:pPr lvl="1">
              <a:buFont typeface="Arial"/>
              <a:buChar char="•"/>
            </a:pPr>
            <a:r>
              <a:rPr lang="en-US" sz="20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JavaPairRDD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&lt;String, Tuple2&lt;Integer, Integer&gt;&gt;</a:t>
            </a:r>
          </a:p>
          <a:p>
            <a:pPr lvl="1">
              <a:buFont typeface="Arial"/>
              <a:buChar char="•"/>
            </a:pPr>
            <a:r>
              <a:rPr lang="en-US" sz="2000" dirty="0" err="1">
                <a:solidFill>
                  <a:srgbClr val="008000"/>
                </a:solidFill>
                <a:latin typeface="Courier New"/>
                <a:cs typeface="Courier New"/>
              </a:rPr>
              <a:t>JavaPairRDD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&lt;Tuple2&lt;</a:t>
            </a:r>
            <a:r>
              <a:rPr lang="en-US" sz="20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String,Integer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&gt;,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             Tuple2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2000" dirty="0" err="1">
                <a:solidFill>
                  <a:srgbClr val="008000"/>
                </a:solidFill>
                <a:latin typeface="Courier New"/>
                <a:cs typeface="Courier New"/>
              </a:rPr>
              <a:t>Integer</a:t>
            </a:r>
            <a:r>
              <a:rPr lang="en-US" sz="20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,Integer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            &gt;</a:t>
            </a: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-644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792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Operations in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b="1" dirty="0" smtClean="0"/>
              <a:t>Transformations</a:t>
            </a:r>
            <a:endParaRPr lang="en-US" sz="3600" b="1" dirty="0" smtClean="0"/>
          </a:p>
          <a:p>
            <a:pPr lvl="1">
              <a:buFont typeface="Arial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ap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f</a:t>
            </a:r>
            <a:r>
              <a:rPr lang="en-US" sz="2000" dirty="0" smtClean="0"/>
              <a:t>ilter</a:t>
            </a:r>
          </a:p>
          <a:p>
            <a:pPr lvl="1">
              <a:buFont typeface="Arial"/>
              <a:buChar char="•"/>
            </a:pPr>
            <a:r>
              <a:rPr lang="en-US" sz="2000" dirty="0" err="1" smtClean="0"/>
              <a:t>groupBy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Join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…</a:t>
            </a:r>
          </a:p>
          <a:p>
            <a:pPr>
              <a:buFont typeface="Arial"/>
              <a:buChar char="•"/>
            </a:pPr>
            <a:r>
              <a:rPr lang="en-US" sz="2800" b="1" dirty="0" smtClean="0"/>
              <a:t>Actions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count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ollect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ave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…</a:t>
            </a:r>
          </a:p>
          <a:p>
            <a:pPr marL="457200" lvl="1" indent="0">
              <a:buNone/>
            </a:pPr>
            <a:endParaRPr lang="en-US" sz="3000" dirty="0" smtClean="0"/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-34966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379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  <a:endParaRPr lang="en-US" sz="16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9" y="2827793"/>
            <a:ext cx="2137389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853253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5884299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line: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Spark” in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 smtClean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7468" y="1354666"/>
            <a:ext cx="3789332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 smtClean="0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876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Illumina_Template_EXTERNAL_NON-MARKETING_MS2007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2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lluminaTemplateEXTERNAL01_08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3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Illumina_Template_EXTERNAL_NON-MARKETING_MS2007.potx</Template>
  <TotalTime>16842</TotalTime>
  <Words>1241</Words>
  <Application>Microsoft Macintosh PowerPoint</Application>
  <PresentationFormat>On-screen Show (4:3)</PresentationFormat>
  <Paragraphs>297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Illumina_Template_EXTERNAL_NON-MARKETING_MS2007</vt:lpstr>
      <vt:lpstr>4_IlluminaTemplateEXTERNAL01_08</vt:lpstr>
      <vt:lpstr> Introduction to </vt:lpstr>
      <vt:lpstr>What is</vt:lpstr>
      <vt:lpstr>What is</vt:lpstr>
      <vt:lpstr>Architecture of</vt:lpstr>
      <vt:lpstr>What is</vt:lpstr>
      <vt:lpstr>Language Support</vt:lpstr>
      <vt:lpstr>RDDs in</vt:lpstr>
      <vt:lpstr>Operations in</vt:lpstr>
      <vt:lpstr>Working With RDDs</vt:lpstr>
      <vt:lpstr>Key Concepts in Spark</vt:lpstr>
      <vt:lpstr>New DataFrame API</vt:lpstr>
      <vt:lpstr>Transformations &amp; Actions</vt:lpstr>
      <vt:lpstr>Example: Log Mining</vt:lpstr>
      <vt:lpstr>Interactive Shell</vt:lpstr>
      <vt:lpstr>PySpark: interactive shell</vt:lpstr>
      <vt:lpstr>SparkContext (sc)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Word Count in JDK8</vt:lpstr>
      <vt:lpstr>Other Key-Value Operations</vt:lpstr>
      <vt:lpstr>PageRank Performance</vt:lpstr>
      <vt:lpstr>Other Iterative Algorithms</vt:lpstr>
      <vt:lpstr>Conclusion</vt:lpstr>
      <vt:lpstr>SUMMARY: What is Spark?</vt:lpstr>
      <vt:lpstr>Get Started on  Spark</vt:lpstr>
      <vt:lpstr>Demo     of  PySpark</vt:lpstr>
    </vt:vector>
  </TitlesOfParts>
  <Company>Illumina,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mgalligani</dc:creator>
  <cp:lastModifiedBy>Mahmoud Parsian</cp:lastModifiedBy>
  <cp:revision>242</cp:revision>
  <cp:lastPrinted>2014-02-23T08:32:16Z</cp:lastPrinted>
  <dcterms:created xsi:type="dcterms:W3CDTF">2010-03-25T23:49:58Z</dcterms:created>
  <dcterms:modified xsi:type="dcterms:W3CDTF">2015-03-17T04:34:35Z</dcterms:modified>
</cp:coreProperties>
</file>