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9" r:id="rId4"/>
    <p:sldId id="268" r:id="rId5"/>
    <p:sldId id="257" r:id="rId6"/>
    <p:sldId id="260" r:id="rId7"/>
    <p:sldId id="263" r:id="rId8"/>
    <p:sldId id="264" r:id="rId9"/>
    <p:sldId id="265" r:id="rId10"/>
    <p:sldId id="269" r:id="rId11"/>
    <p:sldId id="267" r:id="rId12"/>
    <p:sldId id="270" r:id="rId13"/>
    <p:sldId id="308" r:id="rId14"/>
    <p:sldId id="285" r:id="rId15"/>
    <p:sldId id="286" r:id="rId16"/>
    <p:sldId id="287" r:id="rId17"/>
    <p:sldId id="288" r:id="rId18"/>
    <p:sldId id="306" r:id="rId19"/>
    <p:sldId id="307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9" r:id="rId35"/>
    <p:sldId id="290" r:id="rId36"/>
    <p:sldId id="291" r:id="rId37"/>
    <p:sldId id="292" r:id="rId38"/>
    <p:sldId id="309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261" r:id="rId5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7097" autoAdjust="0"/>
  </p:normalViewPr>
  <p:slideViewPr>
    <p:cSldViewPr snapToGrid="0" snapToObjects="1">
      <p:cViewPr varScale="1">
        <p:scale>
          <a:sx n="86" d="100"/>
          <a:sy n="86" d="100"/>
        </p:scale>
        <p:origin x="-536" y="-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"/>
                  <c:y val="-0.026315789473684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5.194533299851265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5.194533299851265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06618168"/>
        <c:axId val="2106612648"/>
      </c:barChart>
      <c:catAx>
        <c:axId val="2106618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06612648"/>
        <c:crosses val="autoZero"/>
        <c:auto val="1"/>
        <c:lblAlgn val="ctr"/>
        <c:lblOffset val="100"/>
        <c:noMultiLvlLbl val="0"/>
      </c:catAx>
      <c:valAx>
        <c:axId val="2106612648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 </a:t>
                </a:r>
                <a:r>
                  <a:rPr lang="en-US" dirty="0"/>
                  <a:t>time (s)</a:t>
                </a:r>
              </a:p>
            </c:rich>
          </c:tx>
          <c:layout>
            <c:manualLayout>
              <c:xMode val="edge"/>
              <c:yMode val="edge"/>
              <c:x val="0.00927498015677637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661816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9"/>
          <c:y val="0.0907985150504835"/>
          <c:w val="0.535204738751918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210210210210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55373406193078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80.35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0910746812386156"/>
                  <c:y val="-0.03453453453453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795112"/>
        <c:axId val="2108789576"/>
      </c:barChart>
      <c:catAx>
        <c:axId val="2108795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8"/>
              <c:y val="0.8642740772268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8789576"/>
        <c:crosses val="autoZero"/>
        <c:auto val="1"/>
        <c:lblAlgn val="ctr"/>
        <c:lblOffset val="100"/>
        <c:noMultiLvlLbl val="0"/>
      </c:catAx>
      <c:valAx>
        <c:axId val="21087895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689413823272091"/>
              <c:y val="0.1864221702016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8795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"/>
          <c:y val="0.166957216012334"/>
          <c:w val="0.236551209787301"/>
          <c:h val="0.22999917240074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"/>
          <c:y val="0.109570385865619"/>
          <c:w val="0.60874602798576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108736968"/>
        <c:axId val="2108733976"/>
      </c:barChart>
      <c:catAx>
        <c:axId val="2108736968"/>
        <c:scaling>
          <c:orientation val="minMax"/>
        </c:scaling>
        <c:delete val="0"/>
        <c:axPos val="l"/>
        <c:majorTickMark val="out"/>
        <c:minorTickMark val="none"/>
        <c:tickLblPos val="nextTo"/>
        <c:crossAx val="2108733976"/>
        <c:crosses val="autoZero"/>
        <c:auto val="1"/>
        <c:lblAlgn val="ctr"/>
        <c:lblOffset val="100"/>
        <c:noMultiLvlLbl val="0"/>
      </c:catAx>
      <c:valAx>
        <c:axId val="21087339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08736968"/>
        <c:crosses val="autoZero"/>
        <c:crossBetween val="between"/>
        <c:majorUnit val="25.0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2"/>
          <c:y val="0.109570385865619"/>
          <c:w val="0.52609333989501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108704888"/>
        <c:axId val="2108701896"/>
      </c:barChart>
      <c:catAx>
        <c:axId val="2108704888"/>
        <c:scaling>
          <c:orientation val="minMax"/>
        </c:scaling>
        <c:delete val="0"/>
        <c:axPos val="l"/>
        <c:majorTickMark val="out"/>
        <c:minorTickMark val="none"/>
        <c:tickLblPos val="nextTo"/>
        <c:crossAx val="2108701896"/>
        <c:crosses val="autoZero"/>
        <c:auto val="1"/>
        <c:lblAlgn val="ctr"/>
        <c:lblOffset val="100"/>
        <c:noMultiLvlLbl val="0"/>
      </c:catAx>
      <c:valAx>
        <c:axId val="2108701896"/>
        <c:scaling>
          <c:orientation val="minMax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08704888"/>
        <c:crosses val="autoZero"/>
        <c:crossBetween val="between"/>
        <c:majorUnit val="30.0"/>
      </c:valAx>
    </c:plotArea>
    <c:legend>
      <c:legendPos val="r"/>
      <c:layout>
        <c:manualLayout>
          <c:xMode val="edge"/>
          <c:yMode val="edge"/>
          <c:x val="0.811173134608174"/>
          <c:y val="0.0688041182840597"/>
          <c:w val="0.135255436820397"/>
          <c:h val="0.6576770689807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5FE5-3273-A641-8683-1F3C2919BE60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5B260-FE6E-D048-9DA9-096E9E98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Preamble:</a:t>
            </a:r>
          </a:p>
          <a:p>
            <a:r>
              <a:rPr lang="en-US" dirty="0" smtClean="0"/>
              <a:t> * Excited to kick off first day of training</a:t>
            </a:r>
          </a:p>
          <a:p>
            <a:r>
              <a:rPr lang="en-US" dirty="0" smtClean="0"/>
              <a:t> * This first tutorial is about using Spark </a:t>
            </a:r>
            <a:r>
              <a:rPr lang="en-US" b="1" dirty="0" smtClean="0"/>
              <a:t>CORE</a:t>
            </a:r>
          </a:p>
          <a:p>
            <a:r>
              <a:rPr lang="en-US" b="1" dirty="0" smtClean="0"/>
              <a:t> * </a:t>
            </a:r>
            <a:r>
              <a:rPr lang="en-US" b="0" dirty="0" smtClean="0"/>
              <a:t>We’ve got a curriculum jammed packed with material, so let’s go ahead and get started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barrier to entry for working</a:t>
            </a:r>
            <a:r>
              <a:rPr lang="en-US" baseline="0" dirty="0" smtClean="0"/>
              <a:t> with the spark API is minimal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Skip to the next section, go to slide 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7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0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find Project Resources on the Apache Incubator site</a:t>
            </a:r>
          </a:p>
          <a:p>
            <a:r>
              <a:rPr lang="en-US" dirty="0" smtClean="0"/>
              <a:t>You’ll also find information</a:t>
            </a:r>
            <a:r>
              <a:rPr lang="en-US" baseline="0" dirty="0" smtClean="0"/>
              <a:t> about the mailing list there (including archives)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4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most exciting things you’ll find</a:t>
            </a:r>
          </a:p>
          <a:p>
            <a:r>
              <a:rPr lang="en-US" baseline="0" dirty="0" smtClean="0"/>
              <a:t>Growing all the time</a:t>
            </a:r>
          </a:p>
          <a:p>
            <a:r>
              <a:rPr lang="en-US" baseline="0" dirty="0" smtClean="0"/>
              <a:t>NASCAR slide</a:t>
            </a:r>
          </a:p>
          <a:p>
            <a:r>
              <a:rPr lang="en-US" baseline="0" dirty="0" smtClean="0"/>
              <a:t>Including several sponsors of this event are just starting to get involved…</a:t>
            </a:r>
          </a:p>
          <a:p>
            <a:r>
              <a:rPr lang="en-US" baseline="0" dirty="0" smtClean="0"/>
              <a:t>If your logo is not up here, forgive us – it’s hard to keep up!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saw several excellent stories yesterday about how people are using Spark.</a:t>
            </a:r>
          </a:p>
          <a:p>
            <a:r>
              <a:rPr lang="en-US" dirty="0" smtClean="0"/>
              <a:t>Today, we are going to give a number of tutorial talks and hands-on exercises so you can go out and build your own Spark-based applications</a:t>
            </a:r>
          </a:p>
          <a:p>
            <a:r>
              <a:rPr lang="en-US" dirty="0" smtClean="0"/>
              <a:t>We’ll start from the basics,</a:t>
            </a:r>
            <a:r>
              <a:rPr lang="en-US" baseline="0" dirty="0" smtClean="0"/>
              <a:t> and hopefully by the end of the day, you will be well on your way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Generalize</a:t>
            </a:r>
            <a:r>
              <a:rPr lang="en-US" baseline="0" dirty="0" smtClean="0"/>
              <a:t> the map/reduce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RDD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Colloquially referred to as RDDs</a:t>
            </a:r>
          </a:p>
          <a:p>
            <a:r>
              <a:rPr lang="en-US" dirty="0" smtClean="0"/>
              <a:t> (e.g. caching in RAM)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Lazy operations to build RDDs from other RDDs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 a result or write it to storage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Gracefully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4041310" y="1971041"/>
            <a:ext cx="4877966" cy="2660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40" y="1084862"/>
            <a:ext cx="7772400" cy="657931"/>
          </a:xfrm>
        </p:spPr>
        <p:txBody>
          <a:bodyPr lIns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40" y="1742793"/>
            <a:ext cx="6400800" cy="593254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7924800" y="5015535"/>
            <a:ext cx="1177356" cy="6421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5B3DB38B-F70D-144F-89B7-4167F0040C6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D105E92A-1E01-7944-A861-7A5F229C6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inyurl.com/spark-em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jpeg"/><Relationship Id="rId14" Type="http://schemas.openxmlformats.org/officeDocument/2006/relationships/image" Target="../media/image15.gif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8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444" y="1070264"/>
            <a:ext cx="7772400" cy="657931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Using Apache Spark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 McDonough - Databricks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7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860"/>
            <a:ext cx="8305800" cy="347325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information that can be used to efficiently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13" y="2777895"/>
            <a:ext cx="7746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latin typeface="Lucida Console"/>
                <a:cs typeface="Lucida Console"/>
              </a:rPr>
              <a:t>msgs</a:t>
            </a:r>
            <a:r>
              <a:rPr lang="en-US" sz="1700" dirty="0" smtClean="0">
                <a:latin typeface="Lucida Console"/>
                <a:cs typeface="Lucida Console"/>
              </a:rPr>
              <a:t> = </a:t>
            </a:r>
            <a:r>
              <a:rPr lang="en-US" sz="1700" dirty="0" err="1" smtClean="0">
                <a:latin typeface="Lucida Console"/>
                <a:cs typeface="Lucida Console"/>
              </a:rPr>
              <a:t>textFile.</a:t>
            </a:r>
            <a:r>
              <a:rPr lang="en-US" sz="17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700" dirty="0" smtClean="0">
                <a:latin typeface="Lucida Console"/>
                <a:cs typeface="Lucida Console"/>
              </a:rPr>
              <a:t>(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7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700" dirty="0" smtClean="0">
                <a:latin typeface="Lucida Console"/>
                <a:cs typeface="Lucida Console"/>
              </a:rPr>
              <a:t>               .</a:t>
            </a:r>
            <a:r>
              <a:rPr lang="en-US" sz="17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 smtClean="0">
                <a:latin typeface="Lucida Console"/>
                <a:cs typeface="Lucida Console"/>
              </a:rPr>
              <a:t>(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700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448665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5" y="448665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9150" y="4579763"/>
            <a:ext cx="2499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filter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</a:t>
            </a:r>
            <a:r>
              <a:rPr lang="en-US" sz="2000" dirty="0" err="1" smtClean="0">
                <a:latin typeface="Corbel"/>
                <a:cs typeface="Corbel"/>
              </a:rPr>
              <a:t>startsWith</a:t>
            </a:r>
            <a:r>
              <a:rPr lang="en-US" sz="2000" dirty="0" smtClean="0">
                <a:latin typeface="Corbel"/>
                <a:cs typeface="Corbel"/>
              </a:rPr>
              <a:t>(…))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21175" y="4579763"/>
            <a:ext cx="183951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map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split(...))</a:t>
            </a:r>
            <a:endParaRPr lang="en-US"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2917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Support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5668441" y="1327346"/>
            <a:ext cx="3388341" cy="3655217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 smtClean="0"/>
              <a:t>Python, </a:t>
            </a:r>
            <a:r>
              <a:rPr lang="en-US" sz="2000" dirty="0" err="1" smtClean="0"/>
              <a:t>Scala</a:t>
            </a:r>
            <a:r>
              <a:rPr lang="en-US" sz="2000" dirty="0" smtClean="0"/>
              <a:t>, &amp; Java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Interactive Shells</a:t>
            </a:r>
            <a:endParaRPr lang="en-US" sz="2000" b="1" dirty="0" smtClean="0"/>
          </a:p>
          <a:p>
            <a:pPr marL="174625" indent="-174625"/>
            <a:r>
              <a:rPr lang="en-US" sz="2000" dirty="0" smtClean="0"/>
              <a:t>Python &amp; </a:t>
            </a:r>
            <a:r>
              <a:rPr lang="en-US" sz="2000" dirty="0" err="1" smtClean="0"/>
              <a:t>Scala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 smtClean="0"/>
              <a:t>Java &amp; </a:t>
            </a:r>
            <a:r>
              <a:rPr lang="en-US" sz="2000" dirty="0" err="1" smtClean="0"/>
              <a:t>Scala</a:t>
            </a:r>
            <a:r>
              <a:rPr lang="en-US" sz="2000" dirty="0" smtClean="0"/>
              <a:t> are faster due to static typing</a:t>
            </a:r>
          </a:p>
          <a:p>
            <a:pPr marL="174625" indent="-174625"/>
            <a:r>
              <a:rPr lang="en-US" sz="2000" dirty="0" smtClean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463766" y="1312263"/>
            <a:ext cx="5120944" cy="969872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FF6600"/>
                </a:solidFill>
              </a:rPr>
              <a:t>Python</a:t>
            </a:r>
            <a:endParaRPr lang="en-US" sz="140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 smtClean="0">
                <a:latin typeface="Lucida Console"/>
                <a:cs typeface="Lucida Console"/>
              </a:rPr>
              <a:t>lines </a:t>
            </a:r>
            <a:r>
              <a:rPr lang="en-US" sz="1400" dirty="0">
                <a:latin typeface="Lucida Console"/>
                <a:cs typeface="Lucida Console"/>
              </a:rPr>
              <a:t>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“ERROR”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r>
              <a:rPr lang="en-US" sz="1400" dirty="0">
                <a:latin typeface="Lucida Console"/>
                <a:cs typeface="Lucida Console"/>
              </a:rPr>
              <a:t>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61065" y="2471909"/>
            <a:ext cx="5123645" cy="10488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err="1" smtClean="0">
                <a:solidFill>
                  <a:srgbClr val="FF6600"/>
                </a:solidFill>
              </a:rPr>
              <a:t>Scala</a:t>
            </a:r>
            <a:endParaRPr lang="en-US" sz="1400" dirty="0" smtClean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 smtClean="0">
                <a:latin typeface="Lucida Console"/>
                <a:cs typeface="Lucida Console"/>
              </a:rPr>
              <a:t>val</a:t>
            </a:r>
            <a:r>
              <a:rPr lang="en-US" sz="1400" dirty="0" smtClean="0">
                <a:latin typeface="Lucida Console"/>
                <a:cs typeface="Lucida Console"/>
              </a:rPr>
              <a:t>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1057" y="3698577"/>
            <a:ext cx="5123653" cy="18140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smtClean="0">
                <a:solidFill>
                  <a:srgbClr val="FF6600"/>
                </a:solidFill>
              </a:rPr>
              <a:t>Java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dirty="0" err="1" smtClean="0">
                <a:latin typeface="Lucida Console"/>
                <a:cs typeface="Lucida Console"/>
              </a:rPr>
              <a:t>JavaRDD</a:t>
            </a:r>
            <a:r>
              <a:rPr lang="en-US" sz="1400" dirty="0" smtClean="0">
                <a:latin typeface="Lucida Console"/>
                <a:cs typeface="Lucida Console"/>
              </a:rPr>
              <a:t>&lt;String&gt;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b="1" dirty="0" smtClean="0">
                <a:latin typeface="Lucida Console"/>
                <a:cs typeface="Lucida Console"/>
              </a:rPr>
              <a:t>new</a:t>
            </a:r>
            <a:r>
              <a:rPr lang="en-US" sz="1400" dirty="0" smtClean="0">
                <a:latin typeface="Lucida Console"/>
                <a:cs typeface="Lucida Console"/>
              </a:rPr>
              <a:t> Function&lt;String, Boolean&gt;() 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Boolean call(String s) 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</a:t>
            </a:r>
            <a:r>
              <a:rPr lang="en-US" sz="1400" b="1" dirty="0" smtClean="0">
                <a:latin typeface="Lucida Console"/>
                <a:cs typeface="Lucida Console"/>
              </a:rPr>
              <a:t>return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s.contains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“error”</a:t>
            </a:r>
            <a:r>
              <a:rPr lang="en-US" sz="1400" dirty="0" smtClean="0">
                <a:latin typeface="Lucida Console"/>
                <a:cs typeface="Lucida Console"/>
              </a:rPr>
              <a:t>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}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}).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80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Fastest Way to Learn Spark</a:t>
            </a:r>
          </a:p>
          <a:p>
            <a:r>
              <a:rPr lang="en-US" dirty="0" smtClean="0"/>
              <a:t>Available in Python and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Runs as an application on an existing Spark Cluster…</a:t>
            </a:r>
          </a:p>
          <a:p>
            <a:r>
              <a:rPr lang="en-US" dirty="0" smtClean="0"/>
              <a:t>OR Can run locally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69" y="1707917"/>
            <a:ext cx="4503381" cy="25447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41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484"/>
            <a:ext cx="8229600" cy="952500"/>
          </a:xfrm>
        </p:spPr>
        <p:txBody>
          <a:bodyPr/>
          <a:lstStyle/>
          <a:p>
            <a:r>
              <a:rPr lang="en-US" dirty="0" smtClean="0"/>
              <a:t>Administrative GUIs</a:t>
            </a:r>
            <a:endParaRPr lang="en-US" dirty="0"/>
          </a:p>
        </p:txBody>
      </p:sp>
      <p:sp>
        <p:nvSpPr>
          <p:cNvPr id="3" name="Shape 280"/>
          <p:cNvSpPr/>
          <p:nvPr/>
        </p:nvSpPr>
        <p:spPr>
          <a:xfrm>
            <a:off x="463276" y="1487316"/>
            <a:ext cx="7570432" cy="37897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5" name="Shape 327"/>
          <p:cNvSpPr/>
          <p:nvPr/>
        </p:nvSpPr>
        <p:spPr>
          <a:xfrm>
            <a:off x="3099483" y="1866864"/>
            <a:ext cx="7488920" cy="3789745"/>
          </a:xfrm>
          <a:prstGeom prst="rect">
            <a:avLst/>
          </a:prstGeom>
          <a:blipFill>
            <a:blip r:embed="rId3"/>
            <a:srcRect/>
            <a:stretch>
              <a:fillRect b="-10472"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/>
          <p:cNvSpPr txBox="1"/>
          <p:nvPr/>
        </p:nvSpPr>
        <p:spPr>
          <a:xfrm>
            <a:off x="463276" y="1049984"/>
            <a:ext cx="476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http://&lt;Standalone Master&gt;:8080 (by default)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884" y="5007012"/>
            <a:ext cx="1857851" cy="299245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8" idx="0"/>
          </p:cNvCxnSpPr>
          <p:nvPr/>
        </p:nvCxnSpPr>
        <p:spPr>
          <a:xfrm rot="5400000" flipH="1" flipV="1">
            <a:off x="1204865" y="2372525"/>
            <a:ext cx="2763432" cy="2505542"/>
          </a:xfrm>
          <a:prstGeom prst="bentConnector3">
            <a:avLst>
              <a:gd name="adj1" fmla="val 84864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6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5075550" cy="37716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Spark runs as a library in your program (1 instance per app)</a:t>
            </a:r>
          </a:p>
          <a:p>
            <a:r>
              <a:rPr lang="en-US" dirty="0" smtClean="0"/>
              <a:t>Runs tasks locally or on cluster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, YARN or standalone mode</a:t>
            </a:r>
          </a:p>
          <a:p>
            <a:r>
              <a:rPr lang="en-US" dirty="0" smtClean="0"/>
              <a:t>Accesses storage systems via Hadoop </a:t>
            </a:r>
            <a:r>
              <a:rPr lang="en-US" dirty="0" err="1" smtClean="0"/>
              <a:t>InputFormat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HBase</a:t>
            </a:r>
            <a:r>
              <a:rPr lang="en-US" dirty="0" smtClean="0"/>
              <a:t>, HDFS, S3,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5408" y="1334508"/>
            <a:ext cx="2315962" cy="7886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900" dirty="0" smtClean="0"/>
              <a:t>Your application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6758459" y="1698179"/>
            <a:ext cx="1803175" cy="3735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err="1" smtClean="0"/>
              <a:t>SparkContext</a:t>
            </a:r>
            <a:endParaRPr lang="en-US" sz="1900" dirty="0"/>
          </a:p>
        </p:txBody>
      </p:sp>
      <p:sp>
        <p:nvSpPr>
          <p:cNvPr id="6" name="Rectangle 5"/>
          <p:cNvSpPr/>
          <p:nvPr/>
        </p:nvSpPr>
        <p:spPr>
          <a:xfrm>
            <a:off x="7765975" y="2404933"/>
            <a:ext cx="1143000" cy="612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Local threads</a:t>
            </a:r>
            <a:endParaRPr lang="en-US" sz="1900" dirty="0"/>
          </a:p>
        </p:txBody>
      </p:sp>
      <p:sp>
        <p:nvSpPr>
          <p:cNvPr id="7" name="Rectangle 6"/>
          <p:cNvSpPr/>
          <p:nvPr/>
        </p:nvSpPr>
        <p:spPr>
          <a:xfrm>
            <a:off x="6328500" y="2401443"/>
            <a:ext cx="1143000" cy="612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Cluster manager</a:t>
            </a:r>
            <a:endParaRPr lang="en-US" sz="1900" dirty="0"/>
          </a:p>
        </p:txBody>
      </p:sp>
      <p:sp>
        <p:nvSpPr>
          <p:cNvPr id="8" name="Rectangle 7"/>
          <p:cNvSpPr/>
          <p:nvPr/>
        </p:nvSpPr>
        <p:spPr>
          <a:xfrm>
            <a:off x="5701683" y="3298733"/>
            <a:ext cx="1101866" cy="857955"/>
          </a:xfrm>
          <a:prstGeom prst="rect">
            <a:avLst/>
          </a:prstGeom>
          <a:solidFill>
            <a:srgbClr val="604A7B"/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900" dirty="0" smtClean="0"/>
              <a:t>Worker</a:t>
            </a:r>
            <a:endParaRPr lang="en-US" sz="1900" dirty="0"/>
          </a:p>
        </p:txBody>
      </p:sp>
      <p:sp>
        <p:nvSpPr>
          <p:cNvPr id="11" name="Rectangle 10"/>
          <p:cNvSpPr/>
          <p:nvPr/>
        </p:nvSpPr>
        <p:spPr>
          <a:xfrm>
            <a:off x="5748422" y="3684396"/>
            <a:ext cx="1010036" cy="380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800" dirty="0" smtClean="0"/>
              <a:t>Spark executor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991230" y="3298733"/>
            <a:ext cx="1113573" cy="857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900" dirty="0" smtClean="0"/>
              <a:t>Worker</a:t>
            </a:r>
            <a:endParaRPr lang="en-US" sz="1900" dirty="0"/>
          </a:p>
        </p:txBody>
      </p:sp>
      <p:sp>
        <p:nvSpPr>
          <p:cNvPr id="13" name="Rectangle 12"/>
          <p:cNvSpPr/>
          <p:nvPr/>
        </p:nvSpPr>
        <p:spPr>
          <a:xfrm>
            <a:off x="7055383" y="3684396"/>
            <a:ext cx="1010036" cy="380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800" dirty="0" smtClean="0"/>
              <a:t>Spark executor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5697014" y="4402471"/>
            <a:ext cx="3211961" cy="4098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HDFS or other storage</a:t>
            </a:r>
            <a:endParaRPr lang="en-US" sz="1900" dirty="0"/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6900000" y="2071743"/>
            <a:ext cx="760046" cy="32970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7660047" y="2071743"/>
            <a:ext cx="677429" cy="33319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6252616" y="3014193"/>
            <a:ext cx="647384" cy="28454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6900000" y="3014193"/>
            <a:ext cx="648016" cy="28454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6253440" y="4065198"/>
            <a:ext cx="0" cy="3143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</p:cNvCxnSpPr>
          <p:nvPr/>
        </p:nvCxnSpPr>
        <p:spPr>
          <a:xfrm>
            <a:off x="7560401" y="4065198"/>
            <a:ext cx="2842" cy="3143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27975" y="3017683"/>
            <a:ext cx="0" cy="138478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2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457200" y="484990"/>
            <a:ext cx="8229600" cy="9525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70892" y="1639495"/>
            <a:ext cx="3158109" cy="3587303"/>
          </a:xfrm>
        </p:spPr>
        <p:txBody>
          <a:bodyPr>
            <a:normAutofit fontScale="92500"/>
          </a:bodyPr>
          <a:lstStyle/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General task graphs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Automatically pipelines functions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Data locality aware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 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495353" y="5215469"/>
            <a:ext cx="393158" cy="2142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5728" y="5158618"/>
            <a:ext cx="189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cached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partition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7898" y="5089670"/>
            <a:ext cx="450658" cy="498331"/>
            <a:chOff x="4181818" y="5897146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72880" y="5158618"/>
            <a:ext cx="79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RDD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29001" y="1678924"/>
            <a:ext cx="5376333" cy="3147865"/>
            <a:chOff x="3392904" y="2014709"/>
            <a:chExt cx="5412429" cy="3777438"/>
          </a:xfrm>
        </p:grpSpPr>
        <p:sp>
          <p:nvSpPr>
            <p:cNvPr id="171" name="Rounded Rectangle 170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24962" y="4619577"/>
              <a:ext cx="55521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738265" y="5212419"/>
              <a:ext cx="63852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filter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20829" y="3152411"/>
              <a:ext cx="10038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7742274" y="5292287"/>
              <a:ext cx="89939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30440" y="3085507"/>
              <a:ext cx="89825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62736" y="5265555"/>
              <a:ext cx="91278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09961" y="2147424"/>
              <a:ext cx="39491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012123" y="2098486"/>
              <a:ext cx="38515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01081" y="3674323"/>
              <a:ext cx="38424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4140" y="3674323"/>
              <a:ext cx="403197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41541" y="3665799"/>
              <a:ext cx="37539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754072" y="2822947"/>
              <a:ext cx="36450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02" name="Straight Arrow Connector 201"/>
            <p:cNvCxnSpPr>
              <a:stCxn id="90" idx="3"/>
              <a:endCxn id="182" idx="1"/>
            </p:cNvCxnSpPr>
            <p:nvPr/>
          </p:nvCxnSpPr>
          <p:spPr>
            <a:xfrm>
              <a:off x="5636554" y="4414590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89" idx="3"/>
              <a:endCxn id="181" idx="1"/>
            </p:cNvCxnSpPr>
            <p:nvPr/>
          </p:nvCxnSpPr>
          <p:spPr>
            <a:xfrm>
              <a:off x="5636554" y="4067235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91" idx="3"/>
              <a:endCxn id="183" idx="1"/>
            </p:cNvCxnSpPr>
            <p:nvPr/>
          </p:nvCxnSpPr>
          <p:spPr>
            <a:xfrm>
              <a:off x="5636554" y="4751372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92" idx="3"/>
              <a:endCxn id="184" idx="1"/>
            </p:cNvCxnSpPr>
            <p:nvPr/>
          </p:nvCxnSpPr>
          <p:spPr>
            <a:xfrm>
              <a:off x="5636554" y="5098727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7" name="Rounded Rectangle 96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02" name="Straight Arrow Connector 101"/>
            <p:cNvCxnSpPr>
              <a:stCxn id="99" idx="3"/>
              <a:endCxn id="90" idx="1"/>
            </p:cNvCxnSpPr>
            <p:nvPr/>
          </p:nvCxnSpPr>
          <p:spPr>
            <a:xfrm>
              <a:off x="4425663" y="4414590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98" idx="3"/>
              <a:endCxn id="89" idx="1"/>
            </p:cNvCxnSpPr>
            <p:nvPr/>
          </p:nvCxnSpPr>
          <p:spPr>
            <a:xfrm>
              <a:off x="4425663" y="4067235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4" name="Straight Arrow Connector 103"/>
            <p:cNvCxnSpPr>
              <a:stCxn id="100" idx="3"/>
              <a:endCxn id="91" idx="1"/>
            </p:cNvCxnSpPr>
            <p:nvPr/>
          </p:nvCxnSpPr>
          <p:spPr>
            <a:xfrm>
              <a:off x="4425663" y="4751372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101" idx="3"/>
              <a:endCxn id="92" idx="1"/>
            </p:cNvCxnSpPr>
            <p:nvPr/>
          </p:nvCxnSpPr>
          <p:spPr>
            <a:xfrm>
              <a:off x="4425663" y="5098727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558939" y="5209465"/>
              <a:ext cx="61560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3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Controllable partitioning</a:t>
            </a:r>
          </a:p>
          <a:p>
            <a:pPr lvl="1"/>
            <a:r>
              <a:rPr lang="en-US" smtClean="0"/>
              <a:t>Speed up joins against a dataset</a:t>
            </a:r>
          </a:p>
          <a:p>
            <a:r>
              <a:rPr lang="en-US" smtClean="0"/>
              <a:t>Controllable storage formats</a:t>
            </a:r>
          </a:p>
          <a:p>
            <a:pPr lvl="1"/>
            <a:r>
              <a:rPr lang="en-US" smtClean="0"/>
              <a:t>Keep data serialized for efficiency, replicate to multiple nodes, cache on disk</a:t>
            </a:r>
          </a:p>
          <a:p>
            <a:r>
              <a:rPr lang="en-US" smtClean="0"/>
              <a:t>Shared variables: broadcasts, accumulators</a:t>
            </a:r>
          </a:p>
          <a:p>
            <a:r>
              <a:rPr lang="en-US" smtClean="0"/>
              <a:t>See online docs for details!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7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pass </a:t>
            </a:r>
            <a:r>
              <a:rPr lang="en-US" sz="2600" dirty="0">
                <a:latin typeface="Consolas"/>
                <a:cs typeface="Consolas"/>
              </a:rPr>
              <a:t>local</a:t>
            </a:r>
            <a:r>
              <a:rPr lang="en-US" dirty="0" smtClean="0"/>
              <a:t> or </a:t>
            </a:r>
            <a:r>
              <a:rPr lang="en-US" sz="2600" dirty="0">
                <a:latin typeface="Consolas"/>
                <a:cs typeface="Consolas"/>
              </a:rPr>
              <a:t>local[k]</a:t>
            </a:r>
            <a:r>
              <a:rPr lang="en-US" dirty="0" smtClean="0"/>
              <a:t> as master URL</a:t>
            </a:r>
          </a:p>
          <a:p>
            <a:r>
              <a:rPr lang="en-US" dirty="0" smtClean="0"/>
              <a:t>Debug using local debuggers</a:t>
            </a:r>
          </a:p>
          <a:p>
            <a:pPr lvl="1"/>
            <a:r>
              <a:rPr lang="en-US" dirty="0" smtClean="0"/>
              <a:t>For Java / </a:t>
            </a:r>
            <a:r>
              <a:rPr lang="en-US" dirty="0" err="1" smtClean="0"/>
              <a:t>Scala</a:t>
            </a:r>
            <a:r>
              <a:rPr lang="en-US" dirty="0" smtClean="0"/>
              <a:t>, just run your program in a debugger</a:t>
            </a:r>
          </a:p>
          <a:p>
            <a:pPr lvl="1"/>
            <a:r>
              <a:rPr lang="en-US" dirty="0" smtClean="0"/>
              <a:t>For Python, use an attachable debugger (e.g. </a:t>
            </a:r>
            <a:r>
              <a:rPr lang="en-US" dirty="0" err="1" smtClean="0"/>
              <a:t>PyDev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for development &amp; unit tests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9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Easiest way to launch is EC2: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        ./spark-ec2 -k keypair –i id_rsa.pem –s slaves \</a:t>
            </a:r>
            <a:br>
              <a:rPr lang="en-US" smtClean="0"/>
            </a:br>
            <a:r>
              <a:rPr lang="en-US" smtClean="0"/>
              <a:t>       [launch|stop|start|destroy] clusterName</a:t>
            </a:r>
          </a:p>
          <a:p>
            <a:r>
              <a:rPr lang="en-US" smtClean="0"/>
              <a:t>Several options for private clusters:</a:t>
            </a:r>
          </a:p>
          <a:p>
            <a:pPr lvl="1"/>
            <a:r>
              <a:rPr lang="en-US" smtClean="0"/>
              <a:t>Standalone mode (similar to Hadoop’s deploy scripts)</a:t>
            </a:r>
          </a:p>
          <a:p>
            <a:pPr lvl="1"/>
            <a:r>
              <a:rPr lang="en-US" smtClean="0"/>
              <a:t>Mesos</a:t>
            </a:r>
          </a:p>
          <a:p>
            <a:pPr lvl="1"/>
            <a:r>
              <a:rPr lang="en-US" smtClean="0"/>
              <a:t>Hadoop YARN</a:t>
            </a:r>
          </a:p>
          <a:p>
            <a:r>
              <a:rPr lang="en-US" smtClean="0"/>
              <a:t>Amazon EMR: </a:t>
            </a:r>
            <a:r>
              <a:rPr lang="en-US" smtClean="0">
                <a:hlinkClick r:id="rId2"/>
              </a:rPr>
              <a:t>tinyurl.com/spark-emr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66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64" y="369974"/>
            <a:ext cx="8229600" cy="952500"/>
          </a:xfrm>
        </p:spPr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4151" y="1956973"/>
            <a:ext cx="4174599" cy="2899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spark.incubator.apache.org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/apache/incubator-spark</a:t>
            </a:r>
          </a:p>
          <a:p>
            <a:pPr marL="0" indent="0" algn="ctr"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user@spark.incubator.apache.org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59" y="4828391"/>
            <a:ext cx="2073197" cy="449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895" y="619078"/>
            <a:ext cx="4796695" cy="501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32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4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en-US" dirty="0" smtClean="0"/>
              <a:t>Using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Launching:</a:t>
            </a:r>
          </a:p>
          <a:p>
            <a:pPr marL="0" indent="0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Modes: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7196" y="3751867"/>
            <a:ext cx="80796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MASTER=local    ./spark-shell   </a:t>
            </a:r>
            <a:r>
              <a:rPr lang="en-US" sz="2000" dirty="0">
                <a:solidFill>
                  <a:srgbClr val="008040"/>
                </a:solidFill>
                <a:latin typeface="Lucida Console"/>
                <a:cs typeface="Lucida Console"/>
              </a:rPr>
              <a:t># local, 1 thread</a:t>
            </a:r>
            <a:br>
              <a:rPr lang="en-US" sz="20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MASTER=local[2] ./spark-shell   </a:t>
            </a:r>
            <a:r>
              <a:rPr lang="en-US" sz="2000" dirty="0">
                <a:solidFill>
                  <a:srgbClr val="008040"/>
                </a:solidFill>
                <a:latin typeface="Lucida Console"/>
                <a:cs typeface="Lucida Console"/>
              </a:rPr>
              <a:t># local, 2 threads</a:t>
            </a:r>
            <a:br>
              <a:rPr lang="en-US" sz="20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2000" dirty="0">
                <a:latin typeface="Lucida Console"/>
                <a:cs typeface="Lucida Console"/>
              </a:rPr>
              <a:t>MASTER=spark://</a:t>
            </a:r>
            <a:r>
              <a:rPr lang="en-US" sz="2000" dirty="0" err="1">
                <a:latin typeface="Lucida Console"/>
                <a:cs typeface="Lucida Console"/>
              </a:rPr>
              <a:t>host:port</a:t>
            </a:r>
            <a:r>
              <a:rPr lang="en-US" sz="2000" dirty="0">
                <a:latin typeface="Lucida Console"/>
                <a:cs typeface="Lucida Console"/>
              </a:rPr>
              <a:t> ./spark-shell  </a:t>
            </a:r>
            <a:r>
              <a:rPr lang="en-US" sz="2000" dirty="0">
                <a:solidFill>
                  <a:srgbClr val="008040"/>
                </a:solidFill>
                <a:latin typeface="Lucida Console"/>
                <a:cs typeface="Lucida Console"/>
              </a:rPr>
              <a:t># cluster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196" y="188800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spark-shell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Lucida Console"/>
                <a:cs typeface="Lucida Console"/>
              </a:rPr>
              <a:t>pyspark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 (IPYTHON=1)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28" y="1181366"/>
            <a:ext cx="3698840" cy="20901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75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 to Spark functionality</a:t>
            </a:r>
          </a:p>
          <a:p>
            <a:r>
              <a:rPr lang="en-US" dirty="0"/>
              <a:t>Available in shell as variable </a:t>
            </a:r>
            <a:r>
              <a:rPr lang="en-US" sz="4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4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r>
              <a:rPr lang="en-US" dirty="0">
                <a:cs typeface="Lucida Console"/>
              </a:rPr>
              <a:t>In standalone programs, you’d make your own (see later for details</a:t>
            </a:r>
            <a:r>
              <a:rPr lang="en-US" dirty="0" smtClean="0">
                <a:cs typeface="Lucida Console"/>
              </a:rPr>
              <a:t>)</a:t>
            </a:r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2132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4483"/>
            <a:ext cx="8520745" cy="3517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sc.textFile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Use existing </a:t>
            </a:r>
            <a:r>
              <a:rPr lang="en-US" sz="21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Hadoop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  <a:r>
              <a:rPr lang="en-US" sz="21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InputFormat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(</a:t>
            </a:r>
            <a:r>
              <a:rPr lang="en-US" sz="2100" dirty="0" smtClean="0">
                <a:solidFill>
                  <a:srgbClr val="008000"/>
                </a:solidFill>
                <a:latin typeface="Lucida Console"/>
                <a:cs typeface="Lucida Console"/>
              </a:rPr>
              <a:t>Java/</a:t>
            </a:r>
            <a:r>
              <a:rPr lang="en-US" sz="2100" dirty="0" err="1" smtClean="0">
                <a:solidFill>
                  <a:srgbClr val="008000"/>
                </a:solidFill>
                <a:latin typeface="Lucida Console"/>
                <a:cs typeface="Lucida Console"/>
              </a:rPr>
              <a:t>Scala</a:t>
            </a:r>
            <a:r>
              <a:rPr lang="en-US" sz="2100" dirty="0" smtClean="0">
                <a:solidFill>
                  <a:srgbClr val="008000"/>
                </a:solidFill>
                <a:latin typeface="Lucida Console"/>
                <a:cs typeface="Lucida Console"/>
              </a:rPr>
              <a:t> only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sc.hadoopFile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err="1" smtClean="0">
                <a:latin typeface="Lucida Console"/>
                <a:cs typeface="Lucida Console"/>
              </a:rPr>
              <a:t>keyClass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valClass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inputFmt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conf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9969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3" y="1328391"/>
            <a:ext cx="8954223" cy="3815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</a:t>
            </a:r>
            <a:r>
              <a:rPr lang="en-US" sz="2100" dirty="0" smtClean="0">
                <a:latin typeface="Lucida Console"/>
                <a:cs typeface="Lucida Console"/>
              </a:rPr>
              <a:t> = </a:t>
            </a:r>
            <a:r>
              <a:rPr lang="en-US" sz="2100" dirty="0" err="1" smtClean="0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  <a:br>
              <a:rPr lang="en-US" sz="2100" dirty="0" smtClean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smtClean="0">
                <a:latin typeface="Lucida Console"/>
                <a:cs typeface="Lucida Console"/>
              </a:rPr>
              <a:t>squares = </a:t>
            </a: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 smtClean="0">
                <a:latin typeface="Lucida Console"/>
                <a:cs typeface="Lucida Console"/>
              </a:rPr>
              <a:t>) 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smtClean="0">
                <a:latin typeface="Lucida Console"/>
                <a:cs typeface="Lucida Console"/>
              </a:rPr>
              <a:t>even = </a:t>
            </a:r>
            <a:r>
              <a:rPr lang="en-US" sz="2100" dirty="0" err="1" smtClean="0">
                <a:latin typeface="Lucida Console"/>
                <a:cs typeface="Lucida Console"/>
              </a:rPr>
              <a:t>squares.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 smtClean="0">
                <a:latin typeface="Lucida Console"/>
                <a:cs typeface="Lucida Console"/>
              </a:rPr>
              <a:t>)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=&gt; 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range(x)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21751" y="4939885"/>
            <a:ext cx="2963857" cy="612908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FF6600"/>
                </a:solidFill>
              </a:rPr>
              <a:t>Range object (sequence of numbers 0, 1, …, x-1)</a:t>
            </a:r>
            <a:endParaRPr lang="en-US" sz="21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4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8229600" cy="952500"/>
          </a:xfrm>
        </p:spPr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382000" cy="41895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>
                <a:latin typeface="Lucida Console"/>
                <a:cs typeface="Lucida Console"/>
              </a:rPr>
              <a:t>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  <a:r>
              <a:rPr lang="en-US" sz="2100" dirty="0">
                <a:latin typeface="Lucida Console"/>
                <a:cs typeface="Lucida Console"/>
              </a:rPr>
              <a:t/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latin typeface="Lucida Console"/>
                <a:cs typeface="Lucida Console"/>
              </a:rPr>
              <a:t>)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 smtClean="0">
                <a:latin typeface="Lucida Console"/>
                <a:cs typeface="Lucida Console"/>
              </a:rPr>
              <a:t>(2) 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Count number of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elements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 smtClean="0">
                <a:latin typeface="Lucida Console"/>
                <a:cs typeface="Lucida Console"/>
              </a:rPr>
              <a:t>)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Write elements to a text file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8932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sz="4800" dirty="0" smtClean="0"/>
              <a:t>Working with Key-Value Pairs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29" y="1184394"/>
            <a:ext cx="7720419" cy="79736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 smtClean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2" y="2124274"/>
            <a:ext cx="6039017" cy="35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 smtClean="0">
                <a:latin typeface="Consolas"/>
                <a:cs typeface="Consolas"/>
              </a:rPr>
              <a:t>pair </a:t>
            </a:r>
            <a:r>
              <a:rPr lang="en-US" sz="2000" dirty="0">
                <a:latin typeface="Consolas"/>
                <a:cs typeface="Consolas"/>
              </a:rPr>
              <a:t>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</a:t>
            </a:r>
            <a:r>
              <a:rPr lang="en-US" sz="2000" dirty="0" smtClean="0">
                <a:latin typeface="Consolas"/>
                <a:cs typeface="Consolas"/>
              </a:rPr>
              <a:t>	pair</a:t>
            </a:r>
            <a:r>
              <a:rPr lang="en-US" sz="2000" dirty="0">
                <a:latin typeface="Consolas"/>
                <a:cs typeface="Consolas"/>
              </a:rPr>
              <a:t>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 err="1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		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	</a:t>
            </a:r>
            <a:r>
              <a:rPr lang="en-US" sz="2000" dirty="0">
                <a:latin typeface="Consolas"/>
                <a:cs typeface="Consolas"/>
              </a:rPr>
              <a:t>Tuple2 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		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Some Key-Value Operations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865"/>
            <a:ext cx="8318975" cy="351763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smtClean="0">
                <a:latin typeface="Lucida Console"/>
                <a:cs typeface="Lucida Console"/>
              </a:rPr>
              <a:t>pets = </a:t>
            </a:r>
            <a:r>
              <a:rPr lang="en-US" sz="1900" dirty="0" err="1" smtClean="0">
                <a:latin typeface="Lucida Console"/>
                <a:cs typeface="Lucida Console"/>
              </a:rPr>
              <a:t>sc.parallelize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[(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 smtClean="0">
                <a:latin typeface="Lucida Console"/>
                <a:cs typeface="Lucida Console"/>
              </a:rPr>
              <a:t>, 1), 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 smtClean="0">
                <a:latin typeface="Lucida Console"/>
                <a:cs typeface="Lucida Console"/>
              </a:rPr>
              <a:t>, 1), 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 smtClean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 smtClean="0">
                <a:latin typeface="Lucida Console"/>
                <a:cs typeface="Lucida Console"/>
              </a:rPr>
              <a:t>)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               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 smtClean="0">
                <a:latin typeface="Lucida Console"/>
                <a:cs typeface="Lucida Console"/>
              </a:rPr>
              <a:t>()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[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 smtClean="0">
                <a:latin typeface="Lucida Console"/>
                <a:cs typeface="Lucida Console"/>
              </a:rPr>
              <a:t>() 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  <a:p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err="1" smtClean="0">
                <a:latin typeface="Lucida Console"/>
                <a:cs typeface="Lucida Console"/>
              </a:rPr>
              <a:t>reduceByKey</a:t>
            </a:r>
            <a:r>
              <a:rPr lang="en-US" sz="3000" dirty="0" smtClean="0">
                <a:cs typeface="Lucida Console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154984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21590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 smtClean="0">
                <a:latin typeface="Lucida Console"/>
                <a:cs typeface="Lucida Console"/>
              </a:rPr>
              <a:t>lines = </a:t>
            </a:r>
            <a:r>
              <a:rPr lang="en-US" sz="1800" dirty="0" err="1" smtClean="0">
                <a:latin typeface="Lucida Console"/>
                <a:cs typeface="Lucida Console"/>
              </a:rPr>
              <a:t>sc.textFile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 smtClean="0">
                <a:latin typeface="Lucida Console"/>
                <a:cs typeface="Lucida Console"/>
              </a:rPr>
              <a:t>counts = </a:t>
            </a:r>
            <a:r>
              <a:rPr lang="en-US" sz="1800" dirty="0" err="1" smtClean="0">
                <a:latin typeface="Lucida Console"/>
                <a:cs typeface="Lucida Console"/>
              </a:rPr>
              <a:t>lines.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          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endParaRPr lang="en-US" sz="1800" dirty="0">
              <a:latin typeface="Lucida Console"/>
              <a:cs typeface="Lucida Console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454283"/>
            <a:ext cx="8229600" cy="952500"/>
          </a:xfrm>
        </p:spPr>
        <p:txBody>
          <a:bodyPr/>
          <a:lstStyle/>
          <a:p>
            <a:r>
              <a:rPr lang="en-US" sz="5500" dirty="0" smtClean="0"/>
              <a:t>Example: Word Count</a:t>
            </a:r>
            <a:endParaRPr lang="en-US" sz="55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07894" y="3367661"/>
            <a:ext cx="6642533" cy="1999884"/>
            <a:chOff x="1364823" y="4724400"/>
            <a:chExt cx="5926182" cy="2271589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“to”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“be”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“not”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“to”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(to, 1)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(be, 1)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(not, </a:t>
              </a:r>
              <a:r>
                <a:rPr lang="en-US" sz="2000" dirty="0">
                  <a:latin typeface="Corbel"/>
                  <a:cs typeface="Corbel"/>
                </a:rPr>
                <a:t>1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  <a:r>
                <a:rPr lang="en-US" sz="2000" dirty="0">
                  <a:latin typeface="Corbel"/>
                  <a:cs typeface="Corbel"/>
                </a:rPr>
                <a:t/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(to, </a:t>
              </a:r>
              <a:r>
                <a:rPr lang="en-US" sz="2000" dirty="0">
                  <a:latin typeface="Corbel"/>
                  <a:cs typeface="Corbel"/>
                </a:rPr>
                <a:t>1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  <a:r>
                <a:rPr lang="en-US" sz="2000" dirty="0">
                  <a:latin typeface="Corbel"/>
                  <a:cs typeface="Corbel"/>
                </a:rPr>
                <a:t/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(be, </a:t>
              </a:r>
              <a:r>
                <a:rPr lang="en-US" sz="2000" dirty="0">
                  <a:latin typeface="Corbel"/>
                  <a:cs typeface="Corbel"/>
                </a:rPr>
                <a:t>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(be, 2)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70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2500"/>
          </a:xfrm>
        </p:spPr>
        <p:txBody>
          <a:bodyPr/>
          <a:lstStyle/>
          <a:p>
            <a:r>
              <a:rPr lang="en-US" sz="5000" dirty="0" smtClean="0"/>
              <a:t>Other Key-Value Operations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5" y="1392812"/>
            <a:ext cx="8318975" cy="4022134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smtClean="0">
                <a:latin typeface="Lucida Console"/>
                <a:cs typeface="Lucida Console"/>
              </a:rPr>
              <a:t>visits = </a:t>
            </a:r>
            <a:r>
              <a:rPr lang="en-US" sz="1600" dirty="0" err="1" smtClean="0">
                <a:latin typeface="Lucida Console"/>
                <a:cs typeface="Lucida Console"/>
              </a:rPr>
              <a:t>sc.parallelize</a:t>
            </a:r>
            <a:r>
              <a:rPr lang="en-US" sz="1600" dirty="0" smtClean="0">
                <a:latin typeface="Lucida Console"/>
                <a:cs typeface="Lucida Console"/>
              </a:rPr>
              <a:t>([ (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 “1.2.3.4”</a:t>
            </a:r>
            <a:r>
              <a:rPr lang="en-US" sz="1600" dirty="0" smtClean="0">
                <a:latin typeface="Lucida Console"/>
                <a:cs typeface="Lucida Console"/>
              </a:rPr>
              <a:t>),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(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“3.4.5.6”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1.3.3.1”</a:t>
            </a:r>
            <a:r>
              <a:rPr lang="en-US" sz="1600" dirty="0" smtClean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 smtClean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 smtClean="0">
                <a:latin typeface="Lucida Console"/>
                <a:cs typeface="Lucida Console"/>
              </a:rPr>
              <a:t>) ])</a:t>
            </a: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visits.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)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/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”, (“1.2.3.4”, “Home”))</a:t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“1.3.3.1”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“3.4.5.6”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visits.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([“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1.2.3.4”, “1.3.3.1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”], [“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Home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”])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([“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3.4.5.6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”], [“About”]))</a:t>
            </a:r>
            <a:endParaRPr lang="en-US" sz="16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124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838631" y="4984914"/>
            <a:ext cx="1305369" cy="730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Intel-logo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658" y="3982779"/>
            <a:ext cx="577421" cy="5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Spark Community</a:t>
            </a:r>
            <a:endParaRPr lang="en-US" dirty="0"/>
          </a:p>
        </p:txBody>
      </p:sp>
      <p:pic>
        <p:nvPicPr>
          <p:cNvPr id="5" name="Picture 4" descr="conviva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9164" y="4820487"/>
            <a:ext cx="986521" cy="16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yahoologo-1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297" y="3821733"/>
            <a:ext cx="1171220" cy="32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adobe-systems-incorporated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8450" y="4565974"/>
            <a:ext cx="551779" cy="53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bizo_283_224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5231" y="4811208"/>
            <a:ext cx="503816" cy="38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ogo_clearstory_data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0947" y="4542645"/>
            <a:ext cx="824973" cy="2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 descr="86522_AdMobius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0159" y="4542645"/>
            <a:ext cx="792486" cy="20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creen Shot 2013-05-29 at 12.18.46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63" y="4974258"/>
            <a:ext cx="1035232" cy="175620"/>
          </a:xfrm>
          <a:prstGeom prst="rect">
            <a:avLst/>
          </a:prstGeom>
        </p:spPr>
      </p:pic>
      <p:pic>
        <p:nvPicPr>
          <p:cNvPr id="13" name="Picture 12" descr="Screen Shot 2013-08-28 at 4.00.20 PM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"/>
          <a:stretch/>
        </p:blipFill>
        <p:spPr>
          <a:xfrm>
            <a:off x="3980159" y="5295826"/>
            <a:ext cx="1084673" cy="172622"/>
          </a:xfrm>
          <a:prstGeom prst="rect">
            <a:avLst/>
          </a:prstGeom>
        </p:spPr>
      </p:pic>
      <p:pic>
        <p:nvPicPr>
          <p:cNvPr id="14" name="Picture 13" descr="tagged_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04" y="4661212"/>
            <a:ext cx="840740" cy="149996"/>
          </a:xfrm>
          <a:prstGeom prst="rect">
            <a:avLst/>
          </a:prstGeom>
        </p:spPr>
      </p:pic>
      <p:pic>
        <p:nvPicPr>
          <p:cNvPr id="15" name="Picture 5" descr="quantifind_logo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743" y="5201928"/>
            <a:ext cx="944581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20130227104736!Wandisco_logo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53" y="4230825"/>
            <a:ext cx="1510594" cy="1601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4886" y="3764797"/>
            <a:ext cx="926524" cy="926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1885" y="3538798"/>
            <a:ext cx="1785214" cy="344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7997" y="3538798"/>
            <a:ext cx="1883384" cy="4853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8"/>
          <a:srcRect t="16388"/>
          <a:stretch/>
        </p:blipFill>
        <p:spPr>
          <a:xfrm>
            <a:off x="534855" y="1231518"/>
            <a:ext cx="8027666" cy="22303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61277" y="4935408"/>
            <a:ext cx="533040" cy="5330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43866" y="5143636"/>
            <a:ext cx="804105" cy="1899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57652" y="5038347"/>
            <a:ext cx="546371" cy="5026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38210" y="4061011"/>
            <a:ext cx="983373" cy="3716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4747" y="5247397"/>
            <a:ext cx="925969" cy="2606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28953" y="4563952"/>
            <a:ext cx="842932" cy="3692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51966" y="4299103"/>
            <a:ext cx="447321" cy="5121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981225" y="4557799"/>
            <a:ext cx="634999" cy="254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80159" y="4128518"/>
            <a:ext cx="1116072" cy="2046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04325" y="5236063"/>
            <a:ext cx="974890" cy="313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526269" y="3764797"/>
            <a:ext cx="1044957" cy="3809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78615" y="4442202"/>
            <a:ext cx="855662" cy="2526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1"/>
          <a:srcRect t="33132" b="34513"/>
          <a:stretch/>
        </p:blipFill>
        <p:spPr>
          <a:xfrm>
            <a:off x="608987" y="4834056"/>
            <a:ext cx="976122" cy="315822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484784" y="3750796"/>
            <a:ext cx="3750529" cy="1450247"/>
          </a:xfrm>
          <a:prstGeom prst="round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FF6600"/>
                </a:solidFill>
              </a:rPr>
              <a:t>+You!</a:t>
            </a:r>
            <a:endParaRPr lang="en-US" sz="9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4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the Level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the pair RDD operations take an optional second parameter for number of tasks</a:t>
            </a:r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000" dirty="0">
                <a:latin typeface="Lucida Console"/>
                <a:cs typeface="Lucida Console"/>
              </a:rPr>
              <a:t>, 5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(5)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pageViews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, 5)</a:t>
            </a:r>
          </a:p>
        </p:txBody>
      </p:sp>
    </p:spTree>
    <p:extLst>
      <p:ext uri="{BB962C8B-B14F-4D97-AF65-F5344CB8AC3E}">
        <p14:creationId xmlns:p14="http://schemas.microsoft.com/office/powerpoint/2010/main" val="336638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Any external variables you use in a closure will automatically be shipped to the cluster:</a:t>
            </a:r>
          </a:p>
          <a:p>
            <a:pPr marL="0" indent="0">
              <a:buNone/>
            </a:pPr>
            <a:endParaRPr lang="en-US" dirty="0" smtClean="0"/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600" dirty="0" smtClean="0">
                <a:latin typeface="Lucida Console"/>
                <a:cs typeface="Lucida Console"/>
              </a:rPr>
              <a:t>query = </a:t>
            </a:r>
            <a:r>
              <a:rPr lang="en-US" sz="2600" dirty="0" err="1" smtClean="0">
                <a:latin typeface="Lucida Console"/>
                <a:cs typeface="Lucida Console"/>
              </a:rPr>
              <a:t>sys.stdin.readline</a:t>
            </a:r>
            <a:r>
              <a:rPr lang="en-US" sz="2600" dirty="0" smtClean="0">
                <a:latin typeface="Lucida Console"/>
                <a:cs typeface="Lucida Console"/>
              </a:rPr>
              <a:t>()</a:t>
            </a:r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600" dirty="0" err="1" smtClean="0">
                <a:latin typeface="Lucida Console"/>
                <a:cs typeface="Lucida Console"/>
              </a:rPr>
              <a:t>pages.</a:t>
            </a:r>
            <a:r>
              <a:rPr lang="en-US" sz="2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600" dirty="0" smtClean="0">
                <a:latin typeface="Lucida Console"/>
                <a:cs typeface="Lucida Console"/>
              </a:rPr>
              <a:t>(</a:t>
            </a:r>
            <a:r>
              <a:rPr lang="en-US" sz="26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query in x</a:t>
            </a:r>
            <a:r>
              <a:rPr lang="en-US" sz="2600" dirty="0" smtClean="0">
                <a:latin typeface="Lucida Console"/>
                <a:cs typeface="Lucida Console"/>
              </a:rPr>
              <a:t>).</a:t>
            </a:r>
            <a:r>
              <a:rPr lang="en-US" sz="2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6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caveats:</a:t>
            </a:r>
          </a:p>
          <a:p>
            <a:r>
              <a:rPr lang="en-US" dirty="0" smtClean="0"/>
              <a:t>Each task gets a new copy (updates aren’t sent back)</a:t>
            </a:r>
          </a:p>
          <a:p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/ Pickle-able</a:t>
            </a:r>
          </a:p>
          <a:p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6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8229600" cy="952500"/>
          </a:xfrm>
        </p:spPr>
        <p:txBody>
          <a:bodyPr/>
          <a:lstStyle/>
          <a:p>
            <a:r>
              <a:rPr lang="en-US" sz="5500" dirty="0" smtClean="0"/>
              <a:t>Closure Mishap Example</a:t>
            </a:r>
            <a:endParaRPr lang="en-US" sz="5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98865"/>
            <a:ext cx="4038600" cy="3771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This is a problem:</a:t>
            </a: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class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dirty="0" err="1" smtClean="0">
                <a:latin typeface="Lucida Console"/>
                <a:cs typeface="Lucida Console"/>
              </a:rPr>
              <a:t>MyCoolRddApp</a:t>
            </a:r>
            <a:r>
              <a:rPr lang="en-US" sz="1800" dirty="0" smtClean="0">
                <a:latin typeface="Lucida Console"/>
                <a:cs typeface="Lucida Console"/>
              </a:rPr>
              <a:t> {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</a:t>
            </a:r>
            <a:r>
              <a:rPr lang="en-US" sz="1800" b="1" dirty="0" err="1" smtClean="0">
                <a:latin typeface="Lucida Console"/>
                <a:cs typeface="Lucida Console"/>
              </a:rPr>
              <a:t>val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dirty="0" err="1" smtClean="0">
                <a:latin typeface="Lucida Console"/>
                <a:cs typeface="Lucida Console"/>
              </a:rPr>
              <a:t>param</a:t>
            </a:r>
            <a:r>
              <a:rPr lang="en-US" sz="1800" dirty="0" smtClean="0">
                <a:latin typeface="Lucida Console"/>
                <a:cs typeface="Lucida Console"/>
              </a:rPr>
              <a:t> = 3.14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</a:t>
            </a:r>
            <a:r>
              <a:rPr lang="en-US" sz="1800" b="1" dirty="0" err="1" smtClean="0">
                <a:latin typeface="Lucida Console"/>
                <a:cs typeface="Lucida Console"/>
              </a:rPr>
              <a:t>val</a:t>
            </a:r>
            <a:r>
              <a:rPr lang="en-US" sz="1800" dirty="0" smtClean="0">
                <a:latin typeface="Lucida Console"/>
                <a:cs typeface="Lucida Console"/>
              </a:rPr>
              <a:t> log = new Log(...)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...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/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</a:t>
            </a:r>
            <a:r>
              <a:rPr lang="en-US" sz="1800" b="1" dirty="0" err="1" smtClean="0">
                <a:latin typeface="Lucida Console"/>
                <a:cs typeface="Lucida Console"/>
              </a:rPr>
              <a:t>def</a:t>
            </a:r>
            <a:r>
              <a:rPr lang="en-US" sz="1800" dirty="0" smtClean="0">
                <a:latin typeface="Lucida Console"/>
                <a:cs typeface="Lucida Console"/>
              </a:rPr>
              <a:t> work(</a:t>
            </a:r>
            <a:r>
              <a:rPr lang="en-US" sz="1800" dirty="0" err="1" smtClean="0">
                <a:latin typeface="Lucida Console"/>
                <a:cs typeface="Lucida Console"/>
              </a:rPr>
              <a:t>rdd</a:t>
            </a:r>
            <a:r>
              <a:rPr lang="en-US" sz="1800" dirty="0" smtClean="0">
                <a:latin typeface="Lucida Console"/>
                <a:cs typeface="Lucida Console"/>
              </a:rPr>
              <a:t>: RDD[</a:t>
            </a:r>
            <a:r>
              <a:rPr lang="en-US" sz="1800" dirty="0" err="1" smtClean="0">
                <a:latin typeface="Lucida Console"/>
                <a:cs typeface="Lucida Console"/>
              </a:rPr>
              <a:t>Int</a:t>
            </a:r>
            <a:r>
              <a:rPr lang="en-US" sz="1800" dirty="0" smtClean="0">
                <a:latin typeface="Lucida Console"/>
                <a:cs typeface="Lucida Console"/>
              </a:rPr>
              <a:t>]) {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</a:t>
            </a:r>
            <a:r>
              <a:rPr lang="en-US" sz="1800" dirty="0" err="1" smtClean="0">
                <a:latin typeface="Lucida Console"/>
                <a:cs typeface="Lucida Console"/>
              </a:rPr>
              <a:t>rdd.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x =&gt; x + 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param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...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}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}</a:t>
            </a:r>
            <a:endParaRPr lang="en-US" sz="18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26229"/>
            <a:ext cx="4038600" cy="3771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How to get around it: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Lucida Console"/>
                <a:cs typeface="Lucida Console"/>
              </a:rPr>
              <a:t>class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MyCoolRddApp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 {</a:t>
            </a:r>
            <a:b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  ...</a:t>
            </a:r>
            <a:b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  ...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en-US" sz="1800" b="1" dirty="0" err="1">
                <a:solidFill>
                  <a:prstClr val="black"/>
                </a:solidFill>
                <a:latin typeface="Lucida Console"/>
                <a:cs typeface="Lucida Console"/>
              </a:rPr>
              <a:t>def</a:t>
            </a: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> work(</a:t>
            </a:r>
            <a:r>
              <a:rPr lang="en-US" sz="1800" dirty="0" err="1">
                <a:solidFill>
                  <a:prstClr val="black"/>
                </a:solidFill>
                <a:latin typeface="Lucida Console"/>
                <a:cs typeface="Lucida Console"/>
              </a:rPr>
              <a:t>rdd</a:t>
            </a: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>: RDD[</a:t>
            </a:r>
            <a:r>
              <a:rPr lang="en-US" sz="1800" dirty="0" err="1">
                <a:solidFill>
                  <a:prstClr val="black"/>
                </a:solidFill>
                <a:latin typeface="Lucida Console"/>
                <a:cs typeface="Lucida Console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>]) 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{</a:t>
            </a:r>
            <a:b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800" dirty="0" smtClean="0">
                <a:solidFill>
                  <a:srgbClr val="8000FF"/>
                </a:solidFill>
                <a:latin typeface="Lucida Console"/>
                <a:cs typeface="Lucida Console"/>
              </a:rPr>
              <a:t>    </a:t>
            </a:r>
            <a:r>
              <a:rPr lang="en-US" sz="18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val</a:t>
            </a:r>
            <a:r>
              <a:rPr lang="en-US" sz="1800" dirty="0" smtClean="0">
                <a:solidFill>
                  <a:srgbClr val="8000FF"/>
                </a:solidFill>
                <a:latin typeface="Lucida Console"/>
                <a:cs typeface="Lucida Console"/>
              </a:rPr>
              <a:t> </a:t>
            </a:r>
            <a:r>
              <a:rPr lang="en-US" sz="18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param</a:t>
            </a:r>
            <a:r>
              <a:rPr lang="en-US" sz="1800" dirty="0" smtClean="0">
                <a:solidFill>
                  <a:srgbClr val="8000FF"/>
                </a:solidFill>
                <a:latin typeface="Lucida Console"/>
                <a:cs typeface="Lucida Console"/>
              </a:rPr>
              <a:t>_ = </a:t>
            </a:r>
            <a:r>
              <a:rPr lang="en-US" sz="18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param</a:t>
            </a:r>
            <a:r>
              <a:rPr lang="en-US" sz="1800" b="1" dirty="0">
                <a:solidFill>
                  <a:srgbClr val="FF6600"/>
                </a:solidFill>
                <a:latin typeface="Lucida Console"/>
                <a:cs typeface="Lucida Console"/>
              </a:rPr>
              <a:t/>
            </a:r>
            <a:br>
              <a:rPr lang="en-US" sz="1800" b="1" dirty="0">
                <a:solidFill>
                  <a:srgbClr val="FF6600"/>
                </a:solidFill>
                <a:latin typeface="Lucida Console"/>
                <a:cs typeface="Lucida Console"/>
              </a:rPr>
            </a:b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>    </a:t>
            </a:r>
            <a:r>
              <a:rPr lang="en-US" sz="1800" dirty="0" err="1">
                <a:solidFill>
                  <a:prstClr val="black"/>
                </a:solidFill>
                <a:latin typeface="Lucida Console"/>
                <a:cs typeface="Lucida Console"/>
              </a:rPr>
              <a:t>rdd.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x =&gt; x + </a:t>
            </a:r>
            <a:r>
              <a:rPr lang="en-US" sz="18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param</a:t>
            </a:r>
            <a:r>
              <a:rPr lang="en-US" sz="1800" dirty="0" smtClean="0">
                <a:solidFill>
                  <a:srgbClr val="8000FF"/>
                </a:solidFill>
                <a:latin typeface="Lucida Console"/>
                <a:cs typeface="Lucida Console"/>
              </a:rPr>
              <a:t>_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/>
            </a:r>
            <a:b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>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...</a:t>
            </a: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b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}</a:t>
            </a:r>
            <a:b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800" dirty="0" smtClean="0">
                <a:solidFill>
                  <a:prstClr val="black"/>
                </a:solidFill>
                <a:latin typeface="Lucida Console"/>
                <a:cs typeface="Lucida Console"/>
              </a:rPr>
              <a:t>}</a:t>
            </a:r>
            <a: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  <a:t/>
            </a:r>
            <a:br>
              <a:rPr lang="en-US" sz="1800" dirty="0">
                <a:solidFill>
                  <a:prstClr val="black"/>
                </a:solidFill>
                <a:latin typeface="Lucida Console"/>
                <a:cs typeface="Lucida Console"/>
              </a:rPr>
            </a:b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1017087" y="4456601"/>
            <a:ext cx="3212485" cy="776916"/>
          </a:xfrm>
          <a:prstGeom prst="wedgeRectCallout">
            <a:avLst>
              <a:gd name="adj1" fmla="val 35946"/>
              <a:gd name="adj2" fmla="val -135981"/>
            </a:avLst>
          </a:prstGeom>
          <a:solidFill>
            <a:srgbClr val="D9D9D9"/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rgbClr val="FF6600"/>
                </a:solidFill>
              </a:rPr>
              <a:t>NotSerializableException</a:t>
            </a:r>
            <a:r>
              <a:rPr lang="en-US" sz="2100" dirty="0" smtClean="0">
                <a:solidFill>
                  <a:srgbClr val="FF6600"/>
                </a:solidFill>
              </a:rPr>
              <a:t>:</a:t>
            </a:r>
            <a:br>
              <a:rPr lang="en-US" sz="2100" dirty="0" smtClean="0">
                <a:solidFill>
                  <a:srgbClr val="FF6600"/>
                </a:solidFill>
              </a:rPr>
            </a:br>
            <a:r>
              <a:rPr lang="en-US" sz="2100" dirty="0" err="1" smtClean="0">
                <a:solidFill>
                  <a:srgbClr val="FF6600"/>
                </a:solidFill>
              </a:rPr>
              <a:t>MyCoolRddApp</a:t>
            </a:r>
            <a:r>
              <a:rPr lang="en-US" sz="2100" dirty="0" smtClean="0">
                <a:solidFill>
                  <a:srgbClr val="FF6600"/>
                </a:solidFill>
              </a:rPr>
              <a:t> (or Log)</a:t>
            </a:r>
            <a:endParaRPr lang="en-US" sz="2100" dirty="0">
              <a:solidFill>
                <a:srgbClr val="FF66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314354" y="4352252"/>
            <a:ext cx="3551769" cy="617106"/>
          </a:xfrm>
          <a:prstGeom prst="wedgeRectCallout">
            <a:avLst>
              <a:gd name="adj1" fmla="val 26371"/>
              <a:gd name="adj2" fmla="val -120318"/>
            </a:avLst>
          </a:prstGeom>
          <a:solidFill>
            <a:srgbClr val="D9D9D9"/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FF6600"/>
                </a:solidFill>
              </a:rPr>
              <a:t>References only local variable instead of </a:t>
            </a:r>
            <a:r>
              <a:rPr lang="en-US" sz="1700" dirty="0" err="1" smtClean="0">
                <a:solidFill>
                  <a:srgbClr val="FF6600"/>
                </a:solidFill>
                <a:latin typeface="Lucida Console"/>
                <a:cs typeface="Lucida Console"/>
              </a:rPr>
              <a:t>this.param</a:t>
            </a:r>
            <a:endParaRPr lang="en-US" sz="17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3819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RDD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7330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sort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leftOuterJoin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17330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reduceByKey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cogroup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1707945"/>
            <a:ext cx="2743200" cy="351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first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partitionBy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mapWith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save    </a:t>
            </a:r>
            <a:r>
              <a:rPr lang="en-US" sz="2200" b="1" dirty="0" smtClean="0">
                <a:latin typeface="Lucida Console"/>
                <a:cs typeface="Lucida Console"/>
              </a:rPr>
              <a:t>...</a:t>
            </a:r>
            <a:endParaRPr lang="en-US" sz="22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2576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Spark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/ Java: add a Maven dependency on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marL="914400" lvl="2" indent="0">
              <a:buNone/>
            </a:pPr>
            <a:r>
              <a:rPr lang="en-US" sz="3200" b="1" dirty="0" err="1" smtClean="0"/>
              <a:t>groupId</a:t>
            </a:r>
            <a:r>
              <a:rPr lang="en-US" sz="3200" b="1" dirty="0" smtClean="0"/>
              <a:t>:</a:t>
            </a:r>
            <a:r>
              <a:rPr lang="en-US" sz="3200" dirty="0" smtClean="0"/>
              <a:t>   	</a:t>
            </a:r>
            <a:r>
              <a:rPr lang="en-US" sz="3200" dirty="0" err="1" smtClean="0"/>
              <a:t>org.spark</a:t>
            </a:r>
            <a:r>
              <a:rPr lang="en-US" sz="3200" dirty="0" smtClean="0"/>
              <a:t>-project</a:t>
            </a:r>
            <a:br>
              <a:rPr lang="en-US" sz="3200" dirty="0" smtClean="0"/>
            </a:br>
            <a:r>
              <a:rPr lang="en-US" sz="3200" b="1" dirty="0" err="1" smtClean="0"/>
              <a:t>artifactId</a:t>
            </a:r>
            <a:r>
              <a:rPr lang="en-US" sz="3200" b="1" dirty="0" smtClean="0"/>
              <a:t>:</a:t>
            </a:r>
            <a:r>
              <a:rPr lang="en-US" sz="3200" dirty="0" smtClean="0"/>
              <a:t>	spark-core_2.9.3</a:t>
            </a:r>
            <a:br>
              <a:rPr lang="en-US" sz="3200" dirty="0" smtClean="0"/>
            </a:br>
            <a:r>
              <a:rPr lang="en-US" sz="3200" b="1" dirty="0" smtClean="0"/>
              <a:t>version:</a:t>
            </a:r>
            <a:r>
              <a:rPr lang="en-US" sz="3200" dirty="0" smtClean="0"/>
              <a:t>   	0.8.0</a:t>
            </a:r>
          </a:p>
          <a:p>
            <a:endParaRPr lang="en-US" dirty="0"/>
          </a:p>
          <a:p>
            <a:r>
              <a:rPr lang="en-US" dirty="0" smtClean="0"/>
              <a:t>Python: run program with our </a:t>
            </a:r>
            <a:r>
              <a:rPr lang="en-US" dirty="0" err="1" smtClean="0"/>
              <a:t>pyspark</a:t>
            </a:r>
            <a:r>
              <a:rPr lang="en-US" dirty="0" smtClean="0"/>
              <a:t> script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7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8754" y="2927615"/>
            <a:ext cx="7696200" cy="123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 smtClean="0">
                <a:latin typeface="Lucida Console"/>
                <a:cs typeface="Lucida Console"/>
              </a:rPr>
              <a:t>org.apache.spark.api.java.JavaSparkContext</a:t>
            </a:r>
            <a:r>
              <a:rPr lang="en-US" sz="1500" dirty="0">
                <a:latin typeface="Lucida Console"/>
                <a:cs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Lucida Console"/>
                <a:cs typeface="Lucida Console"/>
              </a:rPr>
              <a:t>JavaSparkContext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b="1" dirty="0">
                <a:latin typeface="Lucida Console"/>
                <a:cs typeface="Lucida Console"/>
              </a:rPr>
              <a:t>new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JavaSparkContext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  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masterUrl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new String[] {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app.jar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78" y="1537230"/>
            <a:ext cx="8197122" cy="1231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 smtClean="0">
                <a:latin typeface="Lucida Console"/>
                <a:cs typeface="Lucida Console"/>
              </a:rPr>
              <a:t>org.apache.spark.SparkContext</a:t>
            </a:r>
            <a:endParaRPr lang="en-US" sz="15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org.apache.spark.SparkContext</a:t>
            </a:r>
            <a:r>
              <a:rPr lang="en-US" sz="1500" dirty="0">
                <a:latin typeface="Lucida Console"/>
                <a:cs typeface="Lucida Console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err="1">
                <a:latin typeface="Lucida Console"/>
                <a:cs typeface="Lucida Console"/>
              </a:rPr>
              <a:t>val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b="1" dirty="0">
                <a:latin typeface="Lucida Console"/>
                <a:cs typeface="Lucida Console"/>
              </a:rPr>
              <a:t>new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  <a:r>
              <a:rPr lang="en-US" sz="15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url</a:t>
            </a:r>
            <a:r>
              <a:rPr lang="en-US" sz="15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  <a:cs typeface="Lucida Console"/>
              </a:rPr>
              <a:t>Seq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app.jar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714828" y="2767953"/>
            <a:ext cx="1813588" cy="638493"/>
          </a:xfrm>
          <a:prstGeom prst="wedgeRectCallout">
            <a:avLst>
              <a:gd name="adj1" fmla="val 28562"/>
              <a:gd name="adj2" fmla="val -90761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651869" y="2767953"/>
            <a:ext cx="762372" cy="638493"/>
          </a:xfrm>
          <a:prstGeom prst="wedgeRectCallout">
            <a:avLst>
              <a:gd name="adj1" fmla="val -9207"/>
              <a:gd name="adj2" fmla="val -88413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519700" y="2767953"/>
            <a:ext cx="1517193" cy="638493"/>
          </a:xfrm>
          <a:prstGeom prst="wedgeRectCallout">
            <a:avLst>
              <a:gd name="adj1" fmla="val -25426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140216" y="2767953"/>
            <a:ext cx="1780165" cy="638493"/>
          </a:xfrm>
          <a:prstGeom prst="wedgeRectCallout">
            <a:avLst>
              <a:gd name="adj1" fmla="val -26339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300" y="1793712"/>
            <a:ext cx="704046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6"/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39053" y="3179905"/>
            <a:ext cx="9525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6"/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08754" y="4308498"/>
            <a:ext cx="8206646" cy="96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from </a:t>
            </a:r>
            <a:r>
              <a:rPr lang="en-US" sz="1500" dirty="0" err="1">
                <a:latin typeface="Lucida Console"/>
                <a:cs typeface="Lucida Console"/>
              </a:rPr>
              <a:t>pyspark</a:t>
            </a:r>
            <a:r>
              <a:rPr lang="en-US" sz="1500" b="1" dirty="0">
                <a:latin typeface="Lucida Console"/>
                <a:cs typeface="Lucida Console"/>
              </a:rPr>
              <a:t> import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endParaRPr lang="en-US" sz="15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masterUrl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[</a:t>
            </a:r>
            <a:r>
              <a:rPr lang="en-US" sz="15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library.py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62695" y="4438812"/>
            <a:ext cx="1399783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6"/>
                </a:solidFill>
                <a:latin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545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382000" cy="3517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Lucida Console"/>
                <a:cs typeface="Lucida Console"/>
              </a:rPr>
              <a:t>import </a:t>
            </a:r>
            <a:r>
              <a:rPr lang="en-US" sz="1700" dirty="0">
                <a:latin typeface="Lucida Console"/>
                <a:cs typeface="Lucida Console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Lucida Console"/>
                <a:cs typeface="Lucida Console"/>
              </a:rPr>
              <a:t>from </a:t>
            </a:r>
            <a:r>
              <a:rPr lang="en-US" sz="1700" dirty="0" err="1">
                <a:latin typeface="Lucida Console"/>
                <a:cs typeface="Lucida Console"/>
              </a:rPr>
              <a:t>pyspark</a:t>
            </a:r>
            <a:r>
              <a:rPr lang="en-US" sz="1700" b="1" dirty="0">
                <a:latin typeface="Lucida Console"/>
                <a:cs typeface="Lucida Console"/>
              </a:rPr>
              <a:t> import</a:t>
            </a:r>
            <a:r>
              <a:rPr lang="en-US" sz="1700" dirty="0">
                <a:latin typeface="Lucida Console"/>
                <a:cs typeface="Lucida Console"/>
              </a:rPr>
              <a:t>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700" b="1" dirty="0">
                <a:latin typeface="Lucida Console"/>
                <a:cs typeface="Lucida Console"/>
              </a:rPr>
              <a:t>if 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dirty="0" err="1">
                <a:latin typeface="Lucida Console"/>
                <a:cs typeface="Lucida Console"/>
              </a:rPr>
              <a:t>name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b="1" dirty="0">
                <a:latin typeface="Lucida Console"/>
                <a:cs typeface="Lucida Console"/>
              </a:rPr>
              <a:t> </a:t>
            </a:r>
            <a:r>
              <a:rPr lang="fr-FR" sz="1700" dirty="0">
                <a:latin typeface="Lucida Console"/>
                <a:cs typeface="Lucida Console"/>
              </a:rPr>
              <a:t>== "__main__":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Lucida Console"/>
                <a:cs typeface="Lucida Console"/>
              </a:rPr>
              <a:t>    </a:t>
            </a:r>
            <a:r>
              <a:rPr lang="en-US" sz="1700" dirty="0" err="1">
                <a:latin typeface="Lucida Console"/>
                <a:cs typeface="Lucida Console"/>
              </a:rPr>
              <a:t>sc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r>
              <a:rPr lang="en-US" sz="1700" dirty="0">
                <a:latin typeface="Lucida Console"/>
                <a:cs typeface="Lucida Console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“local”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Lucida Console"/>
                <a:cs typeface="Lucida Console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 err="1">
                <a:latin typeface="Lucida Console"/>
                <a:cs typeface="Lucida Console"/>
              </a:rPr>
              <a:t>sys.argv</a:t>
            </a:r>
            <a:r>
              <a:rPr lang="en-US" sz="1700" dirty="0">
                <a:latin typeface="Lucida Console"/>
                <a:cs typeface="Lucida Console"/>
              </a:rPr>
              <a:t>[0], </a:t>
            </a:r>
            <a:r>
              <a:rPr lang="en-US" sz="1700" b="1" dirty="0" smtClean="0">
                <a:latin typeface="Lucida Console"/>
                <a:cs typeface="Lucida Console"/>
              </a:rPr>
              <a:t>None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counts = </a:t>
            </a:r>
            <a:r>
              <a:rPr lang="en-US" sz="17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lines.</a:t>
            </a:r>
            <a:r>
              <a:rPr lang="en-US" sz="17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    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      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           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br>
              <a:rPr lang="en-US" sz="1700" dirty="0" smtClean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17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counts.</a:t>
            </a:r>
            <a:r>
              <a:rPr lang="en-US" sz="17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latin typeface="Lucida Console"/>
              <a:cs typeface="Lucida Console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 PageRank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Apache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 pages ranks (scores) based on links to them</a:t>
            </a:r>
          </a:p>
          <a:p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166" y="5461001"/>
            <a:ext cx="4379132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602" y="1662546"/>
            <a:ext cx="4378398" cy="26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0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 smtClean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8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173" y="3443775"/>
            <a:ext cx="31290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2" y="4596151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4011" y="4088151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9978" y="3359796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4386" y="3808018"/>
            <a:ext cx="31290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9978" y="4465430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8615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3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2083" y="3465372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940" y="4592430"/>
            <a:ext cx="696158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6795" y="4110910"/>
            <a:ext cx="696158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4060" y="3359797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483" y="3808017"/>
            <a:ext cx="67197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9978" y="4464376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720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87" y="4011534"/>
            <a:ext cx="67990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005013"/>
            <a:ext cx="64491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896" y="3062234"/>
            <a:ext cx="646327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8003" y="5101573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25278" y="4085601"/>
            <a:ext cx="1545483" cy="464328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rtlCol="0" anchor="b"/>
          <a:lstStyle/>
          <a:p>
            <a:pPr algn="ctr"/>
            <a:r>
              <a:rPr lang="en-US" sz="22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0043" y="3008845"/>
            <a:ext cx="6247952" cy="2597729"/>
            <a:chOff x="2557394" y="7318050"/>
            <a:chExt cx="16661205" cy="6234550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5618" y="9596370"/>
              <a:ext cx="2540851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47466" y="9580720"/>
              <a:ext cx="2371133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47109" y="7318050"/>
              <a:ext cx="2485747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42317" y="12212464"/>
              <a:ext cx="2420357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7394" y="7533491"/>
              <a:ext cx="4783552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b="1" dirty="0">
                  <a:latin typeface="Corbel"/>
                  <a:cs typeface="Corbe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93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365"/>
            <a:ext cx="8229600" cy="351763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1800" b="1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800" b="1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// </a:t>
            </a:r>
            <a:r>
              <a:rPr lang="en-US" sz="1800" dirty="0" smtClean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load RDD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of (</a:t>
            </a:r>
            <a:r>
              <a:rPr lang="en-US" sz="1800" dirty="0" err="1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 err="1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800" b="1" dirty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// </a:t>
            </a:r>
            <a:r>
              <a:rPr lang="en-US" sz="1800" dirty="0" smtClean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load RDD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of (</a:t>
            </a:r>
            <a:r>
              <a:rPr lang="en-US" sz="1800" dirty="0" err="1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 marL="0" indent="0">
              <a:spcBef>
                <a:spcPct val="0"/>
              </a:spcBef>
              <a:buNone/>
            </a:pPr>
            <a:endParaRPr lang="en-US" sz="18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Lucida Console"/>
                <a:ea typeface="Consolas" charset="0"/>
                <a:cs typeface="Lucida Console"/>
              </a:rPr>
              <a:t>for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(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800" b="1" dirty="0" err="1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contribs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case (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}</a:t>
            </a:r>
            <a:br>
              <a:rPr lang="en-US" sz="1800" dirty="0">
                <a:latin typeface="Lucida Console"/>
                <a:ea typeface="Consolas" charset="0"/>
                <a:cs typeface="Lucida Console"/>
              </a:rPr>
            </a:br>
            <a:r>
              <a:rPr lang="en-US" sz="18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contribs.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)</a:t>
            </a:r>
            <a:br>
              <a:rPr lang="en-US" sz="1800" dirty="0">
                <a:latin typeface="Lucida Console"/>
                <a:ea typeface="Consolas" charset="0"/>
                <a:cs typeface="Lucida Console"/>
              </a:rPr>
            </a:br>
            <a:r>
              <a:rPr lang="en-US" sz="1800" dirty="0">
                <a:latin typeface="Lucida Console"/>
                <a:ea typeface="Consolas" charset="0"/>
                <a:cs typeface="Lucida Console"/>
              </a:rPr>
              <a:t>    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mapValues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0.15 + 0.85 * _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Lucida Console"/>
                <a:ea typeface="Consolas" charset="0"/>
                <a:cs typeface="Lucida Console"/>
              </a:rPr>
              <a:t>}</a:t>
            </a:r>
            <a:br>
              <a:rPr lang="en-US" sz="1800" dirty="0">
                <a:latin typeface="Lucida Console"/>
                <a:ea typeface="Consolas" charset="0"/>
                <a:cs typeface="Lucida Console"/>
              </a:rPr>
            </a:br>
            <a:r>
              <a:rPr lang="en-US" sz="1800" dirty="0" err="1" smtClean="0">
                <a:latin typeface="Lucida Console"/>
                <a:ea typeface="Consolas" charset="0"/>
                <a:cs typeface="Lucida Console"/>
              </a:rPr>
              <a:t>ranks.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saveAsTextFile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1354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9525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551266"/>
              </p:ext>
            </p:extLst>
          </p:nvPr>
        </p:nvGraphicFramePr>
        <p:xfrm>
          <a:off x="1600201" y="1841500"/>
          <a:ext cx="5953125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53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Other Iterative Algorithms</a:t>
            </a:r>
            <a:endParaRPr lang="en-US" sz="55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159000"/>
            <a:ext cx="8839200" cy="3327157"/>
            <a:chOff x="381000" y="2183436"/>
            <a:chExt cx="8534400" cy="3048947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835534913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3368077321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516176" cy="394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+mn-lt"/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90623" y="3315768"/>
            <a:ext cx="4040188" cy="53313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Efficient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8341" y="3894659"/>
            <a:ext cx="4040188" cy="1723049"/>
          </a:xfrm>
        </p:spPr>
        <p:txBody>
          <a:bodyPr/>
          <a:lstStyle/>
          <a:p>
            <a:r>
              <a:rPr lang="en-US" sz="3200" dirty="0" smtClean="0"/>
              <a:t>General execution graphs</a:t>
            </a:r>
          </a:p>
          <a:p>
            <a:r>
              <a:rPr lang="en-US" sz="3200" dirty="0" smtClean="0"/>
              <a:t>In-memory storage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56168" y="3315768"/>
            <a:ext cx="4041775" cy="53313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Usable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56168" y="3905632"/>
            <a:ext cx="4041775" cy="152977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Rich APIs in Java, </a:t>
            </a:r>
            <a:r>
              <a:rPr lang="en-US" sz="3200" dirty="0" err="1" smtClean="0"/>
              <a:t>Scala</a:t>
            </a:r>
            <a:r>
              <a:rPr lang="en-US" sz="3200" dirty="0" smtClean="0"/>
              <a:t>, Python</a:t>
            </a:r>
          </a:p>
          <a:p>
            <a:r>
              <a:rPr lang="en-US" sz="3200" dirty="0" smtClean="0"/>
              <a:t>Interactive shell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79" y="2158804"/>
            <a:ext cx="8354733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22" y="1074688"/>
            <a:ext cx="7902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Fast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Expressive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Cluster Computing System Compatible with Apache Hadoop</a:t>
            </a:r>
          </a:p>
        </p:txBody>
      </p:sp>
      <p:sp>
        <p:nvSpPr>
          <p:cNvPr id="24" name="Rounded Rectangle 23"/>
          <p:cNvSpPr/>
          <p:nvPr/>
        </p:nvSpPr>
        <p:spPr>
          <a:xfrm rot="634753">
            <a:off x="5748141" y="2805024"/>
            <a:ext cx="2784268" cy="556186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4000" b="1" dirty="0" smtClean="0">
                <a:solidFill>
                  <a:srgbClr val="FF6600"/>
                </a:solidFill>
                <a:latin typeface="Corbel"/>
                <a:cs typeface="Corbel"/>
              </a:rPr>
              <a:t>2-5× </a:t>
            </a:r>
            <a:r>
              <a:rPr lang="en-US" sz="2800" dirty="0" smtClean="0">
                <a:solidFill>
                  <a:srgbClr val="FF6600"/>
                </a:solidFill>
                <a:latin typeface="Corbel"/>
                <a:cs typeface="Corbel"/>
              </a:rPr>
              <a:t>less code</a:t>
            </a:r>
          </a:p>
        </p:txBody>
      </p:sp>
      <p:sp>
        <p:nvSpPr>
          <p:cNvPr id="25" name="Rounded Rectangle 24"/>
          <p:cNvSpPr/>
          <p:nvPr/>
        </p:nvSpPr>
        <p:spPr>
          <a:xfrm rot="531739">
            <a:off x="962736" y="2374918"/>
            <a:ext cx="3778962" cy="990676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  <a:t>Up to </a:t>
            </a:r>
            <a:r>
              <a:rPr lang="en-US" sz="4000" b="1" dirty="0" smtClean="0">
                <a:solidFill>
                  <a:srgbClr val="FF6600"/>
                </a:solidFill>
                <a:latin typeface="Corbel"/>
                <a:cs typeface="Corbel"/>
              </a:rPr>
              <a:t>10×</a:t>
            </a:r>
            <a: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  <a:t> faster on disk,</a:t>
            </a:r>
            <a:b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</a:br>
            <a:r>
              <a:rPr lang="en-US" sz="4000" b="1" dirty="0" smtClean="0">
                <a:solidFill>
                  <a:srgbClr val="FF6600"/>
                </a:solidFill>
                <a:latin typeface="Corbel"/>
                <a:cs typeface="Corbel"/>
              </a:rPr>
              <a:t>100×</a:t>
            </a:r>
            <a:r>
              <a:rPr lang="en-US" sz="3200" b="1" dirty="0" smtClean="0">
                <a:solidFill>
                  <a:srgbClr val="FF6600"/>
                </a:solidFill>
                <a:latin typeface="Corbel"/>
                <a:cs typeface="Corbel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314750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offers a rich API to make data analytics </a:t>
            </a:r>
            <a:r>
              <a:rPr lang="en-US" i="1" dirty="0" smtClean="0"/>
              <a:t>fast</a:t>
            </a:r>
            <a:r>
              <a:rPr lang="en-US" dirty="0" smtClean="0"/>
              <a:t>: both fast to write and fast to run</a:t>
            </a:r>
            <a:endParaRPr lang="en-US" dirty="0"/>
          </a:p>
          <a:p>
            <a:r>
              <a:rPr lang="en-US" dirty="0" smtClean="0"/>
              <a:t>Achieves 100x speedups in real applications</a:t>
            </a:r>
          </a:p>
          <a:p>
            <a:r>
              <a:rPr lang="en-US" dirty="0" smtClean="0"/>
              <a:t>Growing community with 25+ companies contributing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4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7429" cy="37716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 smtClean="0"/>
              <a:t>Download</a:t>
            </a:r>
          </a:p>
          <a:p>
            <a:r>
              <a:rPr lang="en-US" dirty="0" smtClean="0"/>
              <a:t>Unzip</a:t>
            </a:r>
          </a:p>
          <a:p>
            <a:r>
              <a:rPr lang="en-US" dirty="0" smtClean="0"/>
              <a:t>Shell</a:t>
            </a:r>
          </a:p>
          <a:p>
            <a:pPr marL="0" indent="0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Project Resources</a:t>
            </a:r>
            <a:endParaRPr lang="en-US" b="1" dirty="0">
              <a:solidFill>
                <a:srgbClr val="FF6600"/>
              </a:solidFill>
            </a:endParaRPr>
          </a:p>
          <a:p>
            <a:r>
              <a:rPr lang="en-US" dirty="0" smtClean="0"/>
              <a:t>Examples on the Project Site</a:t>
            </a:r>
          </a:p>
          <a:p>
            <a:r>
              <a:rPr lang="en-US" dirty="0" smtClean="0"/>
              <a:t>Examples in the Distribution</a:t>
            </a:r>
          </a:p>
          <a:p>
            <a:r>
              <a:rPr lang="en-US" dirty="0" smtClean="0"/>
              <a:t>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95" y="619078"/>
            <a:ext cx="4796695" cy="501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8012" y="4526158"/>
            <a:ext cx="3849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http://</a:t>
            </a:r>
            <a:r>
              <a:rPr lang="en-US" sz="2000" dirty="0" err="1" smtClean="0"/>
              <a:t>spark.incubator.apache.org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1840" y="2266065"/>
            <a:ext cx="5178038" cy="3497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FF6600"/>
                </a:solidFill>
              </a:rPr>
              <a:t>Resilient Distributed Datasets</a:t>
            </a:r>
          </a:p>
          <a:p>
            <a:r>
              <a:rPr lang="en-US" dirty="0" smtClean="0"/>
              <a:t>Collections of objects spread across a cluster, stored in RAM or on Disk</a:t>
            </a:r>
          </a:p>
          <a:p>
            <a:r>
              <a:rPr lang="en-US" dirty="0" smtClean="0"/>
              <a:t>Built through parallel transformations</a:t>
            </a:r>
          </a:p>
          <a:p>
            <a:r>
              <a:rPr lang="en-US" dirty="0" smtClean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9451" y="2278737"/>
            <a:ext cx="3350151" cy="3497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 smtClean="0"/>
              <a:t>Transformations</a:t>
            </a:r>
            <a:br>
              <a:rPr lang="en-US" dirty="0" smtClean="0"/>
            </a:br>
            <a:r>
              <a:rPr lang="en-US" dirty="0" smtClean="0"/>
              <a:t>(e.g. map, filter, </a:t>
            </a:r>
            <a:r>
              <a:rPr lang="en-US" dirty="0" err="1" smtClean="0"/>
              <a:t>groupBy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Actions</a:t>
            </a:r>
            <a:br>
              <a:rPr lang="en-US" dirty="0" smtClean="0"/>
            </a:br>
            <a:r>
              <a:rPr lang="en-US" dirty="0" smtClean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923" y="1120306"/>
            <a:ext cx="7795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transformations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on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39204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3755836"/>
            <a:ext cx="0" cy="1123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7" y="2357903"/>
            <a:ext cx="129819" cy="10293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8268" y="1634944"/>
            <a:ext cx="2032000" cy="5315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60668" y="1787344"/>
            <a:ext cx="2032000" cy="5315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13068" y="1939744"/>
            <a:ext cx="2032000" cy="5315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65468" y="2092144"/>
            <a:ext cx="2032000" cy="5315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83388" y="1525583"/>
            <a:ext cx="722959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056528"/>
            <a:ext cx="1899534" cy="1699308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  <a:endParaRPr lang="en-US" sz="16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8" y="2356494"/>
            <a:ext cx="2137389" cy="1409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6" y="1776168"/>
            <a:ext cx="1157111" cy="11634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7" y="2090735"/>
            <a:ext cx="853253" cy="5315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701" y="4879172"/>
            <a:ext cx="5884299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line: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Spark” in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5" y="3347762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 smtClean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7468" y="1128888"/>
            <a:ext cx="3789332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 smtClean="0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634944"/>
            <a:ext cx="515558" cy="4826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8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753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5700" dirty="0" smtClean="0"/>
              <a:t>Example: </a:t>
            </a:r>
            <a:r>
              <a:rPr lang="en-US" sz="5700" b="0" dirty="0" smtClean="0"/>
              <a:t>Log Mining</a:t>
            </a:r>
            <a:endParaRPr lang="en-US" sz="57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320"/>
            <a:ext cx="8229600" cy="11430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280368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313243"/>
            <a:ext cx="3071090" cy="3209535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0" y="2814661"/>
            <a:ext cx="791061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746907" y="4522980"/>
            <a:ext cx="819727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900985" y="5074379"/>
            <a:ext cx="806782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240421" y="2562434"/>
            <a:ext cx="1577109" cy="1979788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1" y="2283418"/>
            <a:ext cx="2860965" cy="2562785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3795959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657760" y="3712834"/>
            <a:ext cx="1308485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1" y="3227156"/>
            <a:ext cx="958269" cy="75430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478621"/>
            <a:ext cx="909784" cy="4117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065950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4380536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5" y="272951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65602" y="2313140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48895" y="2068761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184240" y="3796527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332350" y="4328581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1524879" y="1931511"/>
            <a:ext cx="1256784" cy="259773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Base RDD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1792847" y="1962504"/>
            <a:ext cx="1977632" cy="259773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Transformed RDD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5980415" y="3683012"/>
            <a:ext cx="1085944" cy="259773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Action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79227" y="4550892"/>
            <a:ext cx="3656206" cy="9997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305167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uiExpand="1" animBg="1"/>
      <p:bldP spid="70" grpId="1" uiExpand="1" animBg="1"/>
      <p:bldP spid="71" grpId="0" uiExpand="1" animBg="1"/>
      <p:bldP spid="71" grpId="1" uiExpand="1" animBg="1"/>
      <p:bldP spid="73" grpId="0" animBg="1"/>
      <p:bldP spid="73" grpId="1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Down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448984"/>
              </p:ext>
            </p:extLst>
          </p:nvPr>
        </p:nvGraphicFramePr>
        <p:xfrm>
          <a:off x="403288" y="1715792"/>
          <a:ext cx="817717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608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Words>2036</Words>
  <Application>Microsoft Macintosh PowerPoint</Application>
  <PresentationFormat>On-screen Show (16:10)</PresentationFormat>
  <Paragraphs>494</Paragraphs>
  <Slides>52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Using Apache Spark</vt:lpstr>
      <vt:lpstr>Apache Spark</vt:lpstr>
      <vt:lpstr>The Spark Community</vt:lpstr>
      <vt:lpstr>Introduction to Apache Spark</vt:lpstr>
      <vt:lpstr>What is Spark?</vt:lpstr>
      <vt:lpstr>Key Concepts</vt:lpstr>
      <vt:lpstr>Working With RDDs</vt:lpstr>
      <vt:lpstr>Example: Log Mining</vt:lpstr>
      <vt:lpstr>Scaling Down</vt:lpstr>
      <vt:lpstr>Fault Recovery</vt:lpstr>
      <vt:lpstr>Language Support</vt:lpstr>
      <vt:lpstr>Interactive Shell</vt:lpstr>
      <vt:lpstr>Administrative GUIs</vt:lpstr>
      <vt:lpstr>Job Execution</vt:lpstr>
      <vt:lpstr>Software Components</vt:lpstr>
      <vt:lpstr>Task Scheduler</vt:lpstr>
      <vt:lpstr>Advanced Features</vt:lpstr>
      <vt:lpstr>Local Execution</vt:lpstr>
      <vt:lpstr>Cluster Execution</vt:lpstr>
      <vt:lpstr>Working With Spark</vt:lpstr>
      <vt:lpstr>Using the Shell</vt:lpstr>
      <vt:lpstr>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Other Key-Value Operations</vt:lpstr>
      <vt:lpstr>Setting the Level of Parallelism</vt:lpstr>
      <vt:lpstr>Using Local Variables</vt:lpstr>
      <vt:lpstr>Closure Mishap Example</vt:lpstr>
      <vt:lpstr>More RDD Operators</vt:lpstr>
      <vt:lpstr>Creating Spark Applications</vt:lpstr>
      <vt:lpstr>Add Spark to Your Project</vt:lpstr>
      <vt:lpstr>Create a SparkContext</vt:lpstr>
      <vt:lpstr>Complete App</vt:lpstr>
      <vt:lpstr>Example Application: PageRank</vt:lpstr>
      <vt:lpstr>Example: PageRank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PageRank Performance</vt:lpstr>
      <vt:lpstr>Other Iterative Algorithms</vt:lpstr>
      <vt:lpstr>Conclusion</vt:lpstr>
      <vt:lpstr>Conclusion</vt:lpstr>
      <vt:lpstr>Get Started</vt:lpstr>
    </vt:vector>
  </TitlesOfParts>
  <Company>Databricks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Apache Spark</dc:title>
  <dc:creator>Pat McDonough</dc:creator>
  <cp:lastModifiedBy>Pat McDonough</cp:lastModifiedBy>
  <cp:revision>69</cp:revision>
  <dcterms:created xsi:type="dcterms:W3CDTF">2013-11-30T01:19:23Z</dcterms:created>
  <dcterms:modified xsi:type="dcterms:W3CDTF">2013-12-03T18:23:29Z</dcterms:modified>
</cp:coreProperties>
</file>