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58" r:id="rId3"/>
    <p:sldId id="259" r:id="rId4"/>
    <p:sldId id="288" r:id="rId5"/>
    <p:sldId id="289" r:id="rId6"/>
    <p:sldId id="290" r:id="rId7"/>
    <p:sldId id="291" r:id="rId8"/>
    <p:sldId id="292" r:id="rId9"/>
    <p:sldId id="297" r:id="rId10"/>
    <p:sldId id="293" r:id="rId11"/>
    <p:sldId id="294" r:id="rId12"/>
    <p:sldId id="296" r:id="rId13"/>
    <p:sldId id="298" r:id="rId14"/>
    <p:sldId id="295" r:id="rId15"/>
    <p:sldId id="299" r:id="rId16"/>
    <p:sldId id="301" r:id="rId17"/>
    <p:sldId id="302" r:id="rId18"/>
    <p:sldId id="303" r:id="rId19"/>
    <p:sldId id="300" r:id="rId20"/>
    <p:sldId id="280" r:id="rId21"/>
  </p:sldIdLst>
  <p:sldSz cx="9144000" cy="6858000" type="screen4x3"/>
  <p:notesSz cx="6858000" cy="9144000"/>
  <p:embeddedFontLst>
    <p:embeddedFont>
      <p:font typeface="Source Sans Pro" panose="020B0604020202020204" charset="0"/>
      <p:regular r:id="rId23"/>
      <p:bold r:id="rId24"/>
      <p:italic r:id="rId25"/>
      <p:boldItalic r:id="rId26"/>
    </p:embeddedFont>
    <p:embeddedFont>
      <p:font typeface="Roboto Slab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6D101DB-20E5-4B1F-98DA-618B52E25F34}">
  <a:tblStyle styleId="{16D101DB-20E5-4B1F-98DA-618B52E25F3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-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186498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 b="1"/>
            </a:lvl1pPr>
            <a:lvl2pPr lvl="1" rtl="0">
              <a:spcBef>
                <a:spcPts val="0"/>
              </a:spcBef>
              <a:buSzPct val="100000"/>
              <a:defRPr sz="4800" b="1"/>
            </a:lvl2pPr>
            <a:lvl3pPr lvl="2" rtl="0">
              <a:spcBef>
                <a:spcPts val="0"/>
              </a:spcBef>
              <a:buSzPct val="100000"/>
              <a:defRPr sz="4800" b="1"/>
            </a:lvl3pPr>
            <a:lvl4pPr lvl="3" rtl="0">
              <a:spcBef>
                <a:spcPts val="0"/>
              </a:spcBef>
              <a:buSzPct val="100000"/>
              <a:defRPr sz="4800" b="1"/>
            </a:lvl4pPr>
            <a:lvl5pPr lvl="4" rtl="0">
              <a:spcBef>
                <a:spcPts val="0"/>
              </a:spcBef>
              <a:buSzPct val="100000"/>
              <a:defRPr sz="4800" b="1"/>
            </a:lvl5pPr>
            <a:lvl6pPr lvl="5" rtl="0">
              <a:spcBef>
                <a:spcPts val="0"/>
              </a:spcBef>
              <a:buSzPct val="100000"/>
              <a:defRPr sz="4800" b="1"/>
            </a:lvl6pPr>
            <a:lvl7pPr lvl="6" rtl="0">
              <a:spcBef>
                <a:spcPts val="0"/>
              </a:spcBef>
              <a:buSzPct val="100000"/>
              <a:defRPr sz="4800" b="1"/>
            </a:lvl7pPr>
            <a:lvl8pPr lvl="7" rtl="0">
              <a:spcBef>
                <a:spcPts val="0"/>
              </a:spcBef>
              <a:buSzPct val="100000"/>
              <a:defRPr sz="4800" b="1"/>
            </a:lvl8pPr>
            <a:lvl9pPr lvl="8" rtl="0"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martinfowler.com/bliki/PolyglotPersistence.html" TargetMode="External"/><Relationship Id="rId13" Type="http://schemas.openxmlformats.org/officeDocument/2006/relationships/hyperlink" Target="http://plexiti.com/de/blog/2017/03/microservices-orchestration-or-choreography/" TargetMode="External"/><Relationship Id="rId3" Type="http://schemas.openxmlformats.org/officeDocument/2006/relationships/hyperlink" Target="https://network.camunda.org/whitepaper/16" TargetMode="External"/><Relationship Id="rId7" Type="http://schemas.openxmlformats.org/officeDocument/2006/relationships/hyperlink" Target="https://martinfowler.com/bliki/BoundedContext.html" TargetMode="External"/><Relationship Id="rId12" Type="http://schemas.openxmlformats.org/officeDocument/2006/relationships/hyperlink" Target="https://medium.com/netflix-techblog/netflix-conductor-a-microservices-orchestrator-2e8d4771bf40" TargetMode="External"/><Relationship Id="rId2" Type="http://schemas.openxmlformats.org/officeDocument/2006/relationships/notesSlide" Target="../notesSlides/notesSlide19.xml"/><Relationship Id="rId16" Type="http://schemas.openxmlformats.org/officeDocument/2006/relationships/hyperlink" Target="http://www.bpm-guide.de/2015/04/10/from-push-to-pull-external-tasks-in-bpmn-processe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kettenisblogs.blogspot.ru/2017/03/are-microservices-death-of-bpm-and-case.html" TargetMode="External"/><Relationship Id="rId11" Type="http://schemas.openxmlformats.org/officeDocument/2006/relationships/hyperlink" Target="https://martinfowler.com/bliki/TolerantReader.html" TargetMode="External"/><Relationship Id="rId5" Type="http://schemas.openxmlformats.org/officeDocument/2006/relationships/hyperlink" Target="https://developers.redhat.com/blog/2016/10/10/business-process-management-in-a-microservices-world/" TargetMode="External"/><Relationship Id="rId15" Type="http://schemas.openxmlformats.org/officeDocument/2006/relationships/hyperlink" Target="http://robertgreiner.com/2014/08/cap-theorem-revisited/" TargetMode="External"/><Relationship Id="rId10" Type="http://schemas.openxmlformats.org/officeDocument/2006/relationships/hyperlink" Target="https://martinfowler.com/articles/microservices.html#DesignForFailure" TargetMode="External"/><Relationship Id="rId4" Type="http://schemas.openxmlformats.org/officeDocument/2006/relationships/hyperlink" Target="https://network.camunda.org/whitepaper/54" TargetMode="External"/><Relationship Id="rId9" Type="http://schemas.openxmlformats.org/officeDocument/2006/relationships/hyperlink" Target="http://www.enterpriseintegrationpatterns.com/ramblings/18_starbucks.html" TargetMode="External"/><Relationship Id="rId14" Type="http://schemas.openxmlformats.org/officeDocument/2006/relationships/hyperlink" Target="https://blog.bernd-ruecker.com/event-command-transformation-in-microservice-architectures-and-ddd-dd07d5eb965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BPM and </a:t>
            </a:r>
            <a:r>
              <a:rPr lang="en-US" dirty="0" err="1" smtClean="0"/>
              <a:t>microservices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 descr="http://plexiti.com/en/blog/2017/03/img/microservices-choreography-mode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0000" y="2091427"/>
            <a:ext cx="5760000" cy="3909341"/>
          </a:xfrm>
          <a:prstGeom prst="rect">
            <a:avLst/>
          </a:prstGeom>
          <a:noFill/>
        </p:spPr>
      </p:pic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Choreography [11]</a:t>
            </a:r>
            <a:endParaRPr lang="en"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1800" dirty="0" smtClean="0"/>
              <a:t>Event command transformation [12] </a:t>
            </a:r>
          </a:p>
          <a:p>
            <a:r>
              <a:rPr lang="en-US" sz="1800" dirty="0" smtClean="0"/>
              <a:t>Asynchronous communication</a:t>
            </a:r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CFD8DC"/>
                </a:solidFill>
              </a:rPr>
              <a:t>3</a:t>
            </a:r>
            <a:r>
              <a:rPr lang="en" sz="6000" dirty="0" smtClean="0">
                <a:solidFill>
                  <a:srgbClr val="CFD8DC"/>
                </a:solidFill>
              </a:rPr>
              <a:t>.</a:t>
            </a:r>
            <a:endParaRPr lang="en" sz="6000" dirty="0">
              <a:solidFill>
                <a:srgbClr val="CFD8DC"/>
              </a:solidFill>
            </a:endParaRPr>
          </a:p>
          <a:p>
            <a:pPr lvl="0"/>
            <a:r>
              <a:rPr lang="en-US" dirty="0" smtClean="0"/>
              <a:t>Flow</a:t>
            </a:r>
            <a:endParaRPr lang="en" dirty="0"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1546024" y="3710548"/>
            <a:ext cx="6169247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Communication between </a:t>
            </a:r>
            <a:r>
              <a:rPr lang="en-US" dirty="0" err="1" smtClean="0"/>
              <a:t>microservices</a:t>
            </a:r>
            <a:endParaRPr lang="e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Communication between microservices [2]</a:t>
            </a:r>
            <a:endParaRPr lang="en"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3713842" cy="47648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1800" dirty="0" smtClean="0"/>
              <a:t>Complex flow</a:t>
            </a:r>
          </a:p>
          <a:p>
            <a:r>
              <a:rPr lang="en-US" sz="1800" dirty="0" smtClean="0"/>
              <a:t>Choreography</a:t>
            </a:r>
          </a:p>
          <a:p>
            <a:r>
              <a:rPr lang="en-US" sz="1800" dirty="0" smtClean="0"/>
              <a:t>Flow hardcoded inside </a:t>
            </a:r>
            <a:r>
              <a:rPr lang="en-US" sz="1800" dirty="0" err="1" smtClean="0"/>
              <a:t>microservices</a:t>
            </a:r>
            <a:endParaRPr lang="en-US" sz="1800" dirty="0" smtClean="0"/>
          </a:p>
          <a:p>
            <a:r>
              <a:rPr lang="en-US" sz="1800" dirty="0" smtClean="0"/>
              <a:t>Debug</a:t>
            </a:r>
          </a:p>
          <a:p>
            <a:r>
              <a:rPr lang="en-US" sz="1800" dirty="0" smtClean="0"/>
              <a:t>Control</a:t>
            </a:r>
          </a:p>
          <a:p>
            <a:endParaRPr lang="en-US" sz="1800" dirty="0" smtClean="0"/>
          </a:p>
          <a:p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412776"/>
            <a:ext cx="4110182" cy="5154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34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ctrTitle" idx="4294967295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3600" b="1" dirty="0"/>
              <a:t>Netflix Conductor: A </a:t>
            </a:r>
            <a:r>
              <a:rPr lang="en-US" sz="3600" b="1" dirty="0" err="1"/>
              <a:t>microservices</a:t>
            </a:r>
            <a:r>
              <a:rPr lang="en-US" sz="3600" b="1" dirty="0"/>
              <a:t> orchestrator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-US" dirty="0"/>
              <a:t>With peer to peer task choreography, we found it was harder to scale with growing business needs and </a:t>
            </a:r>
            <a:r>
              <a:rPr lang="en-US" dirty="0" smtClean="0"/>
              <a:t>complexities</a:t>
            </a:r>
            <a:r>
              <a:rPr lang="en-US" dirty="0"/>
              <a:t> </a:t>
            </a:r>
            <a:r>
              <a:rPr lang="en-US" dirty="0" smtClean="0"/>
              <a:t>[10]</a:t>
            </a:r>
            <a:endParaRPr lang="en" dirty="0"/>
          </a:p>
        </p:txBody>
      </p:sp>
      <p:cxnSp>
        <p:nvCxnSpPr>
          <p:cNvPr id="106" name="Shape 106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7" name="Shape 107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>
            <a:endCxn id="103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9" name="Shape 109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074" name="Picture 2" descr="&amp;Kcy;&amp;acy;&amp;rcy;&amp;tcy;&amp;icy;&amp;ncy;&amp;kcy;&amp;icy; &amp;pcy;&amp;ocy; &amp;zcy;&amp;acy;&amp;pcy;&amp;rcy;&amp;ocy;&amp;scy;&amp;ucy; netflix condu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600" y="3683025"/>
            <a:ext cx="2579135" cy="257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&amp;Kcy;&amp;acy;&amp;rcy;&amp;tcy;&amp;icy;&amp;ncy;&amp;kcy;&amp;icy; &amp;pcy;&amp;ocy; &amp;zcy;&amp;acy;&amp;pcy;&amp;rcy;&amp;ocy;&amp;scy;&amp;ucy; netflix conductor transpar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700" y="1767448"/>
            <a:ext cx="3407450" cy="134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838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CFD8DC"/>
                </a:solidFill>
              </a:rPr>
              <a:t>4</a:t>
            </a:r>
            <a:r>
              <a:rPr lang="en" sz="6000" dirty="0" smtClean="0">
                <a:solidFill>
                  <a:srgbClr val="CFD8DC"/>
                </a:solidFill>
              </a:rPr>
              <a:t>.</a:t>
            </a:r>
            <a:endParaRPr lang="en" sz="6000" dirty="0">
              <a:solidFill>
                <a:srgbClr val="CFD8DC"/>
              </a:solidFill>
            </a:endParaRPr>
          </a:p>
          <a:p>
            <a:pPr lvl="0"/>
            <a:r>
              <a:rPr lang="en-US" dirty="0" smtClean="0"/>
              <a:t>BPM engine</a:t>
            </a:r>
            <a:endParaRPr lang="en" dirty="0"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1546024" y="3710548"/>
            <a:ext cx="6169247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Orchestrator or not?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8582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Pull vs. Push: External Tasks </a:t>
            </a:r>
            <a:r>
              <a:rPr lang="en-US" dirty="0" smtClean="0"/>
              <a:t>Pattern [14]</a:t>
            </a:r>
            <a:endParaRPr lang="en"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818298" cy="47648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800" dirty="0" smtClean="0"/>
              <a:t>Workers pull tasks and execute </a:t>
            </a:r>
          </a:p>
          <a:p>
            <a:pPr>
              <a:buNone/>
            </a:pPr>
            <a:r>
              <a:rPr lang="en-US" sz="1800" dirty="0" smtClean="0"/>
              <a:t>GET </a:t>
            </a:r>
            <a:r>
              <a:rPr lang="en-US" sz="1800" dirty="0"/>
              <a:t>/</a:t>
            </a:r>
            <a:r>
              <a:rPr lang="en-US" sz="1800" dirty="0" smtClean="0"/>
              <a:t>engine-rest/external-task/</a:t>
            </a:r>
            <a:r>
              <a:rPr lang="en-US" sz="1800" dirty="0" err="1" smtClean="0"/>
              <a:t>foo?maxTasks</a:t>
            </a:r>
            <a:r>
              <a:rPr lang="en-US" sz="1800" dirty="0" smtClean="0"/>
              <a:t>=3&amp;maxWait=4000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300" dirty="0"/>
              <a:t>Process Engine does not need network connection to worker.</a:t>
            </a:r>
          </a:p>
          <a:p>
            <a:r>
              <a:rPr lang="en-US" sz="1300" dirty="0"/>
              <a:t>Availability of Process Engine and Worker is decoupled (temporal) – if a Worker is not available the engine just waits until a service task is finished somewhere in future.</a:t>
            </a:r>
          </a:p>
          <a:p>
            <a:r>
              <a:rPr lang="en-US" sz="1300" dirty="0"/>
              <a:t>Scalability: You can easily add new workers which execute jobs.</a:t>
            </a:r>
          </a:p>
          <a:p>
            <a:r>
              <a:rPr lang="en-US" sz="1300" dirty="0"/>
              <a:t>Technologic independence: The worker can be written in any technology you like as long as they can ask for jobs at the process engine (typically via http -&gt; REST).</a:t>
            </a:r>
          </a:p>
          <a:p>
            <a:pPr>
              <a:buNone/>
            </a:pPr>
            <a:endParaRPr sz="1100" dirty="0"/>
          </a:p>
        </p:txBody>
      </p:sp>
      <p:pic>
        <p:nvPicPr>
          <p:cNvPr id="1028" name="Picture 4" descr="http://www.bpm-guide.de/wp-content/uploads/2015/04/service-call-pu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693" y="4240721"/>
            <a:ext cx="4285160" cy="242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bpm-guide.de/wp-content/uploads/2015/04/service-call-pus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47617"/>
            <a:ext cx="4004379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93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Distributed Ownership of the end-to-end </a:t>
            </a:r>
            <a:r>
              <a:rPr lang="en-US" dirty="0" smtClean="0"/>
              <a:t>Process </a:t>
            </a:r>
            <a:r>
              <a:rPr lang="en" dirty="0" smtClean="0"/>
              <a:t>[2]</a:t>
            </a:r>
            <a:endParaRPr lang="e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7008267" cy="211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45024"/>
            <a:ext cx="3304402" cy="285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780659"/>
            <a:ext cx="3818310" cy="258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437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Lightweight and Embeddable </a:t>
            </a:r>
            <a:r>
              <a:rPr lang="en-US" dirty="0" smtClean="0"/>
              <a:t>Engine [2]</a:t>
            </a:r>
            <a:endParaRPr lang="en"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818298" cy="47648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1300" dirty="0" smtClean="0"/>
              <a:t>Run embedded in the </a:t>
            </a:r>
            <a:r>
              <a:rPr lang="en-US" sz="1300" dirty="0" err="1" smtClean="0"/>
              <a:t>microservice</a:t>
            </a:r>
            <a:endParaRPr lang="en-US" sz="1300" dirty="0" smtClean="0"/>
          </a:p>
          <a:p>
            <a:r>
              <a:rPr lang="en-US" sz="1300" dirty="0" smtClean="0"/>
              <a:t>Cloud ready</a:t>
            </a:r>
            <a:endParaRPr lang="en-US" sz="1300" dirty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sz="11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0888"/>
            <a:ext cx="3836718" cy="329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675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Alternative [2]</a:t>
            </a:r>
            <a:endParaRPr lang="en"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818298" cy="47648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1300" dirty="0" smtClean="0"/>
              <a:t>Shared database</a:t>
            </a:r>
          </a:p>
          <a:p>
            <a:r>
              <a:rPr lang="en-US" sz="1300" dirty="0" smtClean="0"/>
              <a:t>Single task list</a:t>
            </a:r>
          </a:p>
          <a:p>
            <a:r>
              <a:rPr lang="en-US" sz="1300" dirty="0" smtClean="0"/>
              <a:t>Single monitoring</a:t>
            </a:r>
          </a:p>
          <a:p>
            <a:r>
              <a:rPr lang="en-US" sz="1300" dirty="0" smtClean="0"/>
              <a:t>Rolling upgrade of database (for example engine 7.4 works with database 7.6)</a:t>
            </a:r>
            <a:endParaRPr lang="en-US" sz="1300" dirty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sz="11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42" y="3501008"/>
            <a:ext cx="565785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28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Links and literature</a:t>
            </a:r>
            <a:endParaRPr lang="en" dirty="0"/>
          </a:p>
        </p:txBody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755576" y="1412776"/>
            <a:ext cx="7571700" cy="525658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indent="-342900" fontAlgn="base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sz="1300" dirty="0" err="1"/>
              <a:t>Camunda</a:t>
            </a:r>
            <a:r>
              <a:rPr lang="en-US" sz="1300" dirty="0"/>
              <a:t>, BPM &amp; </a:t>
            </a:r>
            <a:r>
              <a:rPr lang="en-US" sz="1300" dirty="0" err="1"/>
              <a:t>Microservices</a:t>
            </a:r>
            <a:r>
              <a:rPr lang="en-US" sz="1300" dirty="0"/>
              <a:t>, 2015 </a:t>
            </a:r>
            <a:r>
              <a:rPr lang="en-US" sz="1300" u="sng" dirty="0">
                <a:hlinkClick r:id="rId3"/>
              </a:rPr>
              <a:t>https://network.camunda.org/whitepaper/16</a:t>
            </a:r>
            <a:endParaRPr lang="en-US" sz="1300" dirty="0"/>
          </a:p>
          <a:p>
            <a:pPr marL="342900" indent="-342900" fontAlgn="base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sz="1300" dirty="0" err="1"/>
              <a:t>Camunda</a:t>
            </a:r>
            <a:r>
              <a:rPr lang="en-US" sz="1300" dirty="0"/>
              <a:t>, </a:t>
            </a:r>
            <a:r>
              <a:rPr lang="en-US" sz="1300" dirty="0" err="1"/>
              <a:t>Microservices</a:t>
            </a:r>
            <a:r>
              <a:rPr lang="en-US" sz="1300" dirty="0"/>
              <a:t> and BPM, 2017 </a:t>
            </a:r>
            <a:r>
              <a:rPr lang="en-US" sz="1300" u="sng" dirty="0">
                <a:hlinkClick r:id="rId4"/>
              </a:rPr>
              <a:t>https://network.camunda.org/whitepaper/54</a:t>
            </a:r>
            <a:endParaRPr lang="en-US" sz="1300" dirty="0"/>
          </a:p>
          <a:p>
            <a:pPr marL="342900" indent="-342900" fontAlgn="base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sz="1300" dirty="0" err="1"/>
              <a:t>Redhat</a:t>
            </a:r>
            <a:r>
              <a:rPr lang="en-US" sz="1300" dirty="0"/>
              <a:t>, Business process management in a "</a:t>
            </a:r>
            <a:r>
              <a:rPr lang="en-US" sz="1300" dirty="0" err="1"/>
              <a:t>microservices</a:t>
            </a:r>
            <a:r>
              <a:rPr lang="en-US" sz="1300" dirty="0"/>
              <a:t> world", 2016 </a:t>
            </a:r>
            <a:r>
              <a:rPr lang="en-US" sz="1300" u="sng" dirty="0">
                <a:hlinkClick r:id="rId5"/>
              </a:rPr>
              <a:t>https://developers.redhat.com/blog/2016/10/10/business-process-management-in-a-microservices-world/</a:t>
            </a:r>
            <a:endParaRPr lang="en-US" sz="1300" dirty="0"/>
          </a:p>
          <a:p>
            <a:pPr marL="342900" indent="-342900" fontAlgn="base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sz="1300" dirty="0"/>
              <a:t>Jan </a:t>
            </a:r>
            <a:r>
              <a:rPr lang="en-US" sz="1300" dirty="0" err="1"/>
              <a:t>Kettenis</a:t>
            </a:r>
            <a:r>
              <a:rPr lang="en-US" sz="1300" dirty="0"/>
              <a:t>, Are </a:t>
            </a:r>
            <a:r>
              <a:rPr lang="en-US" sz="1300" dirty="0" err="1"/>
              <a:t>MicroServices</a:t>
            </a:r>
            <a:r>
              <a:rPr lang="en-US" sz="1300" dirty="0"/>
              <a:t> the Death of BPM and Case Management?, 2017 </a:t>
            </a:r>
            <a:r>
              <a:rPr lang="en-US" sz="1300" u="sng" dirty="0">
                <a:hlinkClick r:id="rId6"/>
              </a:rPr>
              <a:t>http://kettenisblogs.blogspot.ru/2017/03/are-microservices-death-of-bpm-and-case.html</a:t>
            </a:r>
            <a:endParaRPr lang="en-US" sz="1300" dirty="0"/>
          </a:p>
          <a:p>
            <a:pPr marL="342900" indent="-342900" fontAlgn="base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sz="1300" dirty="0"/>
              <a:t>Martin Fowler, </a:t>
            </a:r>
            <a:r>
              <a:rPr lang="en-US" sz="1300" dirty="0" err="1"/>
              <a:t>BoundedContext</a:t>
            </a:r>
            <a:r>
              <a:rPr lang="en-US" sz="1300" dirty="0"/>
              <a:t>, 2014 </a:t>
            </a:r>
            <a:r>
              <a:rPr lang="en-US" sz="1300" u="sng" dirty="0">
                <a:hlinkClick r:id="rId7"/>
              </a:rPr>
              <a:t>https://martinfowler.com/bliki/BoundedContext.html</a:t>
            </a:r>
            <a:endParaRPr lang="en-US" sz="1300" dirty="0"/>
          </a:p>
          <a:p>
            <a:pPr marL="342900" indent="-342900" fontAlgn="base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sz="1300" dirty="0"/>
              <a:t>Martin Fowler, </a:t>
            </a:r>
            <a:r>
              <a:rPr lang="en-US" sz="1300" dirty="0" err="1"/>
              <a:t>PolyglotPersistence</a:t>
            </a:r>
            <a:r>
              <a:rPr lang="en-US" sz="1300" dirty="0"/>
              <a:t>, 2011 </a:t>
            </a:r>
            <a:r>
              <a:rPr lang="en-US" sz="1300" u="sng" dirty="0">
                <a:hlinkClick r:id="rId8"/>
              </a:rPr>
              <a:t>https://martinfowler.com/bliki/PolyglotPersistence.html</a:t>
            </a:r>
            <a:endParaRPr lang="en-US" sz="1300" dirty="0"/>
          </a:p>
          <a:p>
            <a:pPr marL="342900" indent="-342900" fontAlgn="base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sz="1300" dirty="0" err="1"/>
              <a:t>Gregor</a:t>
            </a:r>
            <a:r>
              <a:rPr lang="en-US" sz="1300" dirty="0"/>
              <a:t> </a:t>
            </a:r>
            <a:r>
              <a:rPr lang="en-US" sz="1300" dirty="0" err="1"/>
              <a:t>Hohpe</a:t>
            </a:r>
            <a:r>
              <a:rPr lang="en-US" sz="1300" dirty="0"/>
              <a:t>, Starbucks Does Not Use Two-Phase Commit, 2004 </a:t>
            </a:r>
            <a:r>
              <a:rPr lang="en-US" sz="1300" u="sng" dirty="0">
                <a:hlinkClick r:id="rId9"/>
              </a:rPr>
              <a:t>http://www.enterpriseintegrationpatterns.com/ramblings/18_starbucks.html</a:t>
            </a:r>
            <a:r>
              <a:rPr lang="en-US" sz="1300" dirty="0"/>
              <a:t> </a:t>
            </a:r>
          </a:p>
          <a:p>
            <a:pPr marL="342900" indent="-342900" fontAlgn="base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sz="1300" dirty="0"/>
              <a:t>Martin Fowler, </a:t>
            </a:r>
            <a:r>
              <a:rPr lang="en-US" sz="1300" dirty="0" err="1"/>
              <a:t>Microservices</a:t>
            </a:r>
            <a:r>
              <a:rPr lang="en-US" sz="1300" dirty="0"/>
              <a:t>, 2014 </a:t>
            </a:r>
            <a:r>
              <a:rPr lang="en-US" sz="1300" u="sng" dirty="0">
                <a:hlinkClick r:id="rId10"/>
              </a:rPr>
              <a:t>https://martinfowler.com/articles/microservices.html#DesignForFailure</a:t>
            </a:r>
            <a:endParaRPr lang="en-US" sz="1300" dirty="0"/>
          </a:p>
          <a:p>
            <a:pPr marL="342900" indent="-342900" fontAlgn="base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sz="1300" dirty="0"/>
              <a:t>Martin Fowler, </a:t>
            </a:r>
            <a:r>
              <a:rPr lang="en-US" sz="1300" dirty="0" err="1"/>
              <a:t>TolerantReader</a:t>
            </a:r>
            <a:r>
              <a:rPr lang="en-US" sz="1300" dirty="0"/>
              <a:t>, 2011 </a:t>
            </a:r>
            <a:r>
              <a:rPr lang="en-US" sz="1300" u="sng" dirty="0">
                <a:hlinkClick r:id="rId11"/>
              </a:rPr>
              <a:t>https://martinfowler.com/bliki/TolerantReader.html</a:t>
            </a:r>
            <a:endParaRPr lang="en-US" sz="1300" dirty="0"/>
          </a:p>
          <a:p>
            <a:pPr marL="342900" indent="-342900" fontAlgn="base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sz="1300" dirty="0"/>
              <a:t>Netflix, Netflix Conductor: A </a:t>
            </a:r>
            <a:r>
              <a:rPr lang="en-US" sz="1300" dirty="0" err="1"/>
              <a:t>microservices</a:t>
            </a:r>
            <a:r>
              <a:rPr lang="en-US" sz="1300" dirty="0"/>
              <a:t> orchestrator, 2017 </a:t>
            </a:r>
            <a:r>
              <a:rPr lang="en-US" sz="1300" u="sng" dirty="0">
                <a:hlinkClick r:id="rId12"/>
              </a:rPr>
              <a:t>https://medium.com/netflix-techblog/netflix-conductor-a-microservices-orchestrator-2e8d4771bf40</a:t>
            </a:r>
            <a:endParaRPr lang="en-US" sz="1300" dirty="0"/>
          </a:p>
          <a:p>
            <a:pPr marL="342900" indent="-342900" fontAlgn="base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sz="1300" dirty="0"/>
              <a:t>Martin </a:t>
            </a:r>
            <a:r>
              <a:rPr lang="en-US" sz="1300" dirty="0" err="1"/>
              <a:t>Shimak</a:t>
            </a:r>
            <a:r>
              <a:rPr lang="en-US" sz="1300" dirty="0"/>
              <a:t>, Orchestration or Choreography, 2017 </a:t>
            </a:r>
            <a:r>
              <a:rPr lang="en-US" sz="1300" u="sng" dirty="0">
                <a:hlinkClick r:id="rId13"/>
              </a:rPr>
              <a:t>http://plexiti.com/de/blog/2017/03/microservices-orchestration-or-choreography</a:t>
            </a:r>
            <a:endParaRPr lang="en-US" sz="1300" dirty="0"/>
          </a:p>
          <a:p>
            <a:pPr marL="342900" indent="-342900" fontAlgn="base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sz="1300" dirty="0"/>
              <a:t>Bernd </a:t>
            </a:r>
            <a:r>
              <a:rPr lang="en-US" sz="1300" dirty="0" err="1"/>
              <a:t>Rücker</a:t>
            </a:r>
            <a:r>
              <a:rPr lang="en-US" sz="1300" dirty="0"/>
              <a:t>, Event command transformation in </a:t>
            </a:r>
            <a:r>
              <a:rPr lang="en-US" sz="1300" dirty="0" err="1"/>
              <a:t>microservice</a:t>
            </a:r>
            <a:r>
              <a:rPr lang="en-US" sz="1300" dirty="0"/>
              <a:t> architectures and DDD, 2017 </a:t>
            </a:r>
            <a:r>
              <a:rPr lang="en-US" sz="1300" u="sng" dirty="0">
                <a:hlinkClick r:id="rId14"/>
              </a:rPr>
              <a:t>https://blog.bernd-ruecker.com/event-command-transformation-in-microservice-architectures-and-ddd-dd07d5eb9656</a:t>
            </a:r>
            <a:endParaRPr lang="en-US" sz="1300" dirty="0"/>
          </a:p>
          <a:p>
            <a:pPr marL="342900" indent="-342900" fontAlgn="base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sz="1300" dirty="0"/>
              <a:t>Robert Greiner, CAP Theorem: Revisited, 2014 </a:t>
            </a:r>
            <a:r>
              <a:rPr lang="en-US" sz="1300" u="sng" dirty="0">
                <a:hlinkClick r:id="rId15"/>
              </a:rPr>
              <a:t>http://robertgreiner.com/2014/08/cap-theorem-revisited</a:t>
            </a:r>
            <a:r>
              <a:rPr lang="en-US" sz="1300" u="sng" dirty="0" smtClean="0">
                <a:hlinkClick r:id="rId15"/>
              </a:rPr>
              <a:t>/</a:t>
            </a:r>
            <a:endParaRPr lang="en-US" sz="1300" u="sng" dirty="0" smtClean="0"/>
          </a:p>
          <a:p>
            <a:pPr marL="342900" indent="-342900" fontAlgn="base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sz="1300" dirty="0"/>
              <a:t>Bernd </a:t>
            </a:r>
            <a:r>
              <a:rPr lang="en-US" sz="1300" dirty="0" err="1"/>
              <a:t>Rücker</a:t>
            </a:r>
            <a:r>
              <a:rPr lang="en-US" sz="1300" dirty="0"/>
              <a:t>, From Push to Pull – External Tasks in BPMN </a:t>
            </a:r>
            <a:r>
              <a:rPr lang="en-US" sz="1300" dirty="0"/>
              <a:t>processes, </a:t>
            </a:r>
            <a:r>
              <a:rPr lang="en-US" sz="1300" dirty="0" smtClean="0"/>
              <a:t>2015 </a:t>
            </a:r>
            <a:r>
              <a:rPr lang="en-US" sz="1300" dirty="0" smtClean="0">
                <a:hlinkClick r:id="rId16"/>
              </a:rPr>
              <a:t>http</a:t>
            </a:r>
            <a:r>
              <a:rPr lang="en-US" sz="1300" dirty="0">
                <a:hlinkClick r:id="rId16"/>
              </a:rPr>
              <a:t>://www.bpm-guide.de/2015/04/10/from-push-to-pull-external-tasks-in-bpmn-processes</a:t>
            </a:r>
            <a:r>
              <a:rPr lang="en-US" sz="1300" dirty="0" smtClean="0">
                <a:hlinkClick r:id="rId16"/>
              </a:rPr>
              <a:t>/</a:t>
            </a:r>
            <a:endParaRPr lang="en-US" sz="1300" dirty="0" smtClean="0"/>
          </a:p>
          <a:p>
            <a:pPr marL="342900" indent="-342900" fontAlgn="base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endParaRPr lang="en-US" sz="1300" dirty="0"/>
          </a:p>
          <a:p>
            <a:pPr lvl="0" rtl="0">
              <a:spcBef>
                <a:spcPts val="0"/>
              </a:spcBef>
              <a:buNone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421805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5865747" y="3416025"/>
            <a:ext cx="1820699" cy="182069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ctrTitle" idx="4294967295"/>
          </p:nvPr>
        </p:nvSpPr>
        <p:spPr>
          <a:xfrm>
            <a:off x="1637500" y="587125"/>
            <a:ext cx="5642099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b="1" dirty="0"/>
              <a:t>Hello!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subTitle" idx="4294967295"/>
          </p:nvPr>
        </p:nvSpPr>
        <p:spPr>
          <a:xfrm>
            <a:off x="1637500" y="1881750"/>
            <a:ext cx="5642099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 dirty="0"/>
              <a:t>I am </a:t>
            </a:r>
            <a:r>
              <a:rPr lang="en" sz="3600" b="1" dirty="0" smtClean="0"/>
              <a:t>Andrey Dolmatov</a:t>
            </a:r>
            <a:endParaRPr lang="en" sz="3600" b="1" dirty="0"/>
          </a:p>
        </p:txBody>
      </p:sp>
      <p:sp>
        <p:nvSpPr>
          <p:cNvPr id="77" name="Shape 77"/>
          <p:cNvSpPr txBox="1">
            <a:spLocks noGrp="1"/>
          </p:cNvSpPr>
          <p:nvPr>
            <p:ph type="body" idx="4294967295"/>
          </p:nvPr>
        </p:nvSpPr>
        <p:spPr>
          <a:xfrm>
            <a:off x="1637500" y="2981075"/>
            <a:ext cx="5149078" cy="32819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 dirty="0" smtClean="0"/>
              <a:t>Is it possible to use BPM engine in a “microservices world”?</a:t>
            </a:r>
            <a:endParaRPr lang="en" sz="2600" dirty="0"/>
          </a:p>
          <a:p>
            <a:pPr lvl="0" rtl="0">
              <a:spcBef>
                <a:spcPts val="0"/>
              </a:spcBef>
              <a:buNone/>
            </a:pPr>
            <a:endParaRPr sz="2600"/>
          </a:p>
          <a:p>
            <a:pPr lvl="0" rtl="0">
              <a:spcBef>
                <a:spcPts val="0"/>
              </a:spcBef>
              <a:buNone/>
            </a:pPr>
            <a:r>
              <a:rPr lang="en" sz="2600" dirty="0"/>
              <a:t>You can find me at:</a:t>
            </a:r>
          </a:p>
          <a:p>
            <a:pPr lvl="0">
              <a:spcBef>
                <a:spcPts val="0"/>
              </a:spcBef>
              <a:buNone/>
            </a:pPr>
            <a:r>
              <a:rPr lang="en" sz="2600" dirty="0" smtClean="0"/>
              <a:t>Andrey.Dolmatov@south.rt.ru</a:t>
            </a:r>
            <a:endParaRPr lang="en" sz="2600" dirty="0"/>
          </a:p>
        </p:txBody>
      </p:sp>
      <p:cxnSp>
        <p:nvCxnSpPr>
          <p:cNvPr id="79" name="Shape 79"/>
          <p:cNvCxnSpPr/>
          <p:nvPr/>
        </p:nvCxnSpPr>
        <p:spPr>
          <a:xfrm>
            <a:off x="6939075" y="5244825"/>
            <a:ext cx="145799" cy="5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0" name="Shape 80"/>
          <p:cNvCxnSpPr/>
          <p:nvPr/>
        </p:nvCxnSpPr>
        <p:spPr>
          <a:xfrm>
            <a:off x="7419811" y="4970089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1" name="Shape 81"/>
          <p:cNvCxnSpPr/>
          <p:nvPr/>
        </p:nvCxnSpPr>
        <p:spPr>
          <a:xfrm>
            <a:off x="7636225" y="4669275"/>
            <a:ext cx="802500" cy="2594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 dirty="0"/>
              <a:t>Thanks!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subTitle" idx="4294967295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Any questions?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body" idx="4294967295"/>
          </p:nvPr>
        </p:nvSpPr>
        <p:spPr>
          <a:xfrm>
            <a:off x="685800" y="3285875"/>
            <a:ext cx="4863899" cy="32819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CFD8DC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About microservices</a:t>
            </a:r>
            <a:endParaRPr lang="en" dirty="0"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start with </a:t>
            </a:r>
            <a:r>
              <a:rPr lang="en" dirty="0" smtClean="0"/>
              <a:t>a brief overview of microservices</a:t>
            </a: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From monolith to microservices</a:t>
            </a:r>
            <a:endParaRPr lang="en"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4785982" cy="47648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1800" dirty="0" smtClean="0"/>
              <a:t>Agility and productivity</a:t>
            </a:r>
            <a:endParaRPr lang="en" sz="1800" dirty="0"/>
          </a:p>
          <a:p>
            <a:pPr marL="457200" lvl="0" indent="-228600" rtl="0">
              <a:spcBef>
                <a:spcPts val="0"/>
              </a:spcBef>
            </a:pPr>
            <a:r>
              <a:rPr lang="en" sz="1800" dirty="0" smtClean="0"/>
              <a:t>Scalability</a:t>
            </a:r>
            <a:endParaRPr lang="en" sz="1800" dirty="0"/>
          </a:p>
          <a:p>
            <a:pPr marL="457200" lvl="0" indent="-228600" rtl="0">
              <a:spcBef>
                <a:spcPts val="0"/>
              </a:spcBef>
            </a:pPr>
            <a:r>
              <a:rPr lang="en" sz="1800" dirty="0" smtClean="0"/>
              <a:t>SOA = “build for reuse”, </a:t>
            </a:r>
          </a:p>
          <a:p>
            <a:pPr marL="457200" lvl="0" indent="-228600" rtl="0">
              <a:spcBef>
                <a:spcPts val="0"/>
              </a:spcBef>
              <a:buNone/>
            </a:pPr>
            <a:r>
              <a:rPr lang="en" sz="1800" dirty="0" smtClean="0"/>
              <a:t>microservices = “build for replacement”[1]</a:t>
            </a:r>
          </a:p>
          <a:p>
            <a:pPr marL="457200" indent="-228600"/>
            <a:endParaRPr lang="en" sz="1800" dirty="0"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4" name="Picture 2" descr="https://martinfowler.com/articles/microservices/images/decentralised-dat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571876"/>
            <a:ext cx="4143404" cy="2427008"/>
          </a:xfrm>
          <a:prstGeom prst="rect">
            <a:avLst/>
          </a:prstGeom>
          <a:noFill/>
        </p:spPr>
      </p:pic>
      <p:pic>
        <p:nvPicPr>
          <p:cNvPr id="81922" name="Picture 2" descr="https://martinfowler.com/bliki/images/microservice-verdict/productivit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3643314"/>
            <a:ext cx="3512150" cy="2757039"/>
          </a:xfrm>
          <a:prstGeom prst="rect">
            <a:avLst/>
          </a:prstGeom>
          <a:noFill/>
        </p:spPr>
      </p:pic>
      <p:pic>
        <p:nvPicPr>
          <p:cNvPr id="81924" name="Picture 4" descr="&amp;Kcy;&amp;acy;&amp;rcy;&amp;tcy;&amp;icy;&amp;ncy;&amp;kcy;&amp;icy; &amp;pcy;&amp;ocy; &amp;zcy;&amp;acy;&amp;pcy;&amp;rcy;&amp;ocy;&amp;scy;&amp;ucy; microservices project team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29322" y="2143116"/>
            <a:ext cx="3020809" cy="14208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Microservices data management</a:t>
            </a:r>
            <a:endParaRPr lang="en"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1800" dirty="0" err="1" smtClean="0"/>
              <a:t>BoundedContext</a:t>
            </a:r>
            <a:r>
              <a:rPr lang="en-US" sz="1800" dirty="0" smtClean="0"/>
              <a:t> [5]</a:t>
            </a:r>
          </a:p>
          <a:p>
            <a:r>
              <a:rPr lang="en-US" sz="1800" dirty="0" err="1" smtClean="0"/>
              <a:t>PolyglotPersistence</a:t>
            </a:r>
            <a:r>
              <a:rPr lang="en-US" sz="1800" dirty="0" smtClean="0"/>
              <a:t> [6]</a:t>
            </a:r>
            <a:endParaRPr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4429132"/>
            <a:ext cx="4400559" cy="2119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https://martinfowler.com/bliki/images/boundedContext/sketch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44" y="1714488"/>
            <a:ext cx="4409972" cy="27305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Distributed and asynchronous</a:t>
            </a:r>
            <a:endParaRPr lang="en"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1800" dirty="0" smtClean="0"/>
              <a:t>Starbucks Does Not Use Two-Phase Commit [7]</a:t>
            </a:r>
          </a:p>
          <a:p>
            <a:r>
              <a:rPr lang="en-US" sz="1800" dirty="0" smtClean="0"/>
              <a:t>CAP theorem [13] </a:t>
            </a:r>
          </a:p>
          <a:p>
            <a:endParaRPr lang="en-US" sz="1800" dirty="0" smtClean="0"/>
          </a:p>
          <a:p>
            <a:pPr>
              <a:buNone/>
            </a:pPr>
            <a:r>
              <a:rPr lang="en-US" sz="1100" dirty="0" smtClean="0"/>
              <a:t>“Of three properties of shared-data systems (Consistency, Availability and tolerance to network Partitions) only two can be achieved at any given moment in time.” Eric Brewer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1100" b="1" dirty="0" smtClean="0"/>
              <a:t>Consistency</a:t>
            </a:r>
            <a:r>
              <a:rPr lang="en-US" sz="1100" dirty="0" smtClean="0"/>
              <a:t> - A read is guaranteed to return the most recent write for a given client.</a:t>
            </a:r>
          </a:p>
          <a:p>
            <a:r>
              <a:rPr lang="en-US" sz="1100" b="1" dirty="0" smtClean="0"/>
              <a:t>Availability</a:t>
            </a:r>
            <a:r>
              <a:rPr lang="en-US" sz="1100" dirty="0" smtClean="0"/>
              <a:t> - A non-failing node will return a reasonable response within a reasonable amount of time (no error or timeout).</a:t>
            </a:r>
          </a:p>
          <a:p>
            <a:r>
              <a:rPr lang="en-US" sz="1100" b="1" dirty="0" smtClean="0"/>
              <a:t>Partition Tolerance</a:t>
            </a:r>
            <a:r>
              <a:rPr lang="en-US" sz="1100" dirty="0" smtClean="0"/>
              <a:t> - The system will continue to function when network partitions occur.</a:t>
            </a:r>
          </a:p>
          <a:p>
            <a:pPr>
              <a:buNone/>
            </a:pPr>
            <a:endParaRPr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071810"/>
            <a:ext cx="4143404" cy="2510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CFD8DC"/>
                </a:solidFill>
              </a:rPr>
              <a:t>2</a:t>
            </a:r>
            <a:r>
              <a:rPr lang="en" sz="6000" dirty="0" smtClean="0">
                <a:solidFill>
                  <a:srgbClr val="CFD8DC"/>
                </a:solidFill>
              </a:rPr>
              <a:t>.</a:t>
            </a:r>
            <a:endParaRPr lang="en" sz="6000" dirty="0">
              <a:solidFill>
                <a:srgbClr val="CFD8DC"/>
              </a:solidFill>
            </a:endParaRPr>
          </a:p>
          <a:p>
            <a:pPr lvl="0"/>
            <a:r>
              <a:rPr lang="en-US" dirty="0" smtClean="0"/>
              <a:t>Orchestration or Choreography?</a:t>
            </a:r>
            <a:endParaRPr lang="en" dirty="0"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1546024" y="3710548"/>
            <a:ext cx="6169247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Smart endpoints and dumb pipes [8]</a:t>
            </a:r>
            <a:endParaRPr lang="e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Orchestrator [11]</a:t>
            </a:r>
            <a:endParaRPr lang="en"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1800" b="1" dirty="0" smtClean="0"/>
              <a:t>ESB (SOA)</a:t>
            </a:r>
          </a:p>
          <a:p>
            <a:r>
              <a:rPr lang="en-US" sz="1800" dirty="0"/>
              <a:t>Single </a:t>
            </a:r>
            <a:r>
              <a:rPr lang="en-US" sz="1800" dirty="0" err="1" smtClean="0"/>
              <a:t>microservice</a:t>
            </a:r>
            <a:endParaRPr lang="en-US" sz="1800" b="1" dirty="0" smtClean="0"/>
          </a:p>
          <a:p>
            <a:r>
              <a:rPr lang="en-US" sz="1800" dirty="0" smtClean="0"/>
              <a:t>BPM engine</a:t>
            </a:r>
          </a:p>
          <a:p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700808"/>
            <a:ext cx="4767185" cy="487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http://plexiti.com/en/blog/2017/03/img/microservices-orchestration-mode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0000" y="1800000"/>
            <a:ext cx="5760000" cy="4379032"/>
          </a:xfrm>
          <a:prstGeom prst="rect">
            <a:avLst/>
          </a:prstGeom>
          <a:noFill/>
        </p:spPr>
      </p:pic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Orchestrator [11]</a:t>
            </a:r>
            <a:endParaRPr lang="en"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1800" dirty="0" smtClean="0"/>
              <a:t>ESB (SOA)</a:t>
            </a:r>
          </a:p>
          <a:p>
            <a:r>
              <a:rPr lang="en-US" sz="1800" b="1" dirty="0"/>
              <a:t>Single </a:t>
            </a:r>
            <a:r>
              <a:rPr lang="en-US" sz="1800" b="1" dirty="0" err="1" smtClean="0"/>
              <a:t>microservice</a:t>
            </a:r>
            <a:endParaRPr lang="en-US" sz="1800" dirty="0" smtClean="0"/>
          </a:p>
          <a:p>
            <a:r>
              <a:rPr lang="en-US" sz="1800" dirty="0" smtClean="0"/>
              <a:t>BPM engine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194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567</Words>
  <Application>Microsoft Office PowerPoint</Application>
  <PresentationFormat>Экран (4:3)</PresentationFormat>
  <Paragraphs>97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Source Sans Pro</vt:lpstr>
      <vt:lpstr>Roboto Slab</vt:lpstr>
      <vt:lpstr>Cordelia template</vt:lpstr>
      <vt:lpstr>BPM and microservices</vt:lpstr>
      <vt:lpstr>Hello!</vt:lpstr>
      <vt:lpstr>1. About microservices</vt:lpstr>
      <vt:lpstr>From monolith to microservices</vt:lpstr>
      <vt:lpstr>Microservices data management</vt:lpstr>
      <vt:lpstr>Distributed and asynchronous</vt:lpstr>
      <vt:lpstr>2. Orchestration or Choreography?</vt:lpstr>
      <vt:lpstr>Orchestrator [11]</vt:lpstr>
      <vt:lpstr>Orchestrator [11]</vt:lpstr>
      <vt:lpstr>Choreography [11]</vt:lpstr>
      <vt:lpstr>3. Flow</vt:lpstr>
      <vt:lpstr>Communication between microservices [2]</vt:lpstr>
      <vt:lpstr>Netflix Conductor: A microservices orchestrator</vt:lpstr>
      <vt:lpstr>4. BPM engine</vt:lpstr>
      <vt:lpstr>Pull vs. Push: External Tasks Pattern [14]</vt:lpstr>
      <vt:lpstr>Distributed Ownership of the end-to-end Process [2]</vt:lpstr>
      <vt:lpstr>Lightweight and Embeddable Engine [2]</vt:lpstr>
      <vt:lpstr>Alternative [2]</vt:lpstr>
      <vt:lpstr>Links and literature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 and microservices</dc:title>
  <cp:lastModifiedBy>Долматов Андрей Анатольевич</cp:lastModifiedBy>
  <cp:revision>56</cp:revision>
  <dcterms:modified xsi:type="dcterms:W3CDTF">2017-09-06T15:33:13Z</dcterms:modified>
</cp:coreProperties>
</file>