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303" r:id="rId4"/>
    <p:sldId id="273" r:id="rId5"/>
    <p:sldId id="275" r:id="rId6"/>
    <p:sldId id="294" r:id="rId7"/>
    <p:sldId id="261" r:id="rId8"/>
    <p:sldId id="267" r:id="rId9"/>
    <p:sldId id="269" r:id="rId10"/>
    <p:sldId id="296" r:id="rId11"/>
    <p:sldId id="276" r:id="rId12"/>
    <p:sldId id="277" r:id="rId13"/>
    <p:sldId id="278" r:id="rId14"/>
    <p:sldId id="279" r:id="rId15"/>
    <p:sldId id="280"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5" r:id="rId29"/>
    <p:sldId id="298" r:id="rId30"/>
    <p:sldId id="297" r:id="rId31"/>
    <p:sldId id="300" r:id="rId32"/>
    <p:sldId id="301" r:id="rId33"/>
    <p:sldId id="302"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2A58AC-251D-4341-8E3D-67CB08032ED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323928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A58AC-251D-4341-8E3D-67CB08032ED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370363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A58AC-251D-4341-8E3D-67CB08032ED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240393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A58AC-251D-4341-8E3D-67CB08032ED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161133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A58AC-251D-4341-8E3D-67CB08032EDF}"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411204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2A58AC-251D-4341-8E3D-67CB08032ED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73418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2A58AC-251D-4341-8E3D-67CB08032EDF}"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221302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2A58AC-251D-4341-8E3D-67CB08032EDF}"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270006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A58AC-251D-4341-8E3D-67CB08032EDF}"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316522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A58AC-251D-4341-8E3D-67CB08032ED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9363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A58AC-251D-4341-8E3D-67CB08032EDF}"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EAF8C-A15D-483E-B9CA-D4B88D52BFE7}" type="slidenum">
              <a:rPr lang="en-US" smtClean="0"/>
              <a:t>‹#›</a:t>
            </a:fld>
            <a:endParaRPr lang="en-US"/>
          </a:p>
        </p:txBody>
      </p:sp>
    </p:spTree>
    <p:extLst>
      <p:ext uri="{BB962C8B-B14F-4D97-AF65-F5344CB8AC3E}">
        <p14:creationId xmlns:p14="http://schemas.microsoft.com/office/powerpoint/2010/main" val="85249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A58AC-251D-4341-8E3D-67CB08032EDF}" type="datetimeFigureOut">
              <a:rPr lang="en-US" smtClean="0"/>
              <a:t>5/11/2020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EAF8C-A15D-483E-B9CA-D4B88D52BFE7}" type="slidenum">
              <a:rPr lang="en-US" smtClean="0"/>
              <a:t>‹#›</a:t>
            </a:fld>
            <a:endParaRPr lang="en-US"/>
          </a:p>
        </p:txBody>
      </p:sp>
    </p:spTree>
    <p:extLst>
      <p:ext uri="{BB962C8B-B14F-4D97-AF65-F5344CB8AC3E}">
        <p14:creationId xmlns:p14="http://schemas.microsoft.com/office/powerpoint/2010/main" val="1119990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hyperledger-fabric.readthedocs.io/en/lates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27000">
              <a:schemeClr val="accent6">
                <a:lumMod val="18000"/>
                <a:lumOff val="82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9124" y="2179783"/>
            <a:ext cx="9789621" cy="1707022"/>
          </a:xfrm>
          <a:ln>
            <a:noFill/>
          </a:ln>
        </p:spPr>
        <p:txBody>
          <a:bodyPr>
            <a:normAutofit fontScale="90000"/>
          </a:bodyPr>
          <a:lstStyle/>
          <a:p>
            <a:r>
              <a:rPr lang="en-US" dirty="0" smtClean="0">
                <a:solidFill>
                  <a:schemeClr val="bg1"/>
                </a:solidFill>
              </a:rPr>
              <a:t>BLUEBARRICADE BLOCKCHAIN</a:t>
            </a:r>
            <a:br>
              <a:rPr lang="en-US" dirty="0" smtClean="0">
                <a:solidFill>
                  <a:schemeClr val="bg1"/>
                </a:solidFill>
              </a:rPr>
            </a:br>
            <a:endParaRPr lang="en-US" dirty="0">
              <a:solidFill>
                <a:schemeClr val="bg1"/>
              </a:solidFill>
            </a:endParaRPr>
          </a:p>
        </p:txBody>
      </p:sp>
      <p:sp>
        <p:nvSpPr>
          <p:cNvPr id="4" name="TextBox 3"/>
          <p:cNvSpPr txBox="1"/>
          <p:nvPr/>
        </p:nvSpPr>
        <p:spPr>
          <a:xfrm>
            <a:off x="129310" y="166254"/>
            <a:ext cx="1624355" cy="369332"/>
          </a:xfrm>
          <a:prstGeom prst="rect">
            <a:avLst/>
          </a:prstGeom>
          <a:noFill/>
        </p:spPr>
        <p:txBody>
          <a:bodyPr wrap="none" rtlCol="0">
            <a:spAutoFit/>
          </a:bodyPr>
          <a:lstStyle/>
          <a:p>
            <a:r>
              <a:rPr lang="en-US" dirty="0" smtClean="0">
                <a:solidFill>
                  <a:schemeClr val="bg1"/>
                </a:solidFill>
              </a:rPr>
              <a:t>Doc version 1.0</a:t>
            </a:r>
            <a:endParaRPr lang="en-US" dirty="0">
              <a:solidFill>
                <a:schemeClr val="bg1"/>
              </a:solidFill>
            </a:endParaRPr>
          </a:p>
        </p:txBody>
      </p:sp>
      <p:sp>
        <p:nvSpPr>
          <p:cNvPr id="3" name="TextBox 2"/>
          <p:cNvSpPr txBox="1"/>
          <p:nvPr/>
        </p:nvSpPr>
        <p:spPr>
          <a:xfrm>
            <a:off x="5519650" y="5161670"/>
            <a:ext cx="1300356" cy="369332"/>
          </a:xfrm>
          <a:prstGeom prst="rect">
            <a:avLst/>
          </a:prstGeom>
          <a:noFill/>
        </p:spPr>
        <p:txBody>
          <a:bodyPr wrap="none" rtlCol="0">
            <a:spAutoFit/>
          </a:bodyPr>
          <a:lstStyle/>
          <a:p>
            <a:r>
              <a:rPr lang="en-US" dirty="0" smtClean="0">
                <a:solidFill>
                  <a:schemeClr val="bg1"/>
                </a:solidFill>
              </a:rPr>
              <a:t>Sheng </a:t>
            </a:r>
            <a:r>
              <a:rPr lang="en-US" dirty="0" err="1" smtClean="0">
                <a:solidFill>
                  <a:schemeClr val="bg1"/>
                </a:solidFill>
              </a:rPr>
              <a:t>FuLai</a:t>
            </a:r>
            <a:endParaRPr lang="en-US" dirty="0">
              <a:solidFill>
                <a:schemeClr val="bg1"/>
              </a:solidFill>
            </a:endParaRPr>
          </a:p>
        </p:txBody>
      </p:sp>
    </p:spTree>
    <p:extLst>
      <p:ext uri="{BB962C8B-B14F-4D97-AF65-F5344CB8AC3E}">
        <p14:creationId xmlns:p14="http://schemas.microsoft.com/office/powerpoint/2010/main" val="27240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6988" y="2900740"/>
            <a:ext cx="1811958" cy="400110"/>
          </a:xfrm>
          <a:prstGeom prst="rect">
            <a:avLst/>
          </a:prstGeom>
          <a:noFill/>
        </p:spPr>
        <p:txBody>
          <a:bodyPr wrap="square" rtlCol="0">
            <a:spAutoFit/>
          </a:bodyPr>
          <a:lstStyle/>
          <a:p>
            <a:r>
              <a:rPr lang="en-AU" sz="2000" dirty="0" err="1" smtClean="0"/>
              <a:t>Blockchain</a:t>
            </a:r>
            <a:r>
              <a:rPr lang="en-AU" sz="2000" dirty="0" smtClean="0"/>
              <a:t> APIS</a:t>
            </a:r>
            <a:endParaRPr lang="en-US" sz="2000" dirty="0"/>
          </a:p>
        </p:txBody>
      </p:sp>
    </p:spTree>
    <p:extLst>
      <p:ext uri="{BB962C8B-B14F-4D97-AF65-F5344CB8AC3E}">
        <p14:creationId xmlns:p14="http://schemas.microsoft.com/office/powerpoint/2010/main" val="402398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8" y="740833"/>
            <a:ext cx="1283365" cy="368755"/>
          </a:xfrm>
          <a:prstGeom prst="rect">
            <a:avLst/>
          </a:prstGeom>
        </p:spPr>
        <p:txBody>
          <a:bodyPr wrap="none">
            <a:spAutoFit/>
          </a:bodyPr>
          <a:lstStyle/>
          <a:p>
            <a:pPr marL="6350" indent="-6350">
              <a:lnSpc>
                <a:spcPct val="107000"/>
              </a:lnSpc>
              <a:spcAft>
                <a:spcPts val="15"/>
              </a:spcAft>
            </a:pPr>
            <a:r>
              <a:rPr lang="aa-ET" b="1" dirty="0" smtClean="0">
                <a:solidFill>
                  <a:srgbClr val="333333"/>
                </a:solidFill>
                <a:latin typeface="Times New Roman" panose="02020603050405020304" pitchFamily="18" charset="0"/>
                <a:ea typeface="Times New Roman" panose="02020603050405020304" pitchFamily="18" charset="0"/>
              </a:rPr>
              <a:t>getAddress</a:t>
            </a: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7" name="Rectangle 5"/>
          <p:cNvSpPr>
            <a:spLocks noChangeArrowheads="1"/>
          </p:cNvSpPr>
          <p:nvPr/>
        </p:nvSpPr>
        <p:spPr bwMode="auto">
          <a:xfrm>
            <a:off x="609600" y="12201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p:cNvGrpSpPr/>
          <p:nvPr/>
        </p:nvGrpSpPr>
        <p:grpSpPr>
          <a:xfrm>
            <a:off x="609600" y="1220131"/>
            <a:ext cx="6334760" cy="466090"/>
            <a:chOff x="0" y="0"/>
            <a:chExt cx="6334760" cy="466598"/>
          </a:xfrm>
        </p:grpSpPr>
        <p:sp>
          <p:nvSpPr>
            <p:cNvPr id="9" name="Shape 56"/>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0" name="Shape 57"/>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11" name="Rectangle 10"/>
            <p:cNvSpPr/>
            <p:nvPr/>
          </p:nvSpPr>
          <p:spPr>
            <a:xfrm>
              <a:off x="139700" y="169735"/>
              <a:ext cx="2508314" cy="219246"/>
            </a:xfrm>
            <a:prstGeom prst="rect">
              <a:avLst/>
            </a:prstGeom>
            <a:ln>
              <a:noFill/>
            </a:ln>
          </p:spPr>
          <p:txBody>
            <a:bodyPr vert="horz" lIns="0" tIns="0" rIns="0" bIns="0" rtlCol="0">
              <a:noAutofit/>
            </a:bodyPr>
            <a:lstStyle/>
            <a:p>
              <a:pPr>
                <a:lnSpc>
                  <a:spcPct val="107000"/>
                </a:lnSpc>
                <a:spcAft>
                  <a:spcPts val="800"/>
                </a:spcAft>
              </a:pPr>
              <a:r>
                <a:rPr lang="aa-ET" sz="1100" dirty="0">
                  <a:solidFill>
                    <a:srgbClr val="333333"/>
                  </a:solidFill>
                  <a:effectLst/>
                  <a:latin typeface="Calibri" panose="020F0502020204030204" pitchFamily="34" charset="0"/>
                  <a:ea typeface="Calibri" panose="020F0502020204030204" pitchFamily="34" charset="0"/>
                </a:rPr>
                <a:t>GET</a:t>
              </a:r>
              <a:r>
                <a:rPr lang="aa-ET" sz="1100" spc="300" dirty="0">
                  <a:solidFill>
                    <a:srgbClr val="333333"/>
                  </a:solidFill>
                  <a:effectLst/>
                  <a:latin typeface="Calibri" panose="020F0502020204030204" pitchFamily="34" charset="0"/>
                  <a:ea typeface="Calibri" panose="020F0502020204030204" pitchFamily="34" charset="0"/>
                </a:rPr>
                <a:t> </a:t>
              </a:r>
              <a:r>
                <a:rPr lang="aa-ET" sz="1100" dirty="0">
                  <a:solidFill>
                    <a:srgbClr val="333333"/>
                  </a:solidFill>
                  <a:effectLst/>
                  <a:latin typeface="Calibri" panose="020F0502020204030204" pitchFamily="34" charset="0"/>
                  <a:ea typeface="Calibri" panose="020F0502020204030204" pitchFamily="34" charset="0"/>
                </a:rPr>
                <a:t>/v1/addresses/{address}</a:t>
              </a:r>
              <a:endParaRPr lang="en-US" sz="1100" dirty="0">
                <a:solidFill>
                  <a:srgbClr val="000000"/>
                </a:solidFill>
                <a:effectLst/>
                <a:latin typeface="Calibri" panose="020F0502020204030204" pitchFamily="34" charset="0"/>
                <a:ea typeface="Calibri" panose="020F0502020204030204" pitchFamily="34" charset="0"/>
              </a:endParaRPr>
            </a:p>
          </p:txBody>
        </p:sp>
      </p:gr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3404479419"/>
              </p:ext>
            </p:extLst>
          </p:nvPr>
        </p:nvGraphicFramePr>
        <p:xfrm>
          <a:off x="609600" y="2167234"/>
          <a:ext cx="6334760" cy="887095"/>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dirty="0">
                          <a:effectLst/>
                        </a:rPr>
                        <a:t>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Path</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address required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address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string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
        <p:nvSpPr>
          <p:cNvPr id="17" name="Rectangle 9"/>
          <p:cNvSpPr>
            <a:spLocks noChangeArrowheads="1"/>
          </p:cNvSpPr>
          <p:nvPr/>
        </p:nvSpPr>
        <p:spPr bwMode="auto">
          <a:xfrm>
            <a:off x="490538" y="1855771"/>
            <a:ext cx="53006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Parameters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477114" y="3160761"/>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3486950798"/>
              </p:ext>
            </p:extLst>
          </p:nvPr>
        </p:nvGraphicFramePr>
        <p:xfrm>
          <a:off x="609600" y="3617039"/>
          <a:ext cx="6334760" cy="2155825"/>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a:effectLst/>
                        </a:rPr>
                        <a:t>HTTP Code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Address</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179061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8" y="740833"/>
            <a:ext cx="1312282" cy="369332"/>
          </a:xfrm>
          <a:prstGeom prst="rect">
            <a:avLst/>
          </a:prstGeom>
        </p:spPr>
        <p:txBody>
          <a:bodyPr wrap="none">
            <a:spAutoFit/>
          </a:bodyPr>
          <a:lstStyle/>
          <a:p>
            <a:r>
              <a:rPr lang="aa-ET" b="1" dirty="0" smtClean="0"/>
              <a:t>getDeposits</a:t>
            </a:r>
            <a:endParaRPr lang="en-US" b="1" dirty="0"/>
          </a:p>
        </p:txBody>
      </p:sp>
      <p:sp>
        <p:nvSpPr>
          <p:cNvPr id="7" name="Rectangle 5"/>
          <p:cNvSpPr>
            <a:spLocks noChangeArrowheads="1"/>
          </p:cNvSpPr>
          <p:nvPr/>
        </p:nvSpPr>
        <p:spPr bwMode="auto">
          <a:xfrm>
            <a:off x="609600" y="12201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477114" y="2153998"/>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4" name="Group 13"/>
          <p:cNvGrpSpPr/>
          <p:nvPr/>
        </p:nvGrpSpPr>
        <p:grpSpPr>
          <a:xfrm>
            <a:off x="609600" y="1236286"/>
            <a:ext cx="6334760" cy="466090"/>
            <a:chOff x="0" y="0"/>
            <a:chExt cx="6334760" cy="466599"/>
          </a:xfrm>
        </p:grpSpPr>
        <p:sp>
          <p:nvSpPr>
            <p:cNvPr id="15" name="Shape 208"/>
            <p:cNvSpPr/>
            <p:nvPr/>
          </p:nvSpPr>
          <p:spPr>
            <a:xfrm>
              <a:off x="0" y="0"/>
              <a:ext cx="6334760" cy="466599"/>
            </a:xfrm>
            <a:custGeom>
              <a:avLst/>
              <a:gdLst/>
              <a:ahLst/>
              <a:cxnLst/>
              <a:rect l="0" t="0" r="0" b="0"/>
              <a:pathLst>
                <a:path w="6334760" h="466599">
                  <a:moveTo>
                    <a:pt x="50800" y="0"/>
                  </a:moveTo>
                  <a:lnTo>
                    <a:pt x="6283960" y="0"/>
                  </a:lnTo>
                  <a:cubicBezTo>
                    <a:pt x="6312016" y="0"/>
                    <a:pt x="6334760" y="22744"/>
                    <a:pt x="6334760" y="50800"/>
                  </a:cubicBezTo>
                  <a:lnTo>
                    <a:pt x="6334760" y="415799"/>
                  </a:lnTo>
                  <a:cubicBezTo>
                    <a:pt x="6334760" y="443854"/>
                    <a:pt x="6312016" y="466599"/>
                    <a:pt x="6283960" y="466599"/>
                  </a:cubicBezTo>
                  <a:lnTo>
                    <a:pt x="50800" y="466599"/>
                  </a:lnTo>
                  <a:cubicBezTo>
                    <a:pt x="22744" y="466599"/>
                    <a:pt x="0" y="443854"/>
                    <a:pt x="0" y="415799"/>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20" name="Shape 209"/>
            <p:cNvSpPr/>
            <p:nvPr/>
          </p:nvSpPr>
          <p:spPr>
            <a:xfrm>
              <a:off x="0" y="0"/>
              <a:ext cx="6334760" cy="466599"/>
            </a:xfrm>
            <a:custGeom>
              <a:avLst/>
              <a:gdLst/>
              <a:ahLst/>
              <a:cxnLst/>
              <a:rect l="0" t="0" r="0" b="0"/>
              <a:pathLst>
                <a:path w="6334760" h="466599">
                  <a:moveTo>
                    <a:pt x="50800" y="0"/>
                  </a:moveTo>
                  <a:lnTo>
                    <a:pt x="6283960" y="0"/>
                  </a:lnTo>
                  <a:cubicBezTo>
                    <a:pt x="6312016" y="0"/>
                    <a:pt x="6334760" y="22744"/>
                    <a:pt x="6334760" y="50800"/>
                  </a:cubicBezTo>
                  <a:lnTo>
                    <a:pt x="6334760" y="415799"/>
                  </a:lnTo>
                  <a:cubicBezTo>
                    <a:pt x="6334760" y="443854"/>
                    <a:pt x="6312016" y="466599"/>
                    <a:pt x="6283960" y="466599"/>
                  </a:cubicBezTo>
                  <a:lnTo>
                    <a:pt x="50800" y="466599"/>
                  </a:lnTo>
                  <a:cubicBezTo>
                    <a:pt x="22744" y="466599"/>
                    <a:pt x="0" y="443854"/>
                    <a:pt x="0" y="415799"/>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1" name="Rectangle 20"/>
            <p:cNvSpPr/>
            <p:nvPr/>
          </p:nvSpPr>
          <p:spPr>
            <a:xfrm>
              <a:off x="139700" y="169736"/>
              <a:ext cx="1486408"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/v1/deposits</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 name="Table 1"/>
          <p:cNvGraphicFramePr>
            <a:graphicFrameLocks noGrp="1"/>
          </p:cNvGraphicFramePr>
          <p:nvPr>
            <p:extLst>
              <p:ext uri="{D42A27DB-BD31-4B8C-83A1-F6EECF244321}">
                <p14:modId xmlns:p14="http://schemas.microsoft.com/office/powerpoint/2010/main" val="2300213726"/>
              </p:ext>
            </p:extLst>
          </p:nvPr>
        </p:nvGraphicFramePr>
        <p:xfrm>
          <a:off x="609600" y="2590206"/>
          <a:ext cx="6334760" cy="2545842"/>
        </p:xfrm>
        <a:graphic>
          <a:graphicData uri="http://schemas.openxmlformats.org/drawingml/2006/table">
            <a:tbl>
              <a:tblPr firstRow="1" firstCol="1" bandRow="1">
                <a:tableStyleId>{5C22544A-7EE6-4342-B048-85BDC9FD1C3A}</a:tableStyleId>
              </a:tblPr>
              <a:tblGrid>
                <a:gridCol w="633730"/>
                <a:gridCol w="4434205"/>
                <a:gridCol w="1266825"/>
              </a:tblGrid>
              <a:tr h="0">
                <a:tc>
                  <a:txBody>
                    <a:bodyPr/>
                    <a:lstStyle/>
                    <a:p>
                      <a:pPr>
                        <a:lnSpc>
                          <a:spcPct val="107000"/>
                        </a:lnSpc>
                        <a:spcAft>
                          <a:spcPts val="0"/>
                        </a:spcAft>
                      </a:pPr>
                      <a:r>
                        <a:rPr lang="aa-ET" sz="1050">
                          <a:effectLst/>
                        </a:rPr>
                        <a:t>HTTP Code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&lt; Deposit &gt; array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38785">
                <a:tc>
                  <a:txBody>
                    <a:bodyPr/>
                    <a:lstStyle/>
                    <a:p>
                      <a:pPr>
                        <a:lnSpc>
                          <a:spcPct val="107000"/>
                        </a:lnSpc>
                        <a:spcAft>
                          <a:spcPts val="0"/>
                        </a:spcAft>
                      </a:pPr>
                      <a:r>
                        <a:rPr lang="aa-ET" sz="1050">
                          <a:effectLst/>
                        </a:rPr>
                        <a:t>HTTP Code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306801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8" y="740833"/>
            <a:ext cx="1713102" cy="685059"/>
          </a:xfrm>
          <a:prstGeom prst="rect">
            <a:avLst/>
          </a:prstGeom>
        </p:spPr>
        <p:txBody>
          <a:bodyPr wrap="square">
            <a:spAutoFit/>
          </a:bodyPr>
          <a:lstStyle/>
          <a:p>
            <a:pPr marL="6350" indent="-6350">
              <a:lnSpc>
                <a:spcPct val="107000"/>
              </a:lnSpc>
              <a:spcAft>
                <a:spcPts val="15"/>
              </a:spcAft>
            </a:pPr>
            <a:r>
              <a:rPr lang="aa-ET" b="1" dirty="0" smtClean="0"/>
              <a:t>getDeposit</a:t>
            </a:r>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9"/>
          <p:cNvSpPr>
            <a:spLocks noChangeArrowheads="1"/>
          </p:cNvSpPr>
          <p:nvPr/>
        </p:nvSpPr>
        <p:spPr bwMode="auto">
          <a:xfrm>
            <a:off x="490538" y="1855771"/>
            <a:ext cx="53006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Parameters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477114" y="3160761"/>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4" name="Group 13"/>
          <p:cNvGrpSpPr/>
          <p:nvPr/>
        </p:nvGrpSpPr>
        <p:grpSpPr>
          <a:xfrm>
            <a:off x="609600" y="1211922"/>
            <a:ext cx="6334760" cy="466090"/>
            <a:chOff x="0" y="0"/>
            <a:chExt cx="6334760" cy="466598"/>
          </a:xfrm>
        </p:grpSpPr>
        <p:sp>
          <p:nvSpPr>
            <p:cNvPr id="15" name="Shape 339"/>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20" name="Shape 340"/>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1" name="Rectangle 20"/>
            <p:cNvSpPr/>
            <p:nvPr/>
          </p:nvSpPr>
          <p:spPr>
            <a:xfrm>
              <a:off x="139700" y="169735"/>
              <a:ext cx="2972816" cy="219246"/>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/v1/deposits/{transactionId}</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 name="Table 1"/>
          <p:cNvGraphicFramePr>
            <a:graphicFrameLocks noGrp="1"/>
          </p:cNvGraphicFramePr>
          <p:nvPr>
            <p:extLst>
              <p:ext uri="{D42A27DB-BD31-4B8C-83A1-F6EECF244321}">
                <p14:modId xmlns:p14="http://schemas.microsoft.com/office/powerpoint/2010/main" val="2778677870"/>
              </p:ext>
            </p:extLst>
          </p:nvPr>
        </p:nvGraphicFramePr>
        <p:xfrm>
          <a:off x="749300" y="2234067"/>
          <a:ext cx="6334760" cy="887095"/>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a:effectLst/>
                        </a:rPr>
                        <a:t>Type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Path</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transactionId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transactionId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string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27960469"/>
              </p:ext>
            </p:extLst>
          </p:nvPr>
        </p:nvGraphicFramePr>
        <p:xfrm>
          <a:off x="749300" y="3778118"/>
          <a:ext cx="6334760" cy="2155825"/>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a:effectLst/>
                        </a:rPr>
                        <a:t>HTTP Code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Deposit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64596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665695"/>
          </a:xfrm>
          <a:prstGeom prst="rect">
            <a:avLst/>
          </a:prstGeom>
        </p:spPr>
        <p:txBody>
          <a:bodyPr wrap="square">
            <a:spAutoFit/>
          </a:bodyPr>
          <a:lstStyle/>
          <a:p>
            <a:r>
              <a:rPr lang="aa-ET" b="1" dirty="0" smtClean="0"/>
              <a:t>getLockBalances</a:t>
            </a:r>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477114" y="3160761"/>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3" name="Group 12"/>
          <p:cNvGrpSpPr/>
          <p:nvPr/>
        </p:nvGrpSpPr>
        <p:grpSpPr>
          <a:xfrm>
            <a:off x="609600" y="1165060"/>
            <a:ext cx="6334760" cy="466090"/>
            <a:chOff x="0" y="0"/>
            <a:chExt cx="6334760" cy="466598"/>
          </a:xfrm>
        </p:grpSpPr>
        <p:sp>
          <p:nvSpPr>
            <p:cNvPr id="16" name="Shape 496"/>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9" name="Shape 497"/>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2" name="Rectangle 21"/>
            <p:cNvSpPr/>
            <p:nvPr/>
          </p:nvSpPr>
          <p:spPr>
            <a:xfrm>
              <a:off x="139700" y="169735"/>
              <a:ext cx="1858010" cy="219246"/>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/v1/lockbalances</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6" name="Table 5"/>
          <p:cNvGraphicFramePr>
            <a:graphicFrameLocks noGrp="1"/>
          </p:cNvGraphicFramePr>
          <p:nvPr>
            <p:extLst>
              <p:ext uri="{D42A27DB-BD31-4B8C-83A1-F6EECF244321}">
                <p14:modId xmlns:p14="http://schemas.microsoft.com/office/powerpoint/2010/main" val="4276544353"/>
              </p:ext>
            </p:extLst>
          </p:nvPr>
        </p:nvGraphicFramePr>
        <p:xfrm>
          <a:off x="749300" y="3697470"/>
          <a:ext cx="6334760" cy="2355850"/>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a:effectLst/>
                        </a:rPr>
                        <a:t>HTTP Code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nchor="ctr"/>
                </a:tc>
              </a:tr>
              <a:tr h="629285">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&lt; LockBalance &gt; array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r>
            </a:tbl>
          </a:graphicData>
        </a:graphic>
      </p:graphicFrame>
    </p:spTree>
    <p:extLst>
      <p:ext uri="{BB962C8B-B14F-4D97-AF65-F5344CB8AC3E}">
        <p14:creationId xmlns:p14="http://schemas.microsoft.com/office/powerpoint/2010/main" val="354431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942694"/>
          </a:xfrm>
          <a:prstGeom prst="rect">
            <a:avLst/>
          </a:prstGeom>
        </p:spPr>
        <p:txBody>
          <a:bodyPr wrap="square">
            <a:spAutoFit/>
          </a:bodyPr>
          <a:lstStyle/>
          <a:p>
            <a:r>
              <a:rPr lang="aa-ET" b="1" dirty="0" smtClean="0"/>
              <a:t>getLockBalance</a:t>
            </a:r>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477114" y="3160761"/>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1" name="Group 10"/>
          <p:cNvGrpSpPr/>
          <p:nvPr/>
        </p:nvGrpSpPr>
        <p:grpSpPr>
          <a:xfrm>
            <a:off x="749300" y="1180904"/>
            <a:ext cx="6334760" cy="466090"/>
            <a:chOff x="0" y="0"/>
            <a:chExt cx="6334760" cy="466598"/>
          </a:xfrm>
        </p:grpSpPr>
        <p:sp>
          <p:nvSpPr>
            <p:cNvPr id="14" name="Shape 601"/>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5" name="Shape 602"/>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17" name="Rectangle 16"/>
            <p:cNvSpPr/>
            <p:nvPr/>
          </p:nvSpPr>
          <p:spPr>
            <a:xfrm>
              <a:off x="139700" y="169735"/>
              <a:ext cx="3344418"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/v1/lockbalances/{transactionId}</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3" name="Table 2"/>
          <p:cNvGraphicFramePr>
            <a:graphicFrameLocks noGrp="1"/>
          </p:cNvGraphicFramePr>
          <p:nvPr>
            <p:extLst>
              <p:ext uri="{D42A27DB-BD31-4B8C-83A1-F6EECF244321}">
                <p14:modId xmlns:p14="http://schemas.microsoft.com/office/powerpoint/2010/main" val="3995619911"/>
              </p:ext>
            </p:extLst>
          </p:nvPr>
        </p:nvGraphicFramePr>
        <p:xfrm>
          <a:off x="889000" y="3663535"/>
          <a:ext cx="6335395" cy="2594610"/>
        </p:xfrm>
        <a:graphic>
          <a:graphicData uri="http://schemas.openxmlformats.org/drawingml/2006/table">
            <a:tbl>
              <a:tblPr firstRow="1" firstCol="1" bandRow="1">
                <a:tableStyleId>{5C22544A-7EE6-4342-B048-85BDC9FD1C3A}</a:tableStyleId>
              </a:tblPr>
              <a:tblGrid>
                <a:gridCol w="634301"/>
                <a:gridCol w="1126377"/>
                <a:gridCol w="3167063"/>
                <a:gridCol w="140956"/>
                <a:gridCol w="1266698"/>
              </a:tblGrid>
              <a:tr h="438785">
                <a:tc>
                  <a:txBody>
                    <a:bodyPr/>
                    <a:lstStyle/>
                    <a:p>
                      <a:pPr marL="38100">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nchor="ctr"/>
                </a:tc>
                <a:tc>
                  <a:txBody>
                    <a:bodyPr/>
                    <a:lstStyle/>
                    <a:p>
                      <a:pPr>
                        <a:lnSpc>
                          <a:spcPct val="107000"/>
                        </a:lnSpc>
                        <a:spcAft>
                          <a:spcPts val="0"/>
                        </a:spcAft>
                      </a:pPr>
                      <a:r>
                        <a:rPr lang="aa-ET" sz="1100" dirty="0">
                          <a:effectLst/>
                        </a:rPr>
                        <a:t>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a:lnSpc>
                          <a:spcPct val="107000"/>
                        </a:lnSpc>
                        <a:spcAft>
                          <a:spcPts val="0"/>
                        </a:spcAft>
                      </a:pPr>
                      <a:r>
                        <a:rPr lang="aa-ET"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nchor="ctr"/>
                </a:tc>
              </a:tr>
              <a:tr h="429260">
                <a:tc>
                  <a:txBody>
                    <a:bodyPr/>
                    <a:lstStyle/>
                    <a:p>
                      <a:pPr marL="38100">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a:lnSpc>
                          <a:spcPct val="107000"/>
                        </a:lnSpc>
                        <a:spcAft>
                          <a:spcPts val="0"/>
                        </a:spcAft>
                      </a:pPr>
                      <a:r>
                        <a:rPr lang="aa-ET"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a:lnSpc>
                          <a:spcPct val="107000"/>
                        </a:lnSpc>
                        <a:spcAft>
                          <a:spcPts val="0"/>
                        </a:spcAft>
                      </a:pPr>
                      <a:r>
                        <a:rPr lang="aa-ET"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a:effectLst/>
                        </a:rPr>
                        <a:t>LockBalance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r>
              <a:tr h="438785">
                <a:tc>
                  <a:txBody>
                    <a:bodyPr/>
                    <a:lstStyle/>
                    <a:p>
                      <a:pPr>
                        <a:lnSpc>
                          <a:spcPct val="107000"/>
                        </a:lnSpc>
                        <a:spcAft>
                          <a:spcPts val="0"/>
                        </a:spcAft>
                      </a:pPr>
                      <a:r>
                        <a:rPr lang="aa-ET" sz="1050">
                          <a:effectLst/>
                        </a:rPr>
                        <a:t>HTTP Code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gridSpan="3">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nchor="ctr"/>
                </a:tc>
                <a:tc hMerge="1">
                  <a:txBody>
                    <a:bodyPr/>
                    <a:lstStyle/>
                    <a:p>
                      <a:endParaRPr lang="en-US"/>
                    </a:p>
                  </a:txBody>
                  <a:tcPr/>
                </a:tc>
                <a:tc hMerge="1">
                  <a:txBody>
                    <a:bodyPr/>
                    <a:lstStyle/>
                    <a:p>
                      <a:endParaRPr lang="en-US"/>
                    </a:p>
                  </a:txBody>
                  <a:tcP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nchor="ctr"/>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gridSpan="3">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hMerge="1">
                  <a:txBody>
                    <a:bodyPr/>
                    <a:lstStyle/>
                    <a:p>
                      <a:endParaRPr lang="en-US"/>
                    </a:p>
                  </a:txBody>
                  <a:tcPr/>
                </a:tc>
                <a:tc hMerge="1">
                  <a:txBody>
                    <a:bodyPr/>
                    <a:lstStyle/>
                    <a:p>
                      <a:endParaRPr lang="en-US"/>
                    </a:p>
                  </a:txBody>
                  <a:tcPr/>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gridSpan="3">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hMerge="1">
                  <a:txBody>
                    <a:bodyPr/>
                    <a:lstStyle/>
                    <a:p>
                      <a:endParaRPr lang="en-US"/>
                    </a:p>
                  </a:txBody>
                  <a:tcPr/>
                </a:tc>
                <a:tc hMerge="1">
                  <a:txBody>
                    <a:bodyPr/>
                    <a:lstStyle/>
                    <a:p>
                      <a:endParaRPr lang="en-US"/>
                    </a:p>
                  </a:txBody>
                  <a:tcPr/>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gridSpan="3">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hMerge="1">
                  <a:txBody>
                    <a:bodyPr/>
                    <a:lstStyle/>
                    <a:p>
                      <a:endParaRPr lang="en-US"/>
                    </a:p>
                  </a:txBody>
                  <a:tcPr/>
                </a:tc>
                <a:tc hMerge="1">
                  <a:txBody>
                    <a:bodyPr/>
                    <a:lstStyle/>
                    <a:p>
                      <a:endParaRPr lang="en-US"/>
                    </a:p>
                  </a:txBody>
                  <a:tcPr/>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r>
            </a:tbl>
          </a:graphicData>
        </a:graphic>
      </p:graphicFrame>
      <p:sp>
        <p:nvSpPr>
          <p:cNvPr id="20" name="Rectangle 9"/>
          <p:cNvSpPr>
            <a:spLocks noChangeArrowheads="1"/>
          </p:cNvSpPr>
          <p:nvPr/>
        </p:nvSpPr>
        <p:spPr bwMode="auto">
          <a:xfrm>
            <a:off x="490538" y="1855771"/>
            <a:ext cx="53006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Parameters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54256531"/>
              </p:ext>
            </p:extLst>
          </p:nvPr>
        </p:nvGraphicFramePr>
        <p:xfrm>
          <a:off x="888999" y="2216048"/>
          <a:ext cx="6335395" cy="887095"/>
        </p:xfrm>
        <a:graphic>
          <a:graphicData uri="http://schemas.openxmlformats.org/drawingml/2006/table">
            <a:tbl>
              <a:tblPr firstRow="1" firstCol="1" bandRow="1">
                <a:tableStyleId>{5C22544A-7EE6-4342-B048-85BDC9FD1C3A}</a:tableStyleId>
              </a:tblPr>
              <a:tblGrid>
                <a:gridCol w="704779"/>
                <a:gridCol w="1055899"/>
                <a:gridCol w="3167063"/>
                <a:gridCol w="1407654"/>
              </a:tblGrid>
              <a:tr h="257810">
                <a:tc>
                  <a:txBody>
                    <a:bodyPr/>
                    <a:lstStyle/>
                    <a:p>
                      <a:pPr marL="38100">
                        <a:lnSpc>
                          <a:spcPct val="107000"/>
                        </a:lnSpc>
                        <a:spcAft>
                          <a:spcPts val="0"/>
                        </a:spcAft>
                      </a:pPr>
                      <a:r>
                        <a:rPr lang="aa-ET" sz="1050">
                          <a:effectLst/>
                        </a:rPr>
                        <a:t>Type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r>
              <a:tr h="629285">
                <a:tc>
                  <a:txBody>
                    <a:bodyPr/>
                    <a:lstStyle/>
                    <a:p>
                      <a:pPr marL="38100">
                        <a:lnSpc>
                          <a:spcPct val="107000"/>
                        </a:lnSpc>
                        <a:spcAft>
                          <a:spcPts val="0"/>
                        </a:spcAft>
                      </a:pPr>
                      <a:r>
                        <a:rPr lang="aa-ET" sz="1050">
                          <a:effectLst/>
                        </a:rPr>
                        <a:t>Path</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a:effectLst/>
                        </a:rPr>
                        <a:t>transactionId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a:effectLst/>
                        </a:rPr>
                        <a:t>transactionId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c>
                  <a:txBody>
                    <a:bodyPr/>
                    <a:lstStyle/>
                    <a:p>
                      <a:pPr marL="37465">
                        <a:lnSpc>
                          <a:spcPct val="107000"/>
                        </a:lnSpc>
                        <a:spcAft>
                          <a:spcPts val="0"/>
                        </a:spcAft>
                      </a:pPr>
                      <a:r>
                        <a:rPr lang="aa-ET" sz="1050" dirty="0">
                          <a:effectLst/>
                        </a:rPr>
                        <a:t>string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 marR="73025" marT="47625" marB="0"/>
                </a:tc>
              </a:tr>
            </a:tbl>
          </a:graphicData>
        </a:graphic>
      </p:graphicFrame>
    </p:spTree>
    <p:extLst>
      <p:ext uri="{BB962C8B-B14F-4D97-AF65-F5344CB8AC3E}">
        <p14:creationId xmlns:p14="http://schemas.microsoft.com/office/powerpoint/2010/main" val="103081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1496692"/>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createOrder</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477114" y="3160761"/>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0" name="Rectangle 9"/>
          <p:cNvSpPr>
            <a:spLocks noChangeArrowheads="1"/>
          </p:cNvSpPr>
          <p:nvPr/>
        </p:nvSpPr>
        <p:spPr bwMode="auto">
          <a:xfrm>
            <a:off x="490538" y="1855771"/>
            <a:ext cx="53006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Parameters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13" name="Group 12"/>
          <p:cNvGrpSpPr/>
          <p:nvPr/>
        </p:nvGrpSpPr>
        <p:grpSpPr>
          <a:xfrm>
            <a:off x="888999" y="1171030"/>
            <a:ext cx="6334125" cy="466725"/>
            <a:chOff x="0" y="0"/>
            <a:chExt cx="6334760" cy="466598"/>
          </a:xfrm>
        </p:grpSpPr>
        <p:sp>
          <p:nvSpPr>
            <p:cNvPr id="16" name="Shape 780"/>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9" name="Shape 781"/>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1" name="Rectangle 20"/>
            <p:cNvSpPr/>
            <p:nvPr/>
          </p:nvSpPr>
          <p:spPr>
            <a:xfrm>
              <a:off x="139700" y="169736"/>
              <a:ext cx="1300607"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POST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/v1/order</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2" name="Table 21"/>
          <p:cNvGraphicFramePr>
            <a:graphicFrameLocks noGrp="1"/>
          </p:cNvGraphicFramePr>
          <p:nvPr>
            <p:extLst>
              <p:ext uri="{D42A27DB-BD31-4B8C-83A1-F6EECF244321}">
                <p14:modId xmlns:p14="http://schemas.microsoft.com/office/powerpoint/2010/main" val="3152394389"/>
              </p:ext>
            </p:extLst>
          </p:nvPr>
        </p:nvGraphicFramePr>
        <p:xfrm>
          <a:off x="879128" y="2242928"/>
          <a:ext cx="6334760" cy="887095"/>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dirty="0">
                          <a:effectLst/>
                        </a:rPr>
                        <a:t>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Body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marR="33020">
                        <a:lnSpc>
                          <a:spcPct val="107000"/>
                        </a:lnSpc>
                        <a:spcAft>
                          <a:spcPts val="0"/>
                        </a:spcAft>
                      </a:pPr>
                      <a:r>
                        <a:rPr lang="aa-ET" sz="1050">
                          <a:effectLst/>
                        </a:rPr>
                        <a:t>order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order</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Order</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736155799"/>
              </p:ext>
            </p:extLst>
          </p:nvPr>
        </p:nvGraphicFramePr>
        <p:xfrm>
          <a:off x="879128" y="3668297"/>
          <a:ext cx="6334760" cy="2585085"/>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object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201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Created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197505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1496692"/>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getOrders</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477114" y="3160761"/>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0" name="Rectangle 9"/>
          <p:cNvSpPr>
            <a:spLocks noChangeArrowheads="1"/>
          </p:cNvSpPr>
          <p:nvPr/>
        </p:nvSpPr>
        <p:spPr bwMode="auto">
          <a:xfrm>
            <a:off x="490538" y="1855771"/>
            <a:ext cx="53006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Parameters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2" name="Table 21"/>
          <p:cNvGraphicFramePr>
            <a:graphicFrameLocks noGrp="1"/>
          </p:cNvGraphicFramePr>
          <p:nvPr/>
        </p:nvGraphicFramePr>
        <p:xfrm>
          <a:off x="879128" y="2242928"/>
          <a:ext cx="6334760" cy="887095"/>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dirty="0">
                          <a:effectLst/>
                        </a:rPr>
                        <a:t>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Body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marR="33020">
                        <a:lnSpc>
                          <a:spcPct val="107000"/>
                        </a:lnSpc>
                        <a:spcAft>
                          <a:spcPts val="0"/>
                        </a:spcAft>
                      </a:pPr>
                      <a:r>
                        <a:rPr lang="aa-ET" sz="1050">
                          <a:effectLst/>
                        </a:rPr>
                        <a:t>order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order</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Order</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grpSp>
        <p:nvGrpSpPr>
          <p:cNvPr id="14" name="Group 13"/>
          <p:cNvGrpSpPr/>
          <p:nvPr/>
        </p:nvGrpSpPr>
        <p:grpSpPr>
          <a:xfrm>
            <a:off x="879763" y="1215713"/>
            <a:ext cx="6334125" cy="466725"/>
            <a:chOff x="0" y="0"/>
            <a:chExt cx="6334760" cy="466598"/>
          </a:xfrm>
        </p:grpSpPr>
        <p:sp>
          <p:nvSpPr>
            <p:cNvPr id="15" name="Shape 958"/>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7" name="Shape 959"/>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4" name="Rectangle 23"/>
            <p:cNvSpPr/>
            <p:nvPr/>
          </p:nvSpPr>
          <p:spPr>
            <a:xfrm>
              <a:off x="139700" y="169735"/>
              <a:ext cx="1207707" cy="219246"/>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/v1/order</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5" name="Table 24"/>
          <p:cNvGraphicFramePr>
            <a:graphicFrameLocks noGrp="1"/>
          </p:cNvGraphicFramePr>
          <p:nvPr>
            <p:extLst>
              <p:ext uri="{D42A27DB-BD31-4B8C-83A1-F6EECF244321}">
                <p14:modId xmlns:p14="http://schemas.microsoft.com/office/powerpoint/2010/main" val="3105998065"/>
              </p:ext>
            </p:extLst>
          </p:nvPr>
        </p:nvGraphicFramePr>
        <p:xfrm>
          <a:off x="879128" y="3856253"/>
          <a:ext cx="6334760" cy="2155825"/>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OK</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string</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306081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1773691"/>
          </a:xfrm>
          <a:prstGeom prst="rect">
            <a:avLst/>
          </a:prstGeom>
        </p:spPr>
        <p:txBody>
          <a:bodyPr wrap="square">
            <a:spAutoFit/>
          </a:bodyPr>
          <a:lstStyle/>
          <a:p>
            <a:pPr eaLnBrk="0" fontAlgn="base" hangingPunct="0">
              <a:spcBef>
                <a:spcPct val="0"/>
              </a:spcBef>
              <a:spcAft>
                <a:spcPct val="0"/>
              </a:spcAft>
            </a:pPr>
            <a:r>
              <a:rPr lang="aa-ET" b="1" dirty="0" smtClean="0"/>
              <a:t>getOrder</a:t>
            </a: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477114" y="3160761"/>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0" name="Rectangle 9"/>
          <p:cNvSpPr>
            <a:spLocks noChangeArrowheads="1"/>
          </p:cNvSpPr>
          <p:nvPr/>
        </p:nvSpPr>
        <p:spPr bwMode="auto">
          <a:xfrm>
            <a:off x="490538" y="1855771"/>
            <a:ext cx="53006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Parameters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13" name="Group 12"/>
          <p:cNvGrpSpPr/>
          <p:nvPr/>
        </p:nvGrpSpPr>
        <p:grpSpPr>
          <a:xfrm>
            <a:off x="879128" y="1278503"/>
            <a:ext cx="6334125" cy="466725"/>
            <a:chOff x="0" y="0"/>
            <a:chExt cx="6334760" cy="466599"/>
          </a:xfrm>
        </p:grpSpPr>
        <p:sp>
          <p:nvSpPr>
            <p:cNvPr id="16" name="Shape 1060"/>
            <p:cNvSpPr/>
            <p:nvPr/>
          </p:nvSpPr>
          <p:spPr>
            <a:xfrm>
              <a:off x="0" y="0"/>
              <a:ext cx="6334760" cy="466599"/>
            </a:xfrm>
            <a:custGeom>
              <a:avLst/>
              <a:gdLst/>
              <a:ahLst/>
              <a:cxnLst/>
              <a:rect l="0" t="0" r="0" b="0"/>
              <a:pathLst>
                <a:path w="6334760" h="466599">
                  <a:moveTo>
                    <a:pt x="50800" y="0"/>
                  </a:moveTo>
                  <a:lnTo>
                    <a:pt x="6283960" y="0"/>
                  </a:lnTo>
                  <a:cubicBezTo>
                    <a:pt x="6312016" y="0"/>
                    <a:pt x="6334760" y="22744"/>
                    <a:pt x="6334760" y="50800"/>
                  </a:cubicBezTo>
                  <a:lnTo>
                    <a:pt x="6334760" y="415799"/>
                  </a:lnTo>
                  <a:cubicBezTo>
                    <a:pt x="6334760" y="443854"/>
                    <a:pt x="6312016" y="466599"/>
                    <a:pt x="6283960" y="466599"/>
                  </a:cubicBezTo>
                  <a:lnTo>
                    <a:pt x="50800" y="466599"/>
                  </a:lnTo>
                  <a:cubicBezTo>
                    <a:pt x="22744" y="466599"/>
                    <a:pt x="0" y="443854"/>
                    <a:pt x="0" y="415799"/>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9" name="Shape 1061"/>
            <p:cNvSpPr/>
            <p:nvPr/>
          </p:nvSpPr>
          <p:spPr>
            <a:xfrm>
              <a:off x="0" y="0"/>
              <a:ext cx="6334760" cy="466599"/>
            </a:xfrm>
            <a:custGeom>
              <a:avLst/>
              <a:gdLst/>
              <a:ahLst/>
              <a:cxnLst/>
              <a:rect l="0" t="0" r="0" b="0"/>
              <a:pathLst>
                <a:path w="6334760" h="466599">
                  <a:moveTo>
                    <a:pt x="50800" y="0"/>
                  </a:moveTo>
                  <a:lnTo>
                    <a:pt x="6283960" y="0"/>
                  </a:lnTo>
                  <a:cubicBezTo>
                    <a:pt x="6312016" y="0"/>
                    <a:pt x="6334760" y="22744"/>
                    <a:pt x="6334760" y="50800"/>
                  </a:cubicBezTo>
                  <a:lnTo>
                    <a:pt x="6334760" y="415799"/>
                  </a:lnTo>
                  <a:cubicBezTo>
                    <a:pt x="6334760" y="443854"/>
                    <a:pt x="6312016" y="466599"/>
                    <a:pt x="6283960" y="466599"/>
                  </a:cubicBezTo>
                  <a:lnTo>
                    <a:pt x="50800" y="466599"/>
                  </a:lnTo>
                  <a:cubicBezTo>
                    <a:pt x="22744" y="466599"/>
                    <a:pt x="0" y="443854"/>
                    <a:pt x="0" y="415799"/>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1" name="Rectangle 20"/>
            <p:cNvSpPr/>
            <p:nvPr/>
          </p:nvSpPr>
          <p:spPr>
            <a:xfrm>
              <a:off x="139700" y="169735"/>
              <a:ext cx="1672209" cy="219246"/>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/v1/order/{id}</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3" name="Table 22"/>
          <p:cNvGraphicFramePr>
            <a:graphicFrameLocks noGrp="1"/>
          </p:cNvGraphicFramePr>
          <p:nvPr>
            <p:extLst>
              <p:ext uri="{D42A27DB-BD31-4B8C-83A1-F6EECF244321}">
                <p14:modId xmlns:p14="http://schemas.microsoft.com/office/powerpoint/2010/main" val="1634098810"/>
              </p:ext>
            </p:extLst>
          </p:nvPr>
        </p:nvGraphicFramePr>
        <p:xfrm>
          <a:off x="879128" y="2237525"/>
          <a:ext cx="6334760" cy="887095"/>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dirty="0">
                          <a:effectLst/>
                        </a:rPr>
                        <a:t>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Path</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marR="282575">
                        <a:lnSpc>
                          <a:spcPct val="107000"/>
                        </a:lnSpc>
                        <a:spcAft>
                          <a:spcPts val="0"/>
                        </a:spcAft>
                      </a:pPr>
                      <a:r>
                        <a:rPr lang="aa-ET" sz="1050">
                          <a:effectLst/>
                        </a:rPr>
                        <a:t>id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id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string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771750675"/>
              </p:ext>
            </p:extLst>
          </p:nvPr>
        </p:nvGraphicFramePr>
        <p:xfrm>
          <a:off x="878493" y="3662801"/>
          <a:ext cx="6334760" cy="2155825"/>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a:effectLst/>
                        </a:rPr>
                        <a:t>HTTP Code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string</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204886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1773691"/>
          </a:xfrm>
          <a:prstGeom prst="rect">
            <a:avLst/>
          </a:prstGeom>
        </p:spPr>
        <p:txBody>
          <a:bodyPr wrap="square">
            <a:spAutoFit/>
          </a:bodyPr>
          <a:lstStyle/>
          <a:p>
            <a:pPr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updateOrder</a:t>
            </a: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476479" y="3761125"/>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0" name="Rectangle 9"/>
          <p:cNvSpPr>
            <a:spLocks noChangeArrowheads="1"/>
          </p:cNvSpPr>
          <p:nvPr/>
        </p:nvSpPr>
        <p:spPr bwMode="auto">
          <a:xfrm>
            <a:off x="490538" y="1855771"/>
            <a:ext cx="53006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Parameters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14" name="Group 13"/>
          <p:cNvGrpSpPr/>
          <p:nvPr/>
        </p:nvGrpSpPr>
        <p:grpSpPr>
          <a:xfrm>
            <a:off x="878493" y="1209851"/>
            <a:ext cx="6334125" cy="466725"/>
            <a:chOff x="0" y="0"/>
            <a:chExt cx="6334760" cy="466598"/>
          </a:xfrm>
        </p:grpSpPr>
        <p:sp>
          <p:nvSpPr>
            <p:cNvPr id="15" name="Shape 1216"/>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7" name="Shape 1217"/>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2" name="Rectangle 21"/>
            <p:cNvSpPr/>
            <p:nvPr/>
          </p:nvSpPr>
          <p:spPr>
            <a:xfrm>
              <a:off x="139700" y="169735"/>
              <a:ext cx="1672209"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PUT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/v1/order/{id}</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4" name="Table 23"/>
          <p:cNvGraphicFramePr>
            <a:graphicFrameLocks noGrp="1"/>
          </p:cNvGraphicFramePr>
          <p:nvPr>
            <p:extLst>
              <p:ext uri="{D42A27DB-BD31-4B8C-83A1-F6EECF244321}">
                <p14:modId xmlns:p14="http://schemas.microsoft.com/office/powerpoint/2010/main" val="289013218"/>
              </p:ext>
            </p:extLst>
          </p:nvPr>
        </p:nvGraphicFramePr>
        <p:xfrm>
          <a:off x="877858" y="2153184"/>
          <a:ext cx="6334760" cy="1516380"/>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dirty="0">
                          <a:effectLst/>
                        </a:rPr>
                        <a:t>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Path</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marR="282575">
                        <a:lnSpc>
                          <a:spcPct val="107000"/>
                        </a:lnSpc>
                        <a:spcAft>
                          <a:spcPts val="0"/>
                        </a:spcAft>
                      </a:pPr>
                      <a:r>
                        <a:rPr lang="aa-ET" sz="1050">
                          <a:effectLst/>
                        </a:rPr>
                        <a:t>id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id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string</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Body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marR="33020">
                        <a:lnSpc>
                          <a:spcPct val="107000"/>
                        </a:lnSpc>
                        <a:spcAft>
                          <a:spcPts val="0"/>
                        </a:spcAft>
                      </a:pPr>
                      <a:r>
                        <a:rPr lang="aa-ET" sz="1050">
                          <a:effectLst/>
                        </a:rPr>
                        <a:t>order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order</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Order</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43397355"/>
              </p:ext>
            </p:extLst>
          </p:nvPr>
        </p:nvGraphicFramePr>
        <p:xfrm>
          <a:off x="877858" y="4175531"/>
          <a:ext cx="6334760" cy="2585085"/>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OK</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object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201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Created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Not Found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305715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68314" y="2210462"/>
            <a:ext cx="1188625" cy="648863"/>
          </a:xfrm>
          <a:prstGeom prst="rect">
            <a:avLst/>
          </a:prstGeom>
        </p:spPr>
      </p:pic>
      <p:sp>
        <p:nvSpPr>
          <p:cNvPr id="8" name="TextBox 7"/>
          <p:cNvSpPr txBox="1"/>
          <p:nvPr/>
        </p:nvSpPr>
        <p:spPr>
          <a:xfrm>
            <a:off x="625778" y="829666"/>
            <a:ext cx="884036" cy="307777"/>
          </a:xfrm>
          <a:prstGeom prst="rect">
            <a:avLst/>
          </a:prstGeom>
          <a:noFill/>
        </p:spPr>
        <p:txBody>
          <a:bodyPr wrap="square" rtlCol="0">
            <a:spAutoFit/>
          </a:bodyPr>
          <a:lstStyle/>
          <a:p>
            <a:r>
              <a:rPr lang="en-US" sz="1400" dirty="0" smtClean="0"/>
              <a:t>Cloud</a:t>
            </a:r>
            <a:endParaRPr lang="en-US" sz="1400" dirty="0"/>
          </a:p>
        </p:txBody>
      </p:sp>
      <p:pic>
        <p:nvPicPr>
          <p:cNvPr id="9" name="Picture 8"/>
          <p:cNvPicPr>
            <a:picLocks noChangeAspect="1"/>
          </p:cNvPicPr>
          <p:nvPr/>
        </p:nvPicPr>
        <p:blipFill>
          <a:blip r:embed="rId3"/>
          <a:stretch>
            <a:fillRect/>
          </a:stretch>
        </p:blipFill>
        <p:spPr>
          <a:xfrm>
            <a:off x="3859532" y="1735509"/>
            <a:ext cx="1021099" cy="1169323"/>
          </a:xfrm>
          <a:prstGeom prst="rect">
            <a:avLst/>
          </a:prstGeom>
        </p:spPr>
      </p:pic>
      <p:sp>
        <p:nvSpPr>
          <p:cNvPr id="10" name="TextBox 9"/>
          <p:cNvSpPr txBox="1"/>
          <p:nvPr/>
        </p:nvSpPr>
        <p:spPr>
          <a:xfrm>
            <a:off x="2953946" y="1432473"/>
            <a:ext cx="2400016" cy="261610"/>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AWS-Server1 (</a:t>
            </a:r>
            <a:r>
              <a:rPr lang="en-US" sz="1100" dirty="0" err="1" smtClean="0">
                <a:latin typeface="Arial" panose="020B0604020202020204" pitchFamily="34" charset="0"/>
                <a:cs typeface="Arial" panose="020B0604020202020204" pitchFamily="34" charset="0"/>
              </a:rPr>
              <a:t>Greenbay</a:t>
            </a:r>
            <a:r>
              <a:rPr lang="en-US" sz="1100" dirty="0" smtClean="0">
                <a:latin typeface="Arial" panose="020B0604020202020204" pitchFamily="34" charset="0"/>
                <a:cs typeface="Arial" panose="020B0604020202020204" pitchFamily="34" charset="0"/>
              </a:rPr>
              <a:t> Frontend)</a:t>
            </a:r>
            <a:endParaRPr lang="en-US" sz="11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6738040" y="4110183"/>
            <a:ext cx="1111015" cy="1272291"/>
          </a:xfrm>
          <a:prstGeom prst="rect">
            <a:avLst/>
          </a:prstGeom>
        </p:spPr>
      </p:pic>
      <p:sp>
        <p:nvSpPr>
          <p:cNvPr id="13" name="TextBox 12"/>
          <p:cNvSpPr txBox="1"/>
          <p:nvPr/>
        </p:nvSpPr>
        <p:spPr>
          <a:xfrm>
            <a:off x="6181640" y="4059670"/>
            <a:ext cx="2007801"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IBM Cloud </a:t>
            </a:r>
            <a:r>
              <a:rPr lang="en-US" sz="1100" dirty="0" smtClean="0">
                <a:latin typeface="Arial" panose="020B0604020202020204" pitchFamily="34" charset="0"/>
                <a:cs typeface="Arial" panose="020B0604020202020204" pitchFamily="34" charset="0"/>
              </a:rPr>
              <a:t>(</a:t>
            </a:r>
            <a:r>
              <a:rPr lang="en-US" sz="1100" dirty="0" err="1" smtClean="0">
                <a:latin typeface="Arial" panose="020B0604020202020204" pitchFamily="34" charset="0"/>
                <a:cs typeface="Arial" panose="020B0604020202020204" pitchFamily="34" charset="0"/>
              </a:rPr>
              <a:t>Ewallet</a:t>
            </a:r>
            <a:r>
              <a:rPr lang="en-US" sz="1100" dirty="0" smtClean="0">
                <a:latin typeface="Arial" panose="020B0604020202020204" pitchFamily="34" charset="0"/>
                <a:cs typeface="Arial" panose="020B0604020202020204" pitchFamily="34" charset="0"/>
              </a:rPr>
              <a:t> Backend)</a:t>
            </a:r>
            <a:endParaRPr lang="en-US" sz="1100" dirty="0">
              <a:latin typeface="Arial" panose="020B0604020202020204" pitchFamily="34" charset="0"/>
              <a:cs typeface="Arial" panose="020B0604020202020204" pitchFamily="34" charset="0"/>
            </a:endParaRPr>
          </a:p>
        </p:txBody>
      </p:sp>
      <p:cxnSp>
        <p:nvCxnSpPr>
          <p:cNvPr id="32" name="Straight Connector 31"/>
          <p:cNvCxnSpPr/>
          <p:nvPr/>
        </p:nvCxnSpPr>
        <p:spPr>
          <a:xfrm flipH="1">
            <a:off x="2282024" y="1121127"/>
            <a:ext cx="21076" cy="5792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204371" y="4894788"/>
            <a:ext cx="1327868"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171326" y="4708294"/>
            <a:ext cx="1360914"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80362" y="1090645"/>
            <a:ext cx="32887" cy="580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559301" y="1137443"/>
            <a:ext cx="36059" cy="5627285"/>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4"/>
          <a:stretch>
            <a:fillRect/>
          </a:stretch>
        </p:blipFill>
        <p:spPr>
          <a:xfrm>
            <a:off x="591410" y="2868723"/>
            <a:ext cx="821899" cy="682230"/>
          </a:xfrm>
          <a:prstGeom prst="rect">
            <a:avLst/>
          </a:prstGeom>
        </p:spPr>
      </p:pic>
      <p:pic>
        <p:nvPicPr>
          <p:cNvPr id="40" name="Picture 39"/>
          <p:cNvPicPr>
            <a:picLocks noChangeAspect="1"/>
          </p:cNvPicPr>
          <p:nvPr/>
        </p:nvPicPr>
        <p:blipFill>
          <a:blip r:embed="rId5"/>
          <a:stretch>
            <a:fillRect/>
          </a:stretch>
        </p:blipFill>
        <p:spPr>
          <a:xfrm>
            <a:off x="245666" y="3368451"/>
            <a:ext cx="495089" cy="602934"/>
          </a:xfrm>
          <a:prstGeom prst="rect">
            <a:avLst/>
          </a:prstGeom>
        </p:spPr>
      </p:pic>
      <p:pic>
        <p:nvPicPr>
          <p:cNvPr id="41" name="Picture 40"/>
          <p:cNvPicPr>
            <a:picLocks noChangeAspect="1"/>
          </p:cNvPicPr>
          <p:nvPr/>
        </p:nvPicPr>
        <p:blipFill>
          <a:blip r:embed="rId6"/>
          <a:stretch>
            <a:fillRect/>
          </a:stretch>
        </p:blipFill>
        <p:spPr>
          <a:xfrm>
            <a:off x="1330489" y="3247270"/>
            <a:ext cx="468040" cy="626162"/>
          </a:xfrm>
          <a:prstGeom prst="rect">
            <a:avLst/>
          </a:prstGeom>
        </p:spPr>
      </p:pic>
      <p:sp>
        <p:nvSpPr>
          <p:cNvPr id="42" name="TextBox 41"/>
          <p:cNvSpPr txBox="1"/>
          <p:nvPr/>
        </p:nvSpPr>
        <p:spPr>
          <a:xfrm>
            <a:off x="2418644" y="2370680"/>
            <a:ext cx="1222642" cy="307777"/>
          </a:xfrm>
          <a:prstGeom prst="rect">
            <a:avLst/>
          </a:prstGeom>
          <a:noFill/>
        </p:spPr>
        <p:txBody>
          <a:bodyPr wrap="square" rtlCol="0">
            <a:spAutoFit/>
          </a:bodyPr>
          <a:lstStyle/>
          <a:p>
            <a:r>
              <a:rPr lang="en-US" sz="1400" dirty="0" smtClean="0"/>
              <a:t>HTTP:  80/443</a:t>
            </a:r>
            <a:endParaRPr lang="en-US" sz="1400" dirty="0"/>
          </a:p>
        </p:txBody>
      </p:sp>
      <p:sp>
        <p:nvSpPr>
          <p:cNvPr id="43" name="TextBox 42"/>
          <p:cNvSpPr txBox="1"/>
          <p:nvPr/>
        </p:nvSpPr>
        <p:spPr>
          <a:xfrm>
            <a:off x="6608149" y="3625401"/>
            <a:ext cx="1222642" cy="307777"/>
          </a:xfrm>
          <a:prstGeom prst="rect">
            <a:avLst/>
          </a:prstGeom>
          <a:noFill/>
        </p:spPr>
        <p:txBody>
          <a:bodyPr wrap="square" rtlCol="0">
            <a:spAutoFit/>
          </a:bodyPr>
          <a:lstStyle/>
          <a:p>
            <a:r>
              <a:rPr lang="en-US" sz="1400" dirty="0" smtClean="0"/>
              <a:t>HTTP:  80/443</a:t>
            </a:r>
            <a:endParaRPr lang="en-US" sz="1400" dirty="0"/>
          </a:p>
        </p:txBody>
      </p:sp>
      <p:sp>
        <p:nvSpPr>
          <p:cNvPr id="44" name="TextBox 43"/>
          <p:cNvSpPr txBox="1"/>
          <p:nvPr/>
        </p:nvSpPr>
        <p:spPr>
          <a:xfrm>
            <a:off x="8851782" y="5017692"/>
            <a:ext cx="1062342" cy="307777"/>
          </a:xfrm>
          <a:prstGeom prst="rect">
            <a:avLst/>
          </a:prstGeom>
          <a:noFill/>
        </p:spPr>
        <p:txBody>
          <a:bodyPr wrap="square" rtlCol="0">
            <a:spAutoFit/>
          </a:bodyPr>
          <a:lstStyle/>
          <a:p>
            <a:r>
              <a:rPr lang="en-US" sz="1400" dirty="0" smtClean="0"/>
              <a:t>HTTP:  3000</a:t>
            </a:r>
            <a:endParaRPr lang="en-US" sz="1400" dirty="0"/>
          </a:p>
        </p:txBody>
      </p:sp>
      <p:pic>
        <p:nvPicPr>
          <p:cNvPr id="27" name="Picture 26"/>
          <p:cNvPicPr>
            <a:picLocks noChangeAspect="1"/>
          </p:cNvPicPr>
          <p:nvPr/>
        </p:nvPicPr>
        <p:blipFill>
          <a:blip r:embed="rId3"/>
          <a:stretch>
            <a:fillRect/>
          </a:stretch>
        </p:blipFill>
        <p:spPr>
          <a:xfrm>
            <a:off x="6584768" y="1709754"/>
            <a:ext cx="1066078" cy="1220831"/>
          </a:xfrm>
          <a:prstGeom prst="rect">
            <a:avLst/>
          </a:prstGeom>
        </p:spPr>
      </p:pic>
      <p:sp>
        <p:nvSpPr>
          <p:cNvPr id="28" name="TextBox 27"/>
          <p:cNvSpPr txBox="1"/>
          <p:nvPr/>
        </p:nvSpPr>
        <p:spPr>
          <a:xfrm>
            <a:off x="6161510" y="1210264"/>
            <a:ext cx="2256867" cy="261610"/>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IBM Cloud (</a:t>
            </a:r>
            <a:r>
              <a:rPr lang="en-US" sz="1100" dirty="0" err="1" smtClean="0">
                <a:latin typeface="Arial" panose="020B0604020202020204" pitchFamily="34" charset="0"/>
                <a:cs typeface="Arial" panose="020B0604020202020204" pitchFamily="34" charset="0"/>
              </a:rPr>
              <a:t>Greenbay</a:t>
            </a:r>
            <a:r>
              <a:rPr lang="en-US" sz="1100" dirty="0" smtClean="0">
                <a:latin typeface="Arial" panose="020B0604020202020204" pitchFamily="34" charset="0"/>
                <a:cs typeface="Arial" panose="020B0604020202020204" pitchFamily="34" charset="0"/>
              </a:rPr>
              <a:t> Backend)</a:t>
            </a:r>
            <a:endParaRPr lang="en-US" sz="1100" dirty="0">
              <a:latin typeface="Arial" panose="020B0604020202020204" pitchFamily="34" charset="0"/>
              <a:cs typeface="Arial" panose="020B0604020202020204" pitchFamily="34" charset="0"/>
            </a:endParaRPr>
          </a:p>
        </p:txBody>
      </p:sp>
      <p:cxnSp>
        <p:nvCxnSpPr>
          <p:cNvPr id="52" name="Straight Arrow Connector 51"/>
          <p:cNvCxnSpPr/>
          <p:nvPr/>
        </p:nvCxnSpPr>
        <p:spPr>
          <a:xfrm>
            <a:off x="7048919" y="3037554"/>
            <a:ext cx="4844" cy="532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15926" y="3037356"/>
            <a:ext cx="9073" cy="53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3"/>
          <a:stretch>
            <a:fillRect/>
          </a:stretch>
        </p:blipFill>
        <p:spPr>
          <a:xfrm>
            <a:off x="3784758" y="5633246"/>
            <a:ext cx="988055" cy="1131482"/>
          </a:xfrm>
          <a:prstGeom prst="rect">
            <a:avLst/>
          </a:prstGeom>
        </p:spPr>
      </p:pic>
      <p:sp>
        <p:nvSpPr>
          <p:cNvPr id="56" name="TextBox 55"/>
          <p:cNvSpPr txBox="1"/>
          <p:nvPr/>
        </p:nvSpPr>
        <p:spPr>
          <a:xfrm>
            <a:off x="2957136" y="5393937"/>
            <a:ext cx="2427268" cy="261610"/>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AWS-Server3 (</a:t>
            </a:r>
            <a:r>
              <a:rPr lang="en-US" sz="1100" dirty="0" err="1" smtClean="0">
                <a:latin typeface="Arial" panose="020B0604020202020204" pitchFamily="34" charset="0"/>
                <a:cs typeface="Arial" panose="020B0604020202020204" pitchFamily="34" charset="0"/>
              </a:rPr>
              <a:t>Blockchain</a:t>
            </a:r>
            <a:r>
              <a:rPr lang="en-US" sz="1100" dirty="0" smtClean="0">
                <a:latin typeface="Arial" panose="020B0604020202020204" pitchFamily="34" charset="0"/>
                <a:cs typeface="Arial" panose="020B0604020202020204" pitchFamily="34" charset="0"/>
              </a:rPr>
              <a:t> Explorer)</a:t>
            </a:r>
            <a:endParaRPr lang="en-US" sz="1100" dirty="0">
              <a:latin typeface="Arial" panose="020B0604020202020204" pitchFamily="34" charset="0"/>
              <a:cs typeface="Arial" panose="020B0604020202020204" pitchFamily="34" charset="0"/>
            </a:endParaRPr>
          </a:p>
        </p:txBody>
      </p:sp>
      <p:cxnSp>
        <p:nvCxnSpPr>
          <p:cNvPr id="64" name="Straight Arrow Connector 63"/>
          <p:cNvCxnSpPr/>
          <p:nvPr/>
        </p:nvCxnSpPr>
        <p:spPr>
          <a:xfrm flipV="1">
            <a:off x="4966154" y="2104765"/>
            <a:ext cx="1327868"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916348" y="2269894"/>
            <a:ext cx="1360914"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576250" y="2481329"/>
            <a:ext cx="1222642" cy="307777"/>
          </a:xfrm>
          <a:prstGeom prst="rect">
            <a:avLst/>
          </a:prstGeom>
          <a:noFill/>
        </p:spPr>
        <p:txBody>
          <a:bodyPr wrap="square" rtlCol="0">
            <a:spAutoFit/>
          </a:bodyPr>
          <a:lstStyle/>
          <a:p>
            <a:r>
              <a:rPr lang="en-US" sz="1400" dirty="0" smtClean="0"/>
              <a:t>HTTP:  80/443</a:t>
            </a:r>
            <a:endParaRPr lang="en-US" sz="1400" dirty="0"/>
          </a:p>
        </p:txBody>
      </p:sp>
      <p:sp>
        <p:nvSpPr>
          <p:cNvPr id="69" name="TextBox 68"/>
          <p:cNvSpPr txBox="1"/>
          <p:nvPr/>
        </p:nvSpPr>
        <p:spPr>
          <a:xfrm>
            <a:off x="3035699" y="3439220"/>
            <a:ext cx="2236510" cy="261610"/>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AWS-Server2 (</a:t>
            </a:r>
            <a:r>
              <a:rPr lang="en-US" sz="1100" dirty="0" err="1" smtClean="0">
                <a:latin typeface="Arial" panose="020B0604020202020204" pitchFamily="34" charset="0"/>
                <a:cs typeface="Arial" panose="020B0604020202020204" pitchFamily="34" charset="0"/>
              </a:rPr>
              <a:t>Greenbay</a:t>
            </a:r>
            <a:r>
              <a:rPr lang="en-US" sz="1100" dirty="0" smtClean="0">
                <a:latin typeface="Arial" panose="020B0604020202020204" pitchFamily="34" charset="0"/>
                <a:cs typeface="Arial" panose="020B0604020202020204" pitchFamily="34" charset="0"/>
              </a:rPr>
              <a:t> Admin)</a:t>
            </a:r>
            <a:endParaRPr lang="en-US" sz="1100" dirty="0">
              <a:latin typeface="Arial" panose="020B0604020202020204" pitchFamily="34" charset="0"/>
              <a:cs typeface="Arial" panose="020B0604020202020204" pitchFamily="34" charset="0"/>
            </a:endParaRPr>
          </a:p>
        </p:txBody>
      </p:sp>
      <p:pic>
        <p:nvPicPr>
          <p:cNvPr id="70" name="Picture 69"/>
          <p:cNvPicPr>
            <a:picLocks noChangeAspect="1"/>
          </p:cNvPicPr>
          <p:nvPr/>
        </p:nvPicPr>
        <p:blipFill>
          <a:blip r:embed="rId3"/>
          <a:stretch>
            <a:fillRect/>
          </a:stretch>
        </p:blipFill>
        <p:spPr>
          <a:xfrm>
            <a:off x="3802382" y="3669918"/>
            <a:ext cx="1021099" cy="1169323"/>
          </a:xfrm>
          <a:prstGeom prst="rect">
            <a:avLst/>
          </a:prstGeom>
        </p:spPr>
      </p:pic>
      <p:cxnSp>
        <p:nvCxnSpPr>
          <p:cNvPr id="81" name="Straight Arrow Connector 80"/>
          <p:cNvCxnSpPr/>
          <p:nvPr/>
        </p:nvCxnSpPr>
        <p:spPr>
          <a:xfrm>
            <a:off x="1872821" y="3191446"/>
            <a:ext cx="1236139" cy="58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1872821" y="3338810"/>
            <a:ext cx="1157144" cy="55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1929635" y="2112716"/>
            <a:ext cx="996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1929635" y="2223250"/>
            <a:ext cx="939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968847" y="4017392"/>
            <a:ext cx="845748" cy="1370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872821" y="4059670"/>
            <a:ext cx="910136" cy="1461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4949315" y="2859325"/>
            <a:ext cx="1473026" cy="1206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4974681" y="2928277"/>
            <a:ext cx="1527186" cy="125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4902869" y="6472814"/>
            <a:ext cx="4607910" cy="5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868305" y="6145837"/>
            <a:ext cx="1062342" cy="307777"/>
          </a:xfrm>
          <a:prstGeom prst="rect">
            <a:avLst/>
          </a:prstGeom>
          <a:noFill/>
        </p:spPr>
        <p:txBody>
          <a:bodyPr wrap="square" rtlCol="0">
            <a:spAutoFit/>
          </a:bodyPr>
          <a:lstStyle/>
          <a:p>
            <a:r>
              <a:rPr lang="en-US" sz="1400" dirty="0" smtClean="0"/>
              <a:t>HTTP:  3000</a:t>
            </a:r>
            <a:endParaRPr lang="en-US" sz="1400" dirty="0"/>
          </a:p>
        </p:txBody>
      </p:sp>
      <p:sp>
        <p:nvSpPr>
          <p:cNvPr id="106" name="TextBox 105"/>
          <p:cNvSpPr txBox="1"/>
          <p:nvPr/>
        </p:nvSpPr>
        <p:spPr>
          <a:xfrm>
            <a:off x="2418644" y="4413200"/>
            <a:ext cx="1222642" cy="307777"/>
          </a:xfrm>
          <a:prstGeom prst="rect">
            <a:avLst/>
          </a:prstGeom>
          <a:noFill/>
        </p:spPr>
        <p:txBody>
          <a:bodyPr wrap="square" rtlCol="0">
            <a:spAutoFit/>
          </a:bodyPr>
          <a:lstStyle/>
          <a:p>
            <a:r>
              <a:rPr lang="en-US" sz="1400" dirty="0" smtClean="0"/>
              <a:t>HTTP:  80/443</a:t>
            </a:r>
            <a:endParaRPr lang="en-US" sz="1400" dirty="0"/>
          </a:p>
        </p:txBody>
      </p:sp>
      <p:sp>
        <p:nvSpPr>
          <p:cNvPr id="107" name="TextBox 106"/>
          <p:cNvSpPr txBox="1"/>
          <p:nvPr/>
        </p:nvSpPr>
        <p:spPr>
          <a:xfrm>
            <a:off x="2411719" y="6353589"/>
            <a:ext cx="1222642" cy="307777"/>
          </a:xfrm>
          <a:prstGeom prst="rect">
            <a:avLst/>
          </a:prstGeom>
          <a:noFill/>
        </p:spPr>
        <p:txBody>
          <a:bodyPr wrap="square" rtlCol="0">
            <a:spAutoFit/>
          </a:bodyPr>
          <a:lstStyle/>
          <a:p>
            <a:r>
              <a:rPr lang="en-US" sz="1400" dirty="0" smtClean="0"/>
              <a:t>HTTP:  80/443</a:t>
            </a:r>
            <a:endParaRPr lang="en-US" sz="1400" dirty="0"/>
          </a:p>
        </p:txBody>
      </p:sp>
      <p:sp>
        <p:nvSpPr>
          <p:cNvPr id="108" name="TextBox 107"/>
          <p:cNvSpPr txBox="1"/>
          <p:nvPr/>
        </p:nvSpPr>
        <p:spPr>
          <a:xfrm>
            <a:off x="3722836" y="813350"/>
            <a:ext cx="590095" cy="307777"/>
          </a:xfrm>
          <a:prstGeom prst="rect">
            <a:avLst/>
          </a:prstGeom>
          <a:noFill/>
        </p:spPr>
        <p:txBody>
          <a:bodyPr wrap="square" rtlCol="0">
            <a:spAutoFit/>
          </a:bodyPr>
          <a:lstStyle/>
          <a:p>
            <a:r>
              <a:rPr lang="en-US" sz="1400" dirty="0" smtClean="0"/>
              <a:t>Front</a:t>
            </a:r>
            <a:endParaRPr lang="en-US" sz="1400" dirty="0"/>
          </a:p>
        </p:txBody>
      </p:sp>
      <p:sp>
        <p:nvSpPr>
          <p:cNvPr id="109" name="TextBox 108"/>
          <p:cNvSpPr txBox="1"/>
          <p:nvPr/>
        </p:nvSpPr>
        <p:spPr>
          <a:xfrm>
            <a:off x="6791227" y="782868"/>
            <a:ext cx="831195" cy="307777"/>
          </a:xfrm>
          <a:prstGeom prst="rect">
            <a:avLst/>
          </a:prstGeom>
          <a:noFill/>
        </p:spPr>
        <p:txBody>
          <a:bodyPr wrap="square" rtlCol="0">
            <a:spAutoFit/>
          </a:bodyPr>
          <a:lstStyle/>
          <a:p>
            <a:r>
              <a:rPr lang="en-US" sz="1400" dirty="0" smtClean="0"/>
              <a:t>Backend</a:t>
            </a:r>
            <a:endParaRPr lang="en-US" sz="1400" dirty="0"/>
          </a:p>
        </p:txBody>
      </p:sp>
      <p:sp>
        <p:nvSpPr>
          <p:cNvPr id="110" name="TextBox 109"/>
          <p:cNvSpPr txBox="1"/>
          <p:nvPr/>
        </p:nvSpPr>
        <p:spPr>
          <a:xfrm>
            <a:off x="10211097" y="782867"/>
            <a:ext cx="983824" cy="307777"/>
          </a:xfrm>
          <a:prstGeom prst="rect">
            <a:avLst/>
          </a:prstGeom>
          <a:noFill/>
        </p:spPr>
        <p:txBody>
          <a:bodyPr wrap="square" rtlCol="0">
            <a:spAutoFit/>
          </a:bodyPr>
          <a:lstStyle/>
          <a:p>
            <a:r>
              <a:rPr lang="en-US" sz="1400" dirty="0" err="1" smtClean="0"/>
              <a:t>Blockchain</a:t>
            </a:r>
            <a:endParaRPr lang="en-US" sz="1400" dirty="0"/>
          </a:p>
        </p:txBody>
      </p:sp>
      <p:sp>
        <p:nvSpPr>
          <p:cNvPr id="47" name="Can 46"/>
          <p:cNvSpPr/>
          <p:nvPr/>
        </p:nvSpPr>
        <p:spPr>
          <a:xfrm>
            <a:off x="7798578" y="2109210"/>
            <a:ext cx="619799" cy="394856"/>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DB2</a:t>
            </a:r>
            <a:endParaRPr lang="en-US" sz="1400" dirty="0"/>
          </a:p>
        </p:txBody>
      </p:sp>
      <p:sp>
        <p:nvSpPr>
          <p:cNvPr id="48" name="Can 47"/>
          <p:cNvSpPr/>
          <p:nvPr/>
        </p:nvSpPr>
        <p:spPr>
          <a:xfrm>
            <a:off x="6889942" y="5613128"/>
            <a:ext cx="689420" cy="458126"/>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DB2</a:t>
            </a:r>
            <a:endParaRPr lang="en-US" sz="1400" dirty="0"/>
          </a:p>
        </p:txBody>
      </p:sp>
      <p:cxnSp>
        <p:nvCxnSpPr>
          <p:cNvPr id="49" name="Straight Arrow Connector 48"/>
          <p:cNvCxnSpPr/>
          <p:nvPr/>
        </p:nvCxnSpPr>
        <p:spPr>
          <a:xfrm>
            <a:off x="7441140" y="2218414"/>
            <a:ext cx="292607" cy="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7424619" y="2344110"/>
            <a:ext cx="312000" cy="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315926" y="5382474"/>
            <a:ext cx="0" cy="16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7180132" y="5339789"/>
            <a:ext cx="0" cy="196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772973" y="2529454"/>
            <a:ext cx="862796" cy="400110"/>
          </a:xfrm>
          <a:prstGeom prst="rect">
            <a:avLst/>
          </a:prstGeom>
        </p:spPr>
        <p:txBody>
          <a:bodyPr wrap="square">
            <a:spAutoFit/>
          </a:bodyPr>
          <a:lstStyle/>
          <a:p>
            <a:r>
              <a:rPr lang="en-US" sz="1000" dirty="0">
                <a:solidFill>
                  <a:srgbClr val="323232"/>
                </a:solidFill>
                <a:latin typeface="ibm-plex-sans"/>
              </a:rPr>
              <a:t> </a:t>
            </a:r>
            <a:r>
              <a:rPr lang="en-US" sz="1000" dirty="0" smtClean="0">
                <a:solidFill>
                  <a:srgbClr val="323232"/>
                </a:solidFill>
                <a:latin typeface="ibm-plex-sans"/>
              </a:rPr>
              <a:t>TCP/IP port:50000</a:t>
            </a:r>
            <a:endParaRPr lang="en-US" sz="1000" dirty="0"/>
          </a:p>
        </p:txBody>
      </p:sp>
      <p:sp>
        <p:nvSpPr>
          <p:cNvPr id="58" name="Rectangle 57"/>
          <p:cNvSpPr/>
          <p:nvPr/>
        </p:nvSpPr>
        <p:spPr>
          <a:xfrm>
            <a:off x="6827540" y="6115123"/>
            <a:ext cx="862796" cy="400110"/>
          </a:xfrm>
          <a:prstGeom prst="rect">
            <a:avLst/>
          </a:prstGeom>
        </p:spPr>
        <p:txBody>
          <a:bodyPr wrap="square">
            <a:spAutoFit/>
          </a:bodyPr>
          <a:lstStyle/>
          <a:p>
            <a:r>
              <a:rPr lang="en-US" sz="1000" dirty="0">
                <a:solidFill>
                  <a:srgbClr val="323232"/>
                </a:solidFill>
                <a:latin typeface="ibm-plex-sans"/>
              </a:rPr>
              <a:t> </a:t>
            </a:r>
            <a:r>
              <a:rPr lang="en-US" sz="1000" dirty="0" smtClean="0">
                <a:solidFill>
                  <a:srgbClr val="323232"/>
                </a:solidFill>
                <a:latin typeface="ibm-plex-sans"/>
              </a:rPr>
              <a:t>TCP/IP port:50000</a:t>
            </a:r>
            <a:endParaRPr lang="en-US" sz="1000" dirty="0"/>
          </a:p>
        </p:txBody>
      </p:sp>
      <p:sp>
        <p:nvSpPr>
          <p:cNvPr id="60" name="TextBox 59"/>
          <p:cNvSpPr txBox="1"/>
          <p:nvPr/>
        </p:nvSpPr>
        <p:spPr>
          <a:xfrm>
            <a:off x="4316633" y="161909"/>
            <a:ext cx="5026122" cy="369332"/>
          </a:xfrm>
          <a:prstGeom prst="rect">
            <a:avLst/>
          </a:prstGeom>
          <a:noFill/>
        </p:spPr>
        <p:txBody>
          <a:bodyPr wrap="square" rtlCol="0">
            <a:spAutoFit/>
          </a:bodyPr>
          <a:lstStyle/>
          <a:p>
            <a:r>
              <a:rPr lang="en-US" dirty="0" smtClean="0"/>
              <a:t>Environment 1.   (with IBM starter plan)</a:t>
            </a:r>
            <a:endParaRPr lang="en-US" dirty="0"/>
          </a:p>
        </p:txBody>
      </p:sp>
      <p:sp>
        <p:nvSpPr>
          <p:cNvPr id="89" name="TextBox 88"/>
          <p:cNvSpPr txBox="1"/>
          <p:nvPr/>
        </p:nvSpPr>
        <p:spPr>
          <a:xfrm>
            <a:off x="3852516" y="2840935"/>
            <a:ext cx="902811" cy="246221"/>
          </a:xfrm>
          <a:prstGeom prst="rect">
            <a:avLst/>
          </a:prstGeom>
          <a:noFill/>
        </p:spPr>
        <p:txBody>
          <a:bodyPr wrap="none" rtlCol="0">
            <a:spAutoFit/>
          </a:bodyPr>
          <a:lstStyle/>
          <a:p>
            <a:r>
              <a:rPr lang="en-US" sz="1000" dirty="0" smtClean="0"/>
              <a:t>Ubuntu 18.04</a:t>
            </a:r>
            <a:endParaRPr lang="en-US" sz="1000" dirty="0"/>
          </a:p>
        </p:txBody>
      </p:sp>
      <p:sp>
        <p:nvSpPr>
          <p:cNvPr id="91" name="TextBox 90"/>
          <p:cNvSpPr txBox="1"/>
          <p:nvPr/>
        </p:nvSpPr>
        <p:spPr>
          <a:xfrm>
            <a:off x="3823564" y="4764205"/>
            <a:ext cx="902811" cy="246221"/>
          </a:xfrm>
          <a:prstGeom prst="rect">
            <a:avLst/>
          </a:prstGeom>
          <a:noFill/>
        </p:spPr>
        <p:txBody>
          <a:bodyPr wrap="none" rtlCol="0">
            <a:spAutoFit/>
          </a:bodyPr>
          <a:lstStyle/>
          <a:p>
            <a:r>
              <a:rPr lang="en-US" sz="1000" dirty="0" smtClean="0"/>
              <a:t>Ubuntu 18.04</a:t>
            </a:r>
            <a:endParaRPr lang="en-US" sz="1000" dirty="0"/>
          </a:p>
        </p:txBody>
      </p:sp>
      <p:sp>
        <p:nvSpPr>
          <p:cNvPr id="92" name="TextBox 91"/>
          <p:cNvSpPr txBox="1"/>
          <p:nvPr/>
        </p:nvSpPr>
        <p:spPr>
          <a:xfrm>
            <a:off x="3861891" y="6647553"/>
            <a:ext cx="902811" cy="246221"/>
          </a:xfrm>
          <a:prstGeom prst="rect">
            <a:avLst/>
          </a:prstGeom>
          <a:noFill/>
        </p:spPr>
        <p:txBody>
          <a:bodyPr wrap="none" rtlCol="0">
            <a:spAutoFit/>
          </a:bodyPr>
          <a:lstStyle/>
          <a:p>
            <a:r>
              <a:rPr lang="en-US" sz="1000" dirty="0" smtClean="0"/>
              <a:t>Ubuntu 18.04</a:t>
            </a:r>
            <a:endParaRPr lang="en-US" sz="1000" dirty="0"/>
          </a:p>
        </p:txBody>
      </p:sp>
      <p:sp>
        <p:nvSpPr>
          <p:cNvPr id="62" name="Rectangle 61"/>
          <p:cNvSpPr/>
          <p:nvPr/>
        </p:nvSpPr>
        <p:spPr>
          <a:xfrm>
            <a:off x="9619881" y="2098356"/>
            <a:ext cx="2389883" cy="11489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smtClean="0">
                <a:latin typeface="Arial" panose="020B0604020202020204" pitchFamily="34" charset="0"/>
                <a:cs typeface="Arial" panose="020B0604020202020204" pitchFamily="34" charset="0"/>
              </a:rPr>
              <a:t>IBM </a:t>
            </a:r>
            <a:r>
              <a:rPr lang="en-US" sz="1400" dirty="0" err="1">
                <a:latin typeface="Arial" panose="020B0604020202020204" pitchFamily="34" charset="0"/>
                <a:cs typeface="Arial" panose="020B0604020202020204" pitchFamily="34" charset="0"/>
              </a:rPr>
              <a:t>Blockchain</a:t>
            </a:r>
            <a:r>
              <a:rPr lang="en-US" sz="1400" dirty="0">
                <a:latin typeface="Arial" panose="020B0604020202020204" pitchFamily="34" charset="0"/>
                <a:cs typeface="Arial" panose="020B0604020202020204" pitchFamily="34" charset="0"/>
              </a:rPr>
              <a:t> Starter </a:t>
            </a:r>
            <a:r>
              <a:rPr lang="en-US" sz="1400" dirty="0" smtClean="0">
                <a:latin typeface="Arial" panose="020B0604020202020204" pitchFamily="34" charset="0"/>
                <a:cs typeface="Arial" panose="020B0604020202020204" pitchFamily="34" charset="0"/>
              </a:rPr>
              <a:t>plan</a:t>
            </a:r>
          </a:p>
          <a:p>
            <a:pPr algn="ctr"/>
            <a:r>
              <a:rPr lang="en-US" sz="1000" dirty="0" smtClean="0">
                <a:latin typeface="Arial" panose="020B0604020202020204" pitchFamily="34" charset="0"/>
                <a:cs typeface="Arial" panose="020B0604020202020204" pitchFamily="34" charset="0"/>
              </a:rPr>
              <a:t>(</a:t>
            </a:r>
            <a:r>
              <a:rPr lang="en-US" sz="1000" dirty="0" err="1" smtClean="0">
                <a:latin typeface="Arial" panose="020B0604020202020204" pitchFamily="34" charset="0"/>
                <a:cs typeface="Arial" panose="020B0604020202020204" pitchFamily="34" charset="0"/>
              </a:rPr>
              <a:t>bluebarricade</a:t>
            </a:r>
            <a:r>
              <a:rPr lang="en-US" sz="1000" dirty="0" smtClean="0">
                <a:latin typeface="Arial" panose="020B0604020202020204" pitchFamily="34" charset="0"/>
                <a:cs typeface="Arial" panose="020B0604020202020204" pitchFamily="34" charset="0"/>
              </a:rPr>
              <a:t> network)</a:t>
            </a:r>
            <a:endParaRPr lang="en-US" sz="1000" dirty="0">
              <a:latin typeface="Arial" panose="020B0604020202020204" pitchFamily="34" charset="0"/>
              <a:cs typeface="Arial" panose="020B0604020202020204" pitchFamily="34" charset="0"/>
            </a:endParaRPr>
          </a:p>
        </p:txBody>
      </p:sp>
      <p:sp>
        <p:nvSpPr>
          <p:cNvPr id="63" name="Rectangle 62"/>
          <p:cNvSpPr/>
          <p:nvPr/>
        </p:nvSpPr>
        <p:spPr>
          <a:xfrm>
            <a:off x="9863325" y="4278867"/>
            <a:ext cx="2055680" cy="11489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dirty="0" smtClean="0">
              <a:latin typeface="Arial" panose="020B0604020202020204" pitchFamily="34" charset="0"/>
              <a:cs typeface="Arial" panose="020B0604020202020204" pitchFamily="34" charset="0"/>
            </a:endParaRPr>
          </a:p>
          <a:p>
            <a:pPr algn="ctr"/>
            <a:r>
              <a:rPr lang="en-US" sz="1400" dirty="0" err="1" smtClean="0">
                <a:latin typeface="Arial" panose="020B0604020202020204" pitchFamily="34" charset="0"/>
                <a:cs typeface="Arial" panose="020B0604020202020204" pitchFamily="34" charset="0"/>
              </a:rPr>
              <a:t>Blockchain</a:t>
            </a:r>
            <a:r>
              <a:rPr lang="en-US" sz="1400" dirty="0" smtClean="0">
                <a:latin typeface="Arial" panose="020B0604020202020204" pitchFamily="34" charset="0"/>
                <a:cs typeface="Arial" panose="020B0604020202020204" pitchFamily="34" charset="0"/>
              </a:rPr>
              <a:t> API Sever</a:t>
            </a:r>
          </a:p>
          <a:p>
            <a:pPr algn="ctr"/>
            <a:r>
              <a:rPr lang="en-US" sz="1000" dirty="0" smtClean="0">
                <a:latin typeface="Arial" panose="020B0604020202020204" pitchFamily="34" charset="0"/>
                <a:cs typeface="Arial" panose="020B0604020202020204" pitchFamily="34" charset="0"/>
              </a:rPr>
              <a:t>(composer rest </a:t>
            </a:r>
            <a:r>
              <a:rPr lang="en-US" sz="1000" dirty="0" err="1" smtClean="0">
                <a:latin typeface="Arial" panose="020B0604020202020204" pitchFamily="34" charset="0"/>
                <a:cs typeface="Arial" panose="020B0604020202020204" pitchFamily="34" charset="0"/>
              </a:rPr>
              <a:t>api</a:t>
            </a:r>
            <a:r>
              <a:rPr lang="en-US" sz="1000" dirty="0" smtClean="0">
                <a:latin typeface="Arial" panose="020B0604020202020204" pitchFamily="34" charset="0"/>
                <a:cs typeface="Arial" panose="020B0604020202020204" pitchFamily="34" charset="0"/>
              </a:rPr>
              <a:t>)</a:t>
            </a:r>
          </a:p>
          <a:p>
            <a:pPr algn="ctr"/>
            <a:endParaRPr lang="en-US" sz="1000" dirty="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IBM Cloud </a:t>
            </a:r>
            <a:r>
              <a:rPr lang="en-US" sz="1000" dirty="0" err="1" smtClean="0">
                <a:latin typeface="Arial" panose="020B0604020202020204" pitchFamily="34" charset="0"/>
                <a:cs typeface="Arial" panose="020B0604020202020204" pitchFamily="34" charset="0"/>
              </a:rPr>
              <a:t>Foundary</a:t>
            </a:r>
            <a:r>
              <a:rPr lang="en-US" sz="1000" dirty="0" smtClean="0">
                <a:latin typeface="Arial" panose="020B0604020202020204" pitchFamily="34" charset="0"/>
                <a:cs typeface="Arial" panose="020B0604020202020204" pitchFamily="34" charset="0"/>
              </a:rPr>
              <a:t> app</a:t>
            </a:r>
            <a:endParaRPr lang="en-US" sz="1000" dirty="0">
              <a:latin typeface="Arial" panose="020B0604020202020204" pitchFamily="34" charset="0"/>
              <a:cs typeface="Arial" panose="020B0604020202020204" pitchFamily="34" charset="0"/>
            </a:endParaRPr>
          </a:p>
        </p:txBody>
      </p:sp>
      <p:cxnSp>
        <p:nvCxnSpPr>
          <p:cNvPr id="66" name="Straight Arrow Connector 65"/>
          <p:cNvCxnSpPr/>
          <p:nvPr/>
        </p:nvCxnSpPr>
        <p:spPr>
          <a:xfrm flipH="1" flipV="1">
            <a:off x="11092070" y="3338810"/>
            <a:ext cx="2050" cy="84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0776843" y="3338810"/>
            <a:ext cx="4844" cy="86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2873" y="4471838"/>
            <a:ext cx="1450369" cy="20356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Thirdparty</a:t>
            </a:r>
            <a:r>
              <a:rPr lang="en-US" dirty="0" smtClean="0"/>
              <a:t> services</a:t>
            </a:r>
          </a:p>
          <a:p>
            <a:pPr algn="ctr"/>
            <a:endParaRPr lang="en-US" dirty="0" smtClean="0"/>
          </a:p>
        </p:txBody>
      </p:sp>
      <p:cxnSp>
        <p:nvCxnSpPr>
          <p:cNvPr id="30" name="Straight Arrow Connector 29"/>
          <p:cNvCxnSpPr/>
          <p:nvPr/>
        </p:nvCxnSpPr>
        <p:spPr>
          <a:xfrm flipV="1">
            <a:off x="1872821" y="4500659"/>
            <a:ext cx="4802190" cy="1321388"/>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3" name="Straight Arrow Connector 92"/>
          <p:cNvCxnSpPr/>
          <p:nvPr/>
        </p:nvCxnSpPr>
        <p:spPr>
          <a:xfrm flipV="1">
            <a:off x="1894166" y="2857741"/>
            <a:ext cx="4168425" cy="2168625"/>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34772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2327688"/>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deleteOrder</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476479" y="3761125"/>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0" name="Rectangle 9"/>
          <p:cNvSpPr>
            <a:spLocks noChangeArrowheads="1"/>
          </p:cNvSpPr>
          <p:nvPr/>
        </p:nvSpPr>
        <p:spPr bwMode="auto">
          <a:xfrm>
            <a:off x="490538" y="1855771"/>
            <a:ext cx="53006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rPr>
              <a:t>Parameters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13" name="Group 12"/>
          <p:cNvGrpSpPr/>
          <p:nvPr/>
        </p:nvGrpSpPr>
        <p:grpSpPr>
          <a:xfrm>
            <a:off x="877858" y="1200113"/>
            <a:ext cx="6334125" cy="466725"/>
            <a:chOff x="0" y="0"/>
            <a:chExt cx="6334760" cy="466598"/>
          </a:xfrm>
        </p:grpSpPr>
        <p:sp>
          <p:nvSpPr>
            <p:cNvPr id="16" name="Shape 1419"/>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9" name="Shape 1420"/>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1" name="Rectangle 20"/>
            <p:cNvSpPr/>
            <p:nvPr/>
          </p:nvSpPr>
          <p:spPr>
            <a:xfrm>
              <a:off x="139700" y="169735"/>
              <a:ext cx="1950911"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DELETE</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/v1/order/{id}</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3" name="Table 22"/>
          <p:cNvGraphicFramePr>
            <a:graphicFrameLocks noGrp="1"/>
          </p:cNvGraphicFramePr>
          <p:nvPr>
            <p:extLst>
              <p:ext uri="{D42A27DB-BD31-4B8C-83A1-F6EECF244321}">
                <p14:modId xmlns:p14="http://schemas.microsoft.com/office/powerpoint/2010/main" val="633523062"/>
              </p:ext>
            </p:extLst>
          </p:nvPr>
        </p:nvGraphicFramePr>
        <p:xfrm>
          <a:off x="877858" y="4083970"/>
          <a:ext cx="6334760" cy="2620054"/>
        </p:xfrm>
        <a:graphic>
          <a:graphicData uri="http://schemas.openxmlformats.org/drawingml/2006/table">
            <a:tbl>
              <a:tblPr firstRow="1" firstCol="1" bandRow="1">
                <a:tableStyleId>{5C22544A-7EE6-4342-B048-85BDC9FD1C3A}</a:tableStyleId>
              </a:tblPr>
              <a:tblGrid>
                <a:gridCol w="633730"/>
                <a:gridCol w="4434205"/>
                <a:gridCol w="1266825"/>
              </a:tblGrid>
              <a:tr h="464229">
                <a:tc>
                  <a:txBody>
                    <a:bodyPr/>
                    <a:lstStyle/>
                    <a:p>
                      <a:pPr>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OK</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string</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204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38785">
                <a:tc>
                  <a:txBody>
                    <a:bodyPr/>
                    <a:lstStyle/>
                    <a:p>
                      <a:pPr>
                        <a:lnSpc>
                          <a:spcPct val="107000"/>
                        </a:lnSpc>
                        <a:spcAft>
                          <a:spcPts val="0"/>
                        </a:spcAft>
                      </a:pPr>
                      <a:r>
                        <a:rPr lang="aa-ET" sz="1050">
                          <a:effectLst/>
                        </a:rPr>
                        <a:t>HTTP Code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Forbidden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473676635"/>
              </p:ext>
            </p:extLst>
          </p:nvPr>
        </p:nvGraphicFramePr>
        <p:xfrm>
          <a:off x="877858" y="2432342"/>
          <a:ext cx="6334760" cy="887095"/>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a:effectLst/>
                        </a:rPr>
                        <a:t>Type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Path</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marR="282575">
                        <a:lnSpc>
                          <a:spcPct val="107000"/>
                        </a:lnSpc>
                        <a:spcAft>
                          <a:spcPts val="0"/>
                        </a:spcAft>
                      </a:pPr>
                      <a:r>
                        <a:rPr lang="aa-ET" sz="1050">
                          <a:effectLst/>
                        </a:rPr>
                        <a:t>id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id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string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1149070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2327688"/>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deleteOrder</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309660" y="2642754"/>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4" name="Group 13"/>
          <p:cNvGrpSpPr/>
          <p:nvPr/>
        </p:nvGrpSpPr>
        <p:grpSpPr>
          <a:xfrm>
            <a:off x="877858" y="1235643"/>
            <a:ext cx="6334125" cy="466725"/>
            <a:chOff x="0" y="0"/>
            <a:chExt cx="6334760" cy="466598"/>
          </a:xfrm>
        </p:grpSpPr>
        <p:sp>
          <p:nvSpPr>
            <p:cNvPr id="15" name="Shape 1594"/>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7" name="Shape 1595"/>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2" name="Rectangle 21"/>
            <p:cNvSpPr/>
            <p:nvPr/>
          </p:nvSpPr>
          <p:spPr>
            <a:xfrm>
              <a:off x="139700" y="169735"/>
              <a:ext cx="1579309"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/v1/transfers</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4" name="Table 23"/>
          <p:cNvGraphicFramePr>
            <a:graphicFrameLocks noGrp="1"/>
          </p:cNvGraphicFramePr>
          <p:nvPr>
            <p:extLst>
              <p:ext uri="{D42A27DB-BD31-4B8C-83A1-F6EECF244321}">
                <p14:modId xmlns:p14="http://schemas.microsoft.com/office/powerpoint/2010/main" val="1178805804"/>
              </p:ext>
            </p:extLst>
          </p:nvPr>
        </p:nvGraphicFramePr>
        <p:xfrm>
          <a:off x="775982" y="3179064"/>
          <a:ext cx="6334760" cy="2123570"/>
        </p:xfrm>
        <a:graphic>
          <a:graphicData uri="http://schemas.openxmlformats.org/drawingml/2006/table">
            <a:tbl>
              <a:tblPr firstRow="1" firstCol="1" bandRow="1">
                <a:tableStyleId>{5C22544A-7EE6-4342-B048-85BDC9FD1C3A}</a:tableStyleId>
              </a:tblPr>
              <a:tblGrid>
                <a:gridCol w="633730"/>
                <a:gridCol w="4434205"/>
                <a:gridCol w="1266825"/>
              </a:tblGrid>
              <a:tr h="406530">
                <a:tc>
                  <a:txBody>
                    <a:bodyPr/>
                    <a:lstStyle/>
                    <a:p>
                      <a:pPr>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OK</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&lt; Transfer &gt; array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427837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2327688"/>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getTransfers</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309660" y="2642754"/>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4" name="Group 13"/>
          <p:cNvGrpSpPr/>
          <p:nvPr/>
        </p:nvGrpSpPr>
        <p:grpSpPr>
          <a:xfrm>
            <a:off x="877858" y="1235643"/>
            <a:ext cx="6334125" cy="466725"/>
            <a:chOff x="0" y="0"/>
            <a:chExt cx="6334760" cy="466598"/>
          </a:xfrm>
        </p:grpSpPr>
        <p:sp>
          <p:nvSpPr>
            <p:cNvPr id="15" name="Shape 1594"/>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7" name="Shape 1595"/>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2" name="Rectangle 21"/>
            <p:cNvSpPr/>
            <p:nvPr/>
          </p:nvSpPr>
          <p:spPr>
            <a:xfrm>
              <a:off x="139700" y="169735"/>
              <a:ext cx="1579309"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/v1/transfers</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4" name="Table 23"/>
          <p:cNvGraphicFramePr>
            <a:graphicFrameLocks noGrp="1"/>
          </p:cNvGraphicFramePr>
          <p:nvPr/>
        </p:nvGraphicFramePr>
        <p:xfrm>
          <a:off x="775982" y="3179064"/>
          <a:ext cx="6334760" cy="2123570"/>
        </p:xfrm>
        <a:graphic>
          <a:graphicData uri="http://schemas.openxmlformats.org/drawingml/2006/table">
            <a:tbl>
              <a:tblPr firstRow="1" firstCol="1" bandRow="1">
                <a:tableStyleId>{5C22544A-7EE6-4342-B048-85BDC9FD1C3A}</a:tableStyleId>
              </a:tblPr>
              <a:tblGrid>
                <a:gridCol w="633730"/>
                <a:gridCol w="4434205"/>
                <a:gridCol w="1266825"/>
              </a:tblGrid>
              <a:tr h="406530">
                <a:tc>
                  <a:txBody>
                    <a:bodyPr/>
                    <a:lstStyle/>
                    <a:p>
                      <a:pPr>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OK</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&lt; Transfer &gt; array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2124699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2881686"/>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getTransfer</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318897" y="3909519"/>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1" name="Group 10"/>
          <p:cNvGrpSpPr/>
          <p:nvPr/>
        </p:nvGrpSpPr>
        <p:grpSpPr>
          <a:xfrm>
            <a:off x="878886" y="1225068"/>
            <a:ext cx="6334125" cy="466725"/>
            <a:chOff x="0" y="0"/>
            <a:chExt cx="6334760" cy="466598"/>
          </a:xfrm>
        </p:grpSpPr>
        <p:sp>
          <p:nvSpPr>
            <p:cNvPr id="13" name="Shape 1698"/>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6" name="Shape 1699"/>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19" name="Rectangle 18"/>
            <p:cNvSpPr/>
            <p:nvPr/>
          </p:nvSpPr>
          <p:spPr>
            <a:xfrm>
              <a:off x="139700" y="169735"/>
              <a:ext cx="3065717"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/v1/transfers/{transactionId}</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0" name="Table 19"/>
          <p:cNvGraphicFramePr>
            <a:graphicFrameLocks noGrp="1"/>
          </p:cNvGraphicFramePr>
          <p:nvPr>
            <p:extLst>
              <p:ext uri="{D42A27DB-BD31-4B8C-83A1-F6EECF244321}">
                <p14:modId xmlns:p14="http://schemas.microsoft.com/office/powerpoint/2010/main" val="257891900"/>
              </p:ext>
            </p:extLst>
          </p:nvPr>
        </p:nvGraphicFramePr>
        <p:xfrm>
          <a:off x="1018572" y="4471744"/>
          <a:ext cx="6334760" cy="2155825"/>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a:effectLst/>
                        </a:rPr>
                        <a:t>HTTP Code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Transfer</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033346847"/>
              </p:ext>
            </p:extLst>
          </p:nvPr>
        </p:nvGraphicFramePr>
        <p:xfrm>
          <a:off x="1018572" y="2902734"/>
          <a:ext cx="6334760" cy="887095"/>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dirty="0">
                          <a:effectLst/>
                        </a:rPr>
                        <a:t>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Path</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transactionId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transactionId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string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
        <p:nvSpPr>
          <p:cNvPr id="2" name="Rectangle 1"/>
          <p:cNvSpPr/>
          <p:nvPr/>
        </p:nvSpPr>
        <p:spPr>
          <a:xfrm>
            <a:off x="318897" y="2003499"/>
            <a:ext cx="1441420" cy="369332"/>
          </a:xfrm>
          <a:prstGeom prst="rect">
            <a:avLst/>
          </a:prstGeom>
        </p:spPr>
        <p:txBody>
          <a:bodyPr wrap="none">
            <a:spAutoFit/>
          </a:bodyPr>
          <a:lstStyle/>
          <a:p>
            <a:r>
              <a:rPr lang="en-US" altLang="en-US" b="1" dirty="0">
                <a:solidFill>
                  <a:srgbClr val="333333"/>
                </a:solidFill>
                <a:latin typeface="Arial" panose="020B0604020202020204" pitchFamily="34" charset="0"/>
                <a:ea typeface="Times New Roman" panose="02020603050405020304" pitchFamily="18" charset="0"/>
              </a:rPr>
              <a:t>Parameters</a:t>
            </a:r>
            <a:endParaRPr lang="en-US" dirty="0"/>
          </a:p>
        </p:txBody>
      </p:sp>
    </p:spTree>
    <p:extLst>
      <p:ext uri="{BB962C8B-B14F-4D97-AF65-F5344CB8AC3E}">
        <p14:creationId xmlns:p14="http://schemas.microsoft.com/office/powerpoint/2010/main" val="118326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3435684"/>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getUnlockBalance</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319532" y="2568648"/>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4" name="Group 13"/>
          <p:cNvGrpSpPr/>
          <p:nvPr/>
        </p:nvGrpSpPr>
        <p:grpSpPr>
          <a:xfrm>
            <a:off x="985375" y="1327408"/>
            <a:ext cx="6334125" cy="466725"/>
            <a:chOff x="0" y="0"/>
            <a:chExt cx="6334760" cy="466599"/>
          </a:xfrm>
        </p:grpSpPr>
        <p:sp>
          <p:nvSpPr>
            <p:cNvPr id="15" name="Shape 1857"/>
            <p:cNvSpPr/>
            <p:nvPr/>
          </p:nvSpPr>
          <p:spPr>
            <a:xfrm>
              <a:off x="0" y="0"/>
              <a:ext cx="6334760" cy="466599"/>
            </a:xfrm>
            <a:custGeom>
              <a:avLst/>
              <a:gdLst/>
              <a:ahLst/>
              <a:cxnLst/>
              <a:rect l="0" t="0" r="0" b="0"/>
              <a:pathLst>
                <a:path w="6334760" h="466599">
                  <a:moveTo>
                    <a:pt x="50800" y="0"/>
                  </a:moveTo>
                  <a:lnTo>
                    <a:pt x="6283960" y="0"/>
                  </a:lnTo>
                  <a:cubicBezTo>
                    <a:pt x="6312016" y="0"/>
                    <a:pt x="6334760" y="22745"/>
                    <a:pt x="6334760" y="50800"/>
                  </a:cubicBezTo>
                  <a:lnTo>
                    <a:pt x="6334760" y="415799"/>
                  </a:lnTo>
                  <a:cubicBezTo>
                    <a:pt x="6334760" y="443854"/>
                    <a:pt x="6312016" y="466599"/>
                    <a:pt x="6283960" y="466599"/>
                  </a:cubicBezTo>
                  <a:lnTo>
                    <a:pt x="50800" y="466599"/>
                  </a:lnTo>
                  <a:cubicBezTo>
                    <a:pt x="22744" y="466599"/>
                    <a:pt x="0" y="443854"/>
                    <a:pt x="0" y="415799"/>
                  </a:cubicBezTo>
                  <a:lnTo>
                    <a:pt x="0" y="50800"/>
                  </a:lnTo>
                  <a:cubicBezTo>
                    <a:pt x="0" y="22745"/>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7" name="Shape 1858"/>
            <p:cNvSpPr/>
            <p:nvPr/>
          </p:nvSpPr>
          <p:spPr>
            <a:xfrm>
              <a:off x="0" y="0"/>
              <a:ext cx="6334760" cy="466599"/>
            </a:xfrm>
            <a:custGeom>
              <a:avLst/>
              <a:gdLst/>
              <a:ahLst/>
              <a:cxnLst/>
              <a:rect l="0" t="0" r="0" b="0"/>
              <a:pathLst>
                <a:path w="6334760" h="466599">
                  <a:moveTo>
                    <a:pt x="50800" y="0"/>
                  </a:moveTo>
                  <a:lnTo>
                    <a:pt x="6283960" y="0"/>
                  </a:lnTo>
                  <a:cubicBezTo>
                    <a:pt x="6312016" y="0"/>
                    <a:pt x="6334760" y="22745"/>
                    <a:pt x="6334760" y="50800"/>
                  </a:cubicBezTo>
                  <a:lnTo>
                    <a:pt x="6334760" y="415799"/>
                  </a:lnTo>
                  <a:cubicBezTo>
                    <a:pt x="6334760" y="443854"/>
                    <a:pt x="6312016" y="466599"/>
                    <a:pt x="6283960" y="466599"/>
                  </a:cubicBezTo>
                  <a:lnTo>
                    <a:pt x="50800" y="466599"/>
                  </a:lnTo>
                  <a:cubicBezTo>
                    <a:pt x="22744" y="466599"/>
                    <a:pt x="0" y="443854"/>
                    <a:pt x="0" y="415799"/>
                  </a:cubicBezTo>
                  <a:lnTo>
                    <a:pt x="0" y="50800"/>
                  </a:lnTo>
                  <a:cubicBezTo>
                    <a:pt x="0" y="22745"/>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2" name="Rectangle 21"/>
            <p:cNvSpPr/>
            <p:nvPr/>
          </p:nvSpPr>
          <p:spPr>
            <a:xfrm>
              <a:off x="139700" y="169736"/>
              <a:ext cx="2043811"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/v1/unlockbalances</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3" name="Table 22"/>
          <p:cNvGraphicFramePr>
            <a:graphicFrameLocks noGrp="1"/>
          </p:cNvGraphicFramePr>
          <p:nvPr>
            <p:extLst>
              <p:ext uri="{D42A27DB-BD31-4B8C-83A1-F6EECF244321}">
                <p14:modId xmlns:p14="http://schemas.microsoft.com/office/powerpoint/2010/main" val="3298004712"/>
              </p:ext>
            </p:extLst>
          </p:nvPr>
        </p:nvGraphicFramePr>
        <p:xfrm>
          <a:off x="985375" y="2978766"/>
          <a:ext cx="6334760" cy="2355850"/>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nchor="ctr"/>
                </a:tc>
              </a:tr>
              <a:tr h="629285">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&lt; UnlockBalance &gt; array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47625" marB="0"/>
                </a:tc>
              </a:tr>
            </a:tbl>
          </a:graphicData>
        </a:graphic>
      </p:graphicFrame>
    </p:spTree>
    <p:extLst>
      <p:ext uri="{BB962C8B-B14F-4D97-AF65-F5344CB8AC3E}">
        <p14:creationId xmlns:p14="http://schemas.microsoft.com/office/powerpoint/2010/main" val="1931544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2881686"/>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getTransfer</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318897" y="3909519"/>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 name="Rectangle 1"/>
          <p:cNvSpPr/>
          <p:nvPr/>
        </p:nvSpPr>
        <p:spPr>
          <a:xfrm>
            <a:off x="318897" y="2003499"/>
            <a:ext cx="1441420" cy="369332"/>
          </a:xfrm>
          <a:prstGeom prst="rect">
            <a:avLst/>
          </a:prstGeom>
        </p:spPr>
        <p:txBody>
          <a:bodyPr wrap="none">
            <a:spAutoFit/>
          </a:bodyPr>
          <a:lstStyle/>
          <a:p>
            <a:r>
              <a:rPr lang="en-US" altLang="en-US" b="1" dirty="0">
                <a:solidFill>
                  <a:srgbClr val="333333"/>
                </a:solidFill>
                <a:latin typeface="Arial" panose="020B0604020202020204" pitchFamily="34" charset="0"/>
                <a:ea typeface="Times New Roman" panose="02020603050405020304" pitchFamily="18" charset="0"/>
              </a:rPr>
              <a:t>Parameters</a:t>
            </a:r>
            <a:endParaRPr lang="en-US" dirty="0"/>
          </a:p>
        </p:txBody>
      </p:sp>
      <p:grpSp>
        <p:nvGrpSpPr>
          <p:cNvPr id="14" name="Group 13"/>
          <p:cNvGrpSpPr/>
          <p:nvPr/>
        </p:nvGrpSpPr>
        <p:grpSpPr>
          <a:xfrm>
            <a:off x="888123" y="1271822"/>
            <a:ext cx="6334125" cy="466725"/>
            <a:chOff x="0" y="0"/>
            <a:chExt cx="6334760" cy="466598"/>
          </a:xfrm>
        </p:grpSpPr>
        <p:sp>
          <p:nvSpPr>
            <p:cNvPr id="15" name="Shape 1970"/>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7" name="Shape 1971"/>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2" name="Rectangle 21"/>
            <p:cNvSpPr/>
            <p:nvPr/>
          </p:nvSpPr>
          <p:spPr>
            <a:xfrm>
              <a:off x="139700" y="169735"/>
              <a:ext cx="3530219" cy="219246"/>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/v1/unlockbalances/{transactionId}</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3" name="Table 22"/>
          <p:cNvGraphicFramePr>
            <a:graphicFrameLocks noGrp="1"/>
          </p:cNvGraphicFramePr>
          <p:nvPr>
            <p:extLst>
              <p:ext uri="{D42A27DB-BD31-4B8C-83A1-F6EECF244321}">
                <p14:modId xmlns:p14="http://schemas.microsoft.com/office/powerpoint/2010/main" val="194059125"/>
              </p:ext>
            </p:extLst>
          </p:nvPr>
        </p:nvGraphicFramePr>
        <p:xfrm>
          <a:off x="1027809" y="4383712"/>
          <a:ext cx="6334760" cy="2155825"/>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OK</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UnlockBalance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Unauthorized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06642768"/>
              </p:ext>
            </p:extLst>
          </p:nvPr>
        </p:nvGraphicFramePr>
        <p:xfrm>
          <a:off x="1027809" y="2637783"/>
          <a:ext cx="6334760" cy="887095"/>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dirty="0">
                          <a:effectLst/>
                        </a:rPr>
                        <a:t>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Path</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transactionId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transactionId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string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Tree>
    <p:extLst>
      <p:ext uri="{BB962C8B-B14F-4D97-AF65-F5344CB8AC3E}">
        <p14:creationId xmlns:p14="http://schemas.microsoft.com/office/powerpoint/2010/main" val="4106219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3435684"/>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getWithdraws</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318897" y="2653379"/>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13" name="Group 12"/>
          <p:cNvGrpSpPr/>
          <p:nvPr/>
        </p:nvGrpSpPr>
        <p:grpSpPr>
          <a:xfrm>
            <a:off x="1027809" y="1368295"/>
            <a:ext cx="6334125" cy="466725"/>
            <a:chOff x="0" y="0"/>
            <a:chExt cx="6334760" cy="466598"/>
          </a:xfrm>
        </p:grpSpPr>
        <p:sp>
          <p:nvSpPr>
            <p:cNvPr id="16" name="Shape 2122"/>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19" name="Shape 2123"/>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0" name="Rectangle 19"/>
            <p:cNvSpPr/>
            <p:nvPr/>
          </p:nvSpPr>
          <p:spPr>
            <a:xfrm>
              <a:off x="139700" y="169735"/>
              <a:ext cx="1579309"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/v1/withdraws</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1" name="Table 20"/>
          <p:cNvGraphicFramePr>
            <a:graphicFrameLocks noGrp="1"/>
          </p:cNvGraphicFramePr>
          <p:nvPr>
            <p:extLst>
              <p:ext uri="{D42A27DB-BD31-4B8C-83A1-F6EECF244321}">
                <p14:modId xmlns:p14="http://schemas.microsoft.com/office/powerpoint/2010/main" val="3742573190"/>
              </p:ext>
            </p:extLst>
          </p:nvPr>
        </p:nvGraphicFramePr>
        <p:xfrm>
          <a:off x="1039607" y="3005118"/>
          <a:ext cx="6334760" cy="2355850"/>
        </p:xfrm>
        <a:graphic>
          <a:graphicData uri="http://schemas.openxmlformats.org/drawingml/2006/table">
            <a:tbl>
              <a:tblPr firstRow="1" firstCol="1" bandRow="1">
                <a:tableStyleId>{5C22544A-7EE6-4342-B048-85BDC9FD1C3A}</a:tableStyleId>
              </a:tblPr>
              <a:tblGrid>
                <a:gridCol w="633730"/>
                <a:gridCol w="4434205"/>
                <a:gridCol w="1154430"/>
                <a:gridCol w="112395"/>
              </a:tblGrid>
              <a:tr h="438785">
                <a:tc>
                  <a:txBody>
                    <a:bodyPr/>
                    <a:lstStyle/>
                    <a:p>
                      <a:pPr marL="38100">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marL="38100">
                        <a:lnSpc>
                          <a:spcPct val="107000"/>
                        </a:lnSpc>
                        <a:spcAft>
                          <a:spcPts val="0"/>
                        </a:spcAft>
                      </a:pPr>
                      <a:r>
                        <a:rPr lang="aa-ET" sz="1050" dirty="0">
                          <a:effectLst/>
                        </a:rPr>
                        <a:t>Description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nchor="ctr"/>
                </a:tc>
                <a:tc>
                  <a:txBody>
                    <a:bodyPr/>
                    <a:lstStyle/>
                    <a:p>
                      <a:pPr marL="38100">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nchor="ctr"/>
                </a:tc>
                <a:tc>
                  <a:txBody>
                    <a:bodyPr/>
                    <a:lstStyle/>
                    <a:p>
                      <a:pPr>
                        <a:lnSpc>
                          <a:spcPct val="107000"/>
                        </a:lnSpc>
                        <a:spcAft>
                          <a:spcPts val="0"/>
                        </a:spcAft>
                      </a:pPr>
                      <a:r>
                        <a:rPr lang="aa-ET"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r>
              <a:tr h="629285">
                <a:tc>
                  <a:txBody>
                    <a:bodyPr/>
                    <a:lstStyle/>
                    <a:p>
                      <a:pPr marL="38100">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marL="38100">
                        <a:lnSpc>
                          <a:spcPct val="107000"/>
                        </a:lnSpc>
                        <a:spcAft>
                          <a:spcPts val="0"/>
                        </a:spcAft>
                      </a:pPr>
                      <a:r>
                        <a:rPr lang="aa-ET" sz="1050" dirty="0">
                          <a:effectLst/>
                        </a:rPr>
                        <a:t>OK</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marL="38100">
                        <a:lnSpc>
                          <a:spcPct val="107000"/>
                        </a:lnSpc>
                        <a:spcAft>
                          <a:spcPts val="0"/>
                        </a:spcAft>
                      </a:pPr>
                      <a:r>
                        <a:rPr lang="aa-ET" sz="1050">
                          <a:effectLst/>
                        </a:rPr>
                        <a:t>&lt; 	Withdraw array</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algn="just">
                        <a:lnSpc>
                          <a:spcPct val="107000"/>
                        </a:lnSpc>
                        <a:spcAft>
                          <a:spcPts val="0"/>
                        </a:spcAft>
                      </a:pPr>
                      <a:r>
                        <a:rPr lang="aa-ET" sz="1050">
                          <a:effectLst/>
                        </a:rPr>
                        <a:t>&gt;</a:t>
                      </a:r>
                      <a:r>
                        <a:rPr lang="aa-ET"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r>
              <a:tr h="429260">
                <a:tc>
                  <a:txBody>
                    <a:bodyPr/>
                    <a:lstStyle/>
                    <a:p>
                      <a:pPr marL="38100">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marL="38100">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marL="38100">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a:lnSpc>
                          <a:spcPct val="107000"/>
                        </a:lnSpc>
                        <a:spcAft>
                          <a:spcPts val="0"/>
                        </a:spcAft>
                      </a:pPr>
                      <a:r>
                        <a:rPr lang="aa-ET"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r>
              <a:tr h="429260">
                <a:tc>
                  <a:txBody>
                    <a:bodyPr/>
                    <a:lstStyle/>
                    <a:p>
                      <a:pPr marL="38100">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marL="38100">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marL="38100">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a:lnSpc>
                          <a:spcPct val="107000"/>
                        </a:lnSpc>
                        <a:spcAft>
                          <a:spcPts val="0"/>
                        </a:spcAft>
                      </a:pPr>
                      <a:r>
                        <a:rPr lang="aa-ET"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r>
              <a:tr h="429260">
                <a:tc>
                  <a:txBody>
                    <a:bodyPr/>
                    <a:lstStyle/>
                    <a:p>
                      <a:pPr marL="38100">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marL="38100">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marL="38100">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c>
                  <a:txBody>
                    <a:bodyPr/>
                    <a:lstStyle/>
                    <a:p>
                      <a:pPr>
                        <a:lnSpc>
                          <a:spcPct val="107000"/>
                        </a:lnSpc>
                        <a:spcAft>
                          <a:spcPts val="0"/>
                        </a:spcAft>
                      </a:pPr>
                      <a:r>
                        <a:rPr lang="aa-ET" sz="1100" dirty="0">
                          <a:effectLst/>
                        </a:rPr>
                        <a:t>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8100" marT="47625" marB="0"/>
                </a:tc>
              </a:tr>
            </a:tbl>
          </a:graphicData>
        </a:graphic>
      </p:graphicFrame>
    </p:spTree>
    <p:extLst>
      <p:ext uri="{BB962C8B-B14F-4D97-AF65-F5344CB8AC3E}">
        <p14:creationId xmlns:p14="http://schemas.microsoft.com/office/powerpoint/2010/main" val="1575627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5962723" cy="461665"/>
          </a:xfrm>
          <a:prstGeom prst="rect">
            <a:avLst/>
          </a:prstGeom>
        </p:spPr>
        <p:txBody>
          <a:bodyPr wrap="none">
            <a:spAutoFit/>
          </a:bodyPr>
          <a:lstStyle/>
          <a:p>
            <a:r>
              <a:rPr lang="en-US" sz="2400" dirty="0"/>
              <a:t>GREENBAY </a:t>
            </a:r>
            <a:r>
              <a:rPr lang="en-US" sz="2400" dirty="0" smtClean="0"/>
              <a:t>BLUEBARRICADE BLOCKCHAIN APIS</a:t>
            </a:r>
            <a:endParaRPr lang="en-US" sz="2400" dirty="0"/>
          </a:p>
        </p:txBody>
      </p:sp>
      <p:sp>
        <p:nvSpPr>
          <p:cNvPr id="5" name="Rectangle 4"/>
          <p:cNvSpPr/>
          <p:nvPr/>
        </p:nvSpPr>
        <p:spPr>
          <a:xfrm>
            <a:off x="318897" y="740833"/>
            <a:ext cx="2747575" cy="3989682"/>
          </a:xfrm>
          <a:prstGeom prst="rect">
            <a:avLst/>
          </a:prstGeom>
        </p:spPr>
        <p:txBody>
          <a:bodyPr wrap="square">
            <a:spAutoFit/>
          </a:bodyPr>
          <a:lstStyle/>
          <a:p>
            <a:pPr lvl="0" eaLnBrk="0" fontAlgn="base" hangingPunct="0">
              <a:spcBef>
                <a:spcPct val="0"/>
              </a:spcBef>
              <a:spcAft>
                <a:spcPct val="0"/>
              </a:spcAft>
            </a:pPr>
            <a:r>
              <a:rPr lang="en-US" altLang="en-US" b="1" dirty="0" err="1" smtClean="0">
                <a:solidFill>
                  <a:srgbClr val="333333"/>
                </a:solidFill>
                <a:latin typeface="Arial" panose="020B0604020202020204" pitchFamily="34" charset="0"/>
                <a:ea typeface="Times New Roman" panose="02020603050405020304" pitchFamily="18" charset="0"/>
              </a:rPr>
              <a:t>getWithdraw</a:t>
            </a: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endParaRPr lang="en-US" b="1" dirty="0"/>
          </a:p>
          <a:p>
            <a:pPr lvl="0" eaLnBrk="0" fontAlgn="base" hangingPunct="0">
              <a:spcBef>
                <a:spcPct val="0"/>
              </a:spcBef>
              <a:spcAft>
                <a:spcPct val="0"/>
              </a:spcAft>
            </a:pPr>
            <a:endParaRPr lang="en-US" altLang="en-US" b="1" dirty="0">
              <a:solidFill>
                <a:srgbClr val="333333"/>
              </a:solidFill>
              <a:latin typeface="Arial" panose="020B0604020202020204" pitchFamily="34" charset="0"/>
              <a:ea typeface="Times New Roman" panose="02020603050405020304" pitchFamily="18"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US" b="1" dirty="0"/>
          </a:p>
          <a:p>
            <a:endParaRPr lang="en-US" b="1" dirty="0"/>
          </a:p>
          <a:p>
            <a:pPr marL="6350" indent="-6350">
              <a:lnSpc>
                <a:spcPct val="107000"/>
              </a:lnSpc>
              <a:spcAft>
                <a:spcPts val="15"/>
              </a:spcAft>
            </a:pPr>
            <a:endParaRPr lang="en-US" b="1" dirty="0">
              <a:solidFill>
                <a:srgbClr val="333333"/>
              </a:solidFill>
              <a:latin typeface="Times New Roman" panose="02020603050405020304" pitchFamily="18" charset="0"/>
              <a:ea typeface="Times New Roman" panose="02020603050405020304" pitchFamily="18" charset="0"/>
            </a:endParaRPr>
          </a:p>
        </p:txBody>
      </p:sp>
      <p:sp>
        <p:nvSpPr>
          <p:cNvPr id="12" name="Rectangle 7"/>
          <p:cNvSpPr>
            <a:spLocks noChangeArrowheads="1"/>
          </p:cNvSpPr>
          <p:nvPr/>
        </p:nvSpPr>
        <p:spPr bwMode="auto">
          <a:xfrm>
            <a:off x="609600" y="214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383552" y="3986299"/>
            <a:ext cx="1138453" cy="322845"/>
          </a:xfrm>
          <a:prstGeom prst="rect">
            <a:avLst/>
          </a:prstGeom>
        </p:spPr>
        <p:txBody>
          <a:bodyPr wrap="none">
            <a:spAutoFit/>
          </a:bodyPr>
          <a:lstStyle/>
          <a:p>
            <a:pPr indent="-6350">
              <a:lnSpc>
                <a:spcPct val="107000"/>
              </a:lnSpc>
              <a:spcAft>
                <a:spcPts val="15"/>
              </a:spcAft>
            </a:pPr>
            <a:r>
              <a:rPr lang="aa-ET" sz="1400" b="1" dirty="0">
                <a:solidFill>
                  <a:srgbClr val="333333"/>
                </a:solidFill>
                <a:latin typeface="Arial" panose="020B0604020202020204" pitchFamily="34" charset="0"/>
                <a:ea typeface="Times New Roman" panose="02020603050405020304" pitchFamily="18" charset="0"/>
                <a:cs typeface="Arial" panose="020B0604020202020204" pitchFamily="34" charset="0"/>
              </a:rPr>
              <a:t>Responses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grpSp>
        <p:nvGrpSpPr>
          <p:cNvPr id="22" name="Group 21"/>
          <p:cNvGrpSpPr/>
          <p:nvPr/>
        </p:nvGrpSpPr>
        <p:grpSpPr>
          <a:xfrm>
            <a:off x="1039607" y="1401371"/>
            <a:ext cx="6334125" cy="466725"/>
            <a:chOff x="0" y="0"/>
            <a:chExt cx="6334760" cy="466598"/>
          </a:xfrm>
        </p:grpSpPr>
        <p:sp>
          <p:nvSpPr>
            <p:cNvPr id="23" name="Shape 2232"/>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0" cap="flat">
              <a:miter lim="127000"/>
            </a:ln>
          </p:spPr>
          <p:style>
            <a:lnRef idx="0">
              <a:srgbClr val="000000">
                <a:alpha val="0"/>
              </a:srgbClr>
            </a:lnRef>
            <a:fillRef idx="1">
              <a:srgbClr val="F5F5F5"/>
            </a:fillRef>
            <a:effectRef idx="0">
              <a:scrgbClr r="0" g="0" b="0"/>
            </a:effectRef>
            <a:fontRef idx="none"/>
          </p:style>
          <p:txBody>
            <a:bodyPr/>
            <a:lstStyle/>
            <a:p>
              <a:endParaRPr lang="en-US"/>
            </a:p>
          </p:txBody>
        </p:sp>
        <p:sp>
          <p:nvSpPr>
            <p:cNvPr id="24" name="Shape 2233"/>
            <p:cNvSpPr/>
            <p:nvPr/>
          </p:nvSpPr>
          <p:spPr>
            <a:xfrm>
              <a:off x="0" y="0"/>
              <a:ext cx="6334760" cy="466598"/>
            </a:xfrm>
            <a:custGeom>
              <a:avLst/>
              <a:gdLst/>
              <a:ahLst/>
              <a:cxnLst/>
              <a:rect l="0" t="0" r="0" b="0"/>
              <a:pathLst>
                <a:path w="6334760" h="466598">
                  <a:moveTo>
                    <a:pt x="50800" y="0"/>
                  </a:moveTo>
                  <a:lnTo>
                    <a:pt x="6283960" y="0"/>
                  </a:lnTo>
                  <a:cubicBezTo>
                    <a:pt x="6312016" y="0"/>
                    <a:pt x="6334760" y="22744"/>
                    <a:pt x="6334760" y="50800"/>
                  </a:cubicBezTo>
                  <a:lnTo>
                    <a:pt x="6334760" y="415798"/>
                  </a:lnTo>
                  <a:cubicBezTo>
                    <a:pt x="6334760" y="443854"/>
                    <a:pt x="6312016" y="466598"/>
                    <a:pt x="6283960" y="466598"/>
                  </a:cubicBezTo>
                  <a:lnTo>
                    <a:pt x="50800" y="466598"/>
                  </a:lnTo>
                  <a:cubicBezTo>
                    <a:pt x="22744" y="466598"/>
                    <a:pt x="0" y="443854"/>
                    <a:pt x="0" y="415798"/>
                  </a:cubicBezTo>
                  <a:lnTo>
                    <a:pt x="0" y="50800"/>
                  </a:lnTo>
                  <a:cubicBezTo>
                    <a:pt x="0" y="22744"/>
                    <a:pt x="22744" y="0"/>
                    <a:pt x="50800" y="0"/>
                  </a:cubicBezTo>
                  <a:close/>
                </a:path>
              </a:pathLst>
            </a:custGeom>
            <a:ln w="9525"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25" name="Rectangle 24"/>
            <p:cNvSpPr/>
            <p:nvPr/>
          </p:nvSpPr>
          <p:spPr>
            <a:xfrm>
              <a:off x="139700" y="169736"/>
              <a:ext cx="3065717" cy="219245"/>
            </a:xfrm>
            <a:prstGeom prst="rect">
              <a:avLst/>
            </a:prstGeom>
            <a:ln>
              <a:noFill/>
            </a:ln>
          </p:spPr>
          <p:txBody>
            <a:bodyPr vert="horz" lIns="0" tIns="0" rIns="0" bIns="0" rtlCol="0">
              <a:noAutofit/>
            </a:bodyPr>
            <a:lstStyle/>
            <a:p>
              <a:pPr>
                <a:lnSpc>
                  <a:spcPct val="107000"/>
                </a:lnSpc>
                <a:spcAft>
                  <a:spcPts val="800"/>
                </a:spcAft>
              </a:pPr>
              <a:r>
                <a:rPr lang="aa-ET" sz="1100">
                  <a:solidFill>
                    <a:srgbClr val="333333"/>
                  </a:solidFill>
                  <a:effectLst/>
                  <a:latin typeface="Calibri" panose="020F0502020204030204" pitchFamily="34" charset="0"/>
                  <a:ea typeface="Calibri" panose="020F0502020204030204" pitchFamily="34" charset="0"/>
                </a:rPr>
                <a:t>GET</a:t>
              </a:r>
              <a:r>
                <a:rPr lang="aa-ET" sz="1100" spc="300">
                  <a:solidFill>
                    <a:srgbClr val="333333"/>
                  </a:solidFill>
                  <a:effectLst/>
                  <a:latin typeface="Calibri" panose="020F0502020204030204" pitchFamily="34" charset="0"/>
                  <a:ea typeface="Calibri" panose="020F0502020204030204" pitchFamily="34" charset="0"/>
                </a:rPr>
                <a:t> </a:t>
              </a:r>
              <a:r>
                <a:rPr lang="aa-ET" sz="1100">
                  <a:solidFill>
                    <a:srgbClr val="333333"/>
                  </a:solidFill>
                  <a:effectLst/>
                  <a:latin typeface="Calibri" panose="020F0502020204030204" pitchFamily="34" charset="0"/>
                  <a:ea typeface="Calibri" panose="020F0502020204030204" pitchFamily="34" charset="0"/>
                </a:rPr>
                <a:t>/v1/withdraws/{transactionId}</a:t>
              </a:r>
              <a:endParaRPr lang="en-US" sz="1100">
                <a:solidFill>
                  <a:srgbClr val="000000"/>
                </a:solidFill>
                <a:effectLst/>
                <a:latin typeface="Calibri" panose="020F0502020204030204" pitchFamily="34" charset="0"/>
                <a:ea typeface="Calibri" panose="020F0502020204030204" pitchFamily="34" charset="0"/>
              </a:endParaRPr>
            </a:p>
          </p:txBody>
        </p:sp>
      </p:grpSp>
      <p:graphicFrame>
        <p:nvGraphicFramePr>
          <p:cNvPr id="26" name="Table 25"/>
          <p:cNvGraphicFramePr>
            <a:graphicFrameLocks noGrp="1"/>
          </p:cNvGraphicFramePr>
          <p:nvPr>
            <p:extLst>
              <p:ext uri="{D42A27DB-BD31-4B8C-83A1-F6EECF244321}">
                <p14:modId xmlns:p14="http://schemas.microsoft.com/office/powerpoint/2010/main" val="3834427444"/>
              </p:ext>
            </p:extLst>
          </p:nvPr>
        </p:nvGraphicFramePr>
        <p:xfrm>
          <a:off x="1077323" y="4423683"/>
          <a:ext cx="6334760" cy="2155825"/>
        </p:xfrm>
        <a:graphic>
          <a:graphicData uri="http://schemas.openxmlformats.org/drawingml/2006/table">
            <a:tbl>
              <a:tblPr firstRow="1" firstCol="1" bandRow="1">
                <a:tableStyleId>{5C22544A-7EE6-4342-B048-85BDC9FD1C3A}</a:tableStyleId>
              </a:tblPr>
              <a:tblGrid>
                <a:gridCol w="633730"/>
                <a:gridCol w="4434205"/>
                <a:gridCol w="1266825"/>
              </a:tblGrid>
              <a:tr h="438785">
                <a:tc>
                  <a:txBody>
                    <a:bodyPr/>
                    <a:lstStyle/>
                    <a:p>
                      <a:pPr>
                        <a:lnSpc>
                          <a:spcPct val="107000"/>
                        </a:lnSpc>
                        <a:spcAft>
                          <a:spcPts val="0"/>
                        </a:spcAft>
                      </a:pPr>
                      <a:r>
                        <a:rPr lang="aa-ET" sz="1050" dirty="0">
                          <a:effectLst/>
                        </a:rPr>
                        <a:t>HTTP Code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nchor="ctr"/>
                </a:tc>
              </a:tr>
              <a:tr h="429260">
                <a:tc>
                  <a:txBody>
                    <a:bodyPr/>
                    <a:lstStyle/>
                    <a:p>
                      <a:pPr>
                        <a:lnSpc>
                          <a:spcPct val="107000"/>
                        </a:lnSpc>
                        <a:spcAft>
                          <a:spcPts val="0"/>
                        </a:spcAft>
                      </a:pPr>
                      <a:r>
                        <a:rPr lang="aa-ET" sz="1050">
                          <a:effectLst/>
                        </a:rPr>
                        <a:t>200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OK</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Withdraw</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401</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Unauthorized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Forbidden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 Content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429260">
                <a:tc>
                  <a:txBody>
                    <a:bodyPr/>
                    <a:lstStyle/>
                    <a:p>
                      <a:pPr>
                        <a:lnSpc>
                          <a:spcPct val="107000"/>
                        </a:lnSpc>
                        <a:spcAft>
                          <a:spcPts val="0"/>
                        </a:spcAft>
                      </a:pPr>
                      <a:r>
                        <a:rPr lang="aa-ET" sz="1050">
                          <a:effectLst/>
                        </a:rPr>
                        <a:t>404</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Not Found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No Content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298549321"/>
              </p:ext>
            </p:extLst>
          </p:nvPr>
        </p:nvGraphicFramePr>
        <p:xfrm>
          <a:off x="1039607" y="2808104"/>
          <a:ext cx="6334760" cy="887095"/>
        </p:xfrm>
        <a:graphic>
          <a:graphicData uri="http://schemas.openxmlformats.org/drawingml/2006/table">
            <a:tbl>
              <a:tblPr firstRow="1" firstCol="1" bandRow="1">
                <a:tableStyleId>{5C22544A-7EE6-4342-B048-85BDC9FD1C3A}</a:tableStyleId>
              </a:tblPr>
              <a:tblGrid>
                <a:gridCol w="703580"/>
                <a:gridCol w="1056005"/>
                <a:gridCol w="3167380"/>
                <a:gridCol w="1407795"/>
              </a:tblGrid>
              <a:tr h="257810">
                <a:tc>
                  <a:txBody>
                    <a:bodyPr/>
                    <a:lstStyle/>
                    <a:p>
                      <a:pPr>
                        <a:lnSpc>
                          <a:spcPct val="107000"/>
                        </a:lnSpc>
                        <a:spcAft>
                          <a:spcPts val="0"/>
                        </a:spcAft>
                      </a:pPr>
                      <a:r>
                        <a:rPr lang="aa-ET" sz="1050" dirty="0">
                          <a:effectLst/>
                        </a:rPr>
                        <a:t>Type</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Name</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Description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Schema</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r h="629285">
                <a:tc>
                  <a:txBody>
                    <a:bodyPr/>
                    <a:lstStyle/>
                    <a:p>
                      <a:pPr>
                        <a:lnSpc>
                          <a:spcPct val="107000"/>
                        </a:lnSpc>
                        <a:spcAft>
                          <a:spcPts val="0"/>
                        </a:spcAft>
                      </a:pPr>
                      <a:r>
                        <a:rPr lang="aa-ET" sz="1050">
                          <a:effectLst/>
                        </a:rPr>
                        <a:t>Path</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a:effectLst/>
                        </a:rPr>
                        <a:t>transactionId required</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transactionId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c>
                  <a:txBody>
                    <a:bodyPr/>
                    <a:lstStyle/>
                    <a:p>
                      <a:pPr>
                        <a:lnSpc>
                          <a:spcPct val="107000"/>
                        </a:lnSpc>
                        <a:spcAft>
                          <a:spcPts val="0"/>
                        </a:spcAft>
                      </a:pPr>
                      <a:r>
                        <a:rPr lang="aa-ET" sz="1050" dirty="0">
                          <a:effectLst/>
                        </a:rPr>
                        <a:t>string</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73025" marT="47625" marB="0"/>
                </a:tc>
              </a:tr>
            </a:tbl>
          </a:graphicData>
        </a:graphic>
      </p:graphicFrame>
      <p:sp>
        <p:nvSpPr>
          <p:cNvPr id="2" name="Rectangle 1"/>
          <p:cNvSpPr/>
          <p:nvPr/>
        </p:nvSpPr>
        <p:spPr>
          <a:xfrm>
            <a:off x="383552" y="2227248"/>
            <a:ext cx="1441420" cy="369332"/>
          </a:xfrm>
          <a:prstGeom prst="rect">
            <a:avLst/>
          </a:prstGeom>
        </p:spPr>
        <p:txBody>
          <a:bodyPr wrap="none">
            <a:spAutoFit/>
          </a:bodyPr>
          <a:lstStyle/>
          <a:p>
            <a:r>
              <a:rPr lang="en-US" altLang="en-US" b="1" dirty="0">
                <a:solidFill>
                  <a:srgbClr val="333333"/>
                </a:solidFill>
                <a:latin typeface="Arial" panose="020B0604020202020204" pitchFamily="34" charset="0"/>
                <a:ea typeface="Times New Roman" panose="02020603050405020304" pitchFamily="18" charset="0"/>
              </a:rPr>
              <a:t>Parameters</a:t>
            </a:r>
            <a:endParaRPr lang="en-US" dirty="0"/>
          </a:p>
        </p:txBody>
      </p:sp>
    </p:spTree>
    <p:extLst>
      <p:ext uri="{BB962C8B-B14F-4D97-AF65-F5344CB8AC3E}">
        <p14:creationId xmlns:p14="http://schemas.microsoft.com/office/powerpoint/2010/main" val="216261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3955227" y="2983867"/>
            <a:ext cx="5230337" cy="400110"/>
          </a:xfrm>
          <a:prstGeom prst="rect">
            <a:avLst/>
          </a:prstGeom>
          <a:noFill/>
        </p:spPr>
        <p:txBody>
          <a:bodyPr wrap="square" rtlCol="0">
            <a:spAutoFit/>
          </a:bodyPr>
          <a:lstStyle/>
          <a:p>
            <a:r>
              <a:rPr lang="en-AU" sz="2000" dirty="0" smtClean="0"/>
              <a:t>Upgrading for </a:t>
            </a:r>
            <a:r>
              <a:rPr lang="en-AU" sz="2000" dirty="0" err="1" smtClean="0"/>
              <a:t>Blockchain</a:t>
            </a:r>
            <a:r>
              <a:rPr lang="en-AU" sz="2000" dirty="0" smtClean="0"/>
              <a:t> and </a:t>
            </a:r>
            <a:r>
              <a:rPr lang="en-AU" sz="2000" dirty="0" err="1" smtClean="0"/>
              <a:t>blockchain</a:t>
            </a:r>
            <a:r>
              <a:rPr lang="en-AU" sz="2000" dirty="0" smtClean="0"/>
              <a:t> testing</a:t>
            </a:r>
            <a:endParaRPr lang="en-US" sz="2000" dirty="0"/>
          </a:p>
        </p:txBody>
      </p:sp>
    </p:spTree>
    <p:extLst>
      <p:ext uri="{BB962C8B-B14F-4D97-AF65-F5344CB8AC3E}">
        <p14:creationId xmlns:p14="http://schemas.microsoft.com/office/powerpoint/2010/main" val="1917257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353569" y="220185"/>
            <a:ext cx="3974465" cy="400110"/>
          </a:xfrm>
          <a:prstGeom prst="rect">
            <a:avLst/>
          </a:prstGeom>
          <a:noFill/>
        </p:spPr>
        <p:txBody>
          <a:bodyPr wrap="square" rtlCol="0">
            <a:spAutoFit/>
          </a:bodyPr>
          <a:lstStyle/>
          <a:p>
            <a:r>
              <a:rPr lang="en-AU" sz="2000" dirty="0" smtClean="0"/>
              <a:t>Method connection for </a:t>
            </a:r>
            <a:r>
              <a:rPr lang="en-AU" sz="2000" dirty="0" err="1" smtClean="0"/>
              <a:t>Blockchain</a:t>
            </a:r>
            <a:endParaRPr lang="en-US" sz="2000" dirty="0"/>
          </a:p>
        </p:txBody>
      </p:sp>
      <p:sp>
        <p:nvSpPr>
          <p:cNvPr id="7" name="Rectangle 6"/>
          <p:cNvSpPr/>
          <p:nvPr/>
        </p:nvSpPr>
        <p:spPr>
          <a:xfrm>
            <a:off x="4026055" y="4529323"/>
            <a:ext cx="4285673" cy="1717186"/>
          </a:xfrm>
          <a:prstGeom prst="rect">
            <a:avLst/>
          </a:prstGeom>
          <a:solidFill>
            <a:schemeClr val="accent6"/>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AU" sz="1400" dirty="0" err="1" smtClean="0">
                <a:solidFill>
                  <a:schemeClr val="bg1"/>
                </a:solidFill>
                <a:latin typeface="Arial" panose="020B0604020202020204" pitchFamily="34" charset="0"/>
                <a:cs typeface="Arial" panose="020B0604020202020204" pitchFamily="34" charset="0"/>
              </a:rPr>
              <a:t>Bluebarricade</a:t>
            </a:r>
            <a:r>
              <a:rPr lang="en-AU" sz="1400" dirty="0" smtClean="0">
                <a:solidFill>
                  <a:schemeClr val="bg1"/>
                </a:solidFill>
                <a:latin typeface="Arial" panose="020B0604020202020204" pitchFamily="34" charset="0"/>
                <a:cs typeface="Arial" panose="020B0604020202020204" pitchFamily="34" charset="0"/>
              </a:rPr>
              <a:t> </a:t>
            </a:r>
            <a:r>
              <a:rPr lang="en-AU" sz="1400" dirty="0" err="1" smtClean="0">
                <a:solidFill>
                  <a:schemeClr val="bg1"/>
                </a:solidFill>
                <a:latin typeface="Arial" panose="020B0604020202020204" pitchFamily="34" charset="0"/>
                <a:cs typeface="Arial" panose="020B0604020202020204" pitchFamily="34" charset="0"/>
              </a:rPr>
              <a:t>Blockchain</a:t>
            </a:r>
            <a:endParaRPr lang="en-US" sz="1400"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240889" y="2460328"/>
            <a:ext cx="1411392"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BBB/</a:t>
            </a:r>
            <a:r>
              <a:rPr lang="en-US" sz="1200" dirty="0" err="1">
                <a:solidFill>
                  <a:schemeClr val="bg1"/>
                </a:solidFill>
              </a:rPr>
              <a:t>javaclientsdk</a:t>
            </a:r>
            <a:endParaRPr lang="en-US" sz="1200" dirty="0">
              <a:solidFill>
                <a:schemeClr val="bg1"/>
              </a:solidFill>
            </a:endParaRPr>
          </a:p>
        </p:txBody>
      </p:sp>
      <p:sp>
        <p:nvSpPr>
          <p:cNvPr id="9" name="Rectangle 8"/>
          <p:cNvSpPr/>
          <p:nvPr/>
        </p:nvSpPr>
        <p:spPr>
          <a:xfrm>
            <a:off x="3123451" y="2460328"/>
            <a:ext cx="1634719"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BBB /</a:t>
            </a:r>
            <a:r>
              <a:rPr lang="en-US" sz="1200" dirty="0" err="1">
                <a:solidFill>
                  <a:schemeClr val="bg1"/>
                </a:solidFill>
              </a:rPr>
              <a:t>nodejsclientsdk</a:t>
            </a:r>
            <a:endParaRPr lang="en-US" sz="1200" dirty="0">
              <a:solidFill>
                <a:schemeClr val="bg1"/>
              </a:solidFill>
            </a:endParaRPr>
          </a:p>
        </p:txBody>
      </p:sp>
      <p:sp>
        <p:nvSpPr>
          <p:cNvPr id="10" name="Rectangle 9"/>
          <p:cNvSpPr/>
          <p:nvPr/>
        </p:nvSpPr>
        <p:spPr>
          <a:xfrm>
            <a:off x="5307471" y="2460328"/>
            <a:ext cx="1722846"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BBB /</a:t>
            </a:r>
            <a:r>
              <a:rPr lang="en-US" sz="1200" dirty="0" err="1">
                <a:solidFill>
                  <a:schemeClr val="bg1"/>
                </a:solidFill>
              </a:rPr>
              <a:t>golangclientsdk</a:t>
            </a:r>
            <a:endParaRPr lang="en-US" sz="1200" dirty="0">
              <a:solidFill>
                <a:schemeClr val="bg1"/>
              </a:solidFill>
            </a:endParaRPr>
          </a:p>
        </p:txBody>
      </p:sp>
      <p:sp>
        <p:nvSpPr>
          <p:cNvPr id="11" name="Rectangle 10"/>
          <p:cNvSpPr/>
          <p:nvPr/>
        </p:nvSpPr>
        <p:spPr>
          <a:xfrm>
            <a:off x="7650925" y="2460328"/>
            <a:ext cx="1771609"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BBB/</a:t>
            </a:r>
            <a:r>
              <a:rPr lang="en-US" sz="1200" dirty="0" err="1">
                <a:solidFill>
                  <a:schemeClr val="bg1"/>
                </a:solidFill>
              </a:rPr>
              <a:t>erlangclientsdk</a:t>
            </a:r>
            <a:endParaRPr lang="en-US" sz="1200" dirty="0">
              <a:solidFill>
                <a:schemeClr val="bg1"/>
              </a:solidFill>
            </a:endParaRPr>
          </a:p>
        </p:txBody>
      </p:sp>
      <p:sp>
        <p:nvSpPr>
          <p:cNvPr id="12" name="Rectangle 11"/>
          <p:cNvSpPr/>
          <p:nvPr/>
        </p:nvSpPr>
        <p:spPr>
          <a:xfrm>
            <a:off x="10195543" y="2460328"/>
            <a:ext cx="1771609"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BBB/Rest APIS</a:t>
            </a:r>
            <a:endParaRPr lang="en-US" sz="1200" dirty="0">
              <a:solidFill>
                <a:schemeClr val="bg1"/>
              </a:solidFill>
            </a:endParaRPr>
          </a:p>
        </p:txBody>
      </p:sp>
      <p:cxnSp>
        <p:nvCxnSpPr>
          <p:cNvPr id="13" name="Straight Arrow Connector 12"/>
          <p:cNvCxnSpPr/>
          <p:nvPr/>
        </p:nvCxnSpPr>
        <p:spPr>
          <a:xfrm>
            <a:off x="2062435" y="2839057"/>
            <a:ext cx="3439658" cy="14407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940810" y="2839057"/>
            <a:ext cx="1907251" cy="1441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68894" y="2871255"/>
            <a:ext cx="0" cy="14090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559877" y="2839057"/>
            <a:ext cx="1976852" cy="14688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905845" y="2839057"/>
            <a:ext cx="3958667" cy="1441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211226" y="5812918"/>
            <a:ext cx="3915333" cy="43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Hyperledger</a:t>
            </a:r>
            <a:r>
              <a:rPr lang="en-AU" dirty="0"/>
              <a:t> </a:t>
            </a:r>
            <a:r>
              <a:rPr lang="en-AU" dirty="0" smtClean="0"/>
              <a:t>Fabric 1.4.4</a:t>
            </a:r>
            <a:endParaRPr lang="en-US" dirty="0"/>
          </a:p>
        </p:txBody>
      </p:sp>
      <p:sp>
        <p:nvSpPr>
          <p:cNvPr id="19" name="Rectangle 18"/>
          <p:cNvSpPr/>
          <p:nvPr/>
        </p:nvSpPr>
        <p:spPr>
          <a:xfrm>
            <a:off x="4211226" y="4545899"/>
            <a:ext cx="3915333" cy="595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Bluebarricade</a:t>
            </a:r>
            <a:r>
              <a:rPr lang="en-AU" dirty="0" smtClean="0"/>
              <a:t> </a:t>
            </a:r>
            <a:r>
              <a:rPr lang="en-AU" dirty="0" err="1" smtClean="0"/>
              <a:t>Blockchain</a:t>
            </a:r>
            <a:r>
              <a:rPr lang="en-AU" dirty="0" smtClean="0"/>
              <a:t> </a:t>
            </a:r>
          </a:p>
          <a:p>
            <a:pPr algn="ctr"/>
            <a:r>
              <a:rPr lang="en-AU" dirty="0" smtClean="0"/>
              <a:t>Server Application</a:t>
            </a:r>
            <a:endParaRPr lang="en-US" dirty="0"/>
          </a:p>
        </p:txBody>
      </p:sp>
      <p:sp>
        <p:nvSpPr>
          <p:cNvPr id="4" name="TextBox 3"/>
          <p:cNvSpPr txBox="1"/>
          <p:nvPr/>
        </p:nvSpPr>
        <p:spPr>
          <a:xfrm>
            <a:off x="1193264" y="1180921"/>
            <a:ext cx="10239825" cy="646331"/>
          </a:xfrm>
          <a:prstGeom prst="rect">
            <a:avLst/>
          </a:prstGeom>
          <a:solidFill>
            <a:schemeClr val="accent6">
              <a:lumMod val="75000"/>
            </a:schemeClr>
          </a:solidFill>
        </p:spPr>
        <p:txBody>
          <a:bodyPr wrap="square" rtlCol="0">
            <a:spAutoFit/>
          </a:bodyPr>
          <a:lstStyle/>
          <a:p>
            <a:r>
              <a:rPr lang="en-US" dirty="0" smtClean="0">
                <a:solidFill>
                  <a:schemeClr val="bg1"/>
                </a:solidFill>
              </a:rPr>
              <a:t>Instead of deprecated </a:t>
            </a:r>
            <a:r>
              <a:rPr lang="en-US" dirty="0" err="1" smtClean="0">
                <a:solidFill>
                  <a:schemeClr val="bg1"/>
                </a:solidFill>
              </a:rPr>
              <a:t>hyperledger</a:t>
            </a:r>
            <a:r>
              <a:rPr lang="en-US" dirty="0" smtClean="0">
                <a:solidFill>
                  <a:schemeClr val="bg1"/>
                </a:solidFill>
              </a:rPr>
              <a:t> composer rest server, We are developing </a:t>
            </a:r>
            <a:r>
              <a:rPr lang="en-US" dirty="0" err="1" smtClean="0">
                <a:solidFill>
                  <a:schemeClr val="bg1"/>
                </a:solidFill>
              </a:rPr>
              <a:t>blockchain</a:t>
            </a:r>
            <a:r>
              <a:rPr lang="en-US" dirty="0" smtClean="0">
                <a:solidFill>
                  <a:schemeClr val="bg1"/>
                </a:solidFill>
              </a:rPr>
              <a:t> server application which support </a:t>
            </a:r>
            <a:r>
              <a:rPr lang="en-US" dirty="0" err="1" smtClean="0">
                <a:solidFill>
                  <a:schemeClr val="bg1"/>
                </a:solidFill>
              </a:rPr>
              <a:t>apis</a:t>
            </a:r>
            <a:r>
              <a:rPr lang="en-US" dirty="0" smtClean="0">
                <a:solidFill>
                  <a:schemeClr val="bg1"/>
                </a:solidFill>
              </a:rPr>
              <a:t> for connection with </a:t>
            </a:r>
            <a:r>
              <a:rPr lang="en-US" dirty="0" err="1" smtClean="0">
                <a:solidFill>
                  <a:schemeClr val="bg1"/>
                </a:solidFill>
              </a:rPr>
              <a:t>blockchain</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32975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68314" y="2210462"/>
            <a:ext cx="1188625" cy="648863"/>
          </a:xfrm>
          <a:prstGeom prst="rect">
            <a:avLst/>
          </a:prstGeom>
        </p:spPr>
      </p:pic>
      <p:sp>
        <p:nvSpPr>
          <p:cNvPr id="8" name="TextBox 7"/>
          <p:cNvSpPr txBox="1"/>
          <p:nvPr/>
        </p:nvSpPr>
        <p:spPr>
          <a:xfrm>
            <a:off x="625778" y="829666"/>
            <a:ext cx="884036" cy="307777"/>
          </a:xfrm>
          <a:prstGeom prst="rect">
            <a:avLst/>
          </a:prstGeom>
          <a:noFill/>
        </p:spPr>
        <p:txBody>
          <a:bodyPr wrap="square" rtlCol="0">
            <a:spAutoFit/>
          </a:bodyPr>
          <a:lstStyle/>
          <a:p>
            <a:r>
              <a:rPr lang="en-US" sz="1400" dirty="0"/>
              <a:t>Cloud</a:t>
            </a:r>
          </a:p>
        </p:txBody>
      </p:sp>
      <p:pic>
        <p:nvPicPr>
          <p:cNvPr id="9" name="Picture 8"/>
          <p:cNvPicPr>
            <a:picLocks noChangeAspect="1"/>
          </p:cNvPicPr>
          <p:nvPr/>
        </p:nvPicPr>
        <p:blipFill>
          <a:blip r:embed="rId3"/>
          <a:stretch>
            <a:fillRect/>
          </a:stretch>
        </p:blipFill>
        <p:spPr>
          <a:xfrm>
            <a:off x="3859532" y="1735509"/>
            <a:ext cx="1021099" cy="1169323"/>
          </a:xfrm>
          <a:prstGeom prst="rect">
            <a:avLst/>
          </a:prstGeom>
        </p:spPr>
      </p:pic>
      <p:sp>
        <p:nvSpPr>
          <p:cNvPr id="10" name="TextBox 9"/>
          <p:cNvSpPr txBox="1"/>
          <p:nvPr/>
        </p:nvSpPr>
        <p:spPr>
          <a:xfrm>
            <a:off x="2953946" y="1432473"/>
            <a:ext cx="2400016"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AWS-Server1 (</a:t>
            </a:r>
            <a:r>
              <a:rPr lang="en-US" sz="1100" dirty="0" err="1">
                <a:latin typeface="Arial" panose="020B0604020202020204" pitchFamily="34" charset="0"/>
                <a:cs typeface="Arial" panose="020B0604020202020204" pitchFamily="34" charset="0"/>
              </a:rPr>
              <a:t>Greenbay</a:t>
            </a:r>
            <a:r>
              <a:rPr lang="en-US" sz="1100" dirty="0">
                <a:latin typeface="Arial" panose="020B0604020202020204" pitchFamily="34" charset="0"/>
                <a:cs typeface="Arial" panose="020B0604020202020204" pitchFamily="34" charset="0"/>
              </a:rPr>
              <a:t> Frontend)</a:t>
            </a:r>
          </a:p>
        </p:txBody>
      </p:sp>
      <p:pic>
        <p:nvPicPr>
          <p:cNvPr id="12" name="Picture 11"/>
          <p:cNvPicPr>
            <a:picLocks noChangeAspect="1"/>
          </p:cNvPicPr>
          <p:nvPr/>
        </p:nvPicPr>
        <p:blipFill>
          <a:blip r:embed="rId3"/>
          <a:stretch>
            <a:fillRect/>
          </a:stretch>
        </p:blipFill>
        <p:spPr>
          <a:xfrm>
            <a:off x="6749957" y="4217179"/>
            <a:ext cx="1111015" cy="1272291"/>
          </a:xfrm>
          <a:prstGeom prst="rect">
            <a:avLst/>
          </a:prstGeom>
        </p:spPr>
      </p:pic>
      <p:sp>
        <p:nvSpPr>
          <p:cNvPr id="13" name="TextBox 12"/>
          <p:cNvSpPr txBox="1"/>
          <p:nvPr/>
        </p:nvSpPr>
        <p:spPr>
          <a:xfrm>
            <a:off x="6181640" y="4068828"/>
            <a:ext cx="2185214"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HCL-Server5 (</a:t>
            </a:r>
            <a:r>
              <a:rPr lang="en-US" sz="1100" dirty="0" err="1">
                <a:latin typeface="Arial" panose="020B0604020202020204" pitchFamily="34" charset="0"/>
                <a:cs typeface="Arial" panose="020B0604020202020204" pitchFamily="34" charset="0"/>
              </a:rPr>
              <a:t>Ewallet</a:t>
            </a:r>
            <a:r>
              <a:rPr lang="en-US" sz="1100" dirty="0">
                <a:latin typeface="Arial" panose="020B0604020202020204" pitchFamily="34" charset="0"/>
                <a:cs typeface="Arial" panose="020B0604020202020204" pitchFamily="34" charset="0"/>
              </a:rPr>
              <a:t> Backend)</a:t>
            </a:r>
          </a:p>
        </p:txBody>
      </p:sp>
      <p:pic>
        <p:nvPicPr>
          <p:cNvPr id="14" name="Picture 13"/>
          <p:cNvPicPr>
            <a:picLocks noChangeAspect="1"/>
          </p:cNvPicPr>
          <p:nvPr/>
        </p:nvPicPr>
        <p:blipFill>
          <a:blip r:embed="rId3"/>
          <a:stretch>
            <a:fillRect/>
          </a:stretch>
        </p:blipFill>
        <p:spPr>
          <a:xfrm>
            <a:off x="10011797" y="4351761"/>
            <a:ext cx="1430130" cy="2007734"/>
          </a:xfrm>
          <a:prstGeom prst="rect">
            <a:avLst/>
          </a:prstGeom>
        </p:spPr>
      </p:pic>
      <p:sp>
        <p:nvSpPr>
          <p:cNvPr id="15" name="TextBox 14"/>
          <p:cNvSpPr txBox="1"/>
          <p:nvPr/>
        </p:nvSpPr>
        <p:spPr>
          <a:xfrm>
            <a:off x="9273391" y="4042414"/>
            <a:ext cx="2719014"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HCL-Server6 (</a:t>
            </a:r>
            <a:r>
              <a:rPr lang="en-US" sz="1100" dirty="0" err="1">
                <a:latin typeface="Arial" panose="020B0604020202020204" pitchFamily="34" charset="0"/>
                <a:cs typeface="Arial" panose="020B0604020202020204" pitchFamily="34" charset="0"/>
              </a:rPr>
              <a:t>Bluebarricade</a:t>
            </a:r>
            <a:r>
              <a:rPr lang="en-US" sz="1100" dirty="0">
                <a:latin typeface="Arial" panose="020B0604020202020204" pitchFamily="34" charset="0"/>
                <a:cs typeface="Arial" panose="020B0604020202020204" pitchFamily="34" charset="0"/>
              </a:rPr>
              <a:t> blockchain)</a:t>
            </a:r>
          </a:p>
        </p:txBody>
      </p:sp>
      <p:cxnSp>
        <p:nvCxnSpPr>
          <p:cNvPr id="32" name="Straight Connector 31"/>
          <p:cNvCxnSpPr/>
          <p:nvPr/>
        </p:nvCxnSpPr>
        <p:spPr>
          <a:xfrm flipH="1">
            <a:off x="2282024" y="1121127"/>
            <a:ext cx="21076" cy="5792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204371" y="4894788"/>
            <a:ext cx="1327868"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171326" y="4708294"/>
            <a:ext cx="1360914"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80362" y="1090645"/>
            <a:ext cx="32887" cy="580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559301" y="1137443"/>
            <a:ext cx="36059" cy="5627285"/>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4"/>
          <a:stretch>
            <a:fillRect/>
          </a:stretch>
        </p:blipFill>
        <p:spPr>
          <a:xfrm>
            <a:off x="591410" y="2868723"/>
            <a:ext cx="821899" cy="682230"/>
          </a:xfrm>
          <a:prstGeom prst="rect">
            <a:avLst/>
          </a:prstGeom>
        </p:spPr>
      </p:pic>
      <p:pic>
        <p:nvPicPr>
          <p:cNvPr id="40" name="Picture 39"/>
          <p:cNvPicPr>
            <a:picLocks noChangeAspect="1"/>
          </p:cNvPicPr>
          <p:nvPr/>
        </p:nvPicPr>
        <p:blipFill>
          <a:blip r:embed="rId5"/>
          <a:stretch>
            <a:fillRect/>
          </a:stretch>
        </p:blipFill>
        <p:spPr>
          <a:xfrm>
            <a:off x="245666" y="3368451"/>
            <a:ext cx="495089" cy="602934"/>
          </a:xfrm>
          <a:prstGeom prst="rect">
            <a:avLst/>
          </a:prstGeom>
        </p:spPr>
      </p:pic>
      <p:pic>
        <p:nvPicPr>
          <p:cNvPr id="41" name="Picture 40"/>
          <p:cNvPicPr>
            <a:picLocks noChangeAspect="1"/>
          </p:cNvPicPr>
          <p:nvPr/>
        </p:nvPicPr>
        <p:blipFill>
          <a:blip r:embed="rId6"/>
          <a:stretch>
            <a:fillRect/>
          </a:stretch>
        </p:blipFill>
        <p:spPr>
          <a:xfrm>
            <a:off x="1330489" y="3247270"/>
            <a:ext cx="468040" cy="626162"/>
          </a:xfrm>
          <a:prstGeom prst="rect">
            <a:avLst/>
          </a:prstGeom>
        </p:spPr>
      </p:pic>
      <p:sp>
        <p:nvSpPr>
          <p:cNvPr id="42" name="TextBox 41"/>
          <p:cNvSpPr txBox="1"/>
          <p:nvPr/>
        </p:nvSpPr>
        <p:spPr>
          <a:xfrm>
            <a:off x="2418644" y="2370680"/>
            <a:ext cx="1222642" cy="307777"/>
          </a:xfrm>
          <a:prstGeom prst="rect">
            <a:avLst/>
          </a:prstGeom>
          <a:noFill/>
        </p:spPr>
        <p:txBody>
          <a:bodyPr wrap="square" rtlCol="0">
            <a:spAutoFit/>
          </a:bodyPr>
          <a:lstStyle/>
          <a:p>
            <a:r>
              <a:rPr lang="en-US" sz="1400" dirty="0"/>
              <a:t>HTTP:  80/443</a:t>
            </a:r>
          </a:p>
        </p:txBody>
      </p:sp>
      <p:sp>
        <p:nvSpPr>
          <p:cNvPr id="43" name="TextBox 42"/>
          <p:cNvSpPr txBox="1"/>
          <p:nvPr/>
        </p:nvSpPr>
        <p:spPr>
          <a:xfrm>
            <a:off x="6608149" y="3625401"/>
            <a:ext cx="1222642" cy="307777"/>
          </a:xfrm>
          <a:prstGeom prst="rect">
            <a:avLst/>
          </a:prstGeom>
          <a:noFill/>
        </p:spPr>
        <p:txBody>
          <a:bodyPr wrap="square" rtlCol="0">
            <a:spAutoFit/>
          </a:bodyPr>
          <a:lstStyle/>
          <a:p>
            <a:r>
              <a:rPr lang="en-US" sz="1400" dirty="0"/>
              <a:t>HTTP:  80/443</a:t>
            </a:r>
          </a:p>
        </p:txBody>
      </p:sp>
      <p:sp>
        <p:nvSpPr>
          <p:cNvPr id="44" name="TextBox 43"/>
          <p:cNvSpPr txBox="1"/>
          <p:nvPr/>
        </p:nvSpPr>
        <p:spPr>
          <a:xfrm>
            <a:off x="8851782" y="5017692"/>
            <a:ext cx="1062342" cy="307777"/>
          </a:xfrm>
          <a:prstGeom prst="rect">
            <a:avLst/>
          </a:prstGeom>
          <a:noFill/>
        </p:spPr>
        <p:txBody>
          <a:bodyPr wrap="square" rtlCol="0">
            <a:spAutoFit/>
          </a:bodyPr>
          <a:lstStyle/>
          <a:p>
            <a:r>
              <a:rPr lang="en-US" sz="1400" dirty="0"/>
              <a:t>HTTP:  3000</a:t>
            </a:r>
          </a:p>
        </p:txBody>
      </p:sp>
      <p:pic>
        <p:nvPicPr>
          <p:cNvPr id="27" name="Picture 26"/>
          <p:cNvPicPr>
            <a:picLocks noChangeAspect="1"/>
          </p:cNvPicPr>
          <p:nvPr/>
        </p:nvPicPr>
        <p:blipFill>
          <a:blip r:embed="rId3"/>
          <a:stretch>
            <a:fillRect/>
          </a:stretch>
        </p:blipFill>
        <p:spPr>
          <a:xfrm>
            <a:off x="6584768" y="1709754"/>
            <a:ext cx="1066078" cy="1220831"/>
          </a:xfrm>
          <a:prstGeom prst="rect">
            <a:avLst/>
          </a:prstGeom>
        </p:spPr>
      </p:pic>
      <p:sp>
        <p:nvSpPr>
          <p:cNvPr id="28" name="TextBox 27"/>
          <p:cNvSpPr txBox="1"/>
          <p:nvPr/>
        </p:nvSpPr>
        <p:spPr>
          <a:xfrm>
            <a:off x="6106731" y="1424983"/>
            <a:ext cx="2347117"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HCL-Server4 (</a:t>
            </a:r>
            <a:r>
              <a:rPr lang="en-US" sz="1100" dirty="0" err="1">
                <a:latin typeface="Arial" panose="020B0604020202020204" pitchFamily="34" charset="0"/>
                <a:cs typeface="Arial" panose="020B0604020202020204" pitchFamily="34" charset="0"/>
              </a:rPr>
              <a:t>Greenbay</a:t>
            </a:r>
            <a:r>
              <a:rPr lang="en-US" sz="1100" dirty="0">
                <a:latin typeface="Arial" panose="020B0604020202020204" pitchFamily="34" charset="0"/>
                <a:cs typeface="Arial" panose="020B0604020202020204" pitchFamily="34" charset="0"/>
              </a:rPr>
              <a:t> Backend)</a:t>
            </a:r>
          </a:p>
        </p:txBody>
      </p:sp>
      <p:cxnSp>
        <p:nvCxnSpPr>
          <p:cNvPr id="52" name="Straight Arrow Connector 51"/>
          <p:cNvCxnSpPr/>
          <p:nvPr/>
        </p:nvCxnSpPr>
        <p:spPr>
          <a:xfrm>
            <a:off x="7048919" y="3037554"/>
            <a:ext cx="4844" cy="532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15926" y="3037356"/>
            <a:ext cx="9073" cy="53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3"/>
          <a:stretch>
            <a:fillRect/>
          </a:stretch>
        </p:blipFill>
        <p:spPr>
          <a:xfrm>
            <a:off x="3784758" y="5633246"/>
            <a:ext cx="988055" cy="1131482"/>
          </a:xfrm>
          <a:prstGeom prst="rect">
            <a:avLst/>
          </a:prstGeom>
        </p:spPr>
      </p:pic>
      <p:sp>
        <p:nvSpPr>
          <p:cNvPr id="56" name="TextBox 55"/>
          <p:cNvSpPr txBox="1"/>
          <p:nvPr/>
        </p:nvSpPr>
        <p:spPr>
          <a:xfrm>
            <a:off x="2957136" y="5393937"/>
            <a:ext cx="2427268"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AWS-Server3 (</a:t>
            </a:r>
            <a:r>
              <a:rPr lang="en-US" sz="1100" dirty="0" err="1">
                <a:latin typeface="Arial" panose="020B0604020202020204" pitchFamily="34" charset="0"/>
                <a:cs typeface="Arial" panose="020B0604020202020204" pitchFamily="34" charset="0"/>
              </a:rPr>
              <a:t>Blockchain</a:t>
            </a:r>
            <a:r>
              <a:rPr lang="en-US" sz="1100" dirty="0">
                <a:latin typeface="Arial" panose="020B0604020202020204" pitchFamily="34" charset="0"/>
                <a:cs typeface="Arial" panose="020B0604020202020204" pitchFamily="34" charset="0"/>
              </a:rPr>
              <a:t> Explorer)</a:t>
            </a:r>
          </a:p>
        </p:txBody>
      </p:sp>
      <p:cxnSp>
        <p:nvCxnSpPr>
          <p:cNvPr id="64" name="Straight Arrow Connector 63"/>
          <p:cNvCxnSpPr/>
          <p:nvPr/>
        </p:nvCxnSpPr>
        <p:spPr>
          <a:xfrm flipV="1">
            <a:off x="4966154" y="2104765"/>
            <a:ext cx="1327868"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916348" y="2269894"/>
            <a:ext cx="1360914" cy="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576250" y="2481329"/>
            <a:ext cx="1222642" cy="307777"/>
          </a:xfrm>
          <a:prstGeom prst="rect">
            <a:avLst/>
          </a:prstGeom>
          <a:noFill/>
        </p:spPr>
        <p:txBody>
          <a:bodyPr wrap="square" rtlCol="0">
            <a:spAutoFit/>
          </a:bodyPr>
          <a:lstStyle/>
          <a:p>
            <a:r>
              <a:rPr lang="en-US" sz="1400" dirty="0"/>
              <a:t>HTTP:  80/443</a:t>
            </a:r>
          </a:p>
        </p:txBody>
      </p:sp>
      <p:sp>
        <p:nvSpPr>
          <p:cNvPr id="69" name="TextBox 68"/>
          <p:cNvSpPr txBox="1"/>
          <p:nvPr/>
        </p:nvSpPr>
        <p:spPr>
          <a:xfrm>
            <a:off x="3035699" y="3439220"/>
            <a:ext cx="2236510"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AWS-Server2 (</a:t>
            </a:r>
            <a:r>
              <a:rPr lang="en-US" sz="1100" dirty="0" err="1">
                <a:latin typeface="Arial" panose="020B0604020202020204" pitchFamily="34" charset="0"/>
                <a:cs typeface="Arial" panose="020B0604020202020204" pitchFamily="34" charset="0"/>
              </a:rPr>
              <a:t>Greenbay</a:t>
            </a:r>
            <a:r>
              <a:rPr lang="en-US" sz="1100" dirty="0">
                <a:latin typeface="Arial" panose="020B0604020202020204" pitchFamily="34" charset="0"/>
                <a:cs typeface="Arial" panose="020B0604020202020204" pitchFamily="34" charset="0"/>
              </a:rPr>
              <a:t> Admin)</a:t>
            </a:r>
          </a:p>
        </p:txBody>
      </p:sp>
      <p:pic>
        <p:nvPicPr>
          <p:cNvPr id="70" name="Picture 69"/>
          <p:cNvPicPr>
            <a:picLocks noChangeAspect="1"/>
          </p:cNvPicPr>
          <p:nvPr/>
        </p:nvPicPr>
        <p:blipFill>
          <a:blip r:embed="rId3"/>
          <a:stretch>
            <a:fillRect/>
          </a:stretch>
        </p:blipFill>
        <p:spPr>
          <a:xfrm>
            <a:off x="3802382" y="3669918"/>
            <a:ext cx="1021099" cy="1169323"/>
          </a:xfrm>
          <a:prstGeom prst="rect">
            <a:avLst/>
          </a:prstGeom>
        </p:spPr>
      </p:pic>
      <p:cxnSp>
        <p:nvCxnSpPr>
          <p:cNvPr id="84" name="Straight Arrow Connector 83"/>
          <p:cNvCxnSpPr/>
          <p:nvPr/>
        </p:nvCxnSpPr>
        <p:spPr>
          <a:xfrm>
            <a:off x="1929635" y="2112716"/>
            <a:ext cx="996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1929635" y="2223250"/>
            <a:ext cx="939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4949315" y="2859325"/>
            <a:ext cx="1473026" cy="1206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4974681" y="2928277"/>
            <a:ext cx="1527186" cy="125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5011971" y="6030884"/>
            <a:ext cx="4607910" cy="5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868305" y="6145837"/>
            <a:ext cx="1062342" cy="307777"/>
          </a:xfrm>
          <a:prstGeom prst="rect">
            <a:avLst/>
          </a:prstGeom>
          <a:noFill/>
        </p:spPr>
        <p:txBody>
          <a:bodyPr wrap="square" rtlCol="0">
            <a:spAutoFit/>
          </a:bodyPr>
          <a:lstStyle/>
          <a:p>
            <a:r>
              <a:rPr lang="en-US" sz="1400" dirty="0"/>
              <a:t>HTTP:  3000</a:t>
            </a:r>
          </a:p>
        </p:txBody>
      </p:sp>
      <p:sp>
        <p:nvSpPr>
          <p:cNvPr id="106" name="TextBox 105"/>
          <p:cNvSpPr txBox="1"/>
          <p:nvPr/>
        </p:nvSpPr>
        <p:spPr>
          <a:xfrm>
            <a:off x="2418644" y="4413200"/>
            <a:ext cx="1222642" cy="307777"/>
          </a:xfrm>
          <a:prstGeom prst="rect">
            <a:avLst/>
          </a:prstGeom>
          <a:noFill/>
        </p:spPr>
        <p:txBody>
          <a:bodyPr wrap="square" rtlCol="0">
            <a:spAutoFit/>
          </a:bodyPr>
          <a:lstStyle/>
          <a:p>
            <a:r>
              <a:rPr lang="en-US" sz="1400" dirty="0"/>
              <a:t>HTTP:  80/443</a:t>
            </a:r>
          </a:p>
        </p:txBody>
      </p:sp>
      <p:sp>
        <p:nvSpPr>
          <p:cNvPr id="107" name="TextBox 106"/>
          <p:cNvSpPr txBox="1"/>
          <p:nvPr/>
        </p:nvSpPr>
        <p:spPr>
          <a:xfrm>
            <a:off x="2411719" y="6353589"/>
            <a:ext cx="1222642" cy="307777"/>
          </a:xfrm>
          <a:prstGeom prst="rect">
            <a:avLst/>
          </a:prstGeom>
          <a:noFill/>
        </p:spPr>
        <p:txBody>
          <a:bodyPr wrap="square" rtlCol="0">
            <a:spAutoFit/>
          </a:bodyPr>
          <a:lstStyle/>
          <a:p>
            <a:r>
              <a:rPr lang="en-US" sz="1400" dirty="0"/>
              <a:t>HTTP:  80/443</a:t>
            </a:r>
          </a:p>
        </p:txBody>
      </p:sp>
      <p:sp>
        <p:nvSpPr>
          <p:cNvPr id="108" name="TextBox 107"/>
          <p:cNvSpPr txBox="1"/>
          <p:nvPr/>
        </p:nvSpPr>
        <p:spPr>
          <a:xfrm>
            <a:off x="3722836" y="813350"/>
            <a:ext cx="590095" cy="307777"/>
          </a:xfrm>
          <a:prstGeom prst="rect">
            <a:avLst/>
          </a:prstGeom>
          <a:noFill/>
        </p:spPr>
        <p:txBody>
          <a:bodyPr wrap="square" rtlCol="0">
            <a:spAutoFit/>
          </a:bodyPr>
          <a:lstStyle/>
          <a:p>
            <a:r>
              <a:rPr lang="en-US" sz="1400" dirty="0"/>
              <a:t>Front</a:t>
            </a:r>
          </a:p>
        </p:txBody>
      </p:sp>
      <p:sp>
        <p:nvSpPr>
          <p:cNvPr id="109" name="TextBox 108"/>
          <p:cNvSpPr txBox="1"/>
          <p:nvPr/>
        </p:nvSpPr>
        <p:spPr>
          <a:xfrm>
            <a:off x="6791227" y="782868"/>
            <a:ext cx="831195" cy="307777"/>
          </a:xfrm>
          <a:prstGeom prst="rect">
            <a:avLst/>
          </a:prstGeom>
          <a:noFill/>
        </p:spPr>
        <p:txBody>
          <a:bodyPr wrap="square" rtlCol="0">
            <a:spAutoFit/>
          </a:bodyPr>
          <a:lstStyle/>
          <a:p>
            <a:r>
              <a:rPr lang="en-US" sz="1400" dirty="0"/>
              <a:t>Backend</a:t>
            </a:r>
          </a:p>
        </p:txBody>
      </p:sp>
      <p:sp>
        <p:nvSpPr>
          <p:cNvPr id="110" name="TextBox 109"/>
          <p:cNvSpPr txBox="1"/>
          <p:nvPr/>
        </p:nvSpPr>
        <p:spPr>
          <a:xfrm>
            <a:off x="10211097" y="782867"/>
            <a:ext cx="983824" cy="307777"/>
          </a:xfrm>
          <a:prstGeom prst="rect">
            <a:avLst/>
          </a:prstGeom>
          <a:noFill/>
        </p:spPr>
        <p:txBody>
          <a:bodyPr wrap="square" rtlCol="0">
            <a:spAutoFit/>
          </a:bodyPr>
          <a:lstStyle/>
          <a:p>
            <a:r>
              <a:rPr lang="en-US" sz="1400" dirty="0" err="1"/>
              <a:t>Blockchain</a:t>
            </a:r>
            <a:endParaRPr lang="en-US" sz="1400" dirty="0"/>
          </a:p>
        </p:txBody>
      </p:sp>
      <p:sp>
        <p:nvSpPr>
          <p:cNvPr id="47" name="Can 46"/>
          <p:cNvSpPr/>
          <p:nvPr/>
        </p:nvSpPr>
        <p:spPr>
          <a:xfrm>
            <a:off x="7798578" y="2109210"/>
            <a:ext cx="619799" cy="394856"/>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DB2</a:t>
            </a:r>
          </a:p>
        </p:txBody>
      </p:sp>
      <p:sp>
        <p:nvSpPr>
          <p:cNvPr id="48" name="Can 47"/>
          <p:cNvSpPr/>
          <p:nvPr/>
        </p:nvSpPr>
        <p:spPr>
          <a:xfrm>
            <a:off x="5865605" y="4691521"/>
            <a:ext cx="689420" cy="458126"/>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DB2</a:t>
            </a:r>
          </a:p>
        </p:txBody>
      </p:sp>
      <p:cxnSp>
        <p:nvCxnSpPr>
          <p:cNvPr id="49" name="Straight Arrow Connector 48"/>
          <p:cNvCxnSpPr/>
          <p:nvPr/>
        </p:nvCxnSpPr>
        <p:spPr>
          <a:xfrm>
            <a:off x="7441140" y="2218414"/>
            <a:ext cx="292607" cy="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7424619" y="2344110"/>
            <a:ext cx="312000" cy="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624666" y="4839241"/>
            <a:ext cx="292607" cy="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582040" y="4986447"/>
            <a:ext cx="312000" cy="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772973" y="2529454"/>
            <a:ext cx="862796" cy="400110"/>
          </a:xfrm>
          <a:prstGeom prst="rect">
            <a:avLst/>
          </a:prstGeom>
        </p:spPr>
        <p:txBody>
          <a:bodyPr wrap="square">
            <a:spAutoFit/>
          </a:bodyPr>
          <a:lstStyle/>
          <a:p>
            <a:r>
              <a:rPr lang="en-US" sz="1000" dirty="0">
                <a:solidFill>
                  <a:srgbClr val="323232"/>
                </a:solidFill>
                <a:latin typeface="ibm-plex-sans"/>
              </a:rPr>
              <a:t> TCP/IP port:50000</a:t>
            </a:r>
            <a:endParaRPr lang="en-US" sz="1000" dirty="0"/>
          </a:p>
        </p:txBody>
      </p:sp>
      <p:sp>
        <p:nvSpPr>
          <p:cNvPr id="58" name="Rectangle 57"/>
          <p:cNvSpPr/>
          <p:nvPr/>
        </p:nvSpPr>
        <p:spPr>
          <a:xfrm>
            <a:off x="5803203" y="5193516"/>
            <a:ext cx="862796" cy="400110"/>
          </a:xfrm>
          <a:prstGeom prst="rect">
            <a:avLst/>
          </a:prstGeom>
        </p:spPr>
        <p:txBody>
          <a:bodyPr wrap="square">
            <a:spAutoFit/>
          </a:bodyPr>
          <a:lstStyle/>
          <a:p>
            <a:r>
              <a:rPr lang="en-US" sz="1000" dirty="0">
                <a:solidFill>
                  <a:srgbClr val="323232"/>
                </a:solidFill>
                <a:latin typeface="ibm-plex-sans"/>
              </a:rPr>
              <a:t> TCP/IP port:50000</a:t>
            </a:r>
            <a:endParaRPr lang="en-US" sz="1000" dirty="0"/>
          </a:p>
        </p:txBody>
      </p:sp>
      <p:sp>
        <p:nvSpPr>
          <p:cNvPr id="60" name="TextBox 59"/>
          <p:cNvSpPr txBox="1"/>
          <p:nvPr/>
        </p:nvSpPr>
        <p:spPr>
          <a:xfrm>
            <a:off x="4068003" y="137260"/>
            <a:ext cx="3453932" cy="369332"/>
          </a:xfrm>
          <a:prstGeom prst="rect">
            <a:avLst/>
          </a:prstGeom>
          <a:noFill/>
        </p:spPr>
        <p:txBody>
          <a:bodyPr wrap="square" rtlCol="0">
            <a:spAutoFit/>
          </a:bodyPr>
          <a:lstStyle/>
          <a:p>
            <a:r>
              <a:rPr lang="en-US" dirty="0" smtClean="0"/>
              <a:t>Environment 2.   </a:t>
            </a:r>
            <a:r>
              <a:rPr lang="en-US" dirty="0"/>
              <a:t>(with HCL servers)</a:t>
            </a:r>
          </a:p>
        </p:txBody>
      </p:sp>
      <p:sp>
        <p:nvSpPr>
          <p:cNvPr id="61" name="TextBox 60"/>
          <p:cNvSpPr txBox="1"/>
          <p:nvPr/>
        </p:nvSpPr>
        <p:spPr>
          <a:xfrm>
            <a:off x="6870464" y="5397914"/>
            <a:ext cx="800219" cy="246221"/>
          </a:xfrm>
          <a:prstGeom prst="rect">
            <a:avLst/>
          </a:prstGeom>
          <a:noFill/>
        </p:spPr>
        <p:txBody>
          <a:bodyPr wrap="none" rtlCol="0">
            <a:spAutoFit/>
          </a:bodyPr>
          <a:lstStyle/>
          <a:p>
            <a:r>
              <a:rPr lang="en-US" sz="1000" dirty="0"/>
              <a:t>Linux-s390x</a:t>
            </a:r>
          </a:p>
        </p:txBody>
      </p:sp>
      <p:sp>
        <p:nvSpPr>
          <p:cNvPr id="82" name="TextBox 81"/>
          <p:cNvSpPr txBox="1"/>
          <p:nvPr/>
        </p:nvSpPr>
        <p:spPr>
          <a:xfrm>
            <a:off x="6668116" y="1645919"/>
            <a:ext cx="800219" cy="246221"/>
          </a:xfrm>
          <a:prstGeom prst="rect">
            <a:avLst/>
          </a:prstGeom>
          <a:noFill/>
        </p:spPr>
        <p:txBody>
          <a:bodyPr wrap="none" rtlCol="0">
            <a:spAutoFit/>
          </a:bodyPr>
          <a:lstStyle/>
          <a:p>
            <a:r>
              <a:rPr lang="en-US" sz="1000" dirty="0"/>
              <a:t>Linux-s390x</a:t>
            </a:r>
          </a:p>
        </p:txBody>
      </p:sp>
      <p:sp>
        <p:nvSpPr>
          <p:cNvPr id="88" name="TextBox 87"/>
          <p:cNvSpPr txBox="1"/>
          <p:nvPr/>
        </p:nvSpPr>
        <p:spPr>
          <a:xfrm>
            <a:off x="10393614" y="6198987"/>
            <a:ext cx="800219" cy="246221"/>
          </a:xfrm>
          <a:prstGeom prst="rect">
            <a:avLst/>
          </a:prstGeom>
          <a:noFill/>
        </p:spPr>
        <p:txBody>
          <a:bodyPr wrap="none" rtlCol="0">
            <a:spAutoFit/>
          </a:bodyPr>
          <a:lstStyle/>
          <a:p>
            <a:r>
              <a:rPr lang="en-US" sz="1000" dirty="0"/>
              <a:t>Linux-s390x</a:t>
            </a:r>
          </a:p>
        </p:txBody>
      </p:sp>
      <p:sp>
        <p:nvSpPr>
          <p:cNvPr id="89" name="TextBox 88"/>
          <p:cNvSpPr txBox="1"/>
          <p:nvPr/>
        </p:nvSpPr>
        <p:spPr>
          <a:xfrm>
            <a:off x="3852516" y="2840935"/>
            <a:ext cx="902811" cy="246221"/>
          </a:xfrm>
          <a:prstGeom prst="rect">
            <a:avLst/>
          </a:prstGeom>
          <a:noFill/>
        </p:spPr>
        <p:txBody>
          <a:bodyPr wrap="none" rtlCol="0">
            <a:spAutoFit/>
          </a:bodyPr>
          <a:lstStyle/>
          <a:p>
            <a:r>
              <a:rPr lang="en-US" sz="1000" dirty="0"/>
              <a:t>Ubuntu 18.04</a:t>
            </a:r>
          </a:p>
        </p:txBody>
      </p:sp>
      <p:sp>
        <p:nvSpPr>
          <p:cNvPr id="91" name="TextBox 90"/>
          <p:cNvSpPr txBox="1"/>
          <p:nvPr/>
        </p:nvSpPr>
        <p:spPr>
          <a:xfrm>
            <a:off x="3823564" y="4764205"/>
            <a:ext cx="902811" cy="246221"/>
          </a:xfrm>
          <a:prstGeom prst="rect">
            <a:avLst/>
          </a:prstGeom>
          <a:noFill/>
        </p:spPr>
        <p:txBody>
          <a:bodyPr wrap="none" rtlCol="0">
            <a:spAutoFit/>
          </a:bodyPr>
          <a:lstStyle/>
          <a:p>
            <a:r>
              <a:rPr lang="en-US" sz="1000" dirty="0"/>
              <a:t>Ubuntu 18.04</a:t>
            </a:r>
          </a:p>
        </p:txBody>
      </p:sp>
      <p:sp>
        <p:nvSpPr>
          <p:cNvPr id="92" name="TextBox 91"/>
          <p:cNvSpPr txBox="1"/>
          <p:nvPr/>
        </p:nvSpPr>
        <p:spPr>
          <a:xfrm>
            <a:off x="3861891" y="6647553"/>
            <a:ext cx="902811" cy="246221"/>
          </a:xfrm>
          <a:prstGeom prst="rect">
            <a:avLst/>
          </a:prstGeom>
          <a:noFill/>
        </p:spPr>
        <p:txBody>
          <a:bodyPr wrap="none" rtlCol="0">
            <a:spAutoFit/>
          </a:bodyPr>
          <a:lstStyle/>
          <a:p>
            <a:r>
              <a:rPr lang="en-US" sz="1000" dirty="0"/>
              <a:t>Ubuntu 18.04</a:t>
            </a:r>
          </a:p>
        </p:txBody>
      </p:sp>
      <p:sp>
        <p:nvSpPr>
          <p:cNvPr id="94" name="Rectangle 93"/>
          <p:cNvSpPr/>
          <p:nvPr/>
        </p:nvSpPr>
        <p:spPr>
          <a:xfrm>
            <a:off x="302873" y="4471838"/>
            <a:ext cx="1450369" cy="20356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Thirdparty</a:t>
            </a:r>
            <a:r>
              <a:rPr lang="en-US" dirty="0"/>
              <a:t> services</a:t>
            </a:r>
          </a:p>
          <a:p>
            <a:pPr algn="ctr"/>
            <a:endParaRPr lang="en-US" dirty="0"/>
          </a:p>
        </p:txBody>
      </p:sp>
      <p:cxnSp>
        <p:nvCxnSpPr>
          <p:cNvPr id="96" name="Straight Arrow Connector 95"/>
          <p:cNvCxnSpPr/>
          <p:nvPr/>
        </p:nvCxnSpPr>
        <p:spPr>
          <a:xfrm flipV="1">
            <a:off x="1872821" y="4500659"/>
            <a:ext cx="4802190" cy="1321388"/>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flipV="1">
            <a:off x="1894166" y="2857741"/>
            <a:ext cx="4168425" cy="2168625"/>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8" name="Straight Arrow Connector 97"/>
          <p:cNvCxnSpPr/>
          <p:nvPr/>
        </p:nvCxnSpPr>
        <p:spPr>
          <a:xfrm>
            <a:off x="1872821" y="3191446"/>
            <a:ext cx="1236139" cy="58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flipV="1">
            <a:off x="1872821" y="3338810"/>
            <a:ext cx="1157144" cy="55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1968847" y="4017392"/>
            <a:ext cx="845748" cy="1370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1872821" y="4059670"/>
            <a:ext cx="910136" cy="1461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3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4712609" y="388449"/>
            <a:ext cx="2473282" cy="400110"/>
          </a:xfrm>
          <a:prstGeom prst="rect">
            <a:avLst/>
          </a:prstGeom>
          <a:noFill/>
        </p:spPr>
        <p:txBody>
          <a:bodyPr wrap="square" rtlCol="0">
            <a:spAutoFit/>
          </a:bodyPr>
          <a:lstStyle/>
          <a:p>
            <a:r>
              <a:rPr lang="en-US" sz="2000" dirty="0" smtClean="0"/>
              <a:t>Main Improvements 1 </a:t>
            </a:r>
            <a:endParaRPr lang="en-US" sz="2000" dirty="0"/>
          </a:p>
        </p:txBody>
      </p:sp>
      <p:sp>
        <p:nvSpPr>
          <p:cNvPr id="7" name="Rectangle 6"/>
          <p:cNvSpPr/>
          <p:nvPr/>
        </p:nvSpPr>
        <p:spPr>
          <a:xfrm>
            <a:off x="487005" y="1072634"/>
            <a:ext cx="3358612" cy="307777"/>
          </a:xfrm>
          <a:prstGeom prst="rect">
            <a:avLst/>
          </a:prstGeom>
        </p:spPr>
        <p:txBody>
          <a:bodyPr wrap="none">
            <a:spAutoFit/>
          </a:bodyPr>
          <a:lstStyle/>
          <a:p>
            <a:pPr marL="285750" indent="-285750">
              <a:buFont typeface="Wingdings" panose="05000000000000000000" pitchFamily="2" charset="2"/>
              <a:buChar char="Ø"/>
            </a:pPr>
            <a:r>
              <a:rPr lang="en-US" sz="1400" b="1" dirty="0" err="1" smtClean="0">
                <a:solidFill>
                  <a:srgbClr val="010101"/>
                </a:solidFill>
                <a:latin typeface="Lato"/>
              </a:rPr>
              <a:t>Blockchain</a:t>
            </a:r>
            <a:r>
              <a:rPr lang="en-US" sz="1400" b="1" dirty="0" smtClean="0">
                <a:solidFill>
                  <a:srgbClr val="010101"/>
                </a:solidFill>
                <a:latin typeface="Lato"/>
              </a:rPr>
              <a:t> Network Improvement</a:t>
            </a:r>
            <a:endParaRPr lang="en-US" sz="1400" dirty="0"/>
          </a:p>
        </p:txBody>
      </p:sp>
      <p:sp>
        <p:nvSpPr>
          <p:cNvPr id="12" name="Rectangle 11"/>
          <p:cNvSpPr/>
          <p:nvPr/>
        </p:nvSpPr>
        <p:spPr>
          <a:xfrm>
            <a:off x="784923" y="2405195"/>
            <a:ext cx="1563377" cy="307777"/>
          </a:xfrm>
          <a:prstGeom prst="rect">
            <a:avLst/>
          </a:prstGeom>
        </p:spPr>
        <p:txBody>
          <a:bodyPr wrap="none">
            <a:spAutoFit/>
          </a:bodyPr>
          <a:lstStyle/>
          <a:p>
            <a:pPr marL="285750" indent="-285750">
              <a:buFont typeface="Arial" panose="020B0604020202020204" pitchFamily="34" charset="0"/>
              <a:buChar char="•"/>
            </a:pPr>
            <a:r>
              <a:rPr lang="en-US" sz="1400" b="1" dirty="0" err="1" smtClean="0"/>
              <a:t>Datebase</a:t>
            </a:r>
            <a:r>
              <a:rPr lang="en-US" sz="1400" b="1" dirty="0"/>
              <a:t> </a:t>
            </a:r>
            <a:r>
              <a:rPr lang="en-US" sz="1400" b="1" dirty="0" smtClean="0"/>
              <a:t>Type</a:t>
            </a:r>
            <a:endParaRPr lang="en-US" sz="1400" dirty="0"/>
          </a:p>
        </p:txBody>
      </p:sp>
      <p:sp>
        <p:nvSpPr>
          <p:cNvPr id="13" name="Rectangle 12"/>
          <p:cNvSpPr/>
          <p:nvPr/>
        </p:nvSpPr>
        <p:spPr>
          <a:xfrm>
            <a:off x="1115655" y="2737974"/>
            <a:ext cx="9414087" cy="738664"/>
          </a:xfrm>
          <a:prstGeom prst="rect">
            <a:avLst/>
          </a:prstGeom>
        </p:spPr>
        <p:txBody>
          <a:bodyPr wrap="square">
            <a:spAutoFit/>
          </a:bodyPr>
          <a:lstStyle/>
          <a:p>
            <a:r>
              <a:rPr lang="en-US" sz="1400" dirty="0" smtClean="0"/>
              <a:t>currently</a:t>
            </a:r>
            <a:r>
              <a:rPr lang="en-US" sz="1400" dirty="0"/>
              <a:t>, </a:t>
            </a:r>
            <a:r>
              <a:rPr lang="en-US" sz="1400" dirty="0" smtClean="0"/>
              <a:t>The </a:t>
            </a:r>
            <a:r>
              <a:rPr lang="en-US" sz="1400" dirty="0" err="1"/>
              <a:t>LevelDB</a:t>
            </a:r>
            <a:r>
              <a:rPr lang="en-US" sz="1400" dirty="0"/>
              <a:t> database performs better than </a:t>
            </a:r>
            <a:r>
              <a:rPr lang="en-US" sz="1400" dirty="0" err="1"/>
              <a:t>CouchDB</a:t>
            </a:r>
            <a:r>
              <a:rPr lang="en-US" sz="1400" dirty="0"/>
              <a:t>, generally, but is not as effective at supporting a rich schema for the world state. </a:t>
            </a:r>
            <a:endParaRPr lang="en-US" sz="1400" dirty="0" smtClean="0"/>
          </a:p>
          <a:p>
            <a:r>
              <a:rPr lang="en-US" sz="1400" dirty="0" smtClean="0"/>
              <a:t>Still going with </a:t>
            </a:r>
            <a:r>
              <a:rPr lang="en-US" sz="1400" b="1" dirty="0" err="1" smtClean="0"/>
              <a:t>CoachDB</a:t>
            </a:r>
            <a:r>
              <a:rPr lang="en-US" sz="1400" b="1" dirty="0" smtClean="0"/>
              <a:t>.</a:t>
            </a:r>
            <a:endParaRPr lang="en-US" sz="1400" b="1" dirty="0"/>
          </a:p>
        </p:txBody>
      </p:sp>
      <p:sp>
        <p:nvSpPr>
          <p:cNvPr id="15" name="Rectangle 14"/>
          <p:cNvSpPr/>
          <p:nvPr/>
        </p:nvSpPr>
        <p:spPr>
          <a:xfrm>
            <a:off x="784923" y="1449566"/>
            <a:ext cx="2954463" cy="307777"/>
          </a:xfrm>
          <a:prstGeom prst="rect">
            <a:avLst/>
          </a:prstGeom>
        </p:spPr>
        <p:txBody>
          <a:bodyPr wrap="none">
            <a:spAutoFit/>
          </a:bodyPr>
          <a:lstStyle/>
          <a:p>
            <a:pPr marL="285750" indent="-285750">
              <a:buFont typeface="Arial" panose="020B0604020202020204" pitchFamily="34" charset="0"/>
              <a:buChar char="•"/>
            </a:pPr>
            <a:r>
              <a:rPr lang="en-US" sz="1400" b="1" dirty="0" err="1"/>
              <a:t>Hyperledger</a:t>
            </a:r>
            <a:r>
              <a:rPr lang="en-US" sz="1400" b="1" dirty="0"/>
              <a:t> fabric </a:t>
            </a:r>
            <a:r>
              <a:rPr lang="en-US" sz="1400" b="1" dirty="0" smtClean="0"/>
              <a:t>Version - 1.4.4</a:t>
            </a:r>
            <a:endParaRPr lang="en-US" sz="1400" dirty="0"/>
          </a:p>
        </p:txBody>
      </p:sp>
      <p:sp>
        <p:nvSpPr>
          <p:cNvPr id="16" name="Rectangle 15"/>
          <p:cNvSpPr/>
          <p:nvPr/>
        </p:nvSpPr>
        <p:spPr>
          <a:xfrm>
            <a:off x="784923" y="3585698"/>
            <a:ext cx="1695721" cy="307777"/>
          </a:xfrm>
          <a:prstGeom prst="rect">
            <a:avLst/>
          </a:prstGeom>
        </p:spPr>
        <p:txBody>
          <a:bodyPr wrap="none">
            <a:spAutoFit/>
          </a:bodyPr>
          <a:lstStyle/>
          <a:p>
            <a:pPr marL="285750" indent="-285750">
              <a:buFont typeface="Arial" panose="020B0604020202020204" pitchFamily="34" charset="0"/>
              <a:buChar char="•"/>
            </a:pPr>
            <a:r>
              <a:rPr lang="en-US" sz="1400" b="1" dirty="0" smtClean="0"/>
              <a:t>Ordering service</a:t>
            </a:r>
            <a:endParaRPr lang="en-US" sz="1400" dirty="0"/>
          </a:p>
        </p:txBody>
      </p:sp>
      <p:sp>
        <p:nvSpPr>
          <p:cNvPr id="18" name="Rectangle 17"/>
          <p:cNvSpPr/>
          <p:nvPr/>
        </p:nvSpPr>
        <p:spPr>
          <a:xfrm>
            <a:off x="1115655" y="3887396"/>
            <a:ext cx="8122865" cy="1384995"/>
          </a:xfrm>
          <a:prstGeom prst="rect">
            <a:avLst/>
          </a:prstGeom>
        </p:spPr>
        <p:txBody>
          <a:bodyPr wrap="none">
            <a:spAutoFit/>
          </a:bodyPr>
          <a:lstStyle/>
          <a:p>
            <a:r>
              <a:rPr lang="en-US" sz="1400" dirty="0"/>
              <a:t>There are following options for ordering service mechanism.</a:t>
            </a:r>
          </a:p>
          <a:p>
            <a:r>
              <a:rPr lang="en-US" sz="1400" dirty="0"/>
              <a:t>Solo/</a:t>
            </a:r>
            <a:r>
              <a:rPr lang="en-US" sz="1400" dirty="0" err="1"/>
              <a:t>Kafaka</a:t>
            </a:r>
            <a:r>
              <a:rPr lang="en-US" sz="1400" dirty="0"/>
              <a:t>/</a:t>
            </a:r>
            <a:r>
              <a:rPr lang="en-US" sz="1400" b="1" dirty="0"/>
              <a:t>RAFT</a:t>
            </a:r>
            <a:r>
              <a:rPr lang="en-US" sz="1400" dirty="0"/>
              <a:t>/BFT</a:t>
            </a:r>
          </a:p>
          <a:p>
            <a:r>
              <a:rPr lang="en-US" sz="1400" dirty="0"/>
              <a:t>Solo is only for development and testing, not for production.</a:t>
            </a:r>
          </a:p>
          <a:p>
            <a:r>
              <a:rPr lang="en-US" sz="1400" dirty="0" err="1"/>
              <a:t>Kafaka</a:t>
            </a:r>
            <a:r>
              <a:rPr lang="en-US" sz="1400" dirty="0"/>
              <a:t> is possible for production but from 1.4.2, RAFT is possible and it’s more decentralized and clear to use.</a:t>
            </a:r>
          </a:p>
          <a:p>
            <a:r>
              <a:rPr lang="en-US" sz="1400" dirty="0"/>
              <a:t>BFT is advanced mechanism but still on development roadmap. Seems it plan to be live in 2.x </a:t>
            </a:r>
            <a:r>
              <a:rPr lang="en-US" sz="1400" dirty="0" err="1"/>
              <a:t>verion</a:t>
            </a:r>
            <a:r>
              <a:rPr lang="en-US" sz="1400" dirty="0"/>
              <a:t>.</a:t>
            </a:r>
          </a:p>
          <a:p>
            <a:r>
              <a:rPr lang="en-US" sz="1400" dirty="0"/>
              <a:t>So going with </a:t>
            </a:r>
            <a:r>
              <a:rPr lang="en-US" sz="1400" b="1" dirty="0"/>
              <a:t>RAFT</a:t>
            </a:r>
            <a:r>
              <a:rPr lang="en-US" sz="1400" dirty="0"/>
              <a:t> for production version experience in this step. </a:t>
            </a:r>
          </a:p>
        </p:txBody>
      </p:sp>
      <p:sp>
        <p:nvSpPr>
          <p:cNvPr id="23" name="Rectangle 22"/>
          <p:cNvSpPr/>
          <p:nvPr/>
        </p:nvSpPr>
        <p:spPr>
          <a:xfrm>
            <a:off x="1134705" y="1714700"/>
            <a:ext cx="9414087" cy="738664"/>
          </a:xfrm>
          <a:prstGeom prst="rect">
            <a:avLst/>
          </a:prstGeom>
        </p:spPr>
        <p:txBody>
          <a:bodyPr wrap="square">
            <a:spAutoFit/>
          </a:bodyPr>
          <a:lstStyle/>
          <a:p>
            <a:r>
              <a:rPr lang="en-US" sz="1400" dirty="0"/>
              <a:t>currently </a:t>
            </a:r>
            <a:r>
              <a:rPr lang="en-US" sz="1400" dirty="0" smtClean="0"/>
              <a:t>The last version is already on 2.1</a:t>
            </a:r>
          </a:p>
          <a:p>
            <a:r>
              <a:rPr lang="en-US" sz="1400" dirty="0" smtClean="0"/>
              <a:t>But the IBM </a:t>
            </a:r>
            <a:r>
              <a:rPr lang="en-US" sz="1400" dirty="0" err="1" smtClean="0"/>
              <a:t>blockchain</a:t>
            </a:r>
            <a:r>
              <a:rPr lang="en-US" sz="1400" dirty="0" smtClean="0"/>
              <a:t> platform 2.1.2 with </a:t>
            </a:r>
            <a:r>
              <a:rPr lang="en-US" sz="1400" dirty="0" err="1" smtClean="0"/>
              <a:t>openshift</a:t>
            </a:r>
            <a:r>
              <a:rPr lang="en-US" sz="1400" dirty="0" smtClean="0"/>
              <a:t> solution is building based on  </a:t>
            </a:r>
            <a:r>
              <a:rPr lang="en-US" sz="1400" dirty="0" err="1" smtClean="0"/>
              <a:t>hyperledger</a:t>
            </a:r>
            <a:r>
              <a:rPr lang="en-US" sz="1400" dirty="0" smtClean="0"/>
              <a:t> fabric 1.4.4. </a:t>
            </a:r>
          </a:p>
          <a:p>
            <a:r>
              <a:rPr lang="en-US" sz="1400" dirty="0" smtClean="0"/>
              <a:t>so going with </a:t>
            </a:r>
            <a:r>
              <a:rPr lang="en-US" sz="1400" b="1" dirty="0" smtClean="0"/>
              <a:t>1.4.4.</a:t>
            </a:r>
            <a:endParaRPr lang="en-US" sz="1400" b="1" dirty="0"/>
          </a:p>
        </p:txBody>
      </p:sp>
      <p:sp>
        <p:nvSpPr>
          <p:cNvPr id="24" name="Rectangle 23"/>
          <p:cNvSpPr/>
          <p:nvPr/>
        </p:nvSpPr>
        <p:spPr>
          <a:xfrm>
            <a:off x="784923" y="5458881"/>
            <a:ext cx="3488776" cy="307777"/>
          </a:xfrm>
          <a:prstGeom prst="rect">
            <a:avLst/>
          </a:prstGeom>
        </p:spPr>
        <p:txBody>
          <a:bodyPr wrap="none">
            <a:spAutoFit/>
          </a:bodyPr>
          <a:lstStyle/>
          <a:p>
            <a:pPr marL="285750" indent="-285750">
              <a:buFont typeface="Arial" panose="020B0604020202020204" pitchFamily="34" charset="0"/>
              <a:buChar char="•"/>
            </a:pPr>
            <a:r>
              <a:rPr lang="en-US" sz="1400" b="1" dirty="0" smtClean="0"/>
              <a:t>Optimizing and controlling </a:t>
            </a:r>
            <a:r>
              <a:rPr lang="en-US" sz="1400" b="1" dirty="0" err="1" smtClean="0"/>
              <a:t>config</a:t>
            </a:r>
            <a:r>
              <a:rPr lang="en-US" sz="1400" b="1" dirty="0" smtClean="0"/>
              <a:t> factors</a:t>
            </a:r>
            <a:endParaRPr lang="en-US" sz="1400" dirty="0"/>
          </a:p>
        </p:txBody>
      </p:sp>
    </p:spTree>
    <p:extLst>
      <p:ext uri="{BB962C8B-B14F-4D97-AF65-F5344CB8AC3E}">
        <p14:creationId xmlns:p14="http://schemas.microsoft.com/office/powerpoint/2010/main" val="1039262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4703373" y="388449"/>
            <a:ext cx="2528700" cy="400110"/>
          </a:xfrm>
          <a:prstGeom prst="rect">
            <a:avLst/>
          </a:prstGeom>
          <a:noFill/>
        </p:spPr>
        <p:txBody>
          <a:bodyPr wrap="square" rtlCol="0">
            <a:spAutoFit/>
          </a:bodyPr>
          <a:lstStyle/>
          <a:p>
            <a:r>
              <a:rPr lang="en-US" sz="2000" dirty="0" smtClean="0"/>
              <a:t>Main Improvements 2</a:t>
            </a:r>
            <a:endParaRPr lang="en-US" sz="2000" dirty="0"/>
          </a:p>
        </p:txBody>
      </p:sp>
      <p:sp>
        <p:nvSpPr>
          <p:cNvPr id="7" name="Rectangle 6"/>
          <p:cNvSpPr/>
          <p:nvPr/>
        </p:nvSpPr>
        <p:spPr>
          <a:xfrm>
            <a:off x="487005" y="1072634"/>
            <a:ext cx="3565400" cy="307777"/>
          </a:xfrm>
          <a:prstGeom prst="rect">
            <a:avLst/>
          </a:prstGeom>
        </p:spPr>
        <p:txBody>
          <a:bodyPr wrap="none">
            <a:spAutoFit/>
          </a:bodyPr>
          <a:lstStyle/>
          <a:p>
            <a:pPr marL="285750" indent="-285750">
              <a:buFont typeface="Wingdings" panose="05000000000000000000" pitchFamily="2" charset="2"/>
              <a:buChar char="Ø"/>
            </a:pPr>
            <a:r>
              <a:rPr lang="en-US" sz="1400" b="1" dirty="0" err="1" smtClean="0">
                <a:solidFill>
                  <a:srgbClr val="010101"/>
                </a:solidFill>
                <a:latin typeface="Lato"/>
              </a:rPr>
              <a:t>Blockchain</a:t>
            </a:r>
            <a:r>
              <a:rPr lang="en-US" sz="1400" b="1" dirty="0" smtClean="0">
                <a:solidFill>
                  <a:srgbClr val="010101"/>
                </a:solidFill>
                <a:latin typeface="Lato"/>
              </a:rPr>
              <a:t> </a:t>
            </a:r>
            <a:r>
              <a:rPr lang="en-US" sz="1400" b="1" dirty="0" err="1" smtClean="0">
                <a:solidFill>
                  <a:srgbClr val="010101"/>
                </a:solidFill>
                <a:latin typeface="Lato"/>
              </a:rPr>
              <a:t>Chaincode</a:t>
            </a:r>
            <a:r>
              <a:rPr lang="en-US" sz="1400" b="1" dirty="0" smtClean="0">
                <a:solidFill>
                  <a:srgbClr val="010101"/>
                </a:solidFill>
                <a:latin typeface="Lato"/>
              </a:rPr>
              <a:t> Improvement</a:t>
            </a:r>
            <a:endParaRPr lang="en-US" sz="1400" dirty="0"/>
          </a:p>
        </p:txBody>
      </p:sp>
      <p:sp>
        <p:nvSpPr>
          <p:cNvPr id="14" name="Rectangle 13"/>
          <p:cNvSpPr/>
          <p:nvPr/>
        </p:nvSpPr>
        <p:spPr>
          <a:xfrm>
            <a:off x="774487" y="1483791"/>
            <a:ext cx="9414087" cy="2677656"/>
          </a:xfrm>
          <a:prstGeom prst="rect">
            <a:avLst/>
          </a:prstGeom>
        </p:spPr>
        <p:txBody>
          <a:bodyPr wrap="square">
            <a:spAutoFit/>
          </a:bodyPr>
          <a:lstStyle/>
          <a:p>
            <a:r>
              <a:rPr lang="en-US" sz="1400" dirty="0" smtClean="0"/>
              <a:t>It’s</a:t>
            </a:r>
            <a:r>
              <a:rPr lang="en-US" sz="1400" dirty="0"/>
              <a:t> </a:t>
            </a:r>
            <a:r>
              <a:rPr lang="en-US" sz="1400" dirty="0" smtClean="0"/>
              <a:t>smart contract part what </a:t>
            </a:r>
            <a:r>
              <a:rPr lang="en-US" sz="1400" dirty="0" err="1"/>
              <a:t>Hyperledger</a:t>
            </a:r>
            <a:r>
              <a:rPr lang="en-US" sz="1400" dirty="0"/>
              <a:t> Fabric calls </a:t>
            </a:r>
            <a:r>
              <a:rPr lang="en-US" sz="1400" i="1" dirty="0" err="1">
                <a:hlinkClick r:id="rId2"/>
              </a:rPr>
              <a:t>chaincode</a:t>
            </a:r>
            <a:r>
              <a:rPr lang="en-US" sz="1400" dirty="0"/>
              <a:t>. </a:t>
            </a:r>
            <a:endParaRPr lang="en-US" sz="1400" dirty="0" smtClean="0"/>
          </a:p>
          <a:p>
            <a:endParaRPr lang="en-US" sz="1400" dirty="0" smtClean="0"/>
          </a:p>
          <a:p>
            <a:r>
              <a:rPr lang="en-US" sz="1400" dirty="0" smtClean="0"/>
              <a:t>Presently</a:t>
            </a:r>
            <a:r>
              <a:rPr lang="en-US" sz="1400" dirty="0"/>
              <a:t>, </a:t>
            </a:r>
            <a:r>
              <a:rPr lang="en-US" sz="1400" dirty="0" err="1"/>
              <a:t>Hyperledger</a:t>
            </a:r>
            <a:r>
              <a:rPr lang="en-US" sz="1400" dirty="0"/>
              <a:t> Fabric offers a variety of </a:t>
            </a:r>
            <a:r>
              <a:rPr lang="en-US" sz="1400" dirty="0" err="1"/>
              <a:t>chaincode</a:t>
            </a:r>
            <a:r>
              <a:rPr lang="en-US" sz="1400" dirty="0"/>
              <a:t> implementation choices: Go, JavaScript, Java and an implementation of the </a:t>
            </a:r>
            <a:r>
              <a:rPr lang="en-US" sz="1400" dirty="0" err="1"/>
              <a:t>Hyperledger</a:t>
            </a:r>
            <a:r>
              <a:rPr lang="en-US" sz="1400" dirty="0"/>
              <a:t> Burrow </a:t>
            </a:r>
            <a:r>
              <a:rPr lang="en-US" sz="1400" dirty="0" err="1"/>
              <a:t>Ethereum</a:t>
            </a:r>
            <a:r>
              <a:rPr lang="en-US" sz="1400" dirty="0"/>
              <a:t> Virtual Machine (EVM) that supports execution of smart contract bytecode compiled from one of the </a:t>
            </a:r>
            <a:r>
              <a:rPr lang="en-US" sz="1400" dirty="0" err="1"/>
              <a:t>Ethereum</a:t>
            </a:r>
            <a:r>
              <a:rPr lang="en-US" sz="1400" dirty="0"/>
              <a:t>-smart contract languages such as Solidity. </a:t>
            </a:r>
            <a:endParaRPr lang="en-US" sz="1400" dirty="0" smtClean="0"/>
          </a:p>
          <a:p>
            <a:endParaRPr lang="en-US" sz="1400" dirty="0" smtClean="0"/>
          </a:p>
          <a:p>
            <a:r>
              <a:rPr lang="en-US" sz="1400" dirty="0" smtClean="0"/>
              <a:t>We used </a:t>
            </a:r>
            <a:r>
              <a:rPr lang="en-US" sz="1400" dirty="0" err="1" smtClean="0"/>
              <a:t>hyperledger</a:t>
            </a:r>
            <a:r>
              <a:rPr lang="en-US" sz="1400" dirty="0" smtClean="0"/>
              <a:t> composer modeling language and </a:t>
            </a:r>
            <a:r>
              <a:rPr lang="en-US" sz="1400" dirty="0" err="1" smtClean="0"/>
              <a:t>javascript</a:t>
            </a:r>
            <a:r>
              <a:rPr lang="en-US" sz="1400" dirty="0" smtClean="0"/>
              <a:t> for previous version.</a:t>
            </a:r>
          </a:p>
          <a:p>
            <a:endParaRPr lang="en-US" sz="1400" dirty="0"/>
          </a:p>
          <a:p>
            <a:r>
              <a:rPr lang="en-US" sz="1400" dirty="0" smtClean="0"/>
              <a:t>In many research documents,  it’s saying that as </a:t>
            </a:r>
            <a:r>
              <a:rPr lang="en-US" sz="1400" dirty="0"/>
              <a:t>with the SDK, choosing Go or Java for your </a:t>
            </a:r>
            <a:r>
              <a:rPr lang="en-US" sz="1400" dirty="0" err="1"/>
              <a:t>chaincode</a:t>
            </a:r>
            <a:r>
              <a:rPr lang="en-US" sz="1400" dirty="0"/>
              <a:t> may yield performance benefits over </a:t>
            </a:r>
            <a:r>
              <a:rPr lang="en-US" sz="1400" dirty="0" smtClean="0"/>
              <a:t>others, </a:t>
            </a:r>
            <a:r>
              <a:rPr lang="en-US" sz="1400" dirty="0"/>
              <a:t>for the same reasons</a:t>
            </a:r>
            <a:r>
              <a:rPr lang="en-US" sz="1400" dirty="0" smtClean="0"/>
              <a:t>.</a:t>
            </a:r>
          </a:p>
          <a:p>
            <a:endParaRPr lang="en-US" sz="1400" dirty="0" smtClean="0"/>
          </a:p>
          <a:p>
            <a:r>
              <a:rPr lang="en-US" sz="1400" dirty="0" smtClean="0"/>
              <a:t>So going with </a:t>
            </a:r>
            <a:r>
              <a:rPr lang="en-US" sz="1400" b="1" dirty="0" err="1" smtClean="0"/>
              <a:t>Golang</a:t>
            </a:r>
            <a:r>
              <a:rPr lang="en-US" sz="1400" dirty="0" smtClean="0"/>
              <a:t>.</a:t>
            </a:r>
            <a:endParaRPr lang="en-US" sz="1400" dirty="0"/>
          </a:p>
        </p:txBody>
      </p:sp>
      <p:sp>
        <p:nvSpPr>
          <p:cNvPr id="17" name="Rectangle 16"/>
          <p:cNvSpPr/>
          <p:nvPr/>
        </p:nvSpPr>
        <p:spPr>
          <a:xfrm>
            <a:off x="487005" y="4383813"/>
            <a:ext cx="3052182" cy="307777"/>
          </a:xfrm>
          <a:prstGeom prst="rect">
            <a:avLst/>
          </a:prstGeom>
        </p:spPr>
        <p:txBody>
          <a:bodyPr wrap="none">
            <a:spAutoFit/>
          </a:bodyPr>
          <a:lstStyle/>
          <a:p>
            <a:pPr marL="285750" indent="-285750">
              <a:buFont typeface="Wingdings" panose="05000000000000000000" pitchFamily="2" charset="2"/>
              <a:buChar char="Ø"/>
            </a:pPr>
            <a:r>
              <a:rPr lang="en-US" sz="1400" b="1" dirty="0" err="1" smtClean="0">
                <a:solidFill>
                  <a:srgbClr val="010101"/>
                </a:solidFill>
                <a:latin typeface="Lato"/>
              </a:rPr>
              <a:t>Blockchain</a:t>
            </a:r>
            <a:r>
              <a:rPr lang="en-US" sz="1400" b="1" dirty="0" smtClean="0">
                <a:solidFill>
                  <a:srgbClr val="010101"/>
                </a:solidFill>
                <a:latin typeface="Lato"/>
              </a:rPr>
              <a:t> Server Application</a:t>
            </a:r>
            <a:endParaRPr lang="en-US" sz="1400" dirty="0"/>
          </a:p>
        </p:txBody>
      </p:sp>
      <p:sp>
        <p:nvSpPr>
          <p:cNvPr id="3" name="Rectangle 2"/>
          <p:cNvSpPr/>
          <p:nvPr/>
        </p:nvSpPr>
        <p:spPr>
          <a:xfrm>
            <a:off x="774487" y="4745844"/>
            <a:ext cx="9219258" cy="2031325"/>
          </a:xfrm>
          <a:prstGeom prst="rect">
            <a:avLst/>
          </a:prstGeom>
        </p:spPr>
        <p:txBody>
          <a:bodyPr wrap="square">
            <a:spAutoFit/>
          </a:bodyPr>
          <a:lstStyle/>
          <a:p>
            <a:r>
              <a:rPr lang="en-US" sz="1400" dirty="0"/>
              <a:t>Instead of deprecated </a:t>
            </a:r>
            <a:r>
              <a:rPr lang="en-US" sz="1400" dirty="0" err="1"/>
              <a:t>hyperledger</a:t>
            </a:r>
            <a:r>
              <a:rPr lang="en-US" sz="1400" dirty="0"/>
              <a:t> composer rest server, We are developing </a:t>
            </a:r>
            <a:r>
              <a:rPr lang="en-US" sz="1400" dirty="0" err="1"/>
              <a:t>blockchain</a:t>
            </a:r>
            <a:r>
              <a:rPr lang="en-US" sz="1400" dirty="0"/>
              <a:t> server application which support </a:t>
            </a:r>
            <a:r>
              <a:rPr lang="en-US" sz="1400" dirty="0" err="1"/>
              <a:t>apis</a:t>
            </a:r>
            <a:r>
              <a:rPr lang="en-US" sz="1400" dirty="0"/>
              <a:t> for connection with </a:t>
            </a:r>
            <a:r>
              <a:rPr lang="en-US" sz="1400" dirty="0" err="1"/>
              <a:t>blockchain</a:t>
            </a:r>
            <a:r>
              <a:rPr lang="en-US" sz="1400" dirty="0" smtClean="0"/>
              <a:t>.</a:t>
            </a:r>
          </a:p>
          <a:p>
            <a:r>
              <a:rPr lang="en-US" sz="1400" dirty="0" smtClean="0"/>
              <a:t>It sends requests to </a:t>
            </a:r>
            <a:r>
              <a:rPr lang="en-US" sz="1400" dirty="0" err="1" smtClean="0"/>
              <a:t>blockchain</a:t>
            </a:r>
            <a:r>
              <a:rPr lang="en-US" sz="1400" dirty="0" smtClean="0"/>
              <a:t> smart contract via using </a:t>
            </a:r>
            <a:r>
              <a:rPr lang="en-US" sz="1400" dirty="0" err="1" smtClean="0"/>
              <a:t>hyperledger</a:t>
            </a:r>
            <a:r>
              <a:rPr lang="en-US" sz="1400" dirty="0" smtClean="0"/>
              <a:t> fabric formal </a:t>
            </a:r>
            <a:r>
              <a:rPr lang="en-US" sz="1400" dirty="0" err="1" smtClean="0"/>
              <a:t>sdks</a:t>
            </a:r>
            <a:r>
              <a:rPr lang="en-US" sz="1400" dirty="0" smtClean="0"/>
              <a:t>.</a:t>
            </a:r>
            <a:endParaRPr lang="en-US" sz="1400" dirty="0"/>
          </a:p>
          <a:p>
            <a:r>
              <a:rPr lang="en-US" sz="1400" dirty="0" smtClean="0"/>
              <a:t>There are </a:t>
            </a:r>
            <a:r>
              <a:rPr lang="en-US" sz="1400" dirty="0"/>
              <a:t>language </a:t>
            </a:r>
            <a:r>
              <a:rPr lang="en-US" sz="1400" dirty="0" smtClean="0"/>
              <a:t>choice </a:t>
            </a:r>
            <a:r>
              <a:rPr lang="en-US" sz="1400" dirty="0"/>
              <a:t>of </a:t>
            </a:r>
            <a:r>
              <a:rPr lang="en-US" sz="1400" dirty="0" err="1"/>
              <a:t>Hyperledger</a:t>
            </a:r>
            <a:r>
              <a:rPr lang="en-US" sz="1400" dirty="0"/>
              <a:t> Fabric software developer kit (SDK) like Go, Node.js, Java, Python and others. </a:t>
            </a:r>
            <a:endParaRPr lang="en-US" sz="1400" dirty="0" smtClean="0"/>
          </a:p>
          <a:p>
            <a:r>
              <a:rPr lang="en-US" sz="1400" dirty="0" smtClean="0"/>
              <a:t>The </a:t>
            </a:r>
            <a:r>
              <a:rPr lang="en-US" sz="1400" dirty="0"/>
              <a:t>choice of SDK can have an effect on performance based on the language in which it is written. </a:t>
            </a:r>
            <a:endParaRPr lang="en-US" sz="1400" dirty="0" smtClean="0"/>
          </a:p>
          <a:p>
            <a:r>
              <a:rPr lang="en-US" sz="1400" dirty="0" smtClean="0"/>
              <a:t>In research documents, it’s saying that the </a:t>
            </a:r>
            <a:r>
              <a:rPr lang="en-US" sz="1400" dirty="0"/>
              <a:t>Go and Java SDKs may yield better performance than the Node.js or Python SDK simply because they are compiled and support multiple threads of execution</a:t>
            </a:r>
            <a:r>
              <a:rPr lang="en-US" sz="1400" dirty="0" smtClean="0"/>
              <a:t>.</a:t>
            </a:r>
          </a:p>
          <a:p>
            <a:endParaRPr lang="en-US" sz="1400" dirty="0"/>
          </a:p>
          <a:p>
            <a:r>
              <a:rPr lang="en-US" sz="1400" dirty="0" smtClean="0"/>
              <a:t>So going with </a:t>
            </a:r>
            <a:r>
              <a:rPr lang="en-US" sz="1400" b="1" dirty="0" err="1" smtClean="0"/>
              <a:t>Golang</a:t>
            </a:r>
            <a:endParaRPr lang="en-US" sz="1400" b="1" dirty="0"/>
          </a:p>
        </p:txBody>
      </p:sp>
    </p:spTree>
    <p:extLst>
      <p:ext uri="{BB962C8B-B14F-4D97-AF65-F5344CB8AC3E}">
        <p14:creationId xmlns:p14="http://schemas.microsoft.com/office/powerpoint/2010/main" val="1046334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5266790" y="287673"/>
            <a:ext cx="2140773" cy="400110"/>
          </a:xfrm>
          <a:prstGeom prst="rect">
            <a:avLst/>
          </a:prstGeom>
          <a:noFill/>
        </p:spPr>
        <p:txBody>
          <a:bodyPr wrap="square" rtlCol="0">
            <a:spAutoFit/>
          </a:bodyPr>
          <a:lstStyle/>
          <a:p>
            <a:r>
              <a:rPr lang="en-US" sz="2000" dirty="0" err="1" smtClean="0"/>
              <a:t>Blockchain</a:t>
            </a:r>
            <a:r>
              <a:rPr lang="en-US" sz="2000" dirty="0" smtClean="0"/>
              <a:t> Testing</a:t>
            </a:r>
            <a:endParaRPr lang="en-US" sz="2000" dirty="0"/>
          </a:p>
        </p:txBody>
      </p:sp>
      <p:sp>
        <p:nvSpPr>
          <p:cNvPr id="5" name="Rectangle 4"/>
          <p:cNvSpPr/>
          <p:nvPr/>
        </p:nvSpPr>
        <p:spPr>
          <a:xfrm>
            <a:off x="766619" y="1544934"/>
            <a:ext cx="6096000" cy="307777"/>
          </a:xfrm>
          <a:prstGeom prst="rect">
            <a:avLst/>
          </a:prstGeom>
        </p:spPr>
        <p:txBody>
          <a:bodyPr>
            <a:spAutoFit/>
          </a:bodyPr>
          <a:lstStyle/>
          <a:p>
            <a:pPr marL="285750" indent="-285750">
              <a:buFont typeface="Arial" panose="020B0604020202020204" pitchFamily="34" charset="0"/>
              <a:buChar char="•"/>
            </a:pPr>
            <a:r>
              <a:rPr lang="en-US" sz="1400" b="1" dirty="0"/>
              <a:t>Read Latency </a:t>
            </a:r>
            <a:endParaRPr lang="en-US" sz="1400" b="1" dirty="0" smtClean="0"/>
          </a:p>
        </p:txBody>
      </p:sp>
      <p:sp>
        <p:nvSpPr>
          <p:cNvPr id="6" name="Rectangle 5"/>
          <p:cNvSpPr/>
          <p:nvPr/>
        </p:nvSpPr>
        <p:spPr>
          <a:xfrm>
            <a:off x="487005" y="1072634"/>
            <a:ext cx="3250698" cy="307777"/>
          </a:xfrm>
          <a:prstGeom prst="rect">
            <a:avLst/>
          </a:prstGeom>
        </p:spPr>
        <p:txBody>
          <a:bodyPr wrap="none">
            <a:spAutoFit/>
          </a:bodyPr>
          <a:lstStyle/>
          <a:p>
            <a:pPr marL="285750" indent="-285750">
              <a:buFont typeface="Wingdings" panose="05000000000000000000" pitchFamily="2" charset="2"/>
              <a:buChar char="Ø"/>
            </a:pPr>
            <a:r>
              <a:rPr lang="en-US" sz="1400" b="1" dirty="0" err="1" smtClean="0">
                <a:solidFill>
                  <a:srgbClr val="010101"/>
                </a:solidFill>
                <a:latin typeface="Lato"/>
              </a:rPr>
              <a:t>Blockchain</a:t>
            </a:r>
            <a:r>
              <a:rPr lang="en-US" sz="1400" b="1" dirty="0" smtClean="0">
                <a:solidFill>
                  <a:srgbClr val="010101"/>
                </a:solidFill>
                <a:latin typeface="Lato"/>
              </a:rPr>
              <a:t> Main Testing Factors</a:t>
            </a:r>
            <a:endParaRPr lang="en-US" sz="1400" dirty="0"/>
          </a:p>
        </p:txBody>
      </p:sp>
      <p:sp>
        <p:nvSpPr>
          <p:cNvPr id="7" name="Rectangle 6"/>
          <p:cNvSpPr/>
          <p:nvPr/>
        </p:nvSpPr>
        <p:spPr>
          <a:xfrm>
            <a:off x="1062182" y="1811237"/>
            <a:ext cx="6096000" cy="830997"/>
          </a:xfrm>
          <a:prstGeom prst="rect">
            <a:avLst/>
          </a:prstGeom>
        </p:spPr>
        <p:txBody>
          <a:bodyPr>
            <a:spAutoFit/>
          </a:bodyPr>
          <a:lstStyle/>
          <a:p>
            <a:r>
              <a:rPr lang="en-US" sz="1200" dirty="0"/>
              <a:t>Read Latency = Time when response received – submit time </a:t>
            </a:r>
          </a:p>
          <a:p>
            <a:endParaRPr lang="en-US" sz="1200" dirty="0"/>
          </a:p>
          <a:p>
            <a:r>
              <a:rPr lang="en-US" sz="1200" dirty="0"/>
              <a:t>Read latency is the time between when the read request is submitted and when the reply is received.</a:t>
            </a:r>
          </a:p>
        </p:txBody>
      </p:sp>
      <p:sp>
        <p:nvSpPr>
          <p:cNvPr id="9" name="Rectangle 8"/>
          <p:cNvSpPr/>
          <p:nvPr/>
        </p:nvSpPr>
        <p:spPr>
          <a:xfrm>
            <a:off x="766619" y="2754648"/>
            <a:ext cx="6096000" cy="307777"/>
          </a:xfrm>
          <a:prstGeom prst="rect">
            <a:avLst/>
          </a:prstGeom>
        </p:spPr>
        <p:txBody>
          <a:bodyPr>
            <a:spAutoFit/>
          </a:bodyPr>
          <a:lstStyle/>
          <a:p>
            <a:pPr marL="285750" indent="-285750">
              <a:buFont typeface="Arial" panose="020B0604020202020204" pitchFamily="34" charset="0"/>
              <a:buChar char="•"/>
            </a:pPr>
            <a:r>
              <a:rPr lang="en-US" sz="1400" b="1" dirty="0"/>
              <a:t>Read Throughput</a:t>
            </a:r>
          </a:p>
        </p:txBody>
      </p:sp>
      <p:sp>
        <p:nvSpPr>
          <p:cNvPr id="10" name="Rectangle 9"/>
          <p:cNvSpPr/>
          <p:nvPr/>
        </p:nvSpPr>
        <p:spPr>
          <a:xfrm>
            <a:off x="1062181" y="3101005"/>
            <a:ext cx="10381673" cy="1015663"/>
          </a:xfrm>
          <a:prstGeom prst="rect">
            <a:avLst/>
          </a:prstGeom>
        </p:spPr>
        <p:txBody>
          <a:bodyPr wrap="square">
            <a:spAutoFit/>
          </a:bodyPr>
          <a:lstStyle/>
          <a:p>
            <a:r>
              <a:rPr lang="en-US" sz="1200" dirty="0"/>
              <a:t>Read Throughput = Total read operations / total time in seconds </a:t>
            </a:r>
            <a:endParaRPr lang="en-US" sz="1200" dirty="0" smtClean="0"/>
          </a:p>
          <a:p>
            <a:endParaRPr lang="en-US" sz="1200" dirty="0"/>
          </a:p>
          <a:p>
            <a:r>
              <a:rPr lang="en-US" sz="1200" dirty="0" smtClean="0"/>
              <a:t>Read </a:t>
            </a:r>
            <a:r>
              <a:rPr lang="en-US" sz="1200" dirty="0"/>
              <a:t>throughput is a measure of how many read operations are completed in a defined time period, expressed as reads per second (RPS). This metric may be informative, but it is not the primary measure of </a:t>
            </a:r>
            <a:r>
              <a:rPr lang="en-US" sz="1200" dirty="0" err="1"/>
              <a:t>blockchain</a:t>
            </a:r>
            <a:r>
              <a:rPr lang="en-US" sz="1200" dirty="0"/>
              <a:t> performance. In fact, systems will typically be deployed adjacent to the </a:t>
            </a:r>
            <a:r>
              <a:rPr lang="en-US" sz="1200" dirty="0" err="1"/>
              <a:t>blockchain</a:t>
            </a:r>
            <a:r>
              <a:rPr lang="en-US" sz="1200" dirty="0"/>
              <a:t> to facilitate significant reading and queries.</a:t>
            </a:r>
          </a:p>
        </p:txBody>
      </p:sp>
      <p:sp>
        <p:nvSpPr>
          <p:cNvPr id="11" name="Rectangle 10"/>
          <p:cNvSpPr/>
          <p:nvPr/>
        </p:nvSpPr>
        <p:spPr>
          <a:xfrm>
            <a:off x="766619" y="4211339"/>
            <a:ext cx="6096000" cy="307777"/>
          </a:xfrm>
          <a:prstGeom prst="rect">
            <a:avLst/>
          </a:prstGeom>
        </p:spPr>
        <p:txBody>
          <a:bodyPr>
            <a:spAutoFit/>
          </a:bodyPr>
          <a:lstStyle/>
          <a:p>
            <a:pPr marL="285750" indent="-285750">
              <a:buFont typeface="Arial" panose="020B0604020202020204" pitchFamily="34" charset="0"/>
              <a:buChar char="•"/>
            </a:pPr>
            <a:r>
              <a:rPr lang="en-US" sz="1400" b="1" dirty="0"/>
              <a:t>Transaction Latency</a:t>
            </a:r>
          </a:p>
        </p:txBody>
      </p:sp>
      <p:sp>
        <p:nvSpPr>
          <p:cNvPr id="12" name="Rectangle 11"/>
          <p:cNvSpPr/>
          <p:nvPr/>
        </p:nvSpPr>
        <p:spPr>
          <a:xfrm>
            <a:off x="1052945" y="4495029"/>
            <a:ext cx="6096000" cy="276999"/>
          </a:xfrm>
          <a:prstGeom prst="rect">
            <a:avLst/>
          </a:prstGeom>
        </p:spPr>
        <p:txBody>
          <a:bodyPr>
            <a:spAutoFit/>
          </a:bodyPr>
          <a:lstStyle/>
          <a:p>
            <a:r>
              <a:rPr lang="en-US" sz="1200" dirty="0"/>
              <a:t>Transaction Latency = (Confirmation time @ network threshold) – submit time </a:t>
            </a:r>
            <a:r>
              <a:rPr lang="en-US" sz="1200" dirty="0" smtClean="0"/>
              <a:t>Transaction</a:t>
            </a:r>
          </a:p>
        </p:txBody>
      </p:sp>
      <p:sp>
        <p:nvSpPr>
          <p:cNvPr id="13" name="Rectangle 12"/>
          <p:cNvSpPr/>
          <p:nvPr/>
        </p:nvSpPr>
        <p:spPr>
          <a:xfrm>
            <a:off x="1052944" y="4772028"/>
            <a:ext cx="10390909" cy="646331"/>
          </a:xfrm>
          <a:prstGeom prst="rect">
            <a:avLst/>
          </a:prstGeom>
        </p:spPr>
        <p:txBody>
          <a:bodyPr wrap="square">
            <a:spAutoFit/>
          </a:bodyPr>
          <a:lstStyle/>
          <a:p>
            <a:r>
              <a:rPr lang="en-US" sz="1200" dirty="0"/>
              <a:t>Latency is a network-wide view of the amount of time taken for a transaction’s effect to be usable across the network. The measurement includes the time from the point that it is submitted to the point that the result is widely available in the network. This includes the propagation time and any settling time due to the consensus mechanism in place.</a:t>
            </a:r>
          </a:p>
        </p:txBody>
      </p:sp>
      <p:sp>
        <p:nvSpPr>
          <p:cNvPr id="14" name="Rectangle 13"/>
          <p:cNvSpPr/>
          <p:nvPr/>
        </p:nvSpPr>
        <p:spPr>
          <a:xfrm>
            <a:off x="740973" y="5514141"/>
            <a:ext cx="6096000" cy="307777"/>
          </a:xfrm>
          <a:prstGeom prst="rect">
            <a:avLst/>
          </a:prstGeom>
        </p:spPr>
        <p:txBody>
          <a:bodyPr>
            <a:spAutoFit/>
          </a:bodyPr>
          <a:lstStyle/>
          <a:p>
            <a:pPr marL="285750" indent="-285750">
              <a:buFont typeface="Arial" panose="020B0604020202020204" pitchFamily="34" charset="0"/>
              <a:buChar char="•"/>
            </a:pPr>
            <a:r>
              <a:rPr lang="en-US" sz="1400" b="1" dirty="0"/>
              <a:t>Transaction Throughput</a:t>
            </a:r>
          </a:p>
        </p:txBody>
      </p:sp>
      <p:sp>
        <p:nvSpPr>
          <p:cNvPr id="15" name="Rectangle 14"/>
          <p:cNvSpPr/>
          <p:nvPr/>
        </p:nvSpPr>
        <p:spPr>
          <a:xfrm>
            <a:off x="1062181" y="5796720"/>
            <a:ext cx="9051636" cy="276999"/>
          </a:xfrm>
          <a:prstGeom prst="rect">
            <a:avLst/>
          </a:prstGeom>
        </p:spPr>
        <p:txBody>
          <a:bodyPr wrap="square">
            <a:spAutoFit/>
          </a:bodyPr>
          <a:lstStyle/>
          <a:p>
            <a:r>
              <a:rPr lang="en-US" sz="1200" dirty="0"/>
              <a:t>Transaction Throughput = Total committed transactions / total time in seconds </a:t>
            </a:r>
          </a:p>
        </p:txBody>
      </p:sp>
      <p:sp>
        <p:nvSpPr>
          <p:cNvPr id="16" name="Rectangle 15"/>
          <p:cNvSpPr/>
          <p:nvPr/>
        </p:nvSpPr>
        <p:spPr>
          <a:xfrm>
            <a:off x="1062181" y="6104497"/>
            <a:ext cx="10390909" cy="646331"/>
          </a:xfrm>
          <a:prstGeom prst="rect">
            <a:avLst/>
          </a:prstGeom>
        </p:spPr>
        <p:txBody>
          <a:bodyPr wrap="square">
            <a:spAutoFit/>
          </a:bodyPr>
          <a:lstStyle/>
          <a:p>
            <a:r>
              <a:rPr lang="en-US" sz="1200" dirty="0"/>
              <a:t>Transaction throughput is the rate at which valid transactions are committed by the </a:t>
            </a:r>
            <a:r>
              <a:rPr lang="en-US" sz="1200" dirty="0" err="1"/>
              <a:t>blockchain</a:t>
            </a:r>
            <a:r>
              <a:rPr lang="en-US" sz="1200" dirty="0"/>
              <a:t> </a:t>
            </a:r>
            <a:r>
              <a:rPr lang="en-US" sz="1200" dirty="0" smtClean="0"/>
              <a:t>in </a:t>
            </a:r>
            <a:r>
              <a:rPr lang="en-US" sz="1200" dirty="0"/>
              <a:t>a defined time period. </a:t>
            </a:r>
            <a:endParaRPr lang="en-US" sz="1200" dirty="0" smtClean="0"/>
          </a:p>
          <a:p>
            <a:r>
              <a:rPr lang="en-US" sz="1200" dirty="0" smtClean="0"/>
              <a:t>Note </a:t>
            </a:r>
            <a:r>
              <a:rPr lang="en-US" sz="1200" dirty="0"/>
              <a:t>that this is not the rate at a single node, but across the entire </a:t>
            </a:r>
            <a:r>
              <a:rPr lang="en-US" sz="1200" dirty="0" err="1" smtClean="0"/>
              <a:t>blockchain</a:t>
            </a:r>
            <a:r>
              <a:rPr lang="en-US" sz="1200" dirty="0" smtClean="0"/>
              <a:t>, </a:t>
            </a:r>
            <a:r>
              <a:rPr lang="en-US" sz="1200" dirty="0"/>
              <a:t>i.e. committed at all nodes of the network. This rate is expressed as transactions per second (TPS) at a network size.</a:t>
            </a:r>
          </a:p>
        </p:txBody>
      </p:sp>
    </p:spTree>
    <p:extLst>
      <p:ext uri="{BB962C8B-B14F-4D97-AF65-F5344CB8AC3E}">
        <p14:creationId xmlns:p14="http://schemas.microsoft.com/office/powerpoint/2010/main" val="2290467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542423" y="693944"/>
            <a:ext cx="2686954" cy="307777"/>
          </a:xfrm>
          <a:prstGeom prst="rect">
            <a:avLst/>
          </a:prstGeom>
        </p:spPr>
        <p:txBody>
          <a:bodyPr wrap="none">
            <a:spAutoFit/>
          </a:bodyPr>
          <a:lstStyle/>
          <a:p>
            <a:pPr marL="285750" indent="-285750">
              <a:buFont typeface="Wingdings" panose="05000000000000000000" pitchFamily="2" charset="2"/>
              <a:buChar char="Ø"/>
            </a:pPr>
            <a:r>
              <a:rPr lang="en-US" sz="1400" b="1" dirty="0" smtClean="0">
                <a:solidFill>
                  <a:srgbClr val="010101"/>
                </a:solidFill>
                <a:latin typeface="Lato"/>
              </a:rPr>
              <a:t>Developing testing clients</a:t>
            </a:r>
            <a:endParaRPr lang="en-US" sz="1400" dirty="0"/>
          </a:p>
        </p:txBody>
      </p:sp>
      <p:sp>
        <p:nvSpPr>
          <p:cNvPr id="5" name="Rectangle 4"/>
          <p:cNvSpPr/>
          <p:nvPr/>
        </p:nvSpPr>
        <p:spPr>
          <a:xfrm>
            <a:off x="905149" y="1286225"/>
            <a:ext cx="2523768" cy="369332"/>
          </a:xfrm>
          <a:prstGeom prst="rect">
            <a:avLst/>
          </a:prstGeom>
        </p:spPr>
        <p:txBody>
          <a:bodyPr wrap="none">
            <a:spAutoFit/>
          </a:bodyPr>
          <a:lstStyle/>
          <a:p>
            <a:pPr marL="285750" indent="-285750">
              <a:buFont typeface="Arial" panose="020B0604020202020204" pitchFamily="34" charset="0"/>
              <a:buChar char="•"/>
            </a:pPr>
            <a:r>
              <a:rPr lang="en-US" dirty="0"/>
              <a:t>load-generating client</a:t>
            </a:r>
          </a:p>
        </p:txBody>
      </p:sp>
      <p:sp>
        <p:nvSpPr>
          <p:cNvPr id="6" name="Rectangle 5"/>
          <p:cNvSpPr/>
          <p:nvPr/>
        </p:nvSpPr>
        <p:spPr>
          <a:xfrm>
            <a:off x="916611" y="3233152"/>
            <a:ext cx="2936766" cy="369332"/>
          </a:xfrm>
          <a:prstGeom prst="rect">
            <a:avLst/>
          </a:prstGeom>
        </p:spPr>
        <p:txBody>
          <a:bodyPr wrap="none">
            <a:spAutoFit/>
          </a:bodyPr>
          <a:lstStyle/>
          <a:p>
            <a:pPr marL="285750" indent="-285750">
              <a:buFont typeface="Arial" panose="020B0604020202020204" pitchFamily="34" charset="0"/>
              <a:buChar char="•"/>
            </a:pPr>
            <a:r>
              <a:rPr lang="en-US" dirty="0" smtClean="0"/>
              <a:t>Watching/observing </a:t>
            </a:r>
            <a:r>
              <a:rPr lang="en-US" dirty="0"/>
              <a:t>client</a:t>
            </a:r>
          </a:p>
        </p:txBody>
      </p:sp>
      <p:sp>
        <p:nvSpPr>
          <p:cNvPr id="7" name="Rectangle 6"/>
          <p:cNvSpPr/>
          <p:nvPr/>
        </p:nvSpPr>
        <p:spPr>
          <a:xfrm>
            <a:off x="1237672" y="1766930"/>
            <a:ext cx="10141527" cy="1169551"/>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It is </a:t>
            </a:r>
            <a:r>
              <a:rPr lang="en-US" sz="1400" dirty="0">
                <a:latin typeface="Arial" panose="020B0604020202020204" pitchFamily="34" charset="0"/>
                <a:cs typeface="Arial" panose="020B0604020202020204" pitchFamily="34" charset="0"/>
              </a:rPr>
              <a:t>a </a:t>
            </a:r>
            <a:r>
              <a:rPr lang="en-US" sz="1400" dirty="0" smtClean="0">
                <a:latin typeface="Arial" panose="020B0604020202020204" pitchFamily="34" charset="0"/>
                <a:cs typeface="Arial" panose="020B0604020202020204" pitchFamily="34" charset="0"/>
              </a:rPr>
              <a:t>client that </a:t>
            </a:r>
            <a:r>
              <a:rPr lang="en-US" sz="1400" dirty="0">
                <a:latin typeface="Arial" panose="020B0604020202020204" pitchFamily="34" charset="0"/>
                <a:cs typeface="Arial" panose="020B0604020202020204" pitchFamily="34" charset="0"/>
              </a:rPr>
              <a:t>submits transactions on behalf of the user to the </a:t>
            </a:r>
            <a:r>
              <a:rPr lang="en-US" sz="1400" dirty="0" err="1">
                <a:latin typeface="Arial" panose="020B0604020202020204" pitchFamily="34" charset="0"/>
                <a:cs typeface="Arial" panose="020B0604020202020204" pitchFamily="34" charset="0"/>
              </a:rPr>
              <a:t>blockchain</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network, </a:t>
            </a:r>
            <a:r>
              <a:rPr lang="en-US" sz="1400" dirty="0">
                <a:latin typeface="Arial" panose="020B0604020202020204" pitchFamily="34" charset="0"/>
                <a:cs typeface="Arial" panose="020B0604020202020204" pitchFamily="34" charset="0"/>
              </a:rPr>
              <a:t>most often following an automated test script. </a:t>
            </a:r>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interface between the client and the </a:t>
            </a:r>
            <a:r>
              <a:rPr lang="en-US" sz="1400" dirty="0" err="1">
                <a:latin typeface="Arial" panose="020B0604020202020204" pitchFamily="34" charset="0"/>
                <a:cs typeface="Arial" panose="020B0604020202020204" pitchFamily="34" charset="0"/>
              </a:rPr>
              <a:t>blockchain</a:t>
            </a:r>
            <a:r>
              <a:rPr lang="en-US" sz="1400" dirty="0">
                <a:latin typeface="Arial" panose="020B0604020202020204" pitchFamily="34" charset="0"/>
                <a:cs typeface="Arial" panose="020B0604020202020204" pitchFamily="34" charset="0"/>
              </a:rPr>
              <a:t> network </a:t>
            </a:r>
            <a:r>
              <a:rPr lang="en-US" sz="1400" dirty="0" smtClean="0">
                <a:latin typeface="Arial" panose="020B0604020202020204" pitchFamily="34" charset="0"/>
                <a:cs typeface="Arial" panose="020B0604020202020204" pitchFamily="34" charset="0"/>
              </a:rPr>
              <a:t>can </a:t>
            </a:r>
            <a:r>
              <a:rPr lang="en-US" sz="1400" dirty="0">
                <a:latin typeface="Arial" panose="020B0604020202020204" pitchFamily="34" charset="0"/>
                <a:cs typeface="Arial" panose="020B0604020202020204" pitchFamily="34" charset="0"/>
              </a:rPr>
              <a:t>range from a simple Representational State Transfer (REST) interface to a comprehensive Software Development Kit (SDK). Depending on the interface, a client can be either stateless or </a:t>
            </a:r>
            <a:r>
              <a:rPr lang="en-US" sz="1400" dirty="0" err="1">
                <a:latin typeface="Arial" panose="020B0604020202020204" pitchFamily="34" charset="0"/>
                <a:cs typeface="Arial" panose="020B0604020202020204" pitchFamily="34" charset="0"/>
              </a:rPr>
              <a:t>stateful</a:t>
            </a:r>
            <a:r>
              <a:rPr lang="en-US" sz="1400" dirty="0">
                <a:latin typeface="Arial" panose="020B0604020202020204" pitchFamily="34" charset="0"/>
                <a:cs typeface="Arial" panose="020B0604020202020204" pitchFamily="34" charset="0"/>
              </a:rPr>
              <a:t>.</a:t>
            </a:r>
          </a:p>
        </p:txBody>
      </p:sp>
      <p:sp>
        <p:nvSpPr>
          <p:cNvPr id="8" name="Rectangle 7"/>
          <p:cNvSpPr/>
          <p:nvPr/>
        </p:nvSpPr>
        <p:spPr>
          <a:xfrm>
            <a:off x="1237672" y="3775412"/>
            <a:ext cx="9393384" cy="95410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It is </a:t>
            </a:r>
            <a:r>
              <a:rPr lang="en-US" sz="1400" dirty="0">
                <a:latin typeface="Arial" panose="020B0604020202020204" pitchFamily="34" charset="0"/>
                <a:cs typeface="Arial" panose="020B0604020202020204" pitchFamily="34" charset="0"/>
              </a:rPr>
              <a:t>a </a:t>
            </a:r>
            <a:r>
              <a:rPr lang="en-US" sz="1400" dirty="0" smtClean="0">
                <a:latin typeface="Arial" panose="020B0604020202020204" pitchFamily="34" charset="0"/>
                <a:cs typeface="Arial" panose="020B0604020202020204" pitchFamily="34" charset="0"/>
              </a:rPr>
              <a:t>client that </a:t>
            </a:r>
            <a:r>
              <a:rPr lang="en-US" sz="1400" dirty="0">
                <a:latin typeface="Arial" panose="020B0604020202020204" pitchFamily="34" charset="0"/>
                <a:cs typeface="Arial" panose="020B0604020202020204" pitchFamily="34" charset="0"/>
              </a:rPr>
              <a:t>receive notifications from the </a:t>
            </a:r>
            <a:r>
              <a:rPr lang="en-US" sz="1400" dirty="0" err="1">
                <a:latin typeface="Arial" panose="020B0604020202020204" pitchFamily="34" charset="0"/>
                <a:cs typeface="Arial" panose="020B0604020202020204" pitchFamily="34" charset="0"/>
              </a:rPr>
              <a:t>blockchain</a:t>
            </a:r>
            <a:r>
              <a:rPr lang="en-US" sz="1400" dirty="0">
                <a:latin typeface="Arial" panose="020B0604020202020204" pitchFamily="34" charset="0"/>
                <a:cs typeface="Arial" panose="020B0604020202020204" pitchFamily="34" charset="0"/>
              </a:rPr>
              <a:t> network </a:t>
            </a:r>
            <a:r>
              <a:rPr lang="en-US" sz="1400" dirty="0" smtClean="0">
                <a:latin typeface="Arial" panose="020B0604020202020204" pitchFamily="34" charset="0"/>
                <a:cs typeface="Arial" panose="020B0604020202020204" pitchFamily="34" charset="0"/>
              </a:rPr>
              <a:t>or </a:t>
            </a:r>
            <a:r>
              <a:rPr lang="en-US" sz="1400" dirty="0">
                <a:latin typeface="Arial" panose="020B0604020202020204" pitchFamily="34" charset="0"/>
                <a:cs typeface="Arial" panose="020B0604020202020204" pitchFamily="34" charset="0"/>
              </a:rPr>
              <a:t>can query the </a:t>
            </a:r>
            <a:r>
              <a:rPr lang="en-US" sz="1400" dirty="0" err="1" smtClean="0">
                <a:latin typeface="Arial" panose="020B0604020202020204" pitchFamily="34" charset="0"/>
                <a:cs typeface="Arial" panose="020B0604020202020204" pitchFamily="34" charset="0"/>
              </a:rPr>
              <a:t>blockchain</a:t>
            </a:r>
            <a:r>
              <a:rPr lang="en-US" sz="1400" dirty="0" smtClean="0">
                <a:latin typeface="Arial" panose="020B0604020202020204" pitchFamily="34" charset="0"/>
                <a:cs typeface="Arial" panose="020B0604020202020204" pitchFamily="34" charset="0"/>
              </a:rPr>
              <a:t> regarding </a:t>
            </a:r>
            <a:r>
              <a:rPr lang="en-US" sz="1400" dirty="0">
                <a:latin typeface="Arial" panose="020B0604020202020204" pitchFamily="34" charset="0"/>
                <a:cs typeface="Arial" panose="020B0604020202020204" pitchFamily="34" charset="0"/>
              </a:rPr>
              <a:t>the status of the submitted transactions, most often following an automated test script. </a:t>
            </a:r>
            <a:endParaRPr lang="en-US" sz="1400"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There </a:t>
            </a:r>
            <a:r>
              <a:rPr lang="en-US" sz="1400" dirty="0">
                <a:latin typeface="Arial" panose="020B0604020202020204" pitchFamily="34" charset="0"/>
                <a:cs typeface="Arial" panose="020B0604020202020204" pitchFamily="34" charset="0"/>
              </a:rPr>
              <a:t>can be more than one observing client. The observing client </a:t>
            </a:r>
            <a:r>
              <a:rPr lang="en-US" sz="1400" dirty="0" smtClean="0">
                <a:latin typeface="Arial" panose="020B0604020202020204" pitchFamily="34" charset="0"/>
                <a:cs typeface="Arial" panose="020B0604020202020204" pitchFamily="34" charset="0"/>
              </a:rPr>
              <a:t>doesn’t submit </a:t>
            </a:r>
            <a:r>
              <a:rPr lang="en-US" sz="1400" dirty="0">
                <a:latin typeface="Arial" panose="020B0604020202020204" pitchFamily="34" charset="0"/>
                <a:cs typeface="Arial" panose="020B0604020202020204" pitchFamily="34" charset="0"/>
              </a:rPr>
              <a:t>any new transactions.</a:t>
            </a:r>
          </a:p>
        </p:txBody>
      </p:sp>
    </p:spTree>
    <p:extLst>
      <p:ext uri="{BB962C8B-B14F-4D97-AF65-F5344CB8AC3E}">
        <p14:creationId xmlns:p14="http://schemas.microsoft.com/office/powerpoint/2010/main" val="1631784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19523" y="1348509"/>
            <a:ext cx="5595250" cy="707886"/>
          </a:xfrm>
          <a:prstGeom prst="rect">
            <a:avLst/>
          </a:prstGeom>
          <a:noFill/>
        </p:spPr>
        <p:txBody>
          <a:bodyPr wrap="none" rtlCol="0">
            <a:spAutoFit/>
          </a:bodyPr>
          <a:lstStyle/>
          <a:p>
            <a:r>
              <a:rPr lang="en-US" sz="4000" dirty="0" smtClean="0">
                <a:solidFill>
                  <a:schemeClr val="bg1"/>
                </a:solidFill>
              </a:rPr>
              <a:t>HYPERLEGER FABRIC 1.4.3</a:t>
            </a:r>
            <a:endParaRPr lang="en-US" sz="4000" dirty="0">
              <a:solidFill>
                <a:schemeClr val="bg1"/>
              </a:solidFill>
            </a:endParaRPr>
          </a:p>
        </p:txBody>
      </p:sp>
      <p:sp>
        <p:nvSpPr>
          <p:cNvPr id="5" name="TextBox 4"/>
          <p:cNvSpPr txBox="1"/>
          <p:nvPr/>
        </p:nvSpPr>
        <p:spPr>
          <a:xfrm>
            <a:off x="242090" y="219743"/>
            <a:ext cx="3276964" cy="461665"/>
          </a:xfrm>
          <a:prstGeom prst="rect">
            <a:avLst/>
          </a:prstGeom>
          <a:noFill/>
        </p:spPr>
        <p:txBody>
          <a:bodyPr wrap="square" rtlCol="0">
            <a:spAutoFit/>
          </a:bodyPr>
          <a:lstStyle/>
          <a:p>
            <a:r>
              <a:rPr lang="en-US" sz="2400" dirty="0" smtClean="0">
                <a:solidFill>
                  <a:schemeClr val="bg1"/>
                </a:solidFill>
              </a:rPr>
              <a:t>Technologies/Tools</a:t>
            </a:r>
            <a:endParaRPr lang="en-US" sz="2400" dirty="0">
              <a:solidFill>
                <a:schemeClr val="bg1"/>
              </a:solidFill>
            </a:endParaRPr>
          </a:p>
        </p:txBody>
      </p:sp>
      <p:sp>
        <p:nvSpPr>
          <p:cNvPr id="6" name="TextBox 5"/>
          <p:cNvSpPr txBox="1"/>
          <p:nvPr/>
        </p:nvSpPr>
        <p:spPr>
          <a:xfrm>
            <a:off x="1019523" y="2212109"/>
            <a:ext cx="10346679" cy="707886"/>
          </a:xfrm>
          <a:prstGeom prst="rect">
            <a:avLst/>
          </a:prstGeom>
          <a:noFill/>
        </p:spPr>
        <p:txBody>
          <a:bodyPr wrap="none" rtlCol="0">
            <a:spAutoFit/>
          </a:bodyPr>
          <a:lstStyle/>
          <a:p>
            <a:r>
              <a:rPr lang="en-US" sz="4000" dirty="0" smtClean="0">
                <a:solidFill>
                  <a:schemeClr val="bg1"/>
                </a:solidFill>
              </a:rPr>
              <a:t>HYPERLEDGER MODEL Language/</a:t>
            </a:r>
            <a:r>
              <a:rPr lang="en-US" sz="4000" dirty="0" err="1" smtClean="0">
                <a:solidFill>
                  <a:schemeClr val="bg1"/>
                </a:solidFill>
              </a:rPr>
              <a:t>NodeJS</a:t>
            </a:r>
            <a:r>
              <a:rPr lang="en-US" sz="4000" dirty="0" smtClean="0">
                <a:solidFill>
                  <a:schemeClr val="bg1"/>
                </a:solidFill>
              </a:rPr>
              <a:t>/</a:t>
            </a:r>
            <a:r>
              <a:rPr lang="en-US" sz="4000" dirty="0" err="1" smtClean="0">
                <a:solidFill>
                  <a:schemeClr val="bg1"/>
                </a:solidFill>
              </a:rPr>
              <a:t>Golang</a:t>
            </a:r>
            <a:endParaRPr lang="en-US" sz="4000" dirty="0">
              <a:solidFill>
                <a:schemeClr val="bg1"/>
              </a:solidFill>
            </a:endParaRPr>
          </a:p>
        </p:txBody>
      </p:sp>
      <p:sp>
        <p:nvSpPr>
          <p:cNvPr id="7" name="TextBox 6"/>
          <p:cNvSpPr txBox="1"/>
          <p:nvPr/>
        </p:nvSpPr>
        <p:spPr>
          <a:xfrm>
            <a:off x="1019523" y="3075709"/>
            <a:ext cx="5715347" cy="707886"/>
          </a:xfrm>
          <a:prstGeom prst="rect">
            <a:avLst/>
          </a:prstGeom>
          <a:noFill/>
        </p:spPr>
        <p:txBody>
          <a:bodyPr wrap="none" rtlCol="0">
            <a:spAutoFit/>
          </a:bodyPr>
          <a:lstStyle/>
          <a:p>
            <a:r>
              <a:rPr lang="en-US" sz="4000" dirty="0" smtClean="0">
                <a:solidFill>
                  <a:schemeClr val="bg1"/>
                </a:solidFill>
              </a:rPr>
              <a:t>HYPERLEDGER COMPOSER</a:t>
            </a:r>
            <a:endParaRPr lang="en-US" sz="4000" dirty="0">
              <a:solidFill>
                <a:schemeClr val="bg1"/>
              </a:solidFill>
            </a:endParaRPr>
          </a:p>
        </p:txBody>
      </p:sp>
      <p:sp>
        <p:nvSpPr>
          <p:cNvPr id="8" name="TextBox 7"/>
          <p:cNvSpPr txBox="1"/>
          <p:nvPr/>
        </p:nvSpPr>
        <p:spPr>
          <a:xfrm>
            <a:off x="1019523" y="4966854"/>
            <a:ext cx="2449197" cy="707886"/>
          </a:xfrm>
          <a:prstGeom prst="rect">
            <a:avLst/>
          </a:prstGeom>
          <a:noFill/>
        </p:spPr>
        <p:txBody>
          <a:bodyPr wrap="none" rtlCol="0">
            <a:spAutoFit/>
          </a:bodyPr>
          <a:lstStyle/>
          <a:p>
            <a:r>
              <a:rPr lang="en-US" sz="4000" dirty="0" smtClean="0">
                <a:solidFill>
                  <a:schemeClr val="bg1"/>
                </a:solidFill>
              </a:rPr>
              <a:t>Docker/</a:t>
            </a:r>
            <a:r>
              <a:rPr lang="en-US" sz="4000" dirty="0" err="1" smtClean="0">
                <a:solidFill>
                  <a:schemeClr val="bg1"/>
                </a:solidFill>
              </a:rPr>
              <a:t>Git</a:t>
            </a:r>
            <a:endParaRPr lang="en-US" sz="4000" dirty="0">
              <a:solidFill>
                <a:schemeClr val="bg1"/>
              </a:solidFill>
            </a:endParaRPr>
          </a:p>
        </p:txBody>
      </p:sp>
      <p:sp>
        <p:nvSpPr>
          <p:cNvPr id="9" name="TextBox 8"/>
          <p:cNvSpPr txBox="1"/>
          <p:nvPr/>
        </p:nvSpPr>
        <p:spPr>
          <a:xfrm>
            <a:off x="1019523" y="4070927"/>
            <a:ext cx="6235938" cy="707886"/>
          </a:xfrm>
          <a:prstGeom prst="rect">
            <a:avLst/>
          </a:prstGeom>
          <a:noFill/>
        </p:spPr>
        <p:txBody>
          <a:bodyPr wrap="none" rtlCol="0">
            <a:spAutoFit/>
          </a:bodyPr>
          <a:lstStyle/>
          <a:p>
            <a:r>
              <a:rPr lang="en-US" sz="4000" dirty="0" smtClean="0">
                <a:solidFill>
                  <a:schemeClr val="bg1"/>
                </a:solidFill>
              </a:rPr>
              <a:t>IBM BLOCKCHAIN PLATFORM</a:t>
            </a:r>
            <a:endParaRPr lang="en-US" sz="4000" dirty="0">
              <a:solidFill>
                <a:schemeClr val="bg1"/>
              </a:solidFill>
            </a:endParaRPr>
          </a:p>
        </p:txBody>
      </p:sp>
    </p:spTree>
    <p:extLst>
      <p:ext uri="{BB962C8B-B14F-4D97-AF65-F5344CB8AC3E}">
        <p14:creationId xmlns:p14="http://schemas.microsoft.com/office/powerpoint/2010/main" val="301695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786905" y="3796923"/>
            <a:ext cx="4285673" cy="1717186"/>
          </a:xfrm>
          <a:prstGeom prst="rect">
            <a:avLst/>
          </a:prstGeom>
          <a:solidFill>
            <a:schemeClr val="accent6"/>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AU" sz="1400" dirty="0" err="1" smtClean="0">
                <a:solidFill>
                  <a:schemeClr val="bg1"/>
                </a:solidFill>
                <a:latin typeface="Arial" panose="020B0604020202020204" pitchFamily="34" charset="0"/>
                <a:cs typeface="Arial" panose="020B0604020202020204" pitchFamily="34" charset="0"/>
              </a:rPr>
              <a:t>Bluebarricade</a:t>
            </a:r>
            <a:r>
              <a:rPr lang="en-AU" sz="1400" dirty="0" smtClean="0">
                <a:solidFill>
                  <a:schemeClr val="bg1"/>
                </a:solidFill>
                <a:latin typeface="Arial" panose="020B0604020202020204" pitchFamily="34" charset="0"/>
                <a:cs typeface="Arial" panose="020B0604020202020204" pitchFamily="34" charset="0"/>
              </a:rPr>
              <a:t> </a:t>
            </a:r>
            <a:r>
              <a:rPr lang="en-AU" sz="1400" dirty="0" err="1" smtClean="0">
                <a:solidFill>
                  <a:schemeClr val="bg1"/>
                </a:solidFill>
                <a:latin typeface="Arial" panose="020B0604020202020204" pitchFamily="34" charset="0"/>
                <a:cs typeface="Arial" panose="020B0604020202020204" pitchFamily="34" charset="0"/>
              </a:rPr>
              <a:t>Blockchain</a:t>
            </a:r>
            <a:endParaRPr lang="en-US" sz="14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3344796" y="229624"/>
            <a:ext cx="5725313" cy="369332"/>
          </a:xfrm>
          <a:prstGeom prst="rect">
            <a:avLst/>
          </a:prstGeom>
          <a:noFill/>
        </p:spPr>
        <p:txBody>
          <a:bodyPr wrap="square" rtlCol="0">
            <a:spAutoFit/>
          </a:bodyPr>
          <a:lstStyle/>
          <a:p>
            <a:r>
              <a:rPr lang="en-AU" dirty="0"/>
              <a:t> </a:t>
            </a:r>
            <a:r>
              <a:rPr lang="en-AU" dirty="0" smtClean="0"/>
              <a:t>Methods For connection with </a:t>
            </a:r>
            <a:r>
              <a:rPr lang="en-AU" dirty="0" err="1" smtClean="0"/>
              <a:t>Bluebarricade</a:t>
            </a:r>
            <a:r>
              <a:rPr lang="en-AU" dirty="0" smtClean="0"/>
              <a:t> </a:t>
            </a:r>
            <a:r>
              <a:rPr lang="en-AU" dirty="0" err="1" smtClean="0"/>
              <a:t>blockchain</a:t>
            </a:r>
            <a:endParaRPr lang="en-US" dirty="0"/>
          </a:p>
        </p:txBody>
      </p:sp>
      <p:sp>
        <p:nvSpPr>
          <p:cNvPr id="6" name="Rectangle 5"/>
          <p:cNvSpPr/>
          <p:nvPr/>
        </p:nvSpPr>
        <p:spPr>
          <a:xfrm>
            <a:off x="888464" y="1726903"/>
            <a:ext cx="1411392"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BBB/</a:t>
            </a:r>
            <a:r>
              <a:rPr lang="en-US" sz="1200" dirty="0" err="1">
                <a:solidFill>
                  <a:schemeClr val="bg1"/>
                </a:solidFill>
              </a:rPr>
              <a:t>javaclientsdk</a:t>
            </a:r>
            <a:endParaRPr lang="en-US" sz="1200" dirty="0">
              <a:solidFill>
                <a:schemeClr val="bg1"/>
              </a:solidFill>
            </a:endParaRPr>
          </a:p>
        </p:txBody>
      </p:sp>
      <p:sp>
        <p:nvSpPr>
          <p:cNvPr id="8" name="Rectangle 7"/>
          <p:cNvSpPr/>
          <p:nvPr/>
        </p:nvSpPr>
        <p:spPr>
          <a:xfrm>
            <a:off x="2771026" y="1726903"/>
            <a:ext cx="1634719"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BBB /</a:t>
            </a:r>
            <a:r>
              <a:rPr lang="en-US" sz="1200" dirty="0" err="1">
                <a:solidFill>
                  <a:schemeClr val="bg1"/>
                </a:solidFill>
              </a:rPr>
              <a:t>nodejsclientsdk</a:t>
            </a:r>
            <a:endParaRPr lang="en-US" sz="1200" dirty="0">
              <a:solidFill>
                <a:schemeClr val="bg1"/>
              </a:solidFill>
            </a:endParaRPr>
          </a:p>
        </p:txBody>
      </p:sp>
      <p:sp>
        <p:nvSpPr>
          <p:cNvPr id="9" name="Rectangle 8"/>
          <p:cNvSpPr/>
          <p:nvPr/>
        </p:nvSpPr>
        <p:spPr>
          <a:xfrm>
            <a:off x="4955046" y="1726903"/>
            <a:ext cx="1722846"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BBB /</a:t>
            </a:r>
            <a:r>
              <a:rPr lang="en-US" sz="1200" dirty="0" err="1">
                <a:solidFill>
                  <a:schemeClr val="bg1"/>
                </a:solidFill>
              </a:rPr>
              <a:t>golangclientsdk</a:t>
            </a:r>
            <a:endParaRPr lang="en-US" sz="1200" dirty="0">
              <a:solidFill>
                <a:schemeClr val="bg1"/>
              </a:solidFill>
            </a:endParaRPr>
          </a:p>
        </p:txBody>
      </p:sp>
      <p:sp>
        <p:nvSpPr>
          <p:cNvPr id="10" name="Rectangle 9"/>
          <p:cNvSpPr/>
          <p:nvPr/>
        </p:nvSpPr>
        <p:spPr>
          <a:xfrm>
            <a:off x="7298500" y="1726903"/>
            <a:ext cx="1771609"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BBB/</a:t>
            </a:r>
            <a:r>
              <a:rPr lang="en-US" sz="1200" dirty="0" err="1">
                <a:solidFill>
                  <a:schemeClr val="bg1"/>
                </a:solidFill>
              </a:rPr>
              <a:t>erlangclientsdk</a:t>
            </a:r>
            <a:endParaRPr lang="en-US" sz="1200" dirty="0">
              <a:solidFill>
                <a:schemeClr val="bg1"/>
              </a:solidFill>
            </a:endParaRPr>
          </a:p>
        </p:txBody>
      </p:sp>
      <p:sp>
        <p:nvSpPr>
          <p:cNvPr id="11" name="Rectangle 10"/>
          <p:cNvSpPr/>
          <p:nvPr/>
        </p:nvSpPr>
        <p:spPr>
          <a:xfrm>
            <a:off x="9843118" y="1726903"/>
            <a:ext cx="1771609" cy="313038"/>
          </a:xfrm>
          <a:prstGeom prst="rect">
            <a:avLst/>
          </a:prstGeom>
          <a:solidFill>
            <a:schemeClr val="tx1">
              <a:lumMod val="65000"/>
              <a:lumOff val="3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BBB/Rest APIS</a:t>
            </a:r>
            <a:endParaRPr lang="en-US" sz="1200" dirty="0">
              <a:solidFill>
                <a:schemeClr val="bg1"/>
              </a:solidFill>
            </a:endParaRPr>
          </a:p>
        </p:txBody>
      </p:sp>
      <p:cxnSp>
        <p:nvCxnSpPr>
          <p:cNvPr id="17" name="Straight Arrow Connector 16"/>
          <p:cNvCxnSpPr/>
          <p:nvPr/>
        </p:nvCxnSpPr>
        <p:spPr>
          <a:xfrm>
            <a:off x="1710010" y="2105632"/>
            <a:ext cx="3439658" cy="14407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88385" y="2105632"/>
            <a:ext cx="1907251" cy="1441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16469" y="2137830"/>
            <a:ext cx="0" cy="14090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207452" y="2105632"/>
            <a:ext cx="1976852" cy="14688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553420" y="2105632"/>
            <a:ext cx="3958667" cy="1441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981758" y="4897346"/>
            <a:ext cx="3915333" cy="43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Hyperledger</a:t>
            </a:r>
            <a:r>
              <a:rPr lang="en-AU" dirty="0"/>
              <a:t> </a:t>
            </a:r>
            <a:r>
              <a:rPr lang="en-AU" dirty="0" smtClean="0"/>
              <a:t>Fabric 1.4.3</a:t>
            </a:r>
            <a:endParaRPr lang="en-US" dirty="0"/>
          </a:p>
        </p:txBody>
      </p:sp>
      <p:sp>
        <p:nvSpPr>
          <p:cNvPr id="32" name="Rectangle 31"/>
          <p:cNvSpPr/>
          <p:nvPr/>
        </p:nvSpPr>
        <p:spPr>
          <a:xfrm>
            <a:off x="3981758" y="3925843"/>
            <a:ext cx="3915333" cy="43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Hyperledger</a:t>
            </a:r>
            <a:r>
              <a:rPr lang="en-AU" dirty="0" smtClean="0"/>
              <a:t> Composer Rest Server</a:t>
            </a:r>
            <a:endParaRPr lang="en-US" dirty="0"/>
          </a:p>
        </p:txBody>
      </p:sp>
      <p:sp>
        <p:nvSpPr>
          <p:cNvPr id="3" name="Rectangular Callout 2"/>
          <p:cNvSpPr/>
          <p:nvPr/>
        </p:nvSpPr>
        <p:spPr>
          <a:xfrm>
            <a:off x="138008" y="6031345"/>
            <a:ext cx="2706792" cy="743527"/>
          </a:xfrm>
          <a:prstGeom prst="wedge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We are upgrading </a:t>
            </a:r>
            <a:r>
              <a:rPr lang="en-US" sz="1200" dirty="0" err="1" smtClean="0"/>
              <a:t>blockchain</a:t>
            </a:r>
            <a:r>
              <a:rPr lang="en-US" sz="1200" dirty="0" smtClean="0"/>
              <a:t> without </a:t>
            </a:r>
            <a:r>
              <a:rPr lang="en-US" sz="1200" dirty="0" err="1" smtClean="0"/>
              <a:t>hyperledger</a:t>
            </a:r>
            <a:r>
              <a:rPr lang="en-US" sz="1200" dirty="0" smtClean="0"/>
              <a:t> composer</a:t>
            </a:r>
          </a:p>
          <a:p>
            <a:pPr algn="ctr"/>
            <a:r>
              <a:rPr lang="en-US" sz="1200" dirty="0" smtClean="0"/>
              <a:t>Because </a:t>
            </a:r>
            <a:r>
              <a:rPr lang="en-US" sz="1200" dirty="0" err="1" smtClean="0"/>
              <a:t>Hyperledger</a:t>
            </a:r>
            <a:r>
              <a:rPr lang="en-US" sz="1200" dirty="0" smtClean="0"/>
              <a:t> composer is  deprecated.</a:t>
            </a:r>
            <a:endParaRPr lang="en-US" sz="1200" dirty="0"/>
          </a:p>
        </p:txBody>
      </p:sp>
    </p:spTree>
    <p:extLst>
      <p:ext uri="{BB962C8B-B14F-4D97-AF65-F5344CB8AC3E}">
        <p14:creationId xmlns:p14="http://schemas.microsoft.com/office/powerpoint/2010/main" val="270679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71458" y="294414"/>
            <a:ext cx="3998287" cy="369332"/>
          </a:xfrm>
          <a:prstGeom prst="rect">
            <a:avLst/>
          </a:prstGeom>
          <a:noFill/>
        </p:spPr>
        <p:txBody>
          <a:bodyPr wrap="square" rtlCol="0">
            <a:spAutoFit/>
          </a:bodyPr>
          <a:lstStyle/>
          <a:p>
            <a:r>
              <a:rPr lang="en-AU" dirty="0"/>
              <a:t> </a:t>
            </a:r>
            <a:r>
              <a:rPr lang="en-AU" dirty="0" err="1" smtClean="0"/>
              <a:t>Bluebarricade</a:t>
            </a:r>
            <a:r>
              <a:rPr lang="en-AU" dirty="0" smtClean="0"/>
              <a:t> </a:t>
            </a:r>
            <a:r>
              <a:rPr lang="en-AU" dirty="0" err="1" smtClean="0"/>
              <a:t>Blockchain</a:t>
            </a:r>
            <a:r>
              <a:rPr lang="en-AU" dirty="0" smtClean="0"/>
              <a:t> Configuration</a:t>
            </a:r>
            <a:endParaRPr lang="en-US" dirty="0"/>
          </a:p>
        </p:txBody>
      </p:sp>
      <p:sp>
        <p:nvSpPr>
          <p:cNvPr id="7" name="Rectangle 6"/>
          <p:cNvSpPr/>
          <p:nvPr/>
        </p:nvSpPr>
        <p:spPr>
          <a:xfrm>
            <a:off x="295369" y="2832416"/>
            <a:ext cx="7324631" cy="3577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2" name="Picture 11"/>
          <p:cNvPicPr>
            <a:picLocks noChangeAspect="1"/>
          </p:cNvPicPr>
          <p:nvPr/>
        </p:nvPicPr>
        <p:blipFill>
          <a:blip r:embed="rId2"/>
          <a:stretch>
            <a:fillRect/>
          </a:stretch>
        </p:blipFill>
        <p:spPr>
          <a:xfrm>
            <a:off x="288059" y="1200871"/>
            <a:ext cx="1714500" cy="1057275"/>
          </a:xfrm>
          <a:prstGeom prst="rect">
            <a:avLst/>
          </a:prstGeom>
        </p:spPr>
      </p:pic>
      <p:sp>
        <p:nvSpPr>
          <p:cNvPr id="29" name="Rectangle 28"/>
          <p:cNvSpPr/>
          <p:nvPr/>
        </p:nvSpPr>
        <p:spPr>
          <a:xfrm>
            <a:off x="295371" y="2795409"/>
            <a:ext cx="1554400" cy="369332"/>
          </a:xfrm>
          <a:prstGeom prst="rect">
            <a:avLst/>
          </a:prstGeom>
        </p:spPr>
        <p:txBody>
          <a:bodyPr wrap="none">
            <a:spAutoFit/>
          </a:bodyPr>
          <a:lstStyle/>
          <a:p>
            <a:pPr algn="ctr"/>
            <a:r>
              <a:rPr lang="en-AU" dirty="0" smtClean="0">
                <a:solidFill>
                  <a:schemeClr val="accent6"/>
                </a:solidFill>
              </a:rPr>
              <a:t>Org-</a:t>
            </a:r>
            <a:r>
              <a:rPr lang="en-AU" dirty="0" err="1" smtClean="0">
                <a:solidFill>
                  <a:schemeClr val="accent6"/>
                </a:solidFill>
              </a:rPr>
              <a:t>Greenbay</a:t>
            </a:r>
            <a:r>
              <a:rPr lang="en-AU" dirty="0" smtClean="0">
                <a:solidFill>
                  <a:schemeClr val="accent6"/>
                </a:solidFill>
              </a:rPr>
              <a:t> </a:t>
            </a:r>
            <a:endParaRPr lang="en-US" dirty="0">
              <a:solidFill>
                <a:schemeClr val="accent6"/>
              </a:solidFill>
            </a:endParaRPr>
          </a:p>
        </p:txBody>
      </p:sp>
      <p:sp>
        <p:nvSpPr>
          <p:cNvPr id="71" name="Rectangle 70"/>
          <p:cNvSpPr/>
          <p:nvPr/>
        </p:nvSpPr>
        <p:spPr>
          <a:xfrm>
            <a:off x="674829" y="3201748"/>
            <a:ext cx="6565710" cy="2986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3"/>
          <a:stretch>
            <a:fillRect/>
          </a:stretch>
        </p:blipFill>
        <p:spPr>
          <a:xfrm>
            <a:off x="4197495" y="4709245"/>
            <a:ext cx="638175" cy="295275"/>
          </a:xfrm>
          <a:prstGeom prst="rect">
            <a:avLst/>
          </a:prstGeom>
        </p:spPr>
      </p:pic>
      <p:pic>
        <p:nvPicPr>
          <p:cNvPr id="74" name="Picture 73"/>
          <p:cNvPicPr>
            <a:picLocks noChangeAspect="1"/>
          </p:cNvPicPr>
          <p:nvPr/>
        </p:nvPicPr>
        <p:blipFill>
          <a:blip r:embed="rId4"/>
          <a:stretch>
            <a:fillRect/>
          </a:stretch>
        </p:blipFill>
        <p:spPr>
          <a:xfrm>
            <a:off x="3118427" y="4726417"/>
            <a:ext cx="647700" cy="304800"/>
          </a:xfrm>
          <a:prstGeom prst="rect">
            <a:avLst/>
          </a:prstGeom>
        </p:spPr>
      </p:pic>
      <p:pic>
        <p:nvPicPr>
          <p:cNvPr id="75" name="Picture 74"/>
          <p:cNvPicPr>
            <a:picLocks noChangeAspect="1"/>
          </p:cNvPicPr>
          <p:nvPr/>
        </p:nvPicPr>
        <p:blipFill>
          <a:blip r:embed="rId5"/>
          <a:stretch>
            <a:fillRect/>
          </a:stretch>
        </p:blipFill>
        <p:spPr>
          <a:xfrm>
            <a:off x="1688234" y="5309351"/>
            <a:ext cx="628650" cy="285750"/>
          </a:xfrm>
          <a:prstGeom prst="rect">
            <a:avLst/>
          </a:prstGeom>
        </p:spPr>
      </p:pic>
      <p:pic>
        <p:nvPicPr>
          <p:cNvPr id="76" name="Picture 75"/>
          <p:cNvPicPr>
            <a:picLocks noChangeAspect="1"/>
          </p:cNvPicPr>
          <p:nvPr/>
        </p:nvPicPr>
        <p:blipFill>
          <a:blip r:embed="rId5"/>
          <a:stretch>
            <a:fillRect/>
          </a:stretch>
        </p:blipFill>
        <p:spPr>
          <a:xfrm>
            <a:off x="1597457" y="4077740"/>
            <a:ext cx="628650" cy="285750"/>
          </a:xfrm>
          <a:prstGeom prst="rect">
            <a:avLst/>
          </a:prstGeom>
        </p:spPr>
      </p:pic>
      <p:pic>
        <p:nvPicPr>
          <p:cNvPr id="77" name="Picture 76"/>
          <p:cNvPicPr>
            <a:picLocks noChangeAspect="1"/>
          </p:cNvPicPr>
          <p:nvPr/>
        </p:nvPicPr>
        <p:blipFill>
          <a:blip r:embed="rId6"/>
          <a:stretch>
            <a:fillRect/>
          </a:stretch>
        </p:blipFill>
        <p:spPr>
          <a:xfrm>
            <a:off x="3243742" y="3715790"/>
            <a:ext cx="1495425" cy="361950"/>
          </a:xfrm>
          <a:prstGeom prst="rect">
            <a:avLst/>
          </a:prstGeom>
        </p:spPr>
      </p:pic>
      <p:cxnSp>
        <p:nvCxnSpPr>
          <p:cNvPr id="78" name="Straight Arrow Connector 77"/>
          <p:cNvCxnSpPr/>
          <p:nvPr/>
        </p:nvCxnSpPr>
        <p:spPr>
          <a:xfrm>
            <a:off x="3442277" y="4095293"/>
            <a:ext cx="0" cy="540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2437055" y="4363490"/>
            <a:ext cx="610945" cy="40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2437055" y="5012700"/>
            <a:ext cx="610945" cy="40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553219" y="3342871"/>
            <a:ext cx="1469784" cy="24427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smtClean="0">
                <a:solidFill>
                  <a:schemeClr val="tx1"/>
                </a:solidFill>
              </a:rPr>
              <a:t>chaincode</a:t>
            </a:r>
            <a:endParaRPr lang="en-US" sz="1400" dirty="0">
              <a:solidFill>
                <a:schemeClr val="tx1"/>
              </a:solidFill>
            </a:endParaRPr>
          </a:p>
        </p:txBody>
      </p:sp>
      <p:cxnSp>
        <p:nvCxnSpPr>
          <p:cNvPr id="83" name="Straight Arrow Connector 82"/>
          <p:cNvCxnSpPr/>
          <p:nvPr/>
        </p:nvCxnSpPr>
        <p:spPr>
          <a:xfrm flipH="1">
            <a:off x="4835670" y="3896765"/>
            <a:ext cx="621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870089" y="4903937"/>
            <a:ext cx="58662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4870089" y="4764983"/>
            <a:ext cx="586627" cy="79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674829" y="3242422"/>
            <a:ext cx="2783712" cy="369332"/>
          </a:xfrm>
          <a:prstGeom prst="rect">
            <a:avLst/>
          </a:prstGeom>
        </p:spPr>
        <p:txBody>
          <a:bodyPr wrap="none">
            <a:spAutoFit/>
          </a:bodyPr>
          <a:lstStyle/>
          <a:p>
            <a:pPr algn="ctr"/>
            <a:r>
              <a:rPr lang="en-AU" dirty="0" smtClean="0">
                <a:solidFill>
                  <a:schemeClr val="accent6"/>
                </a:solidFill>
              </a:rPr>
              <a:t>Channel-</a:t>
            </a:r>
            <a:r>
              <a:rPr lang="en-AU" dirty="0" err="1" smtClean="0">
                <a:solidFill>
                  <a:schemeClr val="accent6"/>
                </a:solidFill>
              </a:rPr>
              <a:t>Greenbay</a:t>
            </a:r>
            <a:r>
              <a:rPr lang="en-AU" dirty="0" smtClean="0">
                <a:solidFill>
                  <a:schemeClr val="accent6"/>
                </a:solidFill>
              </a:rPr>
              <a:t>-network</a:t>
            </a:r>
            <a:endParaRPr lang="en-US" dirty="0">
              <a:solidFill>
                <a:schemeClr val="accent6"/>
              </a:solidFill>
            </a:endParaRPr>
          </a:p>
        </p:txBody>
      </p:sp>
      <p:sp>
        <p:nvSpPr>
          <p:cNvPr id="87" name="Rectangle 86"/>
          <p:cNvSpPr/>
          <p:nvPr/>
        </p:nvSpPr>
        <p:spPr>
          <a:xfrm>
            <a:off x="8020767" y="2832416"/>
            <a:ext cx="3933063" cy="3577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88" name="Rectangle 87"/>
          <p:cNvSpPr/>
          <p:nvPr/>
        </p:nvSpPr>
        <p:spPr>
          <a:xfrm>
            <a:off x="8090867" y="2924210"/>
            <a:ext cx="1152944" cy="369332"/>
          </a:xfrm>
          <a:prstGeom prst="rect">
            <a:avLst/>
          </a:prstGeom>
        </p:spPr>
        <p:txBody>
          <a:bodyPr wrap="none">
            <a:spAutoFit/>
          </a:bodyPr>
          <a:lstStyle/>
          <a:p>
            <a:pPr algn="ctr"/>
            <a:r>
              <a:rPr lang="en-AU" dirty="0" smtClean="0">
                <a:solidFill>
                  <a:schemeClr val="accent6"/>
                </a:solidFill>
              </a:rPr>
              <a:t>Org-Music</a:t>
            </a:r>
            <a:endParaRPr lang="en-US" dirty="0">
              <a:solidFill>
                <a:schemeClr val="accent6"/>
              </a:solidFill>
            </a:endParaRPr>
          </a:p>
        </p:txBody>
      </p:sp>
      <p:sp>
        <p:nvSpPr>
          <p:cNvPr id="89" name="Rectangle 88"/>
          <p:cNvSpPr/>
          <p:nvPr/>
        </p:nvSpPr>
        <p:spPr>
          <a:xfrm>
            <a:off x="8090480" y="3342871"/>
            <a:ext cx="3777382" cy="2986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0" name="Rectangle 89"/>
          <p:cNvSpPr/>
          <p:nvPr/>
        </p:nvSpPr>
        <p:spPr>
          <a:xfrm>
            <a:off x="8241192" y="3385336"/>
            <a:ext cx="2435154" cy="369332"/>
          </a:xfrm>
          <a:prstGeom prst="rect">
            <a:avLst/>
          </a:prstGeom>
        </p:spPr>
        <p:txBody>
          <a:bodyPr wrap="none">
            <a:spAutoFit/>
          </a:bodyPr>
          <a:lstStyle/>
          <a:p>
            <a:pPr algn="ctr"/>
            <a:r>
              <a:rPr lang="en-AU" dirty="0" smtClean="0">
                <a:solidFill>
                  <a:schemeClr val="accent6"/>
                </a:solidFill>
              </a:rPr>
              <a:t>Channel-Music-network</a:t>
            </a:r>
            <a:endParaRPr lang="en-US" dirty="0">
              <a:solidFill>
                <a:schemeClr val="accent6"/>
              </a:solidFill>
            </a:endParaRPr>
          </a:p>
        </p:txBody>
      </p:sp>
      <p:sp>
        <p:nvSpPr>
          <p:cNvPr id="91" name="Rectangle 90"/>
          <p:cNvSpPr/>
          <p:nvPr/>
        </p:nvSpPr>
        <p:spPr>
          <a:xfrm>
            <a:off x="9743934" y="4355302"/>
            <a:ext cx="538930" cy="707886"/>
          </a:xfrm>
          <a:prstGeom prst="rect">
            <a:avLst/>
          </a:prstGeom>
        </p:spPr>
        <p:txBody>
          <a:bodyPr wrap="none">
            <a:spAutoFit/>
          </a:bodyPr>
          <a:lstStyle/>
          <a:p>
            <a:pPr algn="ctr"/>
            <a:r>
              <a:rPr lang="en-AU" sz="4000" dirty="0" smtClean="0">
                <a:solidFill>
                  <a:schemeClr val="accent6"/>
                </a:solidFill>
              </a:rPr>
              <a:t>…</a:t>
            </a:r>
            <a:endParaRPr lang="en-US" sz="4000" dirty="0">
              <a:solidFill>
                <a:schemeClr val="accent6"/>
              </a:solidFill>
            </a:endParaRPr>
          </a:p>
        </p:txBody>
      </p:sp>
      <p:sp>
        <p:nvSpPr>
          <p:cNvPr id="2" name="Rectangle 1"/>
          <p:cNvSpPr/>
          <p:nvPr/>
        </p:nvSpPr>
        <p:spPr>
          <a:xfrm>
            <a:off x="5209309" y="1200871"/>
            <a:ext cx="2410691" cy="803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clients</a:t>
            </a:r>
            <a:endParaRPr lang="en-US" dirty="0"/>
          </a:p>
        </p:txBody>
      </p:sp>
      <p:cxnSp>
        <p:nvCxnSpPr>
          <p:cNvPr id="4" name="Straight Arrow Connector 3"/>
          <p:cNvCxnSpPr/>
          <p:nvPr/>
        </p:nvCxnSpPr>
        <p:spPr>
          <a:xfrm flipH="1">
            <a:off x="5837382" y="2096655"/>
            <a:ext cx="9236" cy="119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816437" y="2096655"/>
            <a:ext cx="9236" cy="1164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48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26496" y="288292"/>
            <a:ext cx="4946029" cy="400110"/>
          </a:xfrm>
          <a:prstGeom prst="rect">
            <a:avLst/>
          </a:prstGeom>
          <a:noFill/>
        </p:spPr>
        <p:txBody>
          <a:bodyPr wrap="square" rtlCol="0">
            <a:spAutoFit/>
          </a:bodyPr>
          <a:lstStyle/>
          <a:p>
            <a:r>
              <a:rPr lang="en-AU" sz="2000" dirty="0"/>
              <a:t> </a:t>
            </a:r>
            <a:r>
              <a:rPr lang="en-AU" sz="2000" dirty="0" err="1"/>
              <a:t>Bluebarricade</a:t>
            </a:r>
            <a:r>
              <a:rPr lang="en-AU" sz="2000" dirty="0"/>
              <a:t> </a:t>
            </a:r>
            <a:r>
              <a:rPr lang="en-AU" sz="2000" dirty="0" err="1"/>
              <a:t>Blockchain</a:t>
            </a:r>
            <a:r>
              <a:rPr lang="en-AU" sz="2000" dirty="0"/>
              <a:t> </a:t>
            </a:r>
            <a:r>
              <a:rPr lang="en-AU" sz="2000" dirty="0" smtClean="0"/>
              <a:t>POC Configuration</a:t>
            </a:r>
            <a:endParaRPr lang="en-US" sz="2000" dirty="0"/>
          </a:p>
        </p:txBody>
      </p:sp>
      <p:sp>
        <p:nvSpPr>
          <p:cNvPr id="23" name="Rectangle 22"/>
          <p:cNvSpPr/>
          <p:nvPr/>
        </p:nvSpPr>
        <p:spPr>
          <a:xfrm>
            <a:off x="487005" y="1072634"/>
            <a:ext cx="3405099" cy="307777"/>
          </a:xfrm>
          <a:prstGeom prst="rect">
            <a:avLst/>
          </a:prstGeom>
        </p:spPr>
        <p:txBody>
          <a:bodyPr wrap="none">
            <a:spAutoFit/>
          </a:bodyPr>
          <a:lstStyle/>
          <a:p>
            <a:pPr marL="285750" indent="-285750">
              <a:buFont typeface="Wingdings" panose="05000000000000000000" pitchFamily="2" charset="2"/>
              <a:buChar char="Ø"/>
            </a:pPr>
            <a:r>
              <a:rPr lang="en-US" sz="1400" b="1" dirty="0" err="1" smtClean="0">
                <a:solidFill>
                  <a:srgbClr val="010101"/>
                </a:solidFill>
                <a:latin typeface="Lato"/>
              </a:rPr>
              <a:t>Blockchain</a:t>
            </a:r>
            <a:r>
              <a:rPr lang="en-US" sz="1400" b="1" dirty="0" smtClean="0">
                <a:solidFill>
                  <a:srgbClr val="010101"/>
                </a:solidFill>
                <a:latin typeface="Lato"/>
              </a:rPr>
              <a:t> Network Configuration</a:t>
            </a:r>
            <a:endParaRPr lang="en-US" sz="1400" dirty="0"/>
          </a:p>
        </p:txBody>
      </p:sp>
      <p:sp>
        <p:nvSpPr>
          <p:cNvPr id="24" name="Rectangle 23"/>
          <p:cNvSpPr/>
          <p:nvPr/>
        </p:nvSpPr>
        <p:spPr>
          <a:xfrm>
            <a:off x="6405949" y="1061264"/>
            <a:ext cx="2440092" cy="307777"/>
          </a:xfrm>
          <a:prstGeom prst="rect">
            <a:avLst/>
          </a:prstGeom>
        </p:spPr>
        <p:txBody>
          <a:bodyPr wrap="none">
            <a:spAutoFit/>
          </a:bodyPr>
          <a:lstStyle/>
          <a:p>
            <a:pPr marL="285750" indent="-285750">
              <a:buFont typeface="Wingdings" panose="05000000000000000000" pitchFamily="2" charset="2"/>
              <a:buChar char="Ø"/>
            </a:pPr>
            <a:r>
              <a:rPr lang="en-US" sz="1400" b="1" dirty="0" err="1" smtClean="0">
                <a:solidFill>
                  <a:srgbClr val="010101"/>
                </a:solidFill>
                <a:latin typeface="Lato"/>
              </a:rPr>
              <a:t>Blockchain</a:t>
            </a:r>
            <a:r>
              <a:rPr lang="en-US" sz="1400" b="1" dirty="0" smtClean="0">
                <a:solidFill>
                  <a:srgbClr val="010101"/>
                </a:solidFill>
                <a:latin typeface="Lato"/>
              </a:rPr>
              <a:t> </a:t>
            </a:r>
            <a:r>
              <a:rPr lang="en-US" sz="1400" b="1" dirty="0" err="1" smtClean="0">
                <a:solidFill>
                  <a:srgbClr val="010101"/>
                </a:solidFill>
                <a:latin typeface="Lato"/>
              </a:rPr>
              <a:t>Chaincode</a:t>
            </a:r>
            <a:r>
              <a:rPr lang="en-US" sz="1400" b="1" dirty="0" smtClean="0">
                <a:solidFill>
                  <a:srgbClr val="010101"/>
                </a:solidFill>
                <a:latin typeface="Lato"/>
              </a:rPr>
              <a:t> </a:t>
            </a:r>
            <a:endParaRPr lang="en-US" sz="1400" dirty="0"/>
          </a:p>
        </p:txBody>
      </p:sp>
      <p:sp>
        <p:nvSpPr>
          <p:cNvPr id="25" name="Rectangle 24"/>
          <p:cNvSpPr/>
          <p:nvPr/>
        </p:nvSpPr>
        <p:spPr>
          <a:xfrm>
            <a:off x="6393604" y="2282113"/>
            <a:ext cx="2378921" cy="307777"/>
          </a:xfrm>
          <a:prstGeom prst="rect">
            <a:avLst/>
          </a:prstGeom>
        </p:spPr>
        <p:txBody>
          <a:bodyPr wrap="none">
            <a:spAutoFit/>
          </a:bodyPr>
          <a:lstStyle/>
          <a:p>
            <a:pPr marL="285750" indent="-285750">
              <a:buFont typeface="Wingdings" panose="05000000000000000000" pitchFamily="2" charset="2"/>
              <a:buChar char="Ø"/>
            </a:pPr>
            <a:r>
              <a:rPr lang="en-US" sz="1400" b="1" dirty="0" err="1" smtClean="0">
                <a:solidFill>
                  <a:srgbClr val="010101"/>
                </a:solidFill>
                <a:latin typeface="Lato"/>
              </a:rPr>
              <a:t>Blockchain</a:t>
            </a:r>
            <a:r>
              <a:rPr lang="en-US" sz="1400" b="1" dirty="0" smtClean="0">
                <a:solidFill>
                  <a:srgbClr val="010101"/>
                </a:solidFill>
                <a:latin typeface="Lato"/>
              </a:rPr>
              <a:t> API Server</a:t>
            </a:r>
            <a:endParaRPr lang="en-US" sz="1400" dirty="0"/>
          </a:p>
        </p:txBody>
      </p:sp>
      <p:sp>
        <p:nvSpPr>
          <p:cNvPr id="26" name="Rectangle 25"/>
          <p:cNvSpPr/>
          <p:nvPr/>
        </p:nvSpPr>
        <p:spPr>
          <a:xfrm>
            <a:off x="784923" y="1961260"/>
            <a:ext cx="3032048" cy="307777"/>
          </a:xfrm>
          <a:prstGeom prst="rect">
            <a:avLst/>
          </a:prstGeom>
        </p:spPr>
        <p:txBody>
          <a:bodyPr wrap="none">
            <a:spAutoFit/>
          </a:bodyPr>
          <a:lstStyle/>
          <a:p>
            <a:pPr marL="285750" indent="-285750">
              <a:buFont typeface="Arial" panose="020B0604020202020204" pitchFamily="34" charset="0"/>
              <a:buChar char="•"/>
            </a:pPr>
            <a:r>
              <a:rPr lang="en-US" sz="1400" b="1" dirty="0"/>
              <a:t>Certificate Authority configuration</a:t>
            </a:r>
            <a:endParaRPr lang="en-US" sz="1400" dirty="0"/>
          </a:p>
        </p:txBody>
      </p:sp>
      <p:sp>
        <p:nvSpPr>
          <p:cNvPr id="27" name="Rectangle 26"/>
          <p:cNvSpPr/>
          <p:nvPr/>
        </p:nvSpPr>
        <p:spPr>
          <a:xfrm>
            <a:off x="1077555" y="2388113"/>
            <a:ext cx="3527184" cy="307777"/>
          </a:xfrm>
          <a:prstGeom prst="rect">
            <a:avLst/>
          </a:prstGeom>
        </p:spPr>
        <p:txBody>
          <a:bodyPr wrap="none">
            <a:spAutoFit/>
          </a:bodyPr>
          <a:lstStyle/>
          <a:p>
            <a:r>
              <a:rPr lang="en-US" sz="1400" dirty="0" smtClean="0"/>
              <a:t>We are using </a:t>
            </a:r>
            <a:r>
              <a:rPr lang="en-US" sz="1400" b="1" dirty="0" smtClean="0"/>
              <a:t>a single CA</a:t>
            </a:r>
            <a:r>
              <a:rPr lang="en-US" sz="1400" dirty="0" smtClean="0"/>
              <a:t> for </a:t>
            </a:r>
            <a:r>
              <a:rPr lang="en-US" sz="1400" dirty="0" err="1" smtClean="0"/>
              <a:t>poc</a:t>
            </a:r>
            <a:r>
              <a:rPr lang="en-US" sz="1400" dirty="0" smtClean="0"/>
              <a:t> configuration</a:t>
            </a:r>
            <a:endParaRPr lang="en-US" sz="1400" dirty="0"/>
          </a:p>
        </p:txBody>
      </p:sp>
      <p:sp>
        <p:nvSpPr>
          <p:cNvPr id="28" name="Rectangle 27"/>
          <p:cNvSpPr/>
          <p:nvPr/>
        </p:nvSpPr>
        <p:spPr>
          <a:xfrm>
            <a:off x="784923" y="2778578"/>
            <a:ext cx="1563377" cy="307777"/>
          </a:xfrm>
          <a:prstGeom prst="rect">
            <a:avLst/>
          </a:prstGeom>
        </p:spPr>
        <p:txBody>
          <a:bodyPr wrap="none">
            <a:spAutoFit/>
          </a:bodyPr>
          <a:lstStyle/>
          <a:p>
            <a:pPr marL="285750" indent="-285750">
              <a:buFont typeface="Arial" panose="020B0604020202020204" pitchFamily="34" charset="0"/>
              <a:buChar char="•"/>
            </a:pPr>
            <a:r>
              <a:rPr lang="en-US" sz="1400" b="1" dirty="0" err="1" smtClean="0"/>
              <a:t>Datebase</a:t>
            </a:r>
            <a:r>
              <a:rPr lang="en-US" sz="1400" b="1" dirty="0"/>
              <a:t> </a:t>
            </a:r>
            <a:r>
              <a:rPr lang="en-US" sz="1400" b="1" dirty="0" smtClean="0"/>
              <a:t>Type</a:t>
            </a:r>
            <a:endParaRPr lang="en-US" sz="1400" dirty="0"/>
          </a:p>
        </p:txBody>
      </p:sp>
      <p:sp>
        <p:nvSpPr>
          <p:cNvPr id="29" name="Rectangle 28"/>
          <p:cNvSpPr/>
          <p:nvPr/>
        </p:nvSpPr>
        <p:spPr>
          <a:xfrm>
            <a:off x="1096605" y="3175196"/>
            <a:ext cx="3837269" cy="307777"/>
          </a:xfrm>
          <a:prstGeom prst="rect">
            <a:avLst/>
          </a:prstGeom>
        </p:spPr>
        <p:txBody>
          <a:bodyPr wrap="none">
            <a:spAutoFit/>
          </a:bodyPr>
          <a:lstStyle/>
          <a:p>
            <a:r>
              <a:rPr lang="en-US" sz="1400" dirty="0" smtClean="0"/>
              <a:t>We are using </a:t>
            </a:r>
            <a:r>
              <a:rPr lang="en-US" sz="1400" b="1" dirty="0" err="1" smtClean="0"/>
              <a:t>couchDB</a:t>
            </a:r>
            <a:r>
              <a:rPr lang="en-US" sz="1400" b="1" dirty="0" smtClean="0"/>
              <a:t> 0.18</a:t>
            </a:r>
            <a:r>
              <a:rPr lang="en-US" sz="1400" dirty="0" smtClean="0"/>
              <a:t>  for </a:t>
            </a:r>
            <a:r>
              <a:rPr lang="en-US" sz="1400" dirty="0" err="1" smtClean="0"/>
              <a:t>poc</a:t>
            </a:r>
            <a:r>
              <a:rPr lang="en-US" sz="1400" dirty="0" smtClean="0"/>
              <a:t> configuration.</a:t>
            </a:r>
            <a:endParaRPr lang="en-US" sz="1400" dirty="0"/>
          </a:p>
        </p:txBody>
      </p:sp>
      <p:sp>
        <p:nvSpPr>
          <p:cNvPr id="31" name="Rectangle 30"/>
          <p:cNvSpPr/>
          <p:nvPr/>
        </p:nvSpPr>
        <p:spPr>
          <a:xfrm>
            <a:off x="784923" y="3594236"/>
            <a:ext cx="1852880" cy="307777"/>
          </a:xfrm>
          <a:prstGeom prst="rect">
            <a:avLst/>
          </a:prstGeom>
        </p:spPr>
        <p:txBody>
          <a:bodyPr wrap="none">
            <a:spAutoFit/>
          </a:bodyPr>
          <a:lstStyle/>
          <a:p>
            <a:pPr marL="285750" indent="-285750">
              <a:buFont typeface="Arial" panose="020B0604020202020204" pitchFamily="34" charset="0"/>
              <a:buChar char="•"/>
            </a:pPr>
            <a:r>
              <a:rPr lang="en-US" sz="1400" b="1" dirty="0" smtClean="0"/>
              <a:t>Orgs and Channels</a:t>
            </a:r>
            <a:endParaRPr lang="en-US" sz="1400" dirty="0"/>
          </a:p>
        </p:txBody>
      </p:sp>
      <p:sp>
        <p:nvSpPr>
          <p:cNvPr id="35" name="Rectangle 34"/>
          <p:cNvSpPr/>
          <p:nvPr/>
        </p:nvSpPr>
        <p:spPr>
          <a:xfrm>
            <a:off x="784923" y="1477274"/>
            <a:ext cx="2954463" cy="307777"/>
          </a:xfrm>
          <a:prstGeom prst="rect">
            <a:avLst/>
          </a:prstGeom>
        </p:spPr>
        <p:txBody>
          <a:bodyPr wrap="none">
            <a:spAutoFit/>
          </a:bodyPr>
          <a:lstStyle/>
          <a:p>
            <a:pPr marL="285750" indent="-285750">
              <a:buFont typeface="Arial" panose="020B0604020202020204" pitchFamily="34" charset="0"/>
              <a:buChar char="•"/>
            </a:pPr>
            <a:r>
              <a:rPr lang="en-US" sz="1400" b="1" dirty="0" smtClean="0"/>
              <a:t>Version - </a:t>
            </a:r>
            <a:r>
              <a:rPr lang="en-US" sz="1400" b="1" dirty="0" err="1" smtClean="0"/>
              <a:t>Hyperledger</a:t>
            </a:r>
            <a:r>
              <a:rPr lang="en-US" sz="1400" b="1" dirty="0" smtClean="0"/>
              <a:t> fabric 1.4.3</a:t>
            </a:r>
            <a:endParaRPr lang="en-US" sz="1400" dirty="0"/>
          </a:p>
        </p:txBody>
      </p:sp>
      <p:sp>
        <p:nvSpPr>
          <p:cNvPr id="36" name="Rectangle 35"/>
          <p:cNvSpPr/>
          <p:nvPr/>
        </p:nvSpPr>
        <p:spPr>
          <a:xfrm>
            <a:off x="794448" y="4460462"/>
            <a:ext cx="1695721" cy="307777"/>
          </a:xfrm>
          <a:prstGeom prst="rect">
            <a:avLst/>
          </a:prstGeom>
        </p:spPr>
        <p:txBody>
          <a:bodyPr wrap="none">
            <a:spAutoFit/>
          </a:bodyPr>
          <a:lstStyle/>
          <a:p>
            <a:pPr marL="285750" indent="-285750">
              <a:buFont typeface="Arial" panose="020B0604020202020204" pitchFamily="34" charset="0"/>
              <a:buChar char="•"/>
            </a:pPr>
            <a:r>
              <a:rPr lang="en-US" sz="1400" b="1" dirty="0" smtClean="0"/>
              <a:t>Ordering service</a:t>
            </a:r>
            <a:endParaRPr lang="en-US" sz="1400" dirty="0"/>
          </a:p>
        </p:txBody>
      </p:sp>
      <p:sp>
        <p:nvSpPr>
          <p:cNvPr id="37" name="Rectangle 36"/>
          <p:cNvSpPr/>
          <p:nvPr/>
        </p:nvSpPr>
        <p:spPr>
          <a:xfrm>
            <a:off x="1125180" y="3978021"/>
            <a:ext cx="8092408" cy="307777"/>
          </a:xfrm>
          <a:prstGeom prst="rect">
            <a:avLst/>
          </a:prstGeom>
        </p:spPr>
        <p:txBody>
          <a:bodyPr wrap="none">
            <a:spAutoFit/>
          </a:bodyPr>
          <a:lstStyle/>
          <a:p>
            <a:r>
              <a:rPr lang="en-US" sz="1400" dirty="0" smtClean="0"/>
              <a:t>We are using only one org and one channel called </a:t>
            </a:r>
            <a:r>
              <a:rPr lang="en-US" sz="1400" dirty="0" err="1" smtClean="0"/>
              <a:t>greenbay</a:t>
            </a:r>
            <a:r>
              <a:rPr lang="en-US" sz="1400" dirty="0" smtClean="0"/>
              <a:t>-org and </a:t>
            </a:r>
            <a:r>
              <a:rPr lang="en-US" sz="1400" dirty="0" err="1" smtClean="0"/>
              <a:t>greenbay</a:t>
            </a:r>
            <a:r>
              <a:rPr lang="en-US" sz="1400" dirty="0" smtClean="0"/>
              <a:t>-channel for </a:t>
            </a:r>
            <a:r>
              <a:rPr lang="en-US" sz="1400" dirty="0" err="1" smtClean="0"/>
              <a:t>poc</a:t>
            </a:r>
            <a:r>
              <a:rPr lang="en-US" sz="1400" dirty="0" smtClean="0"/>
              <a:t> configuration.</a:t>
            </a:r>
            <a:endParaRPr lang="en-US" sz="1400" dirty="0"/>
          </a:p>
        </p:txBody>
      </p:sp>
      <p:sp>
        <p:nvSpPr>
          <p:cNvPr id="38" name="Rectangle 37"/>
          <p:cNvSpPr/>
          <p:nvPr/>
        </p:nvSpPr>
        <p:spPr>
          <a:xfrm>
            <a:off x="1125180" y="4855019"/>
            <a:ext cx="2854692" cy="307777"/>
          </a:xfrm>
          <a:prstGeom prst="rect">
            <a:avLst/>
          </a:prstGeom>
        </p:spPr>
        <p:txBody>
          <a:bodyPr wrap="none">
            <a:spAutoFit/>
          </a:bodyPr>
          <a:lstStyle/>
          <a:p>
            <a:r>
              <a:rPr lang="en-US" sz="1400" dirty="0" smtClean="0"/>
              <a:t>Currently we are using </a:t>
            </a:r>
            <a:r>
              <a:rPr lang="en-US" sz="1400" b="1" dirty="0" smtClean="0"/>
              <a:t>Solo</a:t>
            </a:r>
            <a:r>
              <a:rPr lang="en-US" sz="1400" dirty="0" smtClean="0"/>
              <a:t> for </a:t>
            </a:r>
            <a:r>
              <a:rPr lang="en-US" sz="1400" dirty="0" err="1" smtClean="0"/>
              <a:t>poc</a:t>
            </a:r>
            <a:r>
              <a:rPr lang="en-US" sz="1400" dirty="0" smtClean="0"/>
              <a:t>. </a:t>
            </a:r>
            <a:endParaRPr lang="en-US" sz="1400" dirty="0"/>
          </a:p>
        </p:txBody>
      </p:sp>
      <p:sp>
        <p:nvSpPr>
          <p:cNvPr id="40" name="Rectangle 39"/>
          <p:cNvSpPr/>
          <p:nvPr/>
        </p:nvSpPr>
        <p:spPr>
          <a:xfrm>
            <a:off x="6767855" y="2757172"/>
            <a:ext cx="3063467" cy="307777"/>
          </a:xfrm>
          <a:prstGeom prst="rect">
            <a:avLst/>
          </a:prstGeom>
        </p:spPr>
        <p:txBody>
          <a:bodyPr wrap="none">
            <a:spAutoFit/>
          </a:bodyPr>
          <a:lstStyle/>
          <a:p>
            <a:pPr marL="285750" indent="-285750">
              <a:buFont typeface="Arial" panose="020B0604020202020204" pitchFamily="34" charset="0"/>
              <a:buChar char="•"/>
            </a:pPr>
            <a:r>
              <a:rPr lang="en-US" sz="1400" b="1" dirty="0" err="1" smtClean="0"/>
              <a:t>Hyperledger</a:t>
            </a:r>
            <a:r>
              <a:rPr lang="en-US" sz="1400" b="1" dirty="0" smtClean="0"/>
              <a:t> Composer Rest Server</a:t>
            </a:r>
            <a:endParaRPr lang="en-US" sz="1400" dirty="0"/>
          </a:p>
        </p:txBody>
      </p:sp>
      <p:sp>
        <p:nvSpPr>
          <p:cNvPr id="41" name="Rectangular Callout 40"/>
          <p:cNvSpPr/>
          <p:nvPr/>
        </p:nvSpPr>
        <p:spPr>
          <a:xfrm>
            <a:off x="9217588" y="6004460"/>
            <a:ext cx="2706792" cy="743527"/>
          </a:xfrm>
          <a:prstGeom prst="wedge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We are upgrading </a:t>
            </a:r>
            <a:r>
              <a:rPr lang="en-US" sz="1200" dirty="0" err="1" smtClean="0"/>
              <a:t>blockchain</a:t>
            </a:r>
            <a:r>
              <a:rPr lang="en-US" sz="1200" dirty="0" smtClean="0"/>
              <a:t> without </a:t>
            </a:r>
            <a:r>
              <a:rPr lang="en-US" sz="1200" dirty="0" err="1" smtClean="0"/>
              <a:t>hyperledger</a:t>
            </a:r>
            <a:r>
              <a:rPr lang="en-US" sz="1200" dirty="0" smtClean="0"/>
              <a:t> composer</a:t>
            </a:r>
          </a:p>
          <a:p>
            <a:pPr algn="ctr"/>
            <a:r>
              <a:rPr lang="en-US" sz="1200" dirty="0" smtClean="0"/>
              <a:t>Because </a:t>
            </a:r>
            <a:r>
              <a:rPr lang="en-US" sz="1200" dirty="0" err="1" smtClean="0"/>
              <a:t>Hyperledger</a:t>
            </a:r>
            <a:r>
              <a:rPr lang="en-US" sz="1200" dirty="0" smtClean="0"/>
              <a:t> composer is  deprecated.</a:t>
            </a:r>
            <a:endParaRPr lang="en-US" sz="1200" dirty="0"/>
          </a:p>
        </p:txBody>
      </p:sp>
      <p:sp>
        <p:nvSpPr>
          <p:cNvPr id="42" name="Rectangle 41"/>
          <p:cNvSpPr/>
          <p:nvPr/>
        </p:nvSpPr>
        <p:spPr>
          <a:xfrm>
            <a:off x="6684552" y="1521339"/>
            <a:ext cx="4533485" cy="307777"/>
          </a:xfrm>
          <a:prstGeom prst="rect">
            <a:avLst/>
          </a:prstGeom>
        </p:spPr>
        <p:txBody>
          <a:bodyPr wrap="none">
            <a:spAutoFit/>
          </a:bodyPr>
          <a:lstStyle/>
          <a:p>
            <a:pPr marL="285750" indent="-285750">
              <a:buFont typeface="Arial" panose="020B0604020202020204" pitchFamily="34" charset="0"/>
              <a:buChar char="•"/>
            </a:pPr>
            <a:r>
              <a:rPr lang="en-US" sz="1400" b="1" dirty="0" err="1" smtClean="0"/>
              <a:t>Hyperledger</a:t>
            </a:r>
            <a:r>
              <a:rPr lang="en-US" sz="1400" b="1" dirty="0" smtClean="0"/>
              <a:t> Composer Modeling language / </a:t>
            </a:r>
            <a:r>
              <a:rPr lang="en-US" sz="1400" b="1" dirty="0" err="1" smtClean="0"/>
              <a:t>Javascript</a:t>
            </a:r>
            <a:endParaRPr lang="en-US" sz="1400" dirty="0"/>
          </a:p>
        </p:txBody>
      </p:sp>
      <p:sp>
        <p:nvSpPr>
          <p:cNvPr id="43" name="Rectangle 42"/>
          <p:cNvSpPr/>
          <p:nvPr/>
        </p:nvSpPr>
        <p:spPr>
          <a:xfrm>
            <a:off x="794448" y="5304993"/>
            <a:ext cx="880113" cy="307777"/>
          </a:xfrm>
          <a:prstGeom prst="rect">
            <a:avLst/>
          </a:prstGeom>
        </p:spPr>
        <p:txBody>
          <a:bodyPr wrap="none">
            <a:spAutoFit/>
          </a:bodyPr>
          <a:lstStyle/>
          <a:p>
            <a:pPr marL="285750" indent="-285750">
              <a:buFont typeface="Arial" panose="020B0604020202020204" pitchFamily="34" charset="0"/>
              <a:buChar char="•"/>
            </a:pPr>
            <a:r>
              <a:rPr lang="en-US" sz="1400" b="1" dirty="0" smtClean="0"/>
              <a:t>Peers</a:t>
            </a:r>
            <a:endParaRPr lang="en-US" sz="1400" dirty="0"/>
          </a:p>
        </p:txBody>
      </p:sp>
      <p:sp>
        <p:nvSpPr>
          <p:cNvPr id="44" name="Rectangle 43"/>
          <p:cNvSpPr/>
          <p:nvPr/>
        </p:nvSpPr>
        <p:spPr>
          <a:xfrm>
            <a:off x="1134705" y="5683149"/>
            <a:ext cx="3771866" cy="523220"/>
          </a:xfrm>
          <a:prstGeom prst="rect">
            <a:avLst/>
          </a:prstGeom>
        </p:spPr>
        <p:txBody>
          <a:bodyPr wrap="none">
            <a:spAutoFit/>
          </a:bodyPr>
          <a:lstStyle/>
          <a:p>
            <a:r>
              <a:rPr lang="en-US" sz="1400" dirty="0" smtClean="0"/>
              <a:t>2 general peers,  1 endorse peer,  1 ordering peer</a:t>
            </a:r>
          </a:p>
          <a:p>
            <a:r>
              <a:rPr lang="en-US" sz="1400" dirty="0" smtClean="0"/>
              <a:t>Hardware: HCL  s390 server,  </a:t>
            </a:r>
            <a:r>
              <a:rPr lang="en-US" sz="1400" dirty="0" err="1" smtClean="0"/>
              <a:t>cpu</a:t>
            </a:r>
            <a:endParaRPr lang="en-US" sz="1400" dirty="0"/>
          </a:p>
        </p:txBody>
      </p:sp>
    </p:spTree>
    <p:extLst>
      <p:ext uri="{BB962C8B-B14F-4D97-AF65-F5344CB8AC3E}">
        <p14:creationId xmlns:p14="http://schemas.microsoft.com/office/powerpoint/2010/main" val="315357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TextBox 54"/>
          <p:cNvSpPr txBox="1"/>
          <p:nvPr/>
        </p:nvSpPr>
        <p:spPr>
          <a:xfrm>
            <a:off x="306744" y="256689"/>
            <a:ext cx="4560820" cy="461665"/>
          </a:xfrm>
          <a:prstGeom prst="rect">
            <a:avLst/>
          </a:prstGeom>
          <a:noFill/>
        </p:spPr>
        <p:txBody>
          <a:bodyPr wrap="square" rtlCol="0">
            <a:spAutoFit/>
          </a:bodyPr>
          <a:lstStyle/>
          <a:p>
            <a:r>
              <a:rPr lang="en-US" sz="2400" dirty="0" smtClean="0"/>
              <a:t>GREENBAY CHAINCODE DESIGN</a:t>
            </a:r>
            <a:endParaRPr lang="en-US" sz="2400" dirty="0"/>
          </a:p>
        </p:txBody>
      </p:sp>
      <p:sp>
        <p:nvSpPr>
          <p:cNvPr id="57" name="TextBox 56"/>
          <p:cNvSpPr txBox="1"/>
          <p:nvPr/>
        </p:nvSpPr>
        <p:spPr>
          <a:xfrm>
            <a:off x="576910" y="815490"/>
            <a:ext cx="3256183"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t>Assets</a:t>
            </a:r>
          </a:p>
          <a:p>
            <a:pPr marL="457200" indent="-457200">
              <a:buFont typeface="Arial" panose="020B0604020202020204" pitchFamily="34" charset="0"/>
              <a:buChar char="•"/>
            </a:pPr>
            <a:endParaRPr lang="en-US" sz="2400" dirty="0" smtClean="0"/>
          </a:p>
          <a:p>
            <a:endParaRPr lang="en-US" sz="2400" dirty="0" smtClean="0"/>
          </a:p>
          <a:p>
            <a:endParaRPr lang="en-US" sz="2400" dirty="0" smtClean="0"/>
          </a:p>
          <a:p>
            <a:pPr marL="457200" indent="-457200">
              <a:buFont typeface="+mj-lt"/>
              <a:buAutoNum type="arabicPeriod"/>
            </a:pPr>
            <a:endParaRPr lang="en-US" sz="2400" dirty="0"/>
          </a:p>
        </p:txBody>
      </p:sp>
      <p:sp>
        <p:nvSpPr>
          <p:cNvPr id="2" name="Rectangle 1"/>
          <p:cNvSpPr/>
          <p:nvPr/>
        </p:nvSpPr>
        <p:spPr>
          <a:xfrm>
            <a:off x="1339273" y="1425001"/>
            <a:ext cx="6096000" cy="2031325"/>
          </a:xfrm>
          <a:prstGeom prst="rect">
            <a:avLst/>
          </a:prstGeom>
        </p:spPr>
        <p:txBody>
          <a:bodyPr>
            <a:spAutoFit/>
          </a:bodyPr>
          <a:lstStyle/>
          <a:p>
            <a:r>
              <a:rPr lang="en-US" dirty="0"/>
              <a:t>asset Address identified by address {</a:t>
            </a:r>
          </a:p>
          <a:p>
            <a:r>
              <a:rPr lang="en-US" dirty="0"/>
              <a:t>  o String address</a:t>
            </a:r>
          </a:p>
          <a:p>
            <a:r>
              <a:rPr lang="en-US" dirty="0"/>
              <a:t>  o String currency</a:t>
            </a:r>
          </a:p>
          <a:p>
            <a:r>
              <a:rPr lang="en-US" dirty="0"/>
              <a:t>  o Double </a:t>
            </a:r>
            <a:r>
              <a:rPr lang="en-US" dirty="0" err="1"/>
              <a:t>available_balance</a:t>
            </a:r>
            <a:endParaRPr lang="en-US" dirty="0"/>
          </a:p>
          <a:p>
            <a:r>
              <a:rPr lang="en-US" dirty="0"/>
              <a:t>  o Double </a:t>
            </a:r>
            <a:r>
              <a:rPr lang="en-US" dirty="0" err="1"/>
              <a:t>lock_balance</a:t>
            </a:r>
            <a:endParaRPr lang="en-US" dirty="0"/>
          </a:p>
          <a:p>
            <a:r>
              <a:rPr lang="en-US" dirty="0" smtClean="0"/>
              <a:t>}</a:t>
            </a:r>
          </a:p>
          <a:p>
            <a:r>
              <a:rPr lang="en-AU" dirty="0" smtClean="0"/>
              <a:t>…</a:t>
            </a:r>
            <a:endParaRPr lang="en-US" dirty="0"/>
          </a:p>
        </p:txBody>
      </p:sp>
      <p:sp>
        <p:nvSpPr>
          <p:cNvPr id="8" name="TextBox 7"/>
          <p:cNvSpPr txBox="1"/>
          <p:nvPr/>
        </p:nvSpPr>
        <p:spPr>
          <a:xfrm>
            <a:off x="576909" y="3449780"/>
            <a:ext cx="3256183"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t>Events</a:t>
            </a:r>
          </a:p>
          <a:p>
            <a:pPr marL="457200" indent="-457200">
              <a:buFont typeface="Arial" panose="020B0604020202020204" pitchFamily="34" charset="0"/>
              <a:buChar char="•"/>
            </a:pPr>
            <a:endParaRPr lang="en-US" sz="2400" dirty="0" smtClean="0"/>
          </a:p>
          <a:p>
            <a:endParaRPr lang="en-US" sz="2400" dirty="0" smtClean="0"/>
          </a:p>
          <a:p>
            <a:endParaRPr lang="en-US" sz="2400" dirty="0" smtClean="0"/>
          </a:p>
          <a:p>
            <a:pPr marL="457200" indent="-457200">
              <a:buFont typeface="+mj-lt"/>
              <a:buAutoNum type="arabicPeriod"/>
            </a:pPr>
            <a:endParaRPr lang="en-US" sz="2400" dirty="0"/>
          </a:p>
        </p:txBody>
      </p:sp>
      <p:sp>
        <p:nvSpPr>
          <p:cNvPr id="3" name="Rectangle 2"/>
          <p:cNvSpPr/>
          <p:nvPr/>
        </p:nvSpPr>
        <p:spPr>
          <a:xfrm>
            <a:off x="1339273" y="3937430"/>
            <a:ext cx="6096000" cy="2585323"/>
          </a:xfrm>
          <a:prstGeom prst="rect">
            <a:avLst/>
          </a:prstGeom>
        </p:spPr>
        <p:txBody>
          <a:bodyPr>
            <a:spAutoFit/>
          </a:bodyPr>
          <a:lstStyle/>
          <a:p>
            <a:r>
              <a:rPr lang="en-US" dirty="0"/>
              <a:t>event </a:t>
            </a:r>
            <a:r>
              <a:rPr lang="en-US" dirty="0" err="1"/>
              <a:t>depositEvent</a:t>
            </a:r>
            <a:r>
              <a:rPr lang="en-US" dirty="0"/>
              <a:t> {</a:t>
            </a:r>
          </a:p>
          <a:p>
            <a:r>
              <a:rPr lang="en-US" dirty="0"/>
              <a:t>  --&gt; Address </a:t>
            </a:r>
            <a:r>
              <a:rPr lang="en-US" dirty="0" err="1"/>
              <a:t>to_address</a:t>
            </a:r>
            <a:endParaRPr lang="en-US" dirty="0"/>
          </a:p>
          <a:p>
            <a:r>
              <a:rPr lang="en-US" dirty="0"/>
              <a:t>  o Double </a:t>
            </a:r>
            <a:r>
              <a:rPr lang="en-US" dirty="0" err="1"/>
              <a:t>deposit_amount</a:t>
            </a:r>
            <a:endParaRPr lang="en-US" dirty="0"/>
          </a:p>
          <a:p>
            <a:r>
              <a:rPr lang="en-US" dirty="0"/>
              <a:t>}</a:t>
            </a:r>
          </a:p>
          <a:p>
            <a:endParaRPr lang="en-US" dirty="0"/>
          </a:p>
          <a:p>
            <a:r>
              <a:rPr lang="en-US" dirty="0"/>
              <a:t>event </a:t>
            </a:r>
            <a:r>
              <a:rPr lang="en-US" dirty="0" err="1"/>
              <a:t>withdrawEvent</a:t>
            </a:r>
            <a:r>
              <a:rPr lang="en-US" dirty="0"/>
              <a:t> {</a:t>
            </a:r>
          </a:p>
          <a:p>
            <a:r>
              <a:rPr lang="en-US" dirty="0"/>
              <a:t>  --&gt; Address </a:t>
            </a:r>
            <a:r>
              <a:rPr lang="en-US" dirty="0" err="1"/>
              <a:t>from_address</a:t>
            </a:r>
            <a:endParaRPr lang="en-US" dirty="0"/>
          </a:p>
          <a:p>
            <a:r>
              <a:rPr lang="en-US" dirty="0"/>
              <a:t>  o Double </a:t>
            </a:r>
            <a:r>
              <a:rPr lang="en-US" dirty="0" err="1"/>
              <a:t>withdraw_amount</a:t>
            </a:r>
            <a:endParaRPr lang="en-US" dirty="0"/>
          </a:p>
          <a:p>
            <a:r>
              <a:rPr lang="en-US" dirty="0"/>
              <a:t>}</a:t>
            </a:r>
          </a:p>
        </p:txBody>
      </p:sp>
    </p:spTree>
    <p:extLst>
      <p:ext uri="{BB962C8B-B14F-4D97-AF65-F5344CB8AC3E}">
        <p14:creationId xmlns:p14="http://schemas.microsoft.com/office/powerpoint/2010/main" val="234335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06744" y="256689"/>
            <a:ext cx="4560820" cy="461665"/>
          </a:xfrm>
          <a:prstGeom prst="rect">
            <a:avLst/>
          </a:prstGeom>
          <a:noFill/>
        </p:spPr>
        <p:txBody>
          <a:bodyPr wrap="square" rtlCol="0">
            <a:spAutoFit/>
          </a:bodyPr>
          <a:lstStyle/>
          <a:p>
            <a:r>
              <a:rPr lang="en-US" sz="2400" dirty="0"/>
              <a:t>GREENBAY CHAINCODE DESIGN</a:t>
            </a:r>
          </a:p>
        </p:txBody>
      </p:sp>
      <p:sp>
        <p:nvSpPr>
          <p:cNvPr id="57" name="TextBox 56"/>
          <p:cNvSpPr txBox="1"/>
          <p:nvPr/>
        </p:nvSpPr>
        <p:spPr>
          <a:xfrm>
            <a:off x="576910" y="757001"/>
            <a:ext cx="3256183"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t>Events</a:t>
            </a:r>
          </a:p>
          <a:p>
            <a:pPr marL="457200" indent="-457200">
              <a:buFont typeface="Arial" panose="020B0604020202020204" pitchFamily="34" charset="0"/>
              <a:buChar char="•"/>
            </a:pPr>
            <a:endParaRPr lang="en-US" sz="2400" dirty="0" smtClean="0"/>
          </a:p>
          <a:p>
            <a:endParaRPr lang="en-US" sz="2400" dirty="0" smtClean="0"/>
          </a:p>
          <a:p>
            <a:endParaRPr lang="en-US" sz="2400" dirty="0" smtClean="0"/>
          </a:p>
          <a:p>
            <a:pPr marL="457200" indent="-457200">
              <a:buFont typeface="+mj-lt"/>
              <a:buAutoNum type="arabicPeriod"/>
            </a:pPr>
            <a:endParaRPr lang="en-US" sz="2400" dirty="0"/>
          </a:p>
        </p:txBody>
      </p:sp>
      <p:sp>
        <p:nvSpPr>
          <p:cNvPr id="7" name="Rectangle 6"/>
          <p:cNvSpPr/>
          <p:nvPr/>
        </p:nvSpPr>
        <p:spPr>
          <a:xfrm>
            <a:off x="1275592" y="1354040"/>
            <a:ext cx="8173208" cy="5078313"/>
          </a:xfrm>
          <a:prstGeom prst="rect">
            <a:avLst/>
          </a:prstGeom>
        </p:spPr>
        <p:txBody>
          <a:bodyPr wrap="square">
            <a:spAutoFit/>
          </a:bodyPr>
          <a:lstStyle/>
          <a:p>
            <a:endParaRPr lang="en-US" dirty="0"/>
          </a:p>
          <a:p>
            <a:r>
              <a:rPr lang="en-US" dirty="0"/>
              <a:t>event </a:t>
            </a:r>
            <a:r>
              <a:rPr lang="en-US" dirty="0" err="1"/>
              <a:t>transferMoneyEvent</a:t>
            </a:r>
            <a:r>
              <a:rPr lang="en-US" dirty="0"/>
              <a:t> {</a:t>
            </a:r>
          </a:p>
          <a:p>
            <a:r>
              <a:rPr lang="en-US" dirty="0"/>
              <a:t>  --&gt; Address from</a:t>
            </a:r>
          </a:p>
          <a:p>
            <a:r>
              <a:rPr lang="en-US" dirty="0"/>
              <a:t>  --&gt; Address to</a:t>
            </a:r>
          </a:p>
          <a:p>
            <a:r>
              <a:rPr lang="en-US" dirty="0"/>
              <a:t>  o Double </a:t>
            </a:r>
            <a:r>
              <a:rPr lang="en-US" dirty="0" err="1"/>
              <a:t>send_amount</a:t>
            </a:r>
            <a:endParaRPr lang="en-US" dirty="0"/>
          </a:p>
          <a:p>
            <a:r>
              <a:rPr lang="en-US" dirty="0"/>
              <a:t>  o Double </a:t>
            </a:r>
            <a:r>
              <a:rPr lang="en-US" dirty="0" err="1"/>
              <a:t>receive_amount</a:t>
            </a:r>
            <a:endParaRPr lang="en-US" dirty="0"/>
          </a:p>
          <a:p>
            <a:r>
              <a:rPr lang="en-US" dirty="0"/>
              <a:t>}</a:t>
            </a:r>
          </a:p>
          <a:p>
            <a:endParaRPr lang="en-US" dirty="0"/>
          </a:p>
          <a:p>
            <a:r>
              <a:rPr lang="en-US" dirty="0"/>
              <a:t>event </a:t>
            </a:r>
            <a:r>
              <a:rPr lang="en-US" dirty="0" err="1"/>
              <a:t>lockBalanceEvent</a:t>
            </a:r>
            <a:r>
              <a:rPr lang="en-US" dirty="0"/>
              <a:t> {</a:t>
            </a:r>
          </a:p>
          <a:p>
            <a:r>
              <a:rPr lang="en-US" dirty="0"/>
              <a:t>  --&gt; Address </a:t>
            </a:r>
            <a:r>
              <a:rPr lang="en-US" dirty="0" err="1"/>
              <a:t>address</a:t>
            </a:r>
            <a:endParaRPr lang="en-US" dirty="0"/>
          </a:p>
          <a:p>
            <a:r>
              <a:rPr lang="en-US" dirty="0"/>
              <a:t>  o Double </a:t>
            </a:r>
            <a:r>
              <a:rPr lang="en-US" dirty="0" err="1"/>
              <a:t>lock_amount</a:t>
            </a:r>
            <a:endParaRPr lang="en-US" dirty="0"/>
          </a:p>
          <a:p>
            <a:r>
              <a:rPr lang="en-US" dirty="0"/>
              <a:t>}</a:t>
            </a:r>
          </a:p>
          <a:p>
            <a:endParaRPr lang="en-US" dirty="0"/>
          </a:p>
          <a:p>
            <a:r>
              <a:rPr lang="en-US" dirty="0"/>
              <a:t>event </a:t>
            </a:r>
            <a:r>
              <a:rPr lang="en-US" dirty="0" err="1"/>
              <a:t>unlockBalanceEvent</a:t>
            </a:r>
            <a:r>
              <a:rPr lang="en-US" dirty="0"/>
              <a:t> {</a:t>
            </a:r>
          </a:p>
          <a:p>
            <a:r>
              <a:rPr lang="en-US" dirty="0"/>
              <a:t>  --&gt; Address </a:t>
            </a:r>
            <a:r>
              <a:rPr lang="en-US" dirty="0" err="1"/>
              <a:t>address</a:t>
            </a:r>
            <a:endParaRPr lang="en-US" dirty="0"/>
          </a:p>
          <a:p>
            <a:r>
              <a:rPr lang="en-US" dirty="0"/>
              <a:t>  o Double </a:t>
            </a:r>
            <a:r>
              <a:rPr lang="en-US" dirty="0" err="1"/>
              <a:t>unlock_amount</a:t>
            </a:r>
            <a:endParaRPr lang="en-US" dirty="0"/>
          </a:p>
          <a:p>
            <a:r>
              <a:rPr lang="en-US" dirty="0" smtClean="0"/>
              <a:t>}</a:t>
            </a:r>
          </a:p>
          <a:p>
            <a:r>
              <a:rPr lang="en-AU" dirty="0" smtClean="0"/>
              <a:t>….</a:t>
            </a:r>
            <a:endParaRPr lang="en-US" dirty="0"/>
          </a:p>
        </p:txBody>
      </p:sp>
    </p:spTree>
    <p:extLst>
      <p:ext uri="{BB962C8B-B14F-4D97-AF65-F5344CB8AC3E}">
        <p14:creationId xmlns:p14="http://schemas.microsoft.com/office/powerpoint/2010/main" val="306594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85" y="168625"/>
            <a:ext cx="4114396" cy="461665"/>
          </a:xfrm>
          <a:prstGeom prst="rect">
            <a:avLst/>
          </a:prstGeom>
        </p:spPr>
        <p:txBody>
          <a:bodyPr wrap="none">
            <a:spAutoFit/>
          </a:bodyPr>
          <a:lstStyle/>
          <a:p>
            <a:r>
              <a:rPr lang="en-US" sz="2400" dirty="0"/>
              <a:t>GREENBAY CHAINCODE DESIGN</a:t>
            </a:r>
          </a:p>
        </p:txBody>
      </p:sp>
      <p:sp>
        <p:nvSpPr>
          <p:cNvPr id="5" name="TextBox 4"/>
          <p:cNvSpPr txBox="1"/>
          <p:nvPr/>
        </p:nvSpPr>
        <p:spPr>
          <a:xfrm>
            <a:off x="576910" y="757001"/>
            <a:ext cx="3256183" cy="1938992"/>
          </a:xfrm>
          <a:prstGeom prst="rect">
            <a:avLst/>
          </a:prstGeom>
          <a:noFill/>
        </p:spPr>
        <p:txBody>
          <a:bodyPr wrap="square" rtlCol="0">
            <a:spAutoFit/>
          </a:bodyPr>
          <a:lstStyle/>
          <a:p>
            <a:r>
              <a:rPr lang="en-US" sz="2400" dirty="0" smtClean="0"/>
              <a:t>Transactions</a:t>
            </a:r>
          </a:p>
          <a:p>
            <a:pPr marL="457200" indent="-457200">
              <a:buFont typeface="Arial" panose="020B0604020202020204" pitchFamily="34" charset="0"/>
              <a:buChar char="•"/>
            </a:pPr>
            <a:endParaRPr lang="en-US" sz="2400" dirty="0" smtClean="0"/>
          </a:p>
          <a:p>
            <a:endParaRPr lang="en-US" sz="2400" dirty="0" smtClean="0"/>
          </a:p>
          <a:p>
            <a:endParaRPr lang="en-US" sz="2400" dirty="0" smtClean="0"/>
          </a:p>
          <a:p>
            <a:pPr marL="457200" indent="-457200">
              <a:buFont typeface="+mj-lt"/>
              <a:buAutoNum type="arabicPeriod"/>
            </a:pPr>
            <a:endParaRPr lang="en-US" sz="2400" dirty="0"/>
          </a:p>
        </p:txBody>
      </p:sp>
      <p:sp>
        <p:nvSpPr>
          <p:cNvPr id="6" name="Rectangle 5"/>
          <p:cNvSpPr/>
          <p:nvPr/>
        </p:nvSpPr>
        <p:spPr>
          <a:xfrm>
            <a:off x="1209963" y="1259161"/>
            <a:ext cx="6096000" cy="5078313"/>
          </a:xfrm>
          <a:prstGeom prst="rect">
            <a:avLst/>
          </a:prstGeom>
        </p:spPr>
        <p:txBody>
          <a:bodyPr>
            <a:spAutoFit/>
          </a:bodyPr>
          <a:lstStyle/>
          <a:p>
            <a:r>
              <a:rPr lang="en-US" sz="1200" dirty="0"/>
              <a:t>transaction </a:t>
            </a:r>
            <a:r>
              <a:rPr lang="en-US" sz="1200" dirty="0" err="1"/>
              <a:t>depositMoneyFromExternal</a:t>
            </a:r>
            <a:r>
              <a:rPr lang="en-US" sz="1200" dirty="0"/>
              <a:t> {</a:t>
            </a:r>
          </a:p>
          <a:p>
            <a:r>
              <a:rPr lang="en-US" sz="1200" dirty="0"/>
              <a:t>  --&gt; Address </a:t>
            </a:r>
            <a:r>
              <a:rPr lang="en-US" sz="1200" dirty="0" err="1"/>
              <a:t>to_address</a:t>
            </a:r>
            <a:endParaRPr lang="en-US" sz="1200" dirty="0"/>
          </a:p>
          <a:p>
            <a:r>
              <a:rPr lang="en-US" sz="1200" dirty="0"/>
              <a:t>  o Double </a:t>
            </a:r>
            <a:r>
              <a:rPr lang="en-US" sz="1200" dirty="0" err="1"/>
              <a:t>deposit_amount</a:t>
            </a:r>
            <a:endParaRPr lang="en-US" sz="1200" dirty="0"/>
          </a:p>
          <a:p>
            <a:r>
              <a:rPr lang="en-US" sz="1200" dirty="0"/>
              <a:t>}</a:t>
            </a:r>
          </a:p>
          <a:p>
            <a:endParaRPr lang="en-US" sz="1200" dirty="0"/>
          </a:p>
          <a:p>
            <a:r>
              <a:rPr lang="en-US" sz="1200" dirty="0"/>
              <a:t>transaction </a:t>
            </a:r>
            <a:r>
              <a:rPr lang="en-US" sz="1200" dirty="0" err="1"/>
              <a:t>withdrawMoneyToExternal</a:t>
            </a:r>
            <a:r>
              <a:rPr lang="en-US" sz="1200" dirty="0"/>
              <a:t> {</a:t>
            </a:r>
          </a:p>
          <a:p>
            <a:r>
              <a:rPr lang="en-US" sz="1200" dirty="0"/>
              <a:t>  --&gt; Address </a:t>
            </a:r>
            <a:r>
              <a:rPr lang="en-US" sz="1200" dirty="0" err="1"/>
              <a:t>from_address</a:t>
            </a:r>
            <a:endParaRPr lang="en-US" sz="1200" dirty="0"/>
          </a:p>
          <a:p>
            <a:r>
              <a:rPr lang="en-US" sz="1200" dirty="0"/>
              <a:t>  o Double </a:t>
            </a:r>
            <a:r>
              <a:rPr lang="en-US" sz="1200" dirty="0" err="1"/>
              <a:t>withdraw_amount</a:t>
            </a:r>
            <a:endParaRPr lang="en-US" sz="1200" dirty="0"/>
          </a:p>
          <a:p>
            <a:r>
              <a:rPr lang="en-US" sz="1200" dirty="0"/>
              <a:t>}</a:t>
            </a:r>
          </a:p>
          <a:p>
            <a:endParaRPr lang="en-US" sz="1200" dirty="0"/>
          </a:p>
          <a:p>
            <a:r>
              <a:rPr lang="en-US" sz="1200" dirty="0"/>
              <a:t>transaction </a:t>
            </a:r>
            <a:r>
              <a:rPr lang="en-US" sz="1200" dirty="0" err="1"/>
              <a:t>transferMoney</a:t>
            </a:r>
            <a:r>
              <a:rPr lang="en-US" sz="1200" dirty="0"/>
              <a:t> {</a:t>
            </a:r>
          </a:p>
          <a:p>
            <a:r>
              <a:rPr lang="en-US" sz="1200" dirty="0"/>
              <a:t>  --&gt; Address from</a:t>
            </a:r>
          </a:p>
          <a:p>
            <a:r>
              <a:rPr lang="en-US" sz="1200" dirty="0"/>
              <a:t>  --&gt; Address to</a:t>
            </a:r>
          </a:p>
          <a:p>
            <a:r>
              <a:rPr lang="en-US" sz="1200" dirty="0"/>
              <a:t>  o Double </a:t>
            </a:r>
            <a:r>
              <a:rPr lang="en-US" sz="1200" dirty="0" err="1"/>
              <a:t>send_amount</a:t>
            </a:r>
            <a:endParaRPr lang="en-US" sz="1200" dirty="0"/>
          </a:p>
          <a:p>
            <a:r>
              <a:rPr lang="en-US" sz="1200" dirty="0"/>
              <a:t>  o Double </a:t>
            </a:r>
            <a:r>
              <a:rPr lang="en-US" sz="1200" dirty="0" err="1"/>
              <a:t>receive_amount</a:t>
            </a:r>
            <a:endParaRPr lang="en-US" sz="1200" dirty="0"/>
          </a:p>
          <a:p>
            <a:r>
              <a:rPr lang="en-US" sz="1200" dirty="0"/>
              <a:t>}</a:t>
            </a:r>
          </a:p>
          <a:p>
            <a:endParaRPr lang="en-US" sz="1200" dirty="0"/>
          </a:p>
          <a:p>
            <a:r>
              <a:rPr lang="en-US" sz="1200" dirty="0"/>
              <a:t>transaction </a:t>
            </a:r>
            <a:r>
              <a:rPr lang="en-US" sz="1200" dirty="0" err="1"/>
              <a:t>lockBalance</a:t>
            </a:r>
            <a:r>
              <a:rPr lang="en-US" sz="1200" dirty="0"/>
              <a:t> {</a:t>
            </a:r>
          </a:p>
          <a:p>
            <a:r>
              <a:rPr lang="en-US" sz="1200" dirty="0"/>
              <a:t>  --&gt; Address </a:t>
            </a:r>
            <a:r>
              <a:rPr lang="en-US" sz="1200" dirty="0" err="1"/>
              <a:t>address</a:t>
            </a:r>
            <a:endParaRPr lang="en-US" sz="1200" dirty="0"/>
          </a:p>
          <a:p>
            <a:r>
              <a:rPr lang="en-US" sz="1200" dirty="0"/>
              <a:t>  o Double </a:t>
            </a:r>
            <a:r>
              <a:rPr lang="en-US" sz="1200" dirty="0" err="1"/>
              <a:t>lock_amount</a:t>
            </a:r>
            <a:endParaRPr lang="en-US" sz="1200" dirty="0"/>
          </a:p>
          <a:p>
            <a:r>
              <a:rPr lang="en-US" sz="1200" dirty="0"/>
              <a:t>}</a:t>
            </a:r>
          </a:p>
          <a:p>
            <a:endParaRPr lang="en-US" sz="1200" dirty="0"/>
          </a:p>
          <a:p>
            <a:r>
              <a:rPr lang="en-US" sz="1200" dirty="0"/>
              <a:t>transaction </a:t>
            </a:r>
            <a:r>
              <a:rPr lang="en-US" sz="1200" dirty="0" err="1"/>
              <a:t>unlockBalance</a:t>
            </a:r>
            <a:r>
              <a:rPr lang="en-US" sz="1200" dirty="0"/>
              <a:t> {</a:t>
            </a:r>
          </a:p>
          <a:p>
            <a:r>
              <a:rPr lang="en-US" sz="1200" dirty="0"/>
              <a:t>  --&gt; Address </a:t>
            </a:r>
            <a:r>
              <a:rPr lang="en-US" sz="1200" dirty="0" err="1"/>
              <a:t>address</a:t>
            </a:r>
            <a:endParaRPr lang="en-US" sz="1200" dirty="0"/>
          </a:p>
          <a:p>
            <a:r>
              <a:rPr lang="en-US" sz="1200" dirty="0"/>
              <a:t>  o Double </a:t>
            </a:r>
            <a:r>
              <a:rPr lang="en-US" sz="1200" dirty="0" err="1"/>
              <a:t>unlock_amount</a:t>
            </a:r>
            <a:endParaRPr lang="en-US" sz="1200" dirty="0"/>
          </a:p>
          <a:p>
            <a:r>
              <a:rPr lang="en-US" sz="1200" dirty="0" smtClean="0"/>
              <a:t>}</a:t>
            </a:r>
          </a:p>
          <a:p>
            <a:r>
              <a:rPr lang="en-AU" sz="1200" dirty="0" smtClean="0"/>
              <a:t>.…</a:t>
            </a:r>
            <a:endParaRPr lang="en-US" sz="1200" dirty="0"/>
          </a:p>
        </p:txBody>
      </p:sp>
    </p:spTree>
    <p:extLst>
      <p:ext uri="{BB962C8B-B14F-4D97-AF65-F5344CB8AC3E}">
        <p14:creationId xmlns:p14="http://schemas.microsoft.com/office/powerpoint/2010/main" val="318418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1930</Words>
  <Application>Microsoft Office PowerPoint</Application>
  <PresentationFormat>Widescreen</PresentationFormat>
  <Paragraphs>777</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ibm-plex-sans</vt:lpstr>
      <vt:lpstr>Lato</vt:lpstr>
      <vt:lpstr>Arial</vt:lpstr>
      <vt:lpstr>Calibri</vt:lpstr>
      <vt:lpstr>Calibri Light</vt:lpstr>
      <vt:lpstr>Times New Roman</vt:lpstr>
      <vt:lpstr>Wingdings</vt:lpstr>
      <vt:lpstr>Office Theme</vt:lpstr>
      <vt:lpstr>BLUEBARRICADE BLOCKCHAIN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HALAL FOOD CHAIN</dc:title>
  <dc:creator>haha ha</dc:creator>
  <cp:lastModifiedBy>haha ha</cp:lastModifiedBy>
  <cp:revision>65</cp:revision>
  <dcterms:created xsi:type="dcterms:W3CDTF">2020-03-13T14:51:09Z</dcterms:created>
  <dcterms:modified xsi:type="dcterms:W3CDTF">2020-05-11T15:42:45Z</dcterms:modified>
</cp:coreProperties>
</file>