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58" r:id="rId5"/>
    <p:sldId id="265" r:id="rId6"/>
    <p:sldId id="260" r:id="rId7"/>
    <p:sldId id="259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5"/>
    <p:restoredTop sz="87190"/>
  </p:normalViewPr>
  <p:slideViewPr>
    <p:cSldViewPr snapToGrid="0">
      <p:cViewPr varScale="1">
        <p:scale>
          <a:sx n="90" d="100"/>
          <a:sy n="9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81312-A5A0-4C49-B958-00175078AF09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99CA-8A35-154D-AC2B-52E77FB2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fewer than 20 participants, we can perhaps allow introductions; although in that case, I suspect everyone will know each other anyway. It might be best to defer formal introductions to the in-person 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399CA-8A35-154D-AC2B-52E77FB2C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uploads/prod/2016/12/The-PlusCal-Algorithm-Languag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BB0B-CB5D-943E-A4F0-176AF47FE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NTCIP Testing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157A-3C24-EB13-FE50-877A6121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r>
              <a:rPr lang="en-US" dirty="0"/>
              <a:t>August 26, 2024</a:t>
            </a:r>
          </a:p>
        </p:txBody>
      </p:sp>
    </p:spTree>
    <p:extLst>
      <p:ext uri="{BB962C8B-B14F-4D97-AF65-F5344CB8AC3E}">
        <p14:creationId xmlns:p14="http://schemas.microsoft.com/office/powerpoint/2010/main" val="119252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D434-951B-243B-0941-197CE6EB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No consensus on Level of Testing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B9E4-7DD7-6E79-FCE7-63FFA899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61146"/>
            <a:ext cx="10131425" cy="4588509"/>
          </a:xfrm>
        </p:spPr>
        <p:txBody>
          <a:bodyPr>
            <a:normAutofit/>
          </a:bodyPr>
          <a:lstStyle/>
          <a:p>
            <a:r>
              <a:rPr lang="en-US" dirty="0"/>
              <a:t>Extent of testing among test cases</a:t>
            </a:r>
          </a:p>
          <a:p>
            <a:pPr lvl="1"/>
            <a:r>
              <a:rPr lang="en-US" dirty="0"/>
              <a:t>Everyone agrees on test procedures for positive testing</a:t>
            </a:r>
          </a:p>
          <a:p>
            <a:pPr lvl="2"/>
            <a:r>
              <a:rPr lang="en-US" dirty="0"/>
              <a:t>Verifies that the device responds properly to proper requests</a:t>
            </a:r>
          </a:p>
          <a:p>
            <a:pPr lvl="2"/>
            <a:r>
              <a:rPr lang="en-US" dirty="0"/>
              <a:t>Has a clearly defined scope</a:t>
            </a:r>
          </a:p>
          <a:p>
            <a:pPr lvl="1"/>
            <a:r>
              <a:rPr lang="en-US" dirty="0"/>
              <a:t>Little guidance on how much negative testing</a:t>
            </a:r>
          </a:p>
          <a:p>
            <a:pPr lvl="2"/>
            <a:r>
              <a:rPr lang="en-US" dirty="0"/>
              <a:t>Verifies that the device correctly rejects and recovers from improper requests</a:t>
            </a:r>
          </a:p>
          <a:p>
            <a:pPr lvl="2"/>
            <a:r>
              <a:rPr lang="en-US" dirty="0"/>
              <a:t>Has a very open-ended scope with no guidance or consensus on level of testing needed</a:t>
            </a:r>
          </a:p>
          <a:p>
            <a:endParaRPr lang="en-US" dirty="0"/>
          </a:p>
          <a:p>
            <a:r>
              <a:rPr lang="en-US" dirty="0"/>
              <a:t>Extent of testing implementations</a:t>
            </a:r>
          </a:p>
          <a:p>
            <a:pPr lvl="1"/>
            <a:r>
              <a:rPr lang="en-US" dirty="0"/>
              <a:t>Do agencies understand what another agency’ approval means</a:t>
            </a:r>
          </a:p>
          <a:p>
            <a:pPr lvl="1"/>
            <a:r>
              <a:rPr lang="en-US" dirty="0"/>
              <a:t>What should be required to receive 1609.2 security or other credentials</a:t>
            </a:r>
          </a:p>
          <a:p>
            <a:pPr lvl="2"/>
            <a:r>
              <a:rPr lang="en-US" dirty="0"/>
              <a:t>Testing of each unit</a:t>
            </a:r>
          </a:p>
          <a:p>
            <a:pPr lvl="2"/>
            <a:r>
              <a:rPr lang="en-US" dirty="0"/>
              <a:t>Testing of each software version</a:t>
            </a:r>
          </a:p>
          <a:p>
            <a:pPr lvl="2"/>
            <a:r>
              <a:rPr lang="en-US" dirty="0"/>
              <a:t>Testing of each model</a:t>
            </a:r>
          </a:p>
          <a:p>
            <a:pPr lvl="2"/>
            <a:r>
              <a:rPr lang="en-US" dirty="0"/>
              <a:t>Testing of each manufacturer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600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EAB4-7383-B795-922C-68A7362A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4A48-E276-E570-6B48-74FCF1D4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test procedures is labor intensive</a:t>
            </a:r>
          </a:p>
          <a:p>
            <a:r>
              <a:rPr lang="en-US" dirty="0"/>
              <a:t>Performing test procedures is labor intensive</a:t>
            </a:r>
          </a:p>
          <a:p>
            <a:r>
              <a:rPr lang="en-US" dirty="0"/>
              <a:t>Level of effort tends to be exponential to the type of testing (in layman’s terms), for example:</a:t>
            </a:r>
          </a:p>
          <a:p>
            <a:pPr lvl="1"/>
            <a:r>
              <a:rPr lang="en-US" dirty="0"/>
              <a:t>Object-level = 1 hour</a:t>
            </a:r>
          </a:p>
          <a:p>
            <a:pPr lvl="1"/>
            <a:r>
              <a:rPr lang="en-US" dirty="0"/>
              <a:t>Dialog-level = 1 day</a:t>
            </a:r>
          </a:p>
          <a:p>
            <a:pPr lvl="1"/>
            <a:r>
              <a:rPr lang="en-US" dirty="0"/>
              <a:t>NTCIP functional-level = 2 weeks</a:t>
            </a:r>
          </a:p>
          <a:p>
            <a:pPr lvl="1"/>
            <a:r>
              <a:rPr lang="en-US" dirty="0"/>
              <a:t>Full = months or years</a:t>
            </a:r>
          </a:p>
          <a:p>
            <a:pPr lvl="1"/>
            <a:r>
              <a:rPr lang="en-US" dirty="0"/>
              <a:t>Factors likely increase with device interface complexity</a:t>
            </a:r>
          </a:p>
          <a:p>
            <a:r>
              <a:rPr lang="en-US" dirty="0"/>
              <a:t>Level of effort can potentially be offset by automation</a:t>
            </a:r>
          </a:p>
          <a:p>
            <a:pPr lvl="1"/>
            <a:r>
              <a:rPr lang="en-US" dirty="0"/>
              <a:t>Automating different aspects entails its own development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2B59-8B94-2C44-D273-A894C896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0C29-A879-0FC3-4E80-101402F5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testing agencies use different test software</a:t>
            </a:r>
          </a:p>
          <a:p>
            <a:pPr lvl="1"/>
            <a:r>
              <a:rPr lang="en-US" dirty="0"/>
              <a:t>Each tool uses a different scripting language</a:t>
            </a:r>
          </a:p>
          <a:p>
            <a:r>
              <a:rPr lang="en-US" dirty="0"/>
              <a:t>Migrating to SNMPv3 will require updating all test procedures</a:t>
            </a:r>
          </a:p>
          <a:p>
            <a:pPr lvl="1"/>
            <a:r>
              <a:rPr lang="en-US" dirty="0"/>
              <a:t>Some revisions are simple but on whole, a large percentage of the objects have been revised</a:t>
            </a:r>
          </a:p>
          <a:p>
            <a:r>
              <a:rPr lang="en-US" dirty="0"/>
              <a:t>Need to consider appropriate test procedures for security</a:t>
            </a:r>
          </a:p>
          <a:p>
            <a:pPr lvl="1"/>
            <a:r>
              <a:rPr lang="en-US" dirty="0"/>
              <a:t>e.g., testing the requirements of ISO 15784-2, such as ensuring that the firewall works</a:t>
            </a:r>
          </a:p>
          <a:p>
            <a:r>
              <a:rPr lang="en-US" dirty="0"/>
              <a:t>Version control of test procedures, especially when a device supports multiple standards that are updated at different frequencies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600" cap="all" dirty="0">
                <a:latin typeface="+mj-lt"/>
              </a:rPr>
              <a:t>Opportunity</a:t>
            </a:r>
          </a:p>
          <a:p>
            <a:endParaRPr lang="en-US" dirty="0"/>
          </a:p>
          <a:p>
            <a:r>
              <a:rPr lang="en-US" dirty="0"/>
              <a:t>AI tools should be able to translate between scripting languages fairly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9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4C78-3B9C-10AB-529E-E3461970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For Our Workshop</a:t>
            </a:r>
            <a:br>
              <a:rPr lang="en-US" dirty="0"/>
            </a:br>
            <a:r>
              <a:rPr lang="en-US" sz="1600" dirty="0"/>
              <a:t>Feel Free to Propose Additional Issues in the Chat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332F-08F5-44C6-03F1-98FCD420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Where should NTCIP test procedures be documented?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Where should ISO 26048-1 test procedures be documented?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should test procedures be maintained?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format/language should be used to document procedures?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detailed should test procedures be? </a:t>
            </a:r>
          </a:p>
          <a:p>
            <a:pPr lvl="1"/>
            <a:r>
              <a:rPr lang="en-US" dirty="0"/>
              <a:t>Dialog vs functional </a:t>
            </a:r>
          </a:p>
          <a:p>
            <a:pPr lvl="1"/>
            <a:r>
              <a:rPr lang="en-US" dirty="0"/>
              <a:t>Extent of negative testing</a:t>
            </a:r>
          </a:p>
          <a:p>
            <a:pPr lvl="1"/>
            <a:r>
              <a:rPr lang="en-US" dirty="0"/>
              <a:t>Level of testing needed (e.g., for acceptance or for security certificate)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tools are necessary to achieve objectives?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Others???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Each version update of an implementation needs to go through separate testing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1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29DD-FAA5-E1BD-B7A8-B1A6BF83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Document NTCIP Test Procedures?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1773-19B7-BE94-C7FB-9FBB7F1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106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all documentation in Annex C as done currently</a:t>
            </a:r>
          </a:p>
          <a:p>
            <a:r>
              <a:rPr lang="en-US" dirty="0"/>
              <a:t>Keep introduction, Req-TC traceability table, and test cases in Annex C but reference external source for procedures</a:t>
            </a:r>
          </a:p>
          <a:p>
            <a:r>
              <a:rPr lang="en-US" dirty="0"/>
              <a:t>Keep introduction and Req-TC traceability table in Annex C but reference external source for test cases and procedures</a:t>
            </a:r>
          </a:p>
          <a:p>
            <a:r>
              <a:rPr lang="en-US" dirty="0"/>
              <a:t>Keep introduction in Annex C but reference external source for everything else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Replace Annex C with a simple reference for all test documentation (test specification should be version controlled such that redline versions of changes can be obtained)</a:t>
            </a:r>
          </a:p>
          <a:p>
            <a:r>
              <a:rPr lang="en-US" strike="sngStrike" dirty="0"/>
              <a:t>No need for industry-wide test procedures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The introduction currently defines:</a:t>
            </a:r>
          </a:p>
          <a:p>
            <a:pPr lvl="1"/>
            <a:r>
              <a:rPr lang="en-US" dirty="0"/>
              <a:t>The scope of test procedures</a:t>
            </a:r>
          </a:p>
          <a:p>
            <a:pPr lvl="1"/>
            <a:r>
              <a:rPr lang="en-US" dirty="0"/>
              <a:t>The format used for test procedures</a:t>
            </a:r>
          </a:p>
          <a:p>
            <a:pPr lvl="1"/>
            <a:r>
              <a:rPr lang="en-US" dirty="0"/>
              <a:t>Rules for executing test procedures, and</a:t>
            </a:r>
          </a:p>
          <a:p>
            <a:pPr lvl="1"/>
            <a:r>
              <a:rPr lang="en-US" dirty="0"/>
              <a:t>The test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29DD-FAA5-E1BD-B7A8-B1A6BF83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Document NTCIP Test Procedures?</a:t>
            </a:r>
            <a:br>
              <a:rPr lang="en-US" dirty="0"/>
            </a:br>
            <a:r>
              <a:rPr lang="en-US" sz="1800" dirty="0"/>
              <a:t>If we remove </a:t>
            </a:r>
            <a:r>
              <a:rPr lang="en-US" sz="1800" dirty="0" err="1"/>
              <a:t>conent</a:t>
            </a:r>
            <a:r>
              <a:rPr lang="en-US" sz="1800" dirty="0"/>
              <a:t> from Annex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1773-19B7-BE94-C7FB-9FBB7F1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Does the industry need the remaining content to be “standardized” through some ballot process?</a:t>
            </a:r>
          </a:p>
          <a:p>
            <a:pPr lvl="1"/>
            <a:r>
              <a:rPr lang="en-US" dirty="0"/>
              <a:t>Perhaps a “standard” release approved by technical experts rather than traditional industry ballot – for consideration by NTCIP JC and others</a:t>
            </a:r>
          </a:p>
          <a:p>
            <a:pPr lvl="1"/>
            <a:r>
              <a:rPr lang="en-US" dirty="0"/>
              <a:t>Perhaps the test procedures are developed and approved through a similar process for all devices but only CV devices are required to go through a formal certification process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b="1" u="sng" dirty="0"/>
              <a:t>final</a:t>
            </a:r>
            <a:r>
              <a:rPr lang="en-US" dirty="0"/>
              <a:t> format(s) is/are most useful for the industry, e.g.,</a:t>
            </a:r>
          </a:p>
          <a:p>
            <a:pPr lvl="1"/>
            <a:r>
              <a:rPr lang="en-US" dirty="0"/>
              <a:t>+1 A document (e.g., PDF)</a:t>
            </a:r>
          </a:p>
          <a:p>
            <a:pPr lvl="1"/>
            <a:r>
              <a:rPr lang="en-US" dirty="0"/>
              <a:t>A website (e.g., providing bi-directional hyperlinks into a copy of the standard)</a:t>
            </a:r>
          </a:p>
          <a:p>
            <a:pPr lvl="1"/>
            <a:r>
              <a:rPr lang="en-US" dirty="0"/>
              <a:t>A single </a:t>
            </a:r>
            <a:r>
              <a:rPr lang="en-US" dirty="0" err="1"/>
              <a:t>parseable</a:t>
            </a:r>
            <a:r>
              <a:rPr lang="en-US" dirty="0"/>
              <a:t> electronic file (e.g., source code,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set of </a:t>
            </a:r>
            <a:r>
              <a:rPr lang="en-US" dirty="0" err="1"/>
              <a:t>parseable</a:t>
            </a:r>
            <a:r>
              <a:rPr lang="en-US" dirty="0"/>
              <a:t> electronic files</a:t>
            </a:r>
          </a:p>
          <a:p>
            <a:pPr lvl="1"/>
            <a:r>
              <a:rPr lang="en-US" dirty="0"/>
              <a:t>A combination (e.g., a website for traceability with links to electronic files for the script for each test case)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Unclear, but one approach might be to develop individual files for each test case and a program that combines all of the individual files into a final single PDF per device.</a:t>
            </a:r>
          </a:p>
          <a:p>
            <a:endParaRPr lang="en-US" dirty="0"/>
          </a:p>
          <a:p>
            <a:r>
              <a:rPr lang="en-US" dirty="0"/>
              <a:t>Does the industry need access to interim versions under development?</a:t>
            </a:r>
          </a:p>
          <a:p>
            <a:pPr lvl="1"/>
            <a:r>
              <a:rPr lang="en-US" dirty="0"/>
              <a:t>For example, if there are bug fixes or other improvements, does the industry need to wait for the </a:t>
            </a:r>
            <a:r>
              <a:rPr lang="en-US" dirty="0" err="1"/>
              <a:t>reballot</a:t>
            </a:r>
            <a:r>
              <a:rPr lang="en-US" dirty="0"/>
              <a:t> period?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strong feeling at present, not objections to using GitHub for access to interim versions with open-source philosophy</a:t>
            </a:r>
          </a:p>
        </p:txBody>
      </p:sp>
    </p:spTree>
    <p:extLst>
      <p:ext uri="{BB962C8B-B14F-4D97-AF65-F5344CB8AC3E}">
        <p14:creationId xmlns:p14="http://schemas.microsoft.com/office/powerpoint/2010/main" val="227678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29DD-FAA5-E1BD-B7A8-B1A6BF83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to Document ISO 26048-1 Test Procedures?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1773-19B7-BE94-C7FB-9FBB7F1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106333"/>
          </a:xfrm>
        </p:spPr>
        <p:txBody>
          <a:bodyPr>
            <a:normAutofit/>
          </a:bodyPr>
          <a:lstStyle/>
          <a:p>
            <a:r>
              <a:rPr lang="en-US" dirty="0"/>
              <a:t>Same as for NTCIP but in an ISO-managed resource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Same as for NTCIP and in a NTCIP managed resource</a:t>
            </a:r>
          </a:p>
          <a:p>
            <a:r>
              <a:rPr lang="en-US" dirty="0"/>
              <a:t>Same as for NTCIP but public domain (e.g., USDOT specification)</a:t>
            </a:r>
          </a:p>
          <a:p>
            <a:r>
              <a:rPr lang="en-US" dirty="0"/>
              <a:t>Duplicated within each NTCIP device-</a:t>
            </a:r>
            <a:r>
              <a:rPr lang="en-US" dirty="0" err="1"/>
              <a:t>specic</a:t>
            </a:r>
            <a:r>
              <a:rPr lang="en-US" dirty="0"/>
              <a:t> resource</a:t>
            </a:r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86715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47C0-3BDB-759B-DA9A-943C1CBE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Test Procedures be Maintained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C023-68F1-FC31-3188-2FED5CD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quo</a:t>
            </a:r>
          </a:p>
          <a:p>
            <a:pPr lvl="1"/>
            <a:r>
              <a:rPr lang="en-US" dirty="0"/>
              <a:t>Update with each update of the standard; static document otherwise</a:t>
            </a:r>
          </a:p>
          <a:p>
            <a:r>
              <a:rPr lang="en-US" dirty="0"/>
              <a:t>Allow online comments </a:t>
            </a:r>
          </a:p>
          <a:p>
            <a:pPr lvl="1"/>
            <a:r>
              <a:rPr lang="en-US" dirty="0"/>
              <a:t>Establish a forum where questions and proposals can be made</a:t>
            </a:r>
          </a:p>
          <a:p>
            <a:r>
              <a:rPr lang="en-US" dirty="0"/>
              <a:t>Allow online interaction </a:t>
            </a:r>
          </a:p>
          <a:p>
            <a:pPr lvl="1"/>
            <a:r>
              <a:rPr lang="en-US" dirty="0"/>
              <a:t>Establish a forum where questions and proposals can be made and a maintenance team can provide answers/advice</a:t>
            </a:r>
          </a:p>
          <a:p>
            <a:r>
              <a:rPr lang="en-US" dirty="0"/>
              <a:t>Open source development</a:t>
            </a:r>
          </a:p>
          <a:p>
            <a:pPr lvl="1"/>
            <a:r>
              <a:rPr lang="en-US" dirty="0"/>
              <a:t>Use an online tool (e.g., </a:t>
            </a:r>
            <a:r>
              <a:rPr lang="en-US" dirty="0" err="1"/>
              <a:t>Github</a:t>
            </a:r>
            <a:r>
              <a:rPr lang="en-US" dirty="0"/>
              <a:t>) to manage and approve multiple submitters in making specific edits</a:t>
            </a:r>
          </a:p>
          <a:p>
            <a:pPr lvl="1"/>
            <a:r>
              <a:rPr lang="en-US" dirty="0"/>
              <a:t>If we choose this, what are the details of </a:t>
            </a:r>
            <a:r>
              <a:rPr lang="en-US"/>
              <a:t>the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NTCIP 8007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test procedure&#10;&#10;Description automatically generated">
            <a:extLst>
              <a:ext uri="{FF2B5EF4-FFF2-40B4-BE49-F238E27FC236}">
                <a16:creationId xmlns:a16="http://schemas.microsoft.com/office/drawing/2014/main" id="{7857F239-23A8-11F6-F88D-ED9BE25C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84" y="1337733"/>
            <a:ext cx="8285484" cy="50955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76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Structured English – e.g., NTCIP 8007 without the table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Configure the following parameters:</a:t>
            </a:r>
          </a:p>
          <a:p>
            <a:pPr marL="0" indent="0">
              <a:buNone/>
            </a:pPr>
            <a:r>
              <a:rPr lang="en-US" dirty="0"/>
              <a:t>	»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the following object(s):</a:t>
            </a:r>
          </a:p>
          <a:p>
            <a:pPr marL="0" indent="0">
              <a:buNone/>
            </a:pPr>
            <a:r>
              <a:rPr lang="en-US" dirty="0"/>
              <a:t>	»dmsMaxNumberPages.0</a:t>
            </a:r>
          </a:p>
          <a:p>
            <a:pPr marL="0" indent="0">
              <a:buNone/>
            </a:pPr>
            <a:r>
              <a:rPr lang="en-US" dirty="0"/>
              <a:t>IF get succeeds </a:t>
            </a:r>
          </a:p>
          <a:p>
            <a:pPr marL="0" indent="0">
              <a:buNone/>
            </a:pPr>
            <a:r>
              <a:rPr lang="en-US" dirty="0"/>
              <a:t>	“PASS”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“FAIL” and exit</a:t>
            </a:r>
          </a:p>
          <a:p>
            <a:pPr marL="0" indent="0">
              <a:buNone/>
            </a:pPr>
            <a:r>
              <a:rPr lang="en-US" dirty="0"/>
              <a:t>IF RESPONSE VALUE for dmsMaxNumberPages.0 is greater than or equal to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“PASS”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“FAIL” and exit	</a:t>
            </a:r>
          </a:p>
        </p:txBody>
      </p:sp>
    </p:spTree>
    <p:extLst>
      <p:ext uri="{BB962C8B-B14F-4D97-AF65-F5344CB8AC3E}">
        <p14:creationId xmlns:p14="http://schemas.microsoft.com/office/powerpoint/2010/main" val="97647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1CA7-CC96-3B08-29BB-0F7E481B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CAAD-62FA-A6BE-CD23-47FF1D26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participants</a:t>
            </a:r>
          </a:p>
          <a:p>
            <a:r>
              <a:rPr lang="en-US" dirty="0"/>
              <a:t>Overview of state of the practice</a:t>
            </a:r>
          </a:p>
          <a:p>
            <a:r>
              <a:rPr lang="en-US" dirty="0"/>
              <a:t>Identified challenges</a:t>
            </a:r>
          </a:p>
          <a:p>
            <a:r>
              <a:rPr lang="en-US" dirty="0"/>
              <a:t>Introduction of workshop topics</a:t>
            </a:r>
          </a:p>
          <a:p>
            <a:r>
              <a:rPr lang="en-US" dirty="0"/>
              <a:t>Initial discussion of first 3 topics</a:t>
            </a:r>
          </a:p>
        </p:txBody>
      </p:sp>
    </p:spTree>
    <p:extLst>
      <p:ext uri="{BB962C8B-B14F-4D97-AF65-F5344CB8AC3E}">
        <p14:creationId xmlns:p14="http://schemas.microsoft.com/office/powerpoint/2010/main" val="403468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Pseudocode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5005"/>
            <a:ext cx="10131425" cy="48165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DetermineMaxPages</a:t>
            </a:r>
            <a:r>
              <a:rPr lang="en-US" dirty="0"/>
              <a:t> () {</a:t>
            </a:r>
          </a:p>
          <a:p>
            <a:pPr marL="0" indent="0">
              <a:buNone/>
            </a:pPr>
            <a:r>
              <a:rPr lang="en-US" dirty="0"/>
              <a:t>	// Step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requiredMaxPages</a:t>
            </a:r>
            <a:r>
              <a:rPr lang="en-US" dirty="0"/>
              <a:t> = get “</a:t>
            </a:r>
            <a:r>
              <a:rPr lang="en-US" dirty="0" err="1"/>
              <a:t>Required_Max_Pages</a:t>
            </a:r>
            <a:r>
              <a:rPr lang="en-US" dirty="0"/>
              <a:t>” from configuration file;</a:t>
            </a:r>
          </a:p>
          <a:p>
            <a:pPr marL="0" indent="0">
              <a:buNone/>
            </a:pPr>
            <a:r>
              <a:rPr lang="en-US" dirty="0"/>
              <a:t>	// Step 2</a:t>
            </a:r>
          </a:p>
          <a:p>
            <a:pPr marL="0" indent="0">
              <a:buNone/>
            </a:pPr>
            <a:r>
              <a:rPr lang="en-US" dirty="0"/>
              <a:t>	response = </a:t>
            </a:r>
            <a:r>
              <a:rPr lang="en-US" dirty="0" err="1"/>
              <a:t>snmp_get</a:t>
            </a:r>
            <a:r>
              <a:rPr lang="en-US" dirty="0"/>
              <a:t>(dmsMaxNumberPages.0);</a:t>
            </a:r>
          </a:p>
          <a:p>
            <a:pPr marL="0" indent="0">
              <a:buNone/>
            </a:pPr>
            <a:r>
              <a:rPr lang="en-US" dirty="0"/>
              <a:t>	if (response == </a:t>
            </a:r>
            <a:r>
              <a:rPr lang="en-US" dirty="0" err="1"/>
              <a:t>noError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print “Pass”;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	print “Fail” with backtrace;</a:t>
            </a:r>
          </a:p>
          <a:p>
            <a:pPr marL="0" indent="0">
              <a:buNone/>
            </a:pPr>
            <a:r>
              <a:rPr lang="en-US" dirty="0"/>
              <a:t>		exit;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// Step 3</a:t>
            </a:r>
          </a:p>
          <a:p>
            <a:pPr marL="0" indent="0">
              <a:buNone/>
            </a:pPr>
            <a:r>
              <a:rPr lang="en-US" dirty="0"/>
              <a:t>	if (dmsMaxNumberPages.0 &gt;= </a:t>
            </a:r>
            <a:r>
              <a:rPr lang="en-US" dirty="0" err="1"/>
              <a:t>requiredMaxPages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print “Pass”;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	print “Fail”;</a:t>
            </a:r>
          </a:p>
          <a:p>
            <a:pPr marL="0" indent="0">
              <a:buNone/>
            </a:pPr>
            <a:r>
              <a:rPr lang="en-US" dirty="0"/>
              <a:t>		throw exception;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29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XML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22474"/>
            <a:ext cx="4995334" cy="5018569"/>
          </a:xfrm>
        </p:spPr>
        <p:txBody>
          <a:bodyPr anchor="t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&lt;test-case&gt;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&lt;name&gt;Determine Maximum Number of Pages&lt;/name&gt;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&lt;steps&gt;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&lt;CONFIGURE&gt;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&lt;variable&gt;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&lt;name&gt;</a:t>
            </a:r>
            <a:r>
              <a:rPr lang="en-US" dirty="0" err="1"/>
              <a:t>Required_Max_Pages</a:t>
            </a:r>
            <a:r>
              <a:rPr lang="en-US" dirty="0"/>
              <a:t>&lt;/name&gt;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&lt;format&gt;</a:t>
            </a:r>
            <a:r>
              <a:rPr lang="en-US" dirty="0" err="1"/>
              <a:t>ofDecimal</a:t>
            </a:r>
            <a:r>
              <a:rPr lang="en-US" dirty="0"/>
              <a:t>&lt;/format&gt;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&lt;minimum&gt;1&lt;/minimum&gt;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&lt;maximum&gt;255&lt;/maximum&gt;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&lt;default&gt;3&lt;/default&gt;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&lt;/variable&gt;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&lt;/CONFIGURE&gt;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&lt;GET&gt;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&lt;variable&gt;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&lt;name&gt;dmsMaxNumberPages.0&lt;/name&gt;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&lt;format&gt;</a:t>
            </a:r>
            <a:r>
              <a:rPr lang="en-US" dirty="0" err="1"/>
              <a:t>ofDecimal</a:t>
            </a:r>
            <a:r>
              <a:rPr lang="en-US" dirty="0"/>
              <a:t>&lt;/format&gt;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&lt;/variable&gt;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&lt;/GET&gt;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6A8D-D331-483C-F57F-74E5D281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722475"/>
            <a:ext cx="4995332" cy="5018568"/>
          </a:xfrm>
        </p:spPr>
        <p:txBody>
          <a:bodyPr anchor="t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&lt;VERIFY&gt;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&lt;comparison&gt;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&lt;value1&gt;dmsMaxNumberPages.0&lt;/value1&gt;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&lt;operator&gt;</a:t>
            </a:r>
            <a:r>
              <a:rPr lang="en-US" dirty="0" err="1"/>
              <a:t>exOpGreaterEqual</a:t>
            </a:r>
            <a:r>
              <a:rPr lang="en-US" dirty="0"/>
              <a:t>&lt;/operator&gt;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&lt;value2&gt;</a:t>
            </a:r>
            <a:r>
              <a:rPr lang="en-US" dirty="0" err="1"/>
              <a:t>Required_Max_Pages</a:t>
            </a:r>
            <a:r>
              <a:rPr lang="en-US" dirty="0"/>
              <a:t>&lt;/value2&gt;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&lt;/comparison&gt;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&lt;/VERIFY&gt;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&lt;/steps&gt;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&lt;/test-case&gt;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0456"/>
            <a:ext cx="10131425" cy="514615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CTest</a:t>
            </a:r>
            <a:r>
              <a:rPr lang="en-US" dirty="0"/>
              <a:t> </a:t>
            </a:r>
            <a:r>
              <a:rPr lang="en-US" dirty="0" err="1"/>
              <a:t>CSuiteDMS</a:t>
            </a:r>
            <a:r>
              <a:rPr lang="en-US" dirty="0"/>
              <a:t>::</a:t>
            </a:r>
            <a:r>
              <a:rPr lang="en-US" dirty="0" err="1"/>
              <a:t>DetermineMaxPages</a:t>
            </a:r>
            <a:r>
              <a:rPr lang="en-US" dirty="0"/>
              <a:t>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CPacket</a:t>
            </a:r>
            <a:r>
              <a:rPr lang="en-US" dirty="0"/>
              <a:t> response;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CPacket</a:t>
            </a:r>
            <a:r>
              <a:rPr lang="en-US" dirty="0"/>
              <a:t> request;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CTest</a:t>
            </a:r>
            <a:r>
              <a:rPr lang="en-US" dirty="0"/>
              <a:t>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// Step 1: CONFIGURE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CVariable</a:t>
            </a:r>
            <a:r>
              <a:rPr lang="en-US" dirty="0"/>
              <a:t> </a:t>
            </a:r>
            <a:r>
              <a:rPr lang="en-US" dirty="0" err="1"/>
              <a:t>requiredMaxPages</a:t>
            </a:r>
            <a:r>
              <a:rPr lang="en-US" dirty="0"/>
              <a:t> = </a:t>
            </a:r>
            <a:r>
              <a:rPr lang="en-US" dirty="0" err="1"/>
              <a:t>findVariable</a:t>
            </a:r>
            <a:r>
              <a:rPr lang="en-US" dirty="0"/>
              <a:t>( "</a:t>
            </a:r>
            <a:r>
              <a:rPr lang="en-US" dirty="0" err="1"/>
              <a:t>Required_Max_Pages</a:t>
            </a:r>
            <a:r>
              <a:rPr lang="en-US" dirty="0"/>
              <a:t>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if (</a:t>
            </a:r>
            <a:r>
              <a:rPr lang="en-US" dirty="0" err="1"/>
              <a:t>requiredMaxPages</a:t>
            </a:r>
            <a:r>
              <a:rPr lang="en-US" dirty="0"/>
              <a:t> == NULL)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	test-&gt;</a:t>
            </a:r>
            <a:r>
              <a:rPr lang="en-US" dirty="0" err="1"/>
              <a:t>addStep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"Variable not found", TEST_FAIL);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	return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test-&gt;</a:t>
            </a:r>
            <a:r>
              <a:rPr lang="en-US" dirty="0" err="1"/>
              <a:t>addStep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</a:t>
            </a:r>
            <a:r>
              <a:rPr lang="en-US" dirty="0" err="1"/>
              <a:t>requiredMaxPages.getValueString</a:t>
            </a:r>
            <a:r>
              <a:rPr lang="en-US" dirty="0"/>
              <a:t>());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// Step 2: GET dmsMaxNumberPages.0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request.Clear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request.AddObjectByName</a:t>
            </a:r>
            <a:r>
              <a:rPr lang="en-US" dirty="0"/>
              <a:t>("dmsMaxNumberPages.0");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step = </a:t>
            </a:r>
            <a:r>
              <a:rPr lang="en-US" dirty="0" err="1"/>
              <a:t>snmpGet</a:t>
            </a:r>
            <a:r>
              <a:rPr lang="en-US" dirty="0"/>
              <a:t>(request, response, 1);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test-&gt;</a:t>
            </a:r>
            <a:r>
              <a:rPr lang="en-US" dirty="0" err="1"/>
              <a:t>addStep</a:t>
            </a:r>
            <a:r>
              <a:rPr lang="en-US" dirty="0"/>
              <a:t>(step);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if (</a:t>
            </a:r>
            <a:r>
              <a:rPr lang="en-US" dirty="0" err="1"/>
              <a:t>response.GetType</a:t>
            </a:r>
            <a:r>
              <a:rPr lang="en-US" dirty="0"/>
              <a:t>() == SNMP_CLASS_TIMEOUT)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	return test;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// Step 3: VERIFY dmsMaxNumberPages.0 &gt;=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if (</a:t>
            </a:r>
            <a:r>
              <a:rPr lang="en-US" dirty="0" err="1"/>
              <a:t>response.getObjectValueInt</a:t>
            </a:r>
            <a:r>
              <a:rPr lang="en-US" dirty="0"/>
              <a:t>(0) &gt;= </a:t>
            </a:r>
            <a:r>
              <a:rPr lang="en-US" dirty="0" err="1"/>
              <a:t>requiredMaxPages.getValueInt</a:t>
            </a:r>
            <a:r>
              <a:rPr lang="en-US" dirty="0"/>
              <a:t>())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	test-&gt;</a:t>
            </a:r>
            <a:r>
              <a:rPr lang="en-US" dirty="0" err="1"/>
              <a:t>addStep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"Pass", TEST_PASS);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} else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test-&gt;</a:t>
            </a:r>
            <a:r>
              <a:rPr lang="en-US" dirty="0" err="1"/>
              <a:t>addStep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"Fail", TEST_FAIL);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return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94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0456"/>
            <a:ext cx="10131425" cy="5146157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CSuiteDMS</a:t>
            </a:r>
            <a:r>
              <a:rPr lang="en-US" dirty="0"/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determineMaxPages</a:t>
            </a:r>
            <a:r>
              <a:rPr lang="en-US" dirty="0"/>
              <a:t>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const response = new </a:t>
            </a:r>
            <a:r>
              <a:rPr lang="en-US" dirty="0" err="1"/>
              <a:t>CPacket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const request = new </a:t>
            </a:r>
            <a:r>
              <a:rPr lang="en-US" dirty="0" err="1"/>
              <a:t>CPacket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const test = new </a:t>
            </a:r>
            <a:r>
              <a:rPr lang="en-US" dirty="0" err="1"/>
              <a:t>CTest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// Step 1: CONFIGURE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const </a:t>
            </a:r>
            <a:r>
              <a:rPr lang="en-US" dirty="0" err="1"/>
              <a:t>requiredMaxPages</a:t>
            </a:r>
            <a:r>
              <a:rPr lang="en-US" dirty="0"/>
              <a:t> = </a:t>
            </a:r>
            <a:r>
              <a:rPr lang="en-US" dirty="0" err="1"/>
              <a:t>findVariable</a:t>
            </a:r>
            <a:r>
              <a:rPr lang="en-US" dirty="0"/>
              <a:t>("</a:t>
            </a:r>
            <a:r>
              <a:rPr lang="en-US" dirty="0" err="1"/>
              <a:t>Required_Max_Pages</a:t>
            </a:r>
            <a:r>
              <a:rPr lang="en-US" dirty="0"/>
              <a:t>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(!</a:t>
            </a:r>
            <a:r>
              <a:rPr lang="en-US" dirty="0" err="1"/>
              <a:t>requiredMaxPages</a:t>
            </a:r>
            <a:r>
              <a:rPr lang="en-US" dirty="0"/>
              <a:t>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"Variable not found", "TEST_FAIL");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return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test.addStep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</a:t>
            </a:r>
            <a:r>
              <a:rPr lang="en-US" dirty="0" err="1"/>
              <a:t>requiredMaxPages.getValueString</a:t>
            </a:r>
            <a:r>
              <a:rPr lang="en-US" dirty="0"/>
              <a:t>());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// Step 2: GET dmsMaxNumberPages.0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request.clear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request.addObjectByName</a:t>
            </a:r>
            <a:r>
              <a:rPr lang="en-US" dirty="0"/>
              <a:t>("dmsMaxNumberPages.0");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const step = </a:t>
            </a:r>
            <a:r>
              <a:rPr lang="en-US" dirty="0" err="1"/>
              <a:t>snmpGet</a:t>
            </a:r>
            <a:r>
              <a:rPr lang="en-US" dirty="0"/>
              <a:t>(request, response, 1);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test.addStep</a:t>
            </a:r>
            <a:r>
              <a:rPr lang="en-US" dirty="0"/>
              <a:t>(step);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(</a:t>
            </a:r>
            <a:r>
              <a:rPr lang="en-US" dirty="0" err="1"/>
              <a:t>response.getType</a:t>
            </a:r>
            <a:r>
              <a:rPr lang="en-US" dirty="0"/>
              <a:t>() === "SNMP_CLASS_TIMEOUT")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return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// Step 3: VERIFY dmsMaxNumberPages.0 &gt;=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(</a:t>
            </a:r>
            <a:r>
              <a:rPr lang="en-US" dirty="0" err="1"/>
              <a:t>response.getObjectValueInt</a:t>
            </a:r>
            <a:r>
              <a:rPr lang="en-US" dirty="0"/>
              <a:t>(0) &gt;= </a:t>
            </a:r>
            <a:r>
              <a:rPr lang="en-US" dirty="0" err="1"/>
              <a:t>requiredMaxPages.getValueInt</a:t>
            </a:r>
            <a:r>
              <a:rPr lang="en-US" dirty="0"/>
              <a:t>())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"Pass", "TEST_PASS");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} else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"Fail", "TEST_FAIL");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return test;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99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/>
              <a:t>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0456"/>
            <a:ext cx="10131425" cy="514615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determine_max_pages</a:t>
            </a:r>
            <a:r>
              <a:rPr lang="en-US" dirty="0"/>
              <a:t>(self):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response = </a:t>
            </a:r>
            <a:r>
              <a:rPr lang="en-US" dirty="0" err="1"/>
              <a:t>CPacket</a:t>
            </a:r>
            <a:r>
              <a:rPr lang="en-US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request = </a:t>
            </a:r>
            <a:r>
              <a:rPr lang="en-US" dirty="0" err="1"/>
              <a:t>CPacket</a:t>
            </a:r>
            <a:r>
              <a:rPr lang="en-US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test = </a:t>
            </a:r>
            <a:r>
              <a:rPr lang="en-US" dirty="0" err="1"/>
              <a:t>CTest</a:t>
            </a:r>
            <a:r>
              <a:rPr lang="en-US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# Step 1: CONFIGURE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required_max_pages</a:t>
            </a:r>
            <a:r>
              <a:rPr lang="en-US" dirty="0"/>
              <a:t> = </a:t>
            </a:r>
            <a:r>
              <a:rPr lang="en-US" dirty="0" err="1"/>
              <a:t>find_variable</a:t>
            </a:r>
            <a:r>
              <a:rPr lang="en-US" dirty="0"/>
              <a:t>("</a:t>
            </a:r>
            <a:r>
              <a:rPr lang="en-US" dirty="0" err="1"/>
              <a:t>Required_Max_Pages</a:t>
            </a:r>
            <a:r>
              <a:rPr lang="en-US" dirty="0"/>
              <a:t>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not </a:t>
            </a:r>
            <a:r>
              <a:rPr lang="en-US" dirty="0" err="1"/>
              <a:t>required_max_pages</a:t>
            </a:r>
            <a:r>
              <a:rPr lang="en-US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test.add_step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"Variable not found", "TEST_FAIL")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return test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test.add_step</a:t>
            </a:r>
            <a:r>
              <a:rPr lang="en-US" dirty="0"/>
              <a:t>("1", "</a:t>
            </a:r>
            <a:r>
              <a:rPr lang="en-US" dirty="0" err="1"/>
              <a:t>Required_Max_Pages</a:t>
            </a:r>
            <a:r>
              <a:rPr lang="en-US" dirty="0"/>
              <a:t>", </a:t>
            </a:r>
            <a:r>
              <a:rPr lang="en-US" dirty="0" err="1"/>
              <a:t>required_max_pages.get_value_string</a:t>
            </a:r>
            <a:r>
              <a:rPr lang="en-US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# Step 2: GET dmsMaxNumberPages.0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request.clear</a:t>
            </a:r>
            <a:r>
              <a:rPr lang="en-US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request.add_object_by_name</a:t>
            </a:r>
            <a:r>
              <a:rPr lang="en-US" dirty="0"/>
              <a:t>("dmsMaxNumberPages.0")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step = </a:t>
            </a:r>
            <a:r>
              <a:rPr lang="en-US" dirty="0" err="1"/>
              <a:t>snmp_get</a:t>
            </a:r>
            <a:r>
              <a:rPr lang="en-US" dirty="0"/>
              <a:t>(request, response, 1)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test.add_step</a:t>
            </a:r>
            <a:r>
              <a:rPr lang="en-US" dirty="0"/>
              <a:t>(step)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</a:t>
            </a:r>
            <a:r>
              <a:rPr lang="en-US" dirty="0" err="1"/>
              <a:t>response.get_type</a:t>
            </a:r>
            <a:r>
              <a:rPr lang="en-US" dirty="0"/>
              <a:t>() == "SNMP_CLASS_TIMEOUT":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return test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# Step 3: VERIFY dmsMaxNumberPages.0 &gt;=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if </a:t>
            </a:r>
            <a:r>
              <a:rPr lang="en-US" dirty="0" err="1"/>
              <a:t>response.get_object_value_int</a:t>
            </a:r>
            <a:r>
              <a:rPr lang="en-US" dirty="0"/>
              <a:t>(0) &gt;= </a:t>
            </a:r>
            <a:r>
              <a:rPr lang="en-US" dirty="0" err="1"/>
              <a:t>required_max_pages.get_value_int</a:t>
            </a:r>
            <a:r>
              <a:rPr lang="en-US" dirty="0"/>
              <a:t>():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test.add_step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"Pass", "TEST_PASS")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test.add_step</a:t>
            </a:r>
            <a:r>
              <a:rPr lang="en-US" dirty="0"/>
              <a:t>("3", "dmsMaxNumberPages.0 &gt;= </a:t>
            </a:r>
            <a:r>
              <a:rPr lang="en-US" dirty="0" err="1"/>
              <a:t>Required_Max_Pages</a:t>
            </a:r>
            <a:r>
              <a:rPr lang="en-US" dirty="0"/>
              <a:t>", "Fail", "TEST_FAIL")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return test</a:t>
            </a:r>
          </a:p>
        </p:txBody>
      </p:sp>
    </p:spTree>
    <p:extLst>
      <p:ext uri="{BB962C8B-B14F-4D97-AF65-F5344CB8AC3E}">
        <p14:creationId xmlns:p14="http://schemas.microsoft.com/office/powerpoint/2010/main" val="322374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F4C-D9F4-A13F-FF0D-9303C4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format/language should be used?</a:t>
            </a:r>
            <a:br>
              <a:rPr lang="en-US" dirty="0"/>
            </a:br>
            <a:r>
              <a:rPr lang="en-US" sz="2200" cap="none" dirty="0" err="1"/>
              <a:t>Tcl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673D-932B-834F-AF3A-06793791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0456"/>
            <a:ext cx="10131425" cy="5146157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proc </a:t>
            </a:r>
            <a:r>
              <a:rPr lang="en-US" dirty="0" err="1"/>
              <a:t>determineMaxPages</a:t>
            </a:r>
            <a:r>
              <a:rPr lang="en-US" dirty="0"/>
              <a:t> {}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# Placeholder objects for response and request packets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response [</a:t>
            </a:r>
            <a:r>
              <a:rPr lang="en-US" dirty="0" err="1"/>
              <a:t>dict</a:t>
            </a:r>
            <a:r>
              <a:rPr lang="en-US" dirty="0"/>
              <a:t> create]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request [</a:t>
            </a:r>
            <a:r>
              <a:rPr lang="en-US" dirty="0" err="1"/>
              <a:t>dict</a:t>
            </a:r>
            <a:r>
              <a:rPr lang="en-US" dirty="0"/>
              <a:t> create]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test [list]  ;# Simulate the test object as a list of steps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# Step 1: CONFIGURE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</a:t>
            </a:r>
            <a:r>
              <a:rPr lang="en-US" dirty="0" err="1"/>
              <a:t>requiredMaxPages</a:t>
            </a:r>
            <a:r>
              <a:rPr lang="en-US" dirty="0"/>
              <a:t> [</a:t>
            </a:r>
            <a:r>
              <a:rPr lang="en-US" dirty="0" err="1"/>
              <a:t>findVariable</a:t>
            </a:r>
            <a:r>
              <a:rPr lang="en-US" dirty="0"/>
              <a:t> "</a:t>
            </a:r>
            <a:r>
              <a:rPr lang="en-US" dirty="0" err="1"/>
              <a:t>Required_Max_Pages</a:t>
            </a:r>
            <a:r>
              <a:rPr lang="en-US" dirty="0"/>
              <a:t>"]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if {$</a:t>
            </a:r>
            <a:r>
              <a:rPr lang="en-US" dirty="0" err="1"/>
              <a:t>requiredMaxPages</a:t>
            </a:r>
            <a:r>
              <a:rPr lang="en-US" dirty="0"/>
              <a:t> eq ""}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lappend</a:t>
            </a:r>
            <a:r>
              <a:rPr lang="en-US" dirty="0"/>
              <a:t> test [list "1" "</a:t>
            </a:r>
            <a:r>
              <a:rPr lang="en-US" dirty="0" err="1"/>
              <a:t>Required_Max_Pages</a:t>
            </a:r>
            <a:r>
              <a:rPr lang="en-US" dirty="0"/>
              <a:t>" "Variable not found" "TEST_FAIL"]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return $test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lappend</a:t>
            </a:r>
            <a:r>
              <a:rPr lang="en-US" dirty="0"/>
              <a:t> test [list "1" "</a:t>
            </a:r>
            <a:r>
              <a:rPr lang="en-US" dirty="0" err="1"/>
              <a:t>Required_Max_Pages</a:t>
            </a:r>
            <a:r>
              <a:rPr lang="en-US" dirty="0"/>
              <a:t>" $</a:t>
            </a:r>
            <a:r>
              <a:rPr lang="en-US" dirty="0" err="1"/>
              <a:t>requiredMaxPages</a:t>
            </a:r>
            <a:r>
              <a:rPr lang="en-US" dirty="0"/>
              <a:t>]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# Step 2: GET dmsMaxNumberPages.0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dict</a:t>
            </a:r>
            <a:r>
              <a:rPr lang="en-US" dirty="0"/>
              <a:t> set request "Clear" ""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dict</a:t>
            </a:r>
            <a:r>
              <a:rPr lang="en-US" dirty="0"/>
              <a:t> set request "</a:t>
            </a:r>
            <a:r>
              <a:rPr lang="en-US" dirty="0" err="1"/>
              <a:t>AddObjectByName</a:t>
            </a:r>
            <a:r>
              <a:rPr lang="en-US" dirty="0"/>
              <a:t>" "dmsMaxNumberPages.0"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step [</a:t>
            </a:r>
            <a:r>
              <a:rPr lang="en-US" dirty="0" err="1"/>
              <a:t>snmpGet</a:t>
            </a:r>
            <a:r>
              <a:rPr lang="en-US" dirty="0"/>
              <a:t> $request response 1]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lappend</a:t>
            </a:r>
            <a:r>
              <a:rPr lang="en-US" dirty="0"/>
              <a:t> test $step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if {[</a:t>
            </a:r>
            <a:r>
              <a:rPr lang="en-US" dirty="0" err="1"/>
              <a:t>dict</a:t>
            </a:r>
            <a:r>
              <a:rPr lang="en-US" dirty="0"/>
              <a:t> get $response "</a:t>
            </a:r>
            <a:r>
              <a:rPr lang="en-US" dirty="0" err="1"/>
              <a:t>GetType</a:t>
            </a:r>
            <a:r>
              <a:rPr lang="en-US" dirty="0"/>
              <a:t>"] eq "SNMP_CLASS_TIMEOUT"}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return $test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# Step 3: VERIFY dmsMaxNumberPages.0 &gt;= </a:t>
            </a:r>
            <a:r>
              <a:rPr lang="en-US" dirty="0" err="1"/>
              <a:t>Required_Max_Pages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</a:t>
            </a:r>
            <a:r>
              <a:rPr lang="en-US" dirty="0" err="1"/>
              <a:t>responseValue</a:t>
            </a:r>
            <a:r>
              <a:rPr lang="en-US" dirty="0"/>
              <a:t> [</a:t>
            </a:r>
            <a:r>
              <a:rPr lang="en-US" dirty="0" err="1"/>
              <a:t>dict</a:t>
            </a:r>
            <a:r>
              <a:rPr lang="en-US" dirty="0"/>
              <a:t> get $response "</a:t>
            </a:r>
            <a:r>
              <a:rPr lang="en-US" dirty="0" err="1"/>
              <a:t>getObjectValueInt</a:t>
            </a:r>
            <a:r>
              <a:rPr lang="en-US" dirty="0"/>
              <a:t>" 0]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set </a:t>
            </a:r>
            <a:r>
              <a:rPr lang="en-US" dirty="0" err="1"/>
              <a:t>requiredMaxPagesValue</a:t>
            </a:r>
            <a:r>
              <a:rPr lang="en-US" dirty="0"/>
              <a:t> $</a:t>
            </a:r>
            <a:r>
              <a:rPr lang="en-US" dirty="0" err="1"/>
              <a:t>requiredMaxPages</a:t>
            </a:r>
            <a:r>
              <a:rPr lang="en-US" dirty="0"/>
              <a:t>  ;# Adjust if needed to extract the value correctly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if {$</a:t>
            </a:r>
            <a:r>
              <a:rPr lang="en-US" dirty="0" err="1"/>
              <a:t>responseValue</a:t>
            </a:r>
            <a:r>
              <a:rPr lang="en-US" dirty="0"/>
              <a:t> &gt;= $</a:t>
            </a:r>
            <a:r>
              <a:rPr lang="en-US" dirty="0" err="1"/>
              <a:t>requiredMaxPagesValue</a:t>
            </a:r>
            <a:r>
              <a:rPr lang="en-US" dirty="0"/>
              <a:t>}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lappend</a:t>
            </a:r>
            <a:r>
              <a:rPr lang="en-US" dirty="0"/>
              <a:t> test [list "3" "dmsMaxNumberPages.0 &gt;= </a:t>
            </a:r>
            <a:r>
              <a:rPr lang="en-US" dirty="0" err="1"/>
              <a:t>Required_Max_Pages</a:t>
            </a:r>
            <a:r>
              <a:rPr lang="en-US" dirty="0"/>
              <a:t>" "Pass" "TEST_PASS"]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 else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lappend</a:t>
            </a:r>
            <a:r>
              <a:rPr lang="en-US" dirty="0"/>
              <a:t> test [list "3" "dmsMaxNumberPages.0 &gt;= </a:t>
            </a:r>
            <a:r>
              <a:rPr lang="en-US" dirty="0" err="1"/>
              <a:t>Required_Max_Pages</a:t>
            </a:r>
            <a:r>
              <a:rPr lang="en-US" dirty="0"/>
              <a:t>" "Fail" "TEST_FAIL"]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return $test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94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910-A7D5-6CDA-0518-B0E2244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Formats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26334-FB40-221B-F0BF-25C77F60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6981"/>
              </p:ext>
            </p:extLst>
          </p:nvPr>
        </p:nvGraphicFramePr>
        <p:xfrm>
          <a:off x="685800" y="2141538"/>
          <a:ext cx="10131426" cy="33375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3062946237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19135540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413880222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3462805951"/>
                    </a:ext>
                  </a:extLst>
                </a:gridCol>
                <a:gridCol w="1605516">
                  <a:extLst>
                    <a:ext uri="{9D8B030D-6E8A-4147-A177-3AD203B41FA5}">
                      <a16:colId xmlns:a16="http://schemas.microsoft.com/office/drawing/2014/main" val="1790261299"/>
                    </a:ext>
                  </a:extLst>
                </a:gridCol>
                <a:gridCol w="1692534">
                  <a:extLst>
                    <a:ext uri="{9D8B030D-6E8A-4147-A177-3AD203B41FA5}">
                      <a16:colId xmlns:a16="http://schemas.microsoft.com/office/drawing/2014/main" val="388066571"/>
                    </a:ext>
                  </a:extLst>
                </a:gridCol>
                <a:gridCol w="1692534">
                  <a:extLst>
                    <a:ext uri="{9D8B030D-6E8A-4147-A177-3AD203B41FA5}">
                      <a16:colId xmlns:a16="http://schemas.microsoft.com/office/drawing/2014/main" val="205125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0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7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Pseudocode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6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5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829C-FAD2-7C53-CD95-EC2BF32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740E-F2A3-C37E-9200-F09048AB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Remarks from USDOT</a:t>
            </a:r>
          </a:p>
          <a:p>
            <a:r>
              <a:rPr lang="en-US" dirty="0"/>
              <a:t>Remarks from SDOs</a:t>
            </a:r>
          </a:p>
        </p:txBody>
      </p:sp>
    </p:spTree>
    <p:extLst>
      <p:ext uri="{BB962C8B-B14F-4D97-AF65-F5344CB8AC3E}">
        <p14:creationId xmlns:p14="http://schemas.microsoft.com/office/powerpoint/2010/main" val="17143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8AB8-269A-B022-0C01-CFC520E5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5BF9-0974-A223-F5A2-F1A8DA6E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respect the time limits of the 2-hour web meeting</a:t>
            </a:r>
          </a:p>
          <a:p>
            <a:pPr lvl="1"/>
            <a:r>
              <a:rPr lang="en-US" dirty="0"/>
              <a:t>Make sure your name and organization are reflected in your Zoom name</a:t>
            </a:r>
          </a:p>
          <a:p>
            <a:pPr lvl="2"/>
            <a:r>
              <a:rPr lang="en-US" dirty="0"/>
              <a:t>e.g., Ken Vaughn (Trevilon)</a:t>
            </a:r>
          </a:p>
          <a:p>
            <a:pPr lvl="2"/>
            <a:r>
              <a:rPr lang="en-US" dirty="0"/>
              <a:t>You can right-click on your icon and select rename to change your Zoom name</a:t>
            </a:r>
          </a:p>
          <a:p>
            <a:pPr lvl="1"/>
            <a:r>
              <a:rPr lang="en-US" dirty="0"/>
              <a:t>Use the chat window</a:t>
            </a:r>
          </a:p>
          <a:p>
            <a:pPr lvl="2"/>
            <a:r>
              <a:rPr lang="en-US" dirty="0"/>
              <a:t>If you have specific goals for this </a:t>
            </a:r>
            <a:r>
              <a:rPr lang="en-US" dirty="0" err="1"/>
              <a:t>worksop</a:t>
            </a:r>
            <a:r>
              <a:rPr lang="en-US" dirty="0"/>
              <a:t> series, please type them into the chat window</a:t>
            </a:r>
          </a:p>
        </p:txBody>
      </p:sp>
    </p:spTree>
    <p:extLst>
      <p:ext uri="{BB962C8B-B14F-4D97-AF65-F5344CB8AC3E}">
        <p14:creationId xmlns:p14="http://schemas.microsoft.com/office/powerpoint/2010/main" val="66199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EBC-0311-9BA0-1D49-EECC3E79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81C-1FF3-F181-5A2C-D2DA9133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following set of slides are intended to provide an overview of the current situation</a:t>
            </a:r>
          </a:p>
          <a:p>
            <a:r>
              <a:rPr lang="en-US" sz="1800" dirty="0"/>
              <a:t>If you think something is incorrect or misleading, please let us know</a:t>
            </a:r>
          </a:p>
          <a:p>
            <a:r>
              <a:rPr lang="en-US" dirty="0"/>
              <a:t>The intent is for us to agree on the challenges facing us before focusing on solutions</a:t>
            </a:r>
          </a:p>
        </p:txBody>
      </p:sp>
    </p:spTree>
    <p:extLst>
      <p:ext uri="{BB962C8B-B14F-4D97-AF65-F5344CB8AC3E}">
        <p14:creationId xmlns:p14="http://schemas.microsoft.com/office/powerpoint/2010/main" val="87330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8A84-1824-653B-EDE9-4FF6AFC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6"/>
            <a:ext cx="7786750" cy="8353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State of the Practice for NTCIP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B1DE-6AF8-9424-EC2A-38848108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9" y="2224350"/>
            <a:ext cx="3314404" cy="3637935"/>
          </a:xfrm>
        </p:spPr>
        <p:txBody>
          <a:bodyPr>
            <a:normAutofit/>
          </a:bodyPr>
          <a:lstStyle/>
          <a:p>
            <a:r>
              <a:rPr lang="en-US" dirty="0"/>
              <a:t>Test procedures are written to conform to NTCIP 8007</a:t>
            </a:r>
          </a:p>
          <a:p>
            <a:endParaRPr lang="en-US" dirty="0"/>
          </a:p>
          <a:p>
            <a:r>
              <a:rPr lang="en-US" dirty="0"/>
              <a:t>NTCIP 8007 is being updated to support SNMPv3</a:t>
            </a:r>
          </a:p>
          <a:p>
            <a:endParaRPr lang="en-US" dirty="0"/>
          </a:p>
          <a:p>
            <a:r>
              <a:rPr lang="en-US" dirty="0"/>
              <a:t>We could redefine the format completely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test procedure&#10;&#10;Description automatically generated">
            <a:extLst>
              <a:ext uri="{FF2B5EF4-FFF2-40B4-BE49-F238E27FC236}">
                <a16:creationId xmlns:a16="http://schemas.microsoft.com/office/drawing/2014/main" id="{2E90D054-0769-30A7-EBDF-A7FF0EC1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93" y="1495532"/>
            <a:ext cx="8285484" cy="50955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94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8A84-1824-653B-EDE9-4FF6AFC2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Practice for NTCIP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B1DE-6AF8-9424-EC2A-38848108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3033"/>
          </a:xfrm>
        </p:spPr>
        <p:txBody>
          <a:bodyPr>
            <a:normAutofit/>
          </a:bodyPr>
          <a:lstStyle/>
          <a:p>
            <a:r>
              <a:rPr lang="en-US" dirty="0"/>
              <a:t>Test procedures are documented in Annex C of device-specific standards</a:t>
            </a:r>
          </a:p>
          <a:p>
            <a:pPr lvl="1"/>
            <a:r>
              <a:rPr lang="en-US" dirty="0"/>
              <a:t>Only included in 1203 (message signs) and 1204 (weather stations) currently</a:t>
            </a:r>
          </a:p>
          <a:p>
            <a:pPr lvl="2"/>
            <a:r>
              <a:rPr lang="en-US" dirty="0"/>
              <a:t>Based on NTCIP functional testing (i.e., testing to meet NTCIP functional requirements)</a:t>
            </a:r>
          </a:p>
          <a:p>
            <a:pPr lvl="1"/>
            <a:r>
              <a:rPr lang="en-US" dirty="0"/>
              <a:t>Being added to 1202 (traffic signals) </a:t>
            </a:r>
          </a:p>
          <a:p>
            <a:pPr lvl="2"/>
            <a:r>
              <a:rPr lang="en-US" dirty="0"/>
              <a:t>Focused on NTCIP dialog testing (i.e., testing against standard dialogs only)</a:t>
            </a:r>
          </a:p>
          <a:p>
            <a:r>
              <a:rPr lang="en-US" dirty="0"/>
              <a:t>Test procedures double the size of the standards</a:t>
            </a:r>
          </a:p>
          <a:p>
            <a:r>
              <a:rPr lang="en-US" dirty="0"/>
              <a:t>Tests for global objects are largely duplicated among these documents</a:t>
            </a:r>
          </a:p>
          <a:p>
            <a:r>
              <a:rPr lang="en-US" dirty="0"/>
              <a:t>For 1203 and 1204 many agencies require the manufacturer to show proof of testing</a:t>
            </a:r>
          </a:p>
          <a:p>
            <a:pPr lvl="1"/>
            <a:r>
              <a:rPr lang="en-US" dirty="0"/>
              <a:t>Many agencies seem to test against either their central software or a special testing program based on their central software and do not use official test procedures</a:t>
            </a:r>
          </a:p>
          <a:p>
            <a:pPr lvl="1"/>
            <a:r>
              <a:rPr lang="en-US" dirty="0"/>
              <a:t>There may be other agencies that require some proof of acceptance testing within perhaps the latest version of the NTCIP standards</a:t>
            </a:r>
          </a:p>
          <a:p>
            <a:pPr lvl="2"/>
            <a:r>
              <a:rPr lang="en-US" dirty="0"/>
              <a:t>Testing does not seem to be required for new software versions. Different models may be retested in some cases depending on agency</a:t>
            </a:r>
          </a:p>
          <a:p>
            <a:pPr lvl="1"/>
            <a:r>
              <a:rPr lang="en-US" dirty="0"/>
              <a:t>Most of the testing seems to be done by a small number of entities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3E4-D4AE-286B-25CB-0024789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C9CD-FC3D-6E24-23BE-BF3EFA2D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Documenting test procedures in the standard delays publication of updates</a:t>
            </a:r>
          </a:p>
          <a:p>
            <a:pPr lvl="1"/>
            <a:r>
              <a:rPr lang="en-US" dirty="0"/>
              <a:t>Twice as much text to develop, maintain, and review</a:t>
            </a:r>
          </a:p>
          <a:p>
            <a:pPr lvl="1"/>
            <a:r>
              <a:rPr lang="en-US" dirty="0"/>
              <a:t>Little indication that the test procedures are actually reviewed by industry</a:t>
            </a:r>
          </a:p>
          <a:p>
            <a:r>
              <a:rPr lang="en-US" dirty="0"/>
              <a:t>Written test procedures are a type of pseudo code and should be tested</a:t>
            </a:r>
          </a:p>
          <a:p>
            <a:pPr lvl="1"/>
            <a:r>
              <a:rPr lang="en-US" dirty="0"/>
              <a:t>"untested code is usually incorrect” 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Having errors in a normative Annex of the main standard creates potential conflicts with the body of the standard</a:t>
            </a:r>
          </a:p>
          <a:p>
            <a:r>
              <a:rPr lang="en-US" dirty="0"/>
              <a:t>The current test procedure format is not directly implementable</a:t>
            </a:r>
          </a:p>
          <a:p>
            <a:pPr lvl="1"/>
            <a:r>
              <a:rPr lang="en-US" dirty="0"/>
              <a:t>Each test agency expends considerable effort in translating into their own code and often requires interpretations to correct errors</a:t>
            </a:r>
          </a:p>
          <a:p>
            <a:pPr lvl="1"/>
            <a:r>
              <a:rPr lang="en-US" dirty="0"/>
              <a:t>Minor maintenance changes to the test procedures are easily overlooked (i.e., it is not directly transferable to code because it is not perfect)</a:t>
            </a:r>
          </a:p>
          <a:p>
            <a:pPr lvl="1"/>
            <a:r>
              <a:rPr lang="en-US" dirty="0"/>
              <a:t>There is no mechanism for implementers to report errors or for corrections to be continually captured to evolve the code</a:t>
            </a:r>
          </a:p>
          <a:p>
            <a:pPr lvl="1"/>
            <a:r>
              <a:rPr lang="en-US" dirty="0"/>
              <a:t>Any time a programmer touches code, </a:t>
            </a:r>
            <a:r>
              <a:rPr lang="en-US" dirty="0" err="1"/>
              <a:t>thre</a:t>
            </a:r>
            <a:r>
              <a:rPr lang="en-US" dirty="0"/>
              <a:t> is a high probability that something will break and regression testing is needed</a:t>
            </a:r>
          </a:p>
          <a:p>
            <a:r>
              <a:rPr lang="en-US" dirty="0"/>
              <a:t>Procedures for the ATC API were written in XML so that tools could use it; there are perhaps benefits of using a consistent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0040B-3EFD-8CB6-8FAE-8C927213B83C}"/>
              </a:ext>
            </a:extLst>
          </p:cNvPr>
          <p:cNvSpPr txBox="1"/>
          <p:nvPr/>
        </p:nvSpPr>
        <p:spPr>
          <a:xfrm>
            <a:off x="1191126" y="6160168"/>
            <a:ext cx="894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baseline="30000" dirty="0">
                <a:effectLst/>
              </a:rPr>
              <a:t>1 </a:t>
            </a:r>
            <a:r>
              <a:rPr lang="en-US" sz="1400" b="0" i="0" u="none" strike="noStrike" dirty="0" err="1">
                <a:effectLst/>
              </a:rPr>
              <a:t>Lamport</a:t>
            </a:r>
            <a:r>
              <a:rPr lang="en-US" sz="1400" b="0" i="0" u="none" strike="noStrike" dirty="0">
                <a:effectLst/>
              </a:rPr>
              <a:t>, Leslie (2 January 2009). </a:t>
            </a:r>
            <a:r>
              <a:rPr lang="en-US" sz="14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"The PlusCal Algorithm Language"</a:t>
            </a:r>
            <a:r>
              <a:rPr lang="en-US" sz="1400" b="0" i="0" u="none" strike="noStrike" dirty="0">
                <a:effectLst/>
              </a:rPr>
              <a:t> (PDF). Microsoft Research. Retrieved 28 May 2024.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37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D434-951B-243B-0941-197CE6EB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No consensus on Level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B9E4-7DD7-6E79-FCE7-63FFA899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5516"/>
            <a:ext cx="10131425" cy="4944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Extent of testing within procedures</a:t>
            </a:r>
          </a:p>
          <a:p>
            <a:pPr lvl="1"/>
            <a:r>
              <a:rPr lang="en-US" dirty="0"/>
              <a:t>Object-level: Does the device allow reading (writing) of each object for values within the range</a:t>
            </a:r>
          </a:p>
          <a:p>
            <a:pPr lvl="2"/>
            <a:r>
              <a:rPr lang="en-US" dirty="0"/>
              <a:t>Advantage: Can be completely automated based on the object SYNTAX and ACCESS</a:t>
            </a:r>
          </a:p>
          <a:p>
            <a:pPr lvl="2"/>
            <a:r>
              <a:rPr lang="en-US" dirty="0"/>
              <a:t>Challenge: Some objects have special semantics that inhibit this type of testing</a:t>
            </a:r>
          </a:p>
          <a:p>
            <a:pPr lvl="2"/>
            <a:r>
              <a:rPr lang="en-US" dirty="0"/>
              <a:t>Example: Can I set the yellow clearance interval to any value in its defined range?</a:t>
            </a:r>
          </a:p>
          <a:p>
            <a:pPr lvl="1"/>
            <a:r>
              <a:rPr lang="en-US" dirty="0"/>
              <a:t>Dialog-level: Does the device allow a management station to perform the standardized dialogs </a:t>
            </a:r>
          </a:p>
          <a:p>
            <a:pPr lvl="2"/>
            <a:r>
              <a:rPr lang="en-US" dirty="0"/>
              <a:t>Advantage: Somewhat automated, while addressing the complications due to semantics</a:t>
            </a:r>
          </a:p>
          <a:p>
            <a:pPr lvl="2"/>
            <a:r>
              <a:rPr lang="en-US" dirty="0"/>
              <a:t>Challenge: Does not verify that the operation/status of the device reflects the NTCIP information per NTCIP functional requirements and does not reveal many of the potential differences in manufacturer’s interpretations</a:t>
            </a:r>
          </a:p>
          <a:p>
            <a:pPr lvl="2"/>
            <a:r>
              <a:rPr lang="en-US" dirty="0"/>
              <a:t>Used for Anaheim testing</a:t>
            </a:r>
          </a:p>
          <a:p>
            <a:pPr lvl="2"/>
            <a:r>
              <a:rPr lang="en-US" dirty="0"/>
              <a:t>Example: Can I download a new timing plan?</a:t>
            </a:r>
          </a:p>
          <a:p>
            <a:pPr lvl="1"/>
            <a:r>
              <a:rPr lang="en-US" dirty="0"/>
              <a:t>Data Interaction level</a:t>
            </a:r>
          </a:p>
          <a:p>
            <a:pPr lvl="1"/>
            <a:r>
              <a:rPr lang="en-US" dirty="0"/>
              <a:t>NTCIP functional-level: Does the device conform to the functional requirements of the standard</a:t>
            </a:r>
          </a:p>
          <a:p>
            <a:pPr lvl="2"/>
            <a:r>
              <a:rPr lang="en-US" dirty="0"/>
              <a:t>Advantage: Provides verification of the stated requirements </a:t>
            </a:r>
          </a:p>
          <a:p>
            <a:pPr lvl="2"/>
            <a:r>
              <a:rPr lang="en-US" dirty="0"/>
              <a:t>Challenge: Much more labor intensive , more difficult to develop and create test scenarios, and still does not test for all complications (e.g., multiple stress conditions at once)</a:t>
            </a:r>
          </a:p>
          <a:p>
            <a:pPr lvl="2"/>
            <a:r>
              <a:rPr lang="en-US" dirty="0"/>
              <a:t>Example: Does the device properly implement a newly downloaded timing plan?</a:t>
            </a:r>
          </a:p>
          <a:p>
            <a:pPr lvl="1"/>
            <a:r>
              <a:rPr lang="en-US" dirty="0"/>
              <a:t>Full  NTCIP testing: Does the device conform to all real-world requirements and satisfy user needs</a:t>
            </a:r>
          </a:p>
          <a:p>
            <a:pPr lvl="2"/>
            <a:r>
              <a:rPr lang="en-US" dirty="0" err="1"/>
              <a:t>Advantge</a:t>
            </a:r>
            <a:r>
              <a:rPr lang="en-US" dirty="0"/>
              <a:t>: The gold standard</a:t>
            </a:r>
          </a:p>
          <a:p>
            <a:pPr lvl="2"/>
            <a:r>
              <a:rPr lang="en-US" dirty="0"/>
              <a:t>More labor intensive, more difficult to develop and create test scenarios</a:t>
            </a:r>
          </a:p>
          <a:p>
            <a:pPr lvl="2"/>
            <a:r>
              <a:rPr lang="en-US" dirty="0"/>
              <a:t>Example: Does the device properly recover when power is lost during the middle of a timing plan download</a:t>
            </a:r>
          </a:p>
        </p:txBody>
      </p:sp>
    </p:spTree>
    <p:extLst>
      <p:ext uri="{BB962C8B-B14F-4D97-AF65-F5344CB8AC3E}">
        <p14:creationId xmlns:p14="http://schemas.microsoft.com/office/powerpoint/2010/main" val="388996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1749</TotalTime>
  <Words>3451</Words>
  <Application>Microsoft Macintosh PowerPoint</Application>
  <PresentationFormat>Widescreen</PresentationFormat>
  <Paragraphs>426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Celestial</vt:lpstr>
      <vt:lpstr>NTCIP Testing Workshop</vt:lpstr>
      <vt:lpstr>Agenda</vt:lpstr>
      <vt:lpstr>Welcome</vt:lpstr>
      <vt:lpstr>Introduction of Participants</vt:lpstr>
      <vt:lpstr>Please Note</vt:lpstr>
      <vt:lpstr>State of the Practice for NTCIP Testing</vt:lpstr>
      <vt:lpstr>State of the Practice for NTCIP Testing</vt:lpstr>
      <vt:lpstr>Challenges</vt:lpstr>
      <vt:lpstr>Challenges – No consensus on Level of Testing</vt:lpstr>
      <vt:lpstr>Challenges – No consensus on Level of Testing</vt:lpstr>
      <vt:lpstr>Challenges</vt:lpstr>
      <vt:lpstr>Challenges</vt:lpstr>
      <vt:lpstr>Key Questions For Our Workshop Feel Free to Propose Additional Issues in the Chat Window</vt:lpstr>
      <vt:lpstr>Where to Document NTCIP Test Procedures?</vt:lpstr>
      <vt:lpstr>Where to Document NTCIP Test Procedures? If we remove conent from Annex C</vt:lpstr>
      <vt:lpstr>Where to Document ISO 26048-1 Test Procedures?</vt:lpstr>
      <vt:lpstr>How should Test Procedures be Maintained</vt:lpstr>
      <vt:lpstr>What format/language should be used? NTCIP 8007 </vt:lpstr>
      <vt:lpstr>What format/language should be used? Structured English – e.g., NTCIP 8007 without the table format </vt:lpstr>
      <vt:lpstr>What format/language should be used? Pseudocode </vt:lpstr>
      <vt:lpstr>What format/language should be used? XML structure </vt:lpstr>
      <vt:lpstr>What format/language should be used? C++ </vt:lpstr>
      <vt:lpstr>What format/language should be used? JavaScript </vt:lpstr>
      <vt:lpstr>What format/language should be used? Python </vt:lpstr>
      <vt:lpstr>What format/language should be used? Tcl </vt:lpstr>
      <vt:lpstr>Comparison of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Vaughn</dc:creator>
  <cp:lastModifiedBy>Kenneth Vaughn</cp:lastModifiedBy>
  <cp:revision>8</cp:revision>
  <dcterms:created xsi:type="dcterms:W3CDTF">2024-08-15T18:55:51Z</dcterms:created>
  <dcterms:modified xsi:type="dcterms:W3CDTF">2024-08-26T19:21:07Z</dcterms:modified>
</cp:coreProperties>
</file>