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83" r:id="rId4"/>
    <p:sldId id="284" r:id="rId5"/>
    <p:sldId id="282" r:id="rId6"/>
    <p:sldId id="258" r:id="rId7"/>
    <p:sldId id="265" r:id="rId8"/>
    <p:sldId id="285" r:id="rId9"/>
    <p:sldId id="287" r:id="rId10"/>
    <p:sldId id="271" r:id="rId11"/>
    <p:sldId id="273" r:id="rId12"/>
    <p:sldId id="274" r:id="rId13"/>
    <p:sldId id="275" r:id="rId14"/>
    <p:sldId id="276" r:id="rId15"/>
    <p:sldId id="277" r:id="rId16"/>
    <p:sldId id="279" r:id="rId17"/>
    <p:sldId id="280" r:id="rId18"/>
    <p:sldId id="281" r:id="rId19"/>
    <p:sldId id="278" r:id="rId20"/>
    <p:sldId id="288" r:id="rId21"/>
    <p:sldId id="289" r:id="rId22"/>
    <p:sldId id="290" r:id="rId23"/>
    <p:sldId id="286" r:id="rId24"/>
    <p:sldId id="260" r:id="rId25"/>
    <p:sldId id="259" r:id="rId26"/>
    <p:sldId id="261" r:id="rId27"/>
    <p:sldId id="262" r:id="rId28"/>
    <p:sldId id="266" r:id="rId29"/>
    <p:sldId id="263" r:id="rId30"/>
    <p:sldId id="264" r:id="rId31"/>
    <p:sldId id="267" r:id="rId32"/>
    <p:sldId id="268" r:id="rId33"/>
    <p:sldId id="269" r:id="rId34"/>
    <p:sldId id="27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47"/>
    <p:restoredTop sz="87211"/>
  </p:normalViewPr>
  <p:slideViewPr>
    <p:cSldViewPr snapToGrid="0">
      <p:cViewPr varScale="1">
        <p:scale>
          <a:sx n="105" d="100"/>
          <a:sy n="105" d="100"/>
        </p:scale>
        <p:origin x="216" y="31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7966F1-BEBA-46B0-826D-4B00F50BBAA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DB84EE-0A8C-4366-BAA9-37DF16BFB3E8}">
      <dgm:prSet/>
      <dgm:spPr/>
      <dgm:t>
        <a:bodyPr/>
        <a:lstStyle/>
        <a:p>
          <a:pPr>
            <a:defRPr b="1"/>
          </a:pPr>
          <a:r>
            <a:rPr lang="en-US"/>
            <a:t>Status quo</a:t>
          </a:r>
        </a:p>
      </dgm:t>
    </dgm:pt>
    <dgm:pt modelId="{29BD0995-1030-48AC-B7C9-A6965D3EFEAE}" type="parTrans" cxnId="{94CBC153-4D5D-4EF9-A98C-E744D9C32FE4}">
      <dgm:prSet/>
      <dgm:spPr/>
      <dgm:t>
        <a:bodyPr/>
        <a:lstStyle/>
        <a:p>
          <a:endParaRPr lang="en-US"/>
        </a:p>
      </dgm:t>
    </dgm:pt>
    <dgm:pt modelId="{D91495F8-AE9D-422C-B25B-335AE12BBD0C}" type="sibTrans" cxnId="{94CBC153-4D5D-4EF9-A98C-E744D9C32FE4}">
      <dgm:prSet/>
      <dgm:spPr/>
      <dgm:t>
        <a:bodyPr/>
        <a:lstStyle/>
        <a:p>
          <a:endParaRPr lang="en-US"/>
        </a:p>
      </dgm:t>
    </dgm:pt>
    <dgm:pt modelId="{3DA522B5-5AF5-4555-8AEF-C362277DB03B}">
      <dgm:prSet/>
      <dgm:spPr/>
      <dgm:t>
        <a:bodyPr/>
        <a:lstStyle/>
        <a:p>
          <a:r>
            <a:rPr lang="en-US"/>
            <a:t>Update with each update of the standard; static document otherwise</a:t>
          </a:r>
        </a:p>
      </dgm:t>
    </dgm:pt>
    <dgm:pt modelId="{78B71806-A9F8-470B-ADAD-5E6760C0FB86}" type="parTrans" cxnId="{1A998098-DAC9-437F-AE20-210DC6B96795}">
      <dgm:prSet/>
      <dgm:spPr/>
      <dgm:t>
        <a:bodyPr/>
        <a:lstStyle/>
        <a:p>
          <a:endParaRPr lang="en-US"/>
        </a:p>
      </dgm:t>
    </dgm:pt>
    <dgm:pt modelId="{565FC018-3E24-4618-99B1-9F6CC2FCEE5B}" type="sibTrans" cxnId="{1A998098-DAC9-437F-AE20-210DC6B96795}">
      <dgm:prSet/>
      <dgm:spPr/>
      <dgm:t>
        <a:bodyPr/>
        <a:lstStyle/>
        <a:p>
          <a:endParaRPr lang="en-US"/>
        </a:p>
      </dgm:t>
    </dgm:pt>
    <dgm:pt modelId="{34924F5B-7278-4AE2-8B34-D470BD6B050F}">
      <dgm:prSet/>
      <dgm:spPr/>
      <dgm:t>
        <a:bodyPr/>
        <a:lstStyle/>
        <a:p>
          <a:pPr>
            <a:defRPr b="1"/>
          </a:pPr>
          <a:r>
            <a:rPr lang="en-US"/>
            <a:t>Allow online comments </a:t>
          </a:r>
        </a:p>
      </dgm:t>
    </dgm:pt>
    <dgm:pt modelId="{1B46E556-9E92-4D54-B28B-A2B5917CD4A3}" type="parTrans" cxnId="{2F24F1D6-7410-47C9-8161-C6006FB2F75F}">
      <dgm:prSet/>
      <dgm:spPr/>
      <dgm:t>
        <a:bodyPr/>
        <a:lstStyle/>
        <a:p>
          <a:endParaRPr lang="en-US"/>
        </a:p>
      </dgm:t>
    </dgm:pt>
    <dgm:pt modelId="{9D51DB4E-E758-455E-B6D8-C1C54EBB623E}" type="sibTrans" cxnId="{2F24F1D6-7410-47C9-8161-C6006FB2F75F}">
      <dgm:prSet/>
      <dgm:spPr/>
      <dgm:t>
        <a:bodyPr/>
        <a:lstStyle/>
        <a:p>
          <a:endParaRPr lang="en-US"/>
        </a:p>
      </dgm:t>
    </dgm:pt>
    <dgm:pt modelId="{A27C282F-DFAD-45F1-977C-78E85F84A897}">
      <dgm:prSet/>
      <dgm:spPr/>
      <dgm:t>
        <a:bodyPr/>
        <a:lstStyle/>
        <a:p>
          <a:r>
            <a:rPr lang="en-US"/>
            <a:t>Establish a forum where questions and proposals can be made</a:t>
          </a:r>
        </a:p>
      </dgm:t>
    </dgm:pt>
    <dgm:pt modelId="{0F291D01-A283-4296-9BA9-C4D41A67DF50}" type="parTrans" cxnId="{244EE0A7-4300-473C-9D8D-22949347118B}">
      <dgm:prSet/>
      <dgm:spPr/>
      <dgm:t>
        <a:bodyPr/>
        <a:lstStyle/>
        <a:p>
          <a:endParaRPr lang="en-US"/>
        </a:p>
      </dgm:t>
    </dgm:pt>
    <dgm:pt modelId="{5CED74A3-48AC-478E-A5E4-E700D73C920D}" type="sibTrans" cxnId="{244EE0A7-4300-473C-9D8D-22949347118B}">
      <dgm:prSet/>
      <dgm:spPr/>
      <dgm:t>
        <a:bodyPr/>
        <a:lstStyle/>
        <a:p>
          <a:endParaRPr lang="en-US"/>
        </a:p>
      </dgm:t>
    </dgm:pt>
    <dgm:pt modelId="{F13876A2-FF42-4B19-9F4C-8D09080DBDA3}">
      <dgm:prSet/>
      <dgm:spPr/>
      <dgm:t>
        <a:bodyPr/>
        <a:lstStyle/>
        <a:p>
          <a:pPr>
            <a:defRPr b="1"/>
          </a:pPr>
          <a:r>
            <a:rPr lang="en-US"/>
            <a:t>Allow online interaction </a:t>
          </a:r>
        </a:p>
      </dgm:t>
    </dgm:pt>
    <dgm:pt modelId="{7A280395-BA7D-43E5-927B-BF9820DAD72B}" type="parTrans" cxnId="{60A463BD-94B6-4125-8236-B98EABE968C0}">
      <dgm:prSet/>
      <dgm:spPr/>
      <dgm:t>
        <a:bodyPr/>
        <a:lstStyle/>
        <a:p>
          <a:endParaRPr lang="en-US"/>
        </a:p>
      </dgm:t>
    </dgm:pt>
    <dgm:pt modelId="{F4F8C0F5-398E-43BD-A0BF-6E445640ACA8}" type="sibTrans" cxnId="{60A463BD-94B6-4125-8236-B98EABE968C0}">
      <dgm:prSet/>
      <dgm:spPr/>
      <dgm:t>
        <a:bodyPr/>
        <a:lstStyle/>
        <a:p>
          <a:endParaRPr lang="en-US"/>
        </a:p>
      </dgm:t>
    </dgm:pt>
    <dgm:pt modelId="{876F9047-2F6B-4FEA-B102-F5E015A868AA}">
      <dgm:prSet/>
      <dgm:spPr/>
      <dgm:t>
        <a:bodyPr/>
        <a:lstStyle/>
        <a:p>
          <a:r>
            <a:rPr lang="en-US"/>
            <a:t>Establish a forum where questions and proposals can be made and a maintenance team can provide answers/advice</a:t>
          </a:r>
        </a:p>
      </dgm:t>
    </dgm:pt>
    <dgm:pt modelId="{D4247C62-183E-495E-A0F9-BC31AB948B73}" type="parTrans" cxnId="{A422EE21-1812-4CFB-92E8-52997348F15F}">
      <dgm:prSet/>
      <dgm:spPr/>
      <dgm:t>
        <a:bodyPr/>
        <a:lstStyle/>
        <a:p>
          <a:endParaRPr lang="en-US"/>
        </a:p>
      </dgm:t>
    </dgm:pt>
    <dgm:pt modelId="{6916D2D5-E9EF-45F3-BDE1-22B30D046219}" type="sibTrans" cxnId="{A422EE21-1812-4CFB-92E8-52997348F15F}">
      <dgm:prSet/>
      <dgm:spPr/>
      <dgm:t>
        <a:bodyPr/>
        <a:lstStyle/>
        <a:p>
          <a:endParaRPr lang="en-US"/>
        </a:p>
      </dgm:t>
    </dgm:pt>
    <dgm:pt modelId="{5C924E5A-09C9-47D0-B558-D8618DC1CFE7}">
      <dgm:prSet/>
      <dgm:spPr/>
      <dgm:t>
        <a:bodyPr/>
        <a:lstStyle/>
        <a:p>
          <a:pPr>
            <a:defRPr b="1"/>
          </a:pPr>
          <a:r>
            <a:rPr lang="en-US"/>
            <a:t>Open source development</a:t>
          </a:r>
        </a:p>
      </dgm:t>
    </dgm:pt>
    <dgm:pt modelId="{6735C699-6371-4C64-BC7B-4D61A4230088}" type="parTrans" cxnId="{B3C63477-F531-4B02-ACAD-48FA643034D4}">
      <dgm:prSet/>
      <dgm:spPr/>
      <dgm:t>
        <a:bodyPr/>
        <a:lstStyle/>
        <a:p>
          <a:endParaRPr lang="en-US"/>
        </a:p>
      </dgm:t>
    </dgm:pt>
    <dgm:pt modelId="{0AE98E12-7B1A-487D-A01D-5DE060F9EB10}" type="sibTrans" cxnId="{B3C63477-F531-4B02-ACAD-48FA643034D4}">
      <dgm:prSet/>
      <dgm:spPr/>
      <dgm:t>
        <a:bodyPr/>
        <a:lstStyle/>
        <a:p>
          <a:endParaRPr lang="en-US"/>
        </a:p>
      </dgm:t>
    </dgm:pt>
    <dgm:pt modelId="{05154CDE-2D62-4814-B6FD-65F922327B8B}">
      <dgm:prSet/>
      <dgm:spPr/>
      <dgm:t>
        <a:bodyPr/>
        <a:lstStyle/>
        <a:p>
          <a:r>
            <a:rPr lang="en-US"/>
            <a:t>Use an online tool (e.g., Github) to manage and approve multiple submitters in making specific edits</a:t>
          </a:r>
        </a:p>
      </dgm:t>
    </dgm:pt>
    <dgm:pt modelId="{CF2AF23B-DF0D-4067-9EEA-43A46496E352}" type="parTrans" cxnId="{A5BDFB21-A102-49B7-9EFA-DA080E6EBCDE}">
      <dgm:prSet/>
      <dgm:spPr/>
      <dgm:t>
        <a:bodyPr/>
        <a:lstStyle/>
        <a:p>
          <a:endParaRPr lang="en-US"/>
        </a:p>
      </dgm:t>
    </dgm:pt>
    <dgm:pt modelId="{ECA8BAAD-2987-4575-B5EE-8709979BF709}" type="sibTrans" cxnId="{A5BDFB21-A102-49B7-9EFA-DA080E6EBCDE}">
      <dgm:prSet/>
      <dgm:spPr/>
      <dgm:t>
        <a:bodyPr/>
        <a:lstStyle/>
        <a:p>
          <a:endParaRPr lang="en-US"/>
        </a:p>
      </dgm:t>
    </dgm:pt>
    <dgm:pt modelId="{F2E7C166-8DF9-4E57-BC3A-F4D939DEA103}">
      <dgm:prSet/>
      <dgm:spPr/>
      <dgm:t>
        <a:bodyPr/>
        <a:lstStyle/>
        <a:p>
          <a:r>
            <a:rPr lang="en-US"/>
            <a:t>If we choose this, what are the details of the process?</a:t>
          </a:r>
        </a:p>
      </dgm:t>
    </dgm:pt>
    <dgm:pt modelId="{C92F7221-7EBE-4334-AD76-FF09275F866E}" type="parTrans" cxnId="{A0060B5D-1FD5-4162-A15A-0B05BD315554}">
      <dgm:prSet/>
      <dgm:spPr/>
      <dgm:t>
        <a:bodyPr/>
        <a:lstStyle/>
        <a:p>
          <a:endParaRPr lang="en-US"/>
        </a:p>
      </dgm:t>
    </dgm:pt>
    <dgm:pt modelId="{2C28DA5C-8D6B-492C-99D8-01DE57C6DA27}" type="sibTrans" cxnId="{A0060B5D-1FD5-4162-A15A-0B05BD315554}">
      <dgm:prSet/>
      <dgm:spPr/>
      <dgm:t>
        <a:bodyPr/>
        <a:lstStyle/>
        <a:p>
          <a:endParaRPr lang="en-US"/>
        </a:p>
      </dgm:t>
    </dgm:pt>
    <dgm:pt modelId="{3BA8CD55-43F8-4C65-B2FE-35C9660E12E4}" type="pres">
      <dgm:prSet presAssocID="{1B7966F1-BEBA-46B0-826D-4B00F50BBAA5}" presName="root" presStyleCnt="0">
        <dgm:presLayoutVars>
          <dgm:dir/>
          <dgm:resizeHandles val="exact"/>
        </dgm:presLayoutVars>
      </dgm:prSet>
      <dgm:spPr/>
    </dgm:pt>
    <dgm:pt modelId="{571D4314-AA93-41E5-82CE-B51B0BA9B461}" type="pres">
      <dgm:prSet presAssocID="{01DB84EE-0A8C-4366-BAA9-37DF16BFB3E8}" presName="compNode" presStyleCnt="0"/>
      <dgm:spPr/>
    </dgm:pt>
    <dgm:pt modelId="{40837BB8-CADD-469A-B77A-01B2C0E8B4EB}" type="pres">
      <dgm:prSet presAssocID="{01DB84EE-0A8C-4366-BAA9-37DF16BFB3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fresh"/>
        </a:ext>
      </dgm:extLst>
    </dgm:pt>
    <dgm:pt modelId="{32979B10-BF3B-4E6C-9DA3-AD6A014225F2}" type="pres">
      <dgm:prSet presAssocID="{01DB84EE-0A8C-4366-BAA9-37DF16BFB3E8}" presName="iconSpace" presStyleCnt="0"/>
      <dgm:spPr/>
    </dgm:pt>
    <dgm:pt modelId="{30909975-2826-4EE2-BD92-F3AE3FA33D6F}" type="pres">
      <dgm:prSet presAssocID="{01DB84EE-0A8C-4366-BAA9-37DF16BFB3E8}" presName="parTx" presStyleLbl="revTx" presStyleIdx="0" presStyleCnt="8">
        <dgm:presLayoutVars>
          <dgm:chMax val="0"/>
          <dgm:chPref val="0"/>
        </dgm:presLayoutVars>
      </dgm:prSet>
      <dgm:spPr/>
    </dgm:pt>
    <dgm:pt modelId="{7B0DE63C-42DA-4F07-9DBB-67FD462D0D71}" type="pres">
      <dgm:prSet presAssocID="{01DB84EE-0A8C-4366-BAA9-37DF16BFB3E8}" presName="txSpace" presStyleCnt="0"/>
      <dgm:spPr/>
    </dgm:pt>
    <dgm:pt modelId="{9DBF67BD-6A3A-465C-87DF-51716E69C3EA}" type="pres">
      <dgm:prSet presAssocID="{01DB84EE-0A8C-4366-BAA9-37DF16BFB3E8}" presName="desTx" presStyleLbl="revTx" presStyleIdx="1" presStyleCnt="8">
        <dgm:presLayoutVars/>
      </dgm:prSet>
      <dgm:spPr/>
    </dgm:pt>
    <dgm:pt modelId="{B22B6AD6-2080-466A-B489-A1CCFBFD5FE4}" type="pres">
      <dgm:prSet presAssocID="{D91495F8-AE9D-422C-B25B-335AE12BBD0C}" presName="sibTrans" presStyleCnt="0"/>
      <dgm:spPr/>
    </dgm:pt>
    <dgm:pt modelId="{E4821C54-08A9-4A13-AD42-88F02638DFAB}" type="pres">
      <dgm:prSet presAssocID="{34924F5B-7278-4AE2-8B34-D470BD6B050F}" presName="compNode" presStyleCnt="0"/>
      <dgm:spPr/>
    </dgm:pt>
    <dgm:pt modelId="{4C473011-9956-4A69-AEAE-DA9704FCA851}" type="pres">
      <dgm:prSet presAssocID="{34924F5B-7278-4AE2-8B34-D470BD6B05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BE9C2E14-4373-4D2C-8D4D-5DF3AC2E84E6}" type="pres">
      <dgm:prSet presAssocID="{34924F5B-7278-4AE2-8B34-D470BD6B050F}" presName="iconSpace" presStyleCnt="0"/>
      <dgm:spPr/>
    </dgm:pt>
    <dgm:pt modelId="{8CD65F1D-DBD4-4803-9AA7-C82C2924BCFB}" type="pres">
      <dgm:prSet presAssocID="{34924F5B-7278-4AE2-8B34-D470BD6B050F}" presName="parTx" presStyleLbl="revTx" presStyleIdx="2" presStyleCnt="8">
        <dgm:presLayoutVars>
          <dgm:chMax val="0"/>
          <dgm:chPref val="0"/>
        </dgm:presLayoutVars>
      </dgm:prSet>
      <dgm:spPr/>
    </dgm:pt>
    <dgm:pt modelId="{025FA39C-7925-4C7C-89EC-1DDB22CA1AF6}" type="pres">
      <dgm:prSet presAssocID="{34924F5B-7278-4AE2-8B34-D470BD6B050F}" presName="txSpace" presStyleCnt="0"/>
      <dgm:spPr/>
    </dgm:pt>
    <dgm:pt modelId="{C9D50F90-ECDC-42D7-B352-9D25A2EDC3F4}" type="pres">
      <dgm:prSet presAssocID="{34924F5B-7278-4AE2-8B34-D470BD6B050F}" presName="desTx" presStyleLbl="revTx" presStyleIdx="3" presStyleCnt="8">
        <dgm:presLayoutVars/>
      </dgm:prSet>
      <dgm:spPr/>
    </dgm:pt>
    <dgm:pt modelId="{433226CB-5322-4347-8E8B-23CD6D6477AD}" type="pres">
      <dgm:prSet presAssocID="{9D51DB4E-E758-455E-B6D8-C1C54EBB623E}" presName="sibTrans" presStyleCnt="0"/>
      <dgm:spPr/>
    </dgm:pt>
    <dgm:pt modelId="{35C88391-12B5-462B-8599-8493AED6478F}" type="pres">
      <dgm:prSet presAssocID="{F13876A2-FF42-4B19-9F4C-8D09080DBDA3}" presName="compNode" presStyleCnt="0"/>
      <dgm:spPr/>
    </dgm:pt>
    <dgm:pt modelId="{B70065BE-F818-4019-9032-978448E25B92}" type="pres">
      <dgm:prSet presAssocID="{F13876A2-FF42-4B19-9F4C-8D09080DBD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18B5ABC4-6006-4811-A9ED-E2C9AAB501BE}" type="pres">
      <dgm:prSet presAssocID="{F13876A2-FF42-4B19-9F4C-8D09080DBDA3}" presName="iconSpace" presStyleCnt="0"/>
      <dgm:spPr/>
    </dgm:pt>
    <dgm:pt modelId="{33DD9816-8930-4308-8BE7-4B991605218A}" type="pres">
      <dgm:prSet presAssocID="{F13876A2-FF42-4B19-9F4C-8D09080DBDA3}" presName="parTx" presStyleLbl="revTx" presStyleIdx="4" presStyleCnt="8">
        <dgm:presLayoutVars>
          <dgm:chMax val="0"/>
          <dgm:chPref val="0"/>
        </dgm:presLayoutVars>
      </dgm:prSet>
      <dgm:spPr/>
    </dgm:pt>
    <dgm:pt modelId="{CFFA39E9-23D0-4FA2-B4F8-298C36022B63}" type="pres">
      <dgm:prSet presAssocID="{F13876A2-FF42-4B19-9F4C-8D09080DBDA3}" presName="txSpace" presStyleCnt="0"/>
      <dgm:spPr/>
    </dgm:pt>
    <dgm:pt modelId="{68EAC247-2655-47AF-ABF8-27C422344EC5}" type="pres">
      <dgm:prSet presAssocID="{F13876A2-FF42-4B19-9F4C-8D09080DBDA3}" presName="desTx" presStyleLbl="revTx" presStyleIdx="5" presStyleCnt="8">
        <dgm:presLayoutVars/>
      </dgm:prSet>
      <dgm:spPr/>
    </dgm:pt>
    <dgm:pt modelId="{BFC73F31-A35F-43C7-B737-980840F86502}" type="pres">
      <dgm:prSet presAssocID="{F4F8C0F5-398E-43BD-A0BF-6E445640ACA8}" presName="sibTrans" presStyleCnt="0"/>
      <dgm:spPr/>
    </dgm:pt>
    <dgm:pt modelId="{CDB9600C-8A08-432E-BFFB-436A46BEE5FB}" type="pres">
      <dgm:prSet presAssocID="{5C924E5A-09C9-47D0-B558-D8618DC1CFE7}" presName="compNode" presStyleCnt="0"/>
      <dgm:spPr/>
    </dgm:pt>
    <dgm:pt modelId="{504275AC-EEB5-48E5-A3DE-0C5EEF196054}" type="pres">
      <dgm:prSet presAssocID="{5C924E5A-09C9-47D0-B558-D8618DC1CF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A7EFA51B-6405-46CA-9AFF-22D6BA8FC072}" type="pres">
      <dgm:prSet presAssocID="{5C924E5A-09C9-47D0-B558-D8618DC1CFE7}" presName="iconSpace" presStyleCnt="0"/>
      <dgm:spPr/>
    </dgm:pt>
    <dgm:pt modelId="{B45A03F6-B6EC-4260-9EA2-11D608A8E4E0}" type="pres">
      <dgm:prSet presAssocID="{5C924E5A-09C9-47D0-B558-D8618DC1CFE7}" presName="parTx" presStyleLbl="revTx" presStyleIdx="6" presStyleCnt="8">
        <dgm:presLayoutVars>
          <dgm:chMax val="0"/>
          <dgm:chPref val="0"/>
        </dgm:presLayoutVars>
      </dgm:prSet>
      <dgm:spPr/>
    </dgm:pt>
    <dgm:pt modelId="{69FC83D1-F1B8-4559-850E-E92788142F5F}" type="pres">
      <dgm:prSet presAssocID="{5C924E5A-09C9-47D0-B558-D8618DC1CFE7}" presName="txSpace" presStyleCnt="0"/>
      <dgm:spPr/>
    </dgm:pt>
    <dgm:pt modelId="{F34D948F-B4C0-4300-974F-4A66CEA95D72}" type="pres">
      <dgm:prSet presAssocID="{5C924E5A-09C9-47D0-B558-D8618DC1CFE7}" presName="desTx" presStyleLbl="revTx" presStyleIdx="7" presStyleCnt="8">
        <dgm:presLayoutVars/>
      </dgm:prSet>
      <dgm:spPr/>
    </dgm:pt>
  </dgm:ptLst>
  <dgm:cxnLst>
    <dgm:cxn modelId="{4A80931A-6B34-4672-9A00-9BC5DD1816D1}" type="presOf" srcId="{01DB84EE-0A8C-4366-BAA9-37DF16BFB3E8}" destId="{30909975-2826-4EE2-BD92-F3AE3FA33D6F}" srcOrd="0" destOrd="0" presId="urn:microsoft.com/office/officeart/2018/5/layout/CenteredIconLabelDescriptionList"/>
    <dgm:cxn modelId="{A422EE21-1812-4CFB-92E8-52997348F15F}" srcId="{F13876A2-FF42-4B19-9F4C-8D09080DBDA3}" destId="{876F9047-2F6B-4FEA-B102-F5E015A868AA}" srcOrd="0" destOrd="0" parTransId="{D4247C62-183E-495E-A0F9-BC31AB948B73}" sibTransId="{6916D2D5-E9EF-45F3-BDE1-22B30D046219}"/>
    <dgm:cxn modelId="{A5BDFB21-A102-49B7-9EFA-DA080E6EBCDE}" srcId="{5C924E5A-09C9-47D0-B558-D8618DC1CFE7}" destId="{05154CDE-2D62-4814-B6FD-65F922327B8B}" srcOrd="0" destOrd="0" parTransId="{CF2AF23B-DF0D-4067-9EEA-43A46496E352}" sibTransId="{ECA8BAAD-2987-4575-B5EE-8709979BF709}"/>
    <dgm:cxn modelId="{14C0F449-5A4C-4BB1-B641-09B127CA715C}" type="presOf" srcId="{3DA522B5-5AF5-4555-8AEF-C362277DB03B}" destId="{9DBF67BD-6A3A-465C-87DF-51716E69C3EA}" srcOrd="0" destOrd="0" presId="urn:microsoft.com/office/officeart/2018/5/layout/CenteredIconLabelDescriptionList"/>
    <dgm:cxn modelId="{94CBC153-4D5D-4EF9-A98C-E744D9C32FE4}" srcId="{1B7966F1-BEBA-46B0-826D-4B00F50BBAA5}" destId="{01DB84EE-0A8C-4366-BAA9-37DF16BFB3E8}" srcOrd="0" destOrd="0" parTransId="{29BD0995-1030-48AC-B7C9-A6965D3EFEAE}" sibTransId="{D91495F8-AE9D-422C-B25B-335AE12BBD0C}"/>
    <dgm:cxn modelId="{A0060B5D-1FD5-4162-A15A-0B05BD315554}" srcId="{5C924E5A-09C9-47D0-B558-D8618DC1CFE7}" destId="{F2E7C166-8DF9-4E57-BC3A-F4D939DEA103}" srcOrd="1" destOrd="0" parTransId="{C92F7221-7EBE-4334-AD76-FF09275F866E}" sibTransId="{2C28DA5C-8D6B-492C-99D8-01DE57C6DA27}"/>
    <dgm:cxn modelId="{D861906B-0F19-4580-8856-076BA6AD192E}" type="presOf" srcId="{05154CDE-2D62-4814-B6FD-65F922327B8B}" destId="{F34D948F-B4C0-4300-974F-4A66CEA95D72}" srcOrd="0" destOrd="0" presId="urn:microsoft.com/office/officeart/2018/5/layout/CenteredIconLabelDescriptionList"/>
    <dgm:cxn modelId="{97424F75-EC40-4EE6-867B-DA1D4DE2801C}" type="presOf" srcId="{34924F5B-7278-4AE2-8B34-D470BD6B050F}" destId="{8CD65F1D-DBD4-4803-9AA7-C82C2924BCFB}" srcOrd="0" destOrd="0" presId="urn:microsoft.com/office/officeart/2018/5/layout/CenteredIconLabelDescriptionList"/>
    <dgm:cxn modelId="{B3C63477-F531-4B02-ACAD-48FA643034D4}" srcId="{1B7966F1-BEBA-46B0-826D-4B00F50BBAA5}" destId="{5C924E5A-09C9-47D0-B558-D8618DC1CFE7}" srcOrd="3" destOrd="0" parTransId="{6735C699-6371-4C64-BC7B-4D61A4230088}" sibTransId="{0AE98E12-7B1A-487D-A01D-5DE060F9EB10}"/>
    <dgm:cxn modelId="{38067481-57EC-49A9-8CAE-4F08FC21E852}" type="presOf" srcId="{F2E7C166-8DF9-4E57-BC3A-F4D939DEA103}" destId="{F34D948F-B4C0-4300-974F-4A66CEA95D72}" srcOrd="0" destOrd="1" presId="urn:microsoft.com/office/officeart/2018/5/layout/CenteredIconLabelDescriptionList"/>
    <dgm:cxn modelId="{1A998098-DAC9-437F-AE20-210DC6B96795}" srcId="{01DB84EE-0A8C-4366-BAA9-37DF16BFB3E8}" destId="{3DA522B5-5AF5-4555-8AEF-C362277DB03B}" srcOrd="0" destOrd="0" parTransId="{78B71806-A9F8-470B-ADAD-5E6760C0FB86}" sibTransId="{565FC018-3E24-4618-99B1-9F6CC2FCEE5B}"/>
    <dgm:cxn modelId="{348AC1A0-7625-49E0-9989-7B5F9074C897}" type="presOf" srcId="{F13876A2-FF42-4B19-9F4C-8D09080DBDA3}" destId="{33DD9816-8930-4308-8BE7-4B991605218A}" srcOrd="0" destOrd="0" presId="urn:microsoft.com/office/officeart/2018/5/layout/CenteredIconLabelDescriptionList"/>
    <dgm:cxn modelId="{244EE0A7-4300-473C-9D8D-22949347118B}" srcId="{34924F5B-7278-4AE2-8B34-D470BD6B050F}" destId="{A27C282F-DFAD-45F1-977C-78E85F84A897}" srcOrd="0" destOrd="0" parTransId="{0F291D01-A283-4296-9BA9-C4D41A67DF50}" sibTransId="{5CED74A3-48AC-478E-A5E4-E700D73C920D}"/>
    <dgm:cxn modelId="{60A463BD-94B6-4125-8236-B98EABE968C0}" srcId="{1B7966F1-BEBA-46B0-826D-4B00F50BBAA5}" destId="{F13876A2-FF42-4B19-9F4C-8D09080DBDA3}" srcOrd="2" destOrd="0" parTransId="{7A280395-BA7D-43E5-927B-BF9820DAD72B}" sibTransId="{F4F8C0F5-398E-43BD-A0BF-6E445640ACA8}"/>
    <dgm:cxn modelId="{3C3ADECE-F3B1-4AC7-810C-917EEED0BA90}" type="presOf" srcId="{876F9047-2F6B-4FEA-B102-F5E015A868AA}" destId="{68EAC247-2655-47AF-ABF8-27C422344EC5}" srcOrd="0" destOrd="0" presId="urn:microsoft.com/office/officeart/2018/5/layout/CenteredIconLabelDescriptionList"/>
    <dgm:cxn modelId="{2F24F1D6-7410-47C9-8161-C6006FB2F75F}" srcId="{1B7966F1-BEBA-46B0-826D-4B00F50BBAA5}" destId="{34924F5B-7278-4AE2-8B34-D470BD6B050F}" srcOrd="1" destOrd="0" parTransId="{1B46E556-9E92-4D54-B28B-A2B5917CD4A3}" sibTransId="{9D51DB4E-E758-455E-B6D8-C1C54EBB623E}"/>
    <dgm:cxn modelId="{2BF492DC-1C2C-4070-BBED-31D1BF674D35}" type="presOf" srcId="{1B7966F1-BEBA-46B0-826D-4B00F50BBAA5}" destId="{3BA8CD55-43F8-4C65-B2FE-35C9660E12E4}" srcOrd="0" destOrd="0" presId="urn:microsoft.com/office/officeart/2018/5/layout/CenteredIconLabelDescriptionList"/>
    <dgm:cxn modelId="{866E93F3-8CA3-4C54-A469-B8F6C549BB36}" type="presOf" srcId="{5C924E5A-09C9-47D0-B558-D8618DC1CFE7}" destId="{B45A03F6-B6EC-4260-9EA2-11D608A8E4E0}" srcOrd="0" destOrd="0" presId="urn:microsoft.com/office/officeart/2018/5/layout/CenteredIconLabelDescriptionList"/>
    <dgm:cxn modelId="{EB55DBF3-D7FB-4DC5-BD2B-EE8636E38D9C}" type="presOf" srcId="{A27C282F-DFAD-45F1-977C-78E85F84A897}" destId="{C9D50F90-ECDC-42D7-B352-9D25A2EDC3F4}" srcOrd="0" destOrd="0" presId="urn:microsoft.com/office/officeart/2018/5/layout/CenteredIconLabelDescriptionList"/>
    <dgm:cxn modelId="{3BA6261B-9A09-4385-A60B-11B10DE3BD4A}" type="presParOf" srcId="{3BA8CD55-43F8-4C65-B2FE-35C9660E12E4}" destId="{571D4314-AA93-41E5-82CE-B51B0BA9B461}" srcOrd="0" destOrd="0" presId="urn:microsoft.com/office/officeart/2018/5/layout/CenteredIconLabelDescriptionList"/>
    <dgm:cxn modelId="{2BA13985-B132-4B57-9EBA-D56A8EDF16B7}" type="presParOf" srcId="{571D4314-AA93-41E5-82CE-B51B0BA9B461}" destId="{40837BB8-CADD-469A-B77A-01B2C0E8B4EB}" srcOrd="0" destOrd="0" presId="urn:microsoft.com/office/officeart/2018/5/layout/CenteredIconLabelDescriptionList"/>
    <dgm:cxn modelId="{CB69D0F2-25D0-4EE7-8F80-A64219EE2C99}" type="presParOf" srcId="{571D4314-AA93-41E5-82CE-B51B0BA9B461}" destId="{32979B10-BF3B-4E6C-9DA3-AD6A014225F2}" srcOrd="1" destOrd="0" presId="urn:microsoft.com/office/officeart/2018/5/layout/CenteredIconLabelDescriptionList"/>
    <dgm:cxn modelId="{EA78B2C6-1E1D-4341-BFEC-3E5BF1686D6C}" type="presParOf" srcId="{571D4314-AA93-41E5-82CE-B51B0BA9B461}" destId="{30909975-2826-4EE2-BD92-F3AE3FA33D6F}" srcOrd="2" destOrd="0" presId="urn:microsoft.com/office/officeart/2018/5/layout/CenteredIconLabelDescriptionList"/>
    <dgm:cxn modelId="{A6C5DD5F-3E81-4C90-8FD7-7DA36576D4EA}" type="presParOf" srcId="{571D4314-AA93-41E5-82CE-B51B0BA9B461}" destId="{7B0DE63C-42DA-4F07-9DBB-67FD462D0D71}" srcOrd="3" destOrd="0" presId="urn:microsoft.com/office/officeart/2018/5/layout/CenteredIconLabelDescriptionList"/>
    <dgm:cxn modelId="{E0846E8F-02B8-4BF6-8D14-180BACB5920D}" type="presParOf" srcId="{571D4314-AA93-41E5-82CE-B51B0BA9B461}" destId="{9DBF67BD-6A3A-465C-87DF-51716E69C3EA}" srcOrd="4" destOrd="0" presId="urn:microsoft.com/office/officeart/2018/5/layout/CenteredIconLabelDescriptionList"/>
    <dgm:cxn modelId="{1AF578CF-3099-48EA-8BA8-FBEF8EB61D2C}" type="presParOf" srcId="{3BA8CD55-43F8-4C65-B2FE-35C9660E12E4}" destId="{B22B6AD6-2080-466A-B489-A1CCFBFD5FE4}" srcOrd="1" destOrd="0" presId="urn:microsoft.com/office/officeart/2018/5/layout/CenteredIconLabelDescriptionList"/>
    <dgm:cxn modelId="{4D065E79-C1BD-4B3C-8EFD-4185F163DE1B}" type="presParOf" srcId="{3BA8CD55-43F8-4C65-B2FE-35C9660E12E4}" destId="{E4821C54-08A9-4A13-AD42-88F02638DFAB}" srcOrd="2" destOrd="0" presId="urn:microsoft.com/office/officeart/2018/5/layout/CenteredIconLabelDescriptionList"/>
    <dgm:cxn modelId="{9A33D318-05D6-42E3-8344-B4757BEECABF}" type="presParOf" srcId="{E4821C54-08A9-4A13-AD42-88F02638DFAB}" destId="{4C473011-9956-4A69-AEAE-DA9704FCA851}" srcOrd="0" destOrd="0" presId="urn:microsoft.com/office/officeart/2018/5/layout/CenteredIconLabelDescriptionList"/>
    <dgm:cxn modelId="{98B8284C-DDDB-4E96-9AFE-9462F01D3CB4}" type="presParOf" srcId="{E4821C54-08A9-4A13-AD42-88F02638DFAB}" destId="{BE9C2E14-4373-4D2C-8D4D-5DF3AC2E84E6}" srcOrd="1" destOrd="0" presId="urn:microsoft.com/office/officeart/2018/5/layout/CenteredIconLabelDescriptionList"/>
    <dgm:cxn modelId="{F5B9E4A2-52CC-48BE-B71B-D52366C4D189}" type="presParOf" srcId="{E4821C54-08A9-4A13-AD42-88F02638DFAB}" destId="{8CD65F1D-DBD4-4803-9AA7-C82C2924BCFB}" srcOrd="2" destOrd="0" presId="urn:microsoft.com/office/officeart/2018/5/layout/CenteredIconLabelDescriptionList"/>
    <dgm:cxn modelId="{8E8DBCA1-2C3F-4A52-AE5A-A7A5516BB677}" type="presParOf" srcId="{E4821C54-08A9-4A13-AD42-88F02638DFAB}" destId="{025FA39C-7925-4C7C-89EC-1DDB22CA1AF6}" srcOrd="3" destOrd="0" presId="urn:microsoft.com/office/officeart/2018/5/layout/CenteredIconLabelDescriptionList"/>
    <dgm:cxn modelId="{083B4CDD-E44B-4029-91AC-D6AEBCDC7F5A}" type="presParOf" srcId="{E4821C54-08A9-4A13-AD42-88F02638DFAB}" destId="{C9D50F90-ECDC-42D7-B352-9D25A2EDC3F4}" srcOrd="4" destOrd="0" presId="urn:microsoft.com/office/officeart/2018/5/layout/CenteredIconLabelDescriptionList"/>
    <dgm:cxn modelId="{AF683E67-A18D-4B23-B45C-1291F8BAB6EC}" type="presParOf" srcId="{3BA8CD55-43F8-4C65-B2FE-35C9660E12E4}" destId="{433226CB-5322-4347-8E8B-23CD6D6477AD}" srcOrd="3" destOrd="0" presId="urn:microsoft.com/office/officeart/2018/5/layout/CenteredIconLabelDescriptionList"/>
    <dgm:cxn modelId="{E3B1DF34-FEA4-47BB-938B-2BD830CC09A9}" type="presParOf" srcId="{3BA8CD55-43F8-4C65-B2FE-35C9660E12E4}" destId="{35C88391-12B5-462B-8599-8493AED6478F}" srcOrd="4" destOrd="0" presId="urn:microsoft.com/office/officeart/2018/5/layout/CenteredIconLabelDescriptionList"/>
    <dgm:cxn modelId="{EBF6F1EF-7336-41AA-99E0-D72E68D9164A}" type="presParOf" srcId="{35C88391-12B5-462B-8599-8493AED6478F}" destId="{B70065BE-F818-4019-9032-978448E25B92}" srcOrd="0" destOrd="0" presId="urn:microsoft.com/office/officeart/2018/5/layout/CenteredIconLabelDescriptionList"/>
    <dgm:cxn modelId="{2680BCFD-D803-456D-9703-91B7AD708002}" type="presParOf" srcId="{35C88391-12B5-462B-8599-8493AED6478F}" destId="{18B5ABC4-6006-4811-A9ED-E2C9AAB501BE}" srcOrd="1" destOrd="0" presId="urn:microsoft.com/office/officeart/2018/5/layout/CenteredIconLabelDescriptionList"/>
    <dgm:cxn modelId="{E3C61111-77EC-4F39-904D-E763348840AC}" type="presParOf" srcId="{35C88391-12B5-462B-8599-8493AED6478F}" destId="{33DD9816-8930-4308-8BE7-4B991605218A}" srcOrd="2" destOrd="0" presId="urn:microsoft.com/office/officeart/2018/5/layout/CenteredIconLabelDescriptionList"/>
    <dgm:cxn modelId="{E18C2DDE-5A90-4D7B-8B9B-1DF61C36A412}" type="presParOf" srcId="{35C88391-12B5-462B-8599-8493AED6478F}" destId="{CFFA39E9-23D0-4FA2-B4F8-298C36022B63}" srcOrd="3" destOrd="0" presId="urn:microsoft.com/office/officeart/2018/5/layout/CenteredIconLabelDescriptionList"/>
    <dgm:cxn modelId="{94F63D6F-943C-416C-8F9A-89A68CE1E4A4}" type="presParOf" srcId="{35C88391-12B5-462B-8599-8493AED6478F}" destId="{68EAC247-2655-47AF-ABF8-27C422344EC5}" srcOrd="4" destOrd="0" presId="urn:microsoft.com/office/officeart/2018/5/layout/CenteredIconLabelDescriptionList"/>
    <dgm:cxn modelId="{9E7A2C31-C8B4-46CA-8BB0-2A2A4FD1C16B}" type="presParOf" srcId="{3BA8CD55-43F8-4C65-B2FE-35C9660E12E4}" destId="{BFC73F31-A35F-43C7-B737-980840F86502}" srcOrd="5" destOrd="0" presId="urn:microsoft.com/office/officeart/2018/5/layout/CenteredIconLabelDescriptionList"/>
    <dgm:cxn modelId="{4991895C-660E-47EF-A8E8-F824DEEB64C9}" type="presParOf" srcId="{3BA8CD55-43F8-4C65-B2FE-35C9660E12E4}" destId="{CDB9600C-8A08-432E-BFFB-436A46BEE5FB}" srcOrd="6" destOrd="0" presId="urn:microsoft.com/office/officeart/2018/5/layout/CenteredIconLabelDescriptionList"/>
    <dgm:cxn modelId="{0FD3781F-4AB9-48F1-853F-5C3217E87CE8}" type="presParOf" srcId="{CDB9600C-8A08-432E-BFFB-436A46BEE5FB}" destId="{504275AC-EEB5-48E5-A3DE-0C5EEF196054}" srcOrd="0" destOrd="0" presId="urn:microsoft.com/office/officeart/2018/5/layout/CenteredIconLabelDescriptionList"/>
    <dgm:cxn modelId="{AD7C113F-8155-4158-A5C0-2F4BBB587DFD}" type="presParOf" srcId="{CDB9600C-8A08-432E-BFFB-436A46BEE5FB}" destId="{A7EFA51B-6405-46CA-9AFF-22D6BA8FC072}" srcOrd="1" destOrd="0" presId="urn:microsoft.com/office/officeart/2018/5/layout/CenteredIconLabelDescriptionList"/>
    <dgm:cxn modelId="{D2933EF4-D471-4C58-8359-18E9D56420A4}" type="presParOf" srcId="{CDB9600C-8A08-432E-BFFB-436A46BEE5FB}" destId="{B45A03F6-B6EC-4260-9EA2-11D608A8E4E0}" srcOrd="2" destOrd="0" presId="urn:microsoft.com/office/officeart/2018/5/layout/CenteredIconLabelDescriptionList"/>
    <dgm:cxn modelId="{41CF276C-4B3B-42DA-B1B8-6D167574836E}" type="presParOf" srcId="{CDB9600C-8A08-432E-BFFB-436A46BEE5FB}" destId="{69FC83D1-F1B8-4559-850E-E92788142F5F}" srcOrd="3" destOrd="0" presId="urn:microsoft.com/office/officeart/2018/5/layout/CenteredIconLabelDescriptionList"/>
    <dgm:cxn modelId="{5EF90D8D-A120-4166-B00E-4A6BE24DC61D}" type="presParOf" srcId="{CDB9600C-8A08-432E-BFFB-436A46BEE5FB}" destId="{F34D948F-B4C0-4300-974F-4A66CEA95D72}"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37BB8-CADD-469A-B77A-01B2C0E8B4EB}">
      <dsp:nvSpPr>
        <dsp:cNvPr id="0" name=""/>
        <dsp:cNvSpPr/>
      </dsp:nvSpPr>
      <dsp:spPr>
        <a:xfrm>
          <a:off x="737814" y="610335"/>
          <a:ext cx="781813" cy="781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909975-2826-4EE2-BD92-F3AE3FA33D6F}">
      <dsp:nvSpPr>
        <dsp:cNvPr id="0" name=""/>
        <dsp:cNvSpPr/>
      </dsp:nvSpPr>
      <dsp:spPr>
        <a:xfrm>
          <a:off x="11844" y="1485206"/>
          <a:ext cx="2233753" cy="335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Status quo</a:t>
          </a:r>
        </a:p>
      </dsp:txBody>
      <dsp:txXfrm>
        <a:off x="11844" y="1485206"/>
        <a:ext cx="2233753" cy="335063"/>
      </dsp:txXfrm>
    </dsp:sp>
    <dsp:sp modelId="{9DBF67BD-6A3A-465C-87DF-51716E69C3EA}">
      <dsp:nvSpPr>
        <dsp:cNvPr id="0" name=""/>
        <dsp:cNvSpPr/>
      </dsp:nvSpPr>
      <dsp:spPr>
        <a:xfrm>
          <a:off x="11844" y="1863552"/>
          <a:ext cx="2233753" cy="91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Update with each update of the standard; static document otherwise</a:t>
          </a:r>
        </a:p>
      </dsp:txBody>
      <dsp:txXfrm>
        <a:off x="11844" y="1863552"/>
        <a:ext cx="2233753" cy="910911"/>
      </dsp:txXfrm>
    </dsp:sp>
    <dsp:sp modelId="{4C473011-9956-4A69-AEAE-DA9704FCA851}">
      <dsp:nvSpPr>
        <dsp:cNvPr id="0" name=""/>
        <dsp:cNvSpPr/>
      </dsp:nvSpPr>
      <dsp:spPr>
        <a:xfrm>
          <a:off x="3362475" y="610335"/>
          <a:ext cx="781813" cy="781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D65F1D-DBD4-4803-9AA7-C82C2924BCFB}">
      <dsp:nvSpPr>
        <dsp:cNvPr id="0" name=""/>
        <dsp:cNvSpPr/>
      </dsp:nvSpPr>
      <dsp:spPr>
        <a:xfrm>
          <a:off x="2636505" y="1485206"/>
          <a:ext cx="2233753" cy="335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Allow online comments </a:t>
          </a:r>
        </a:p>
      </dsp:txBody>
      <dsp:txXfrm>
        <a:off x="2636505" y="1485206"/>
        <a:ext cx="2233753" cy="335063"/>
      </dsp:txXfrm>
    </dsp:sp>
    <dsp:sp modelId="{C9D50F90-ECDC-42D7-B352-9D25A2EDC3F4}">
      <dsp:nvSpPr>
        <dsp:cNvPr id="0" name=""/>
        <dsp:cNvSpPr/>
      </dsp:nvSpPr>
      <dsp:spPr>
        <a:xfrm>
          <a:off x="2636505" y="1863552"/>
          <a:ext cx="2233753" cy="91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Establish a forum where questions and proposals can be made</a:t>
          </a:r>
        </a:p>
      </dsp:txBody>
      <dsp:txXfrm>
        <a:off x="2636505" y="1863552"/>
        <a:ext cx="2233753" cy="910911"/>
      </dsp:txXfrm>
    </dsp:sp>
    <dsp:sp modelId="{B70065BE-F818-4019-9032-978448E25B92}">
      <dsp:nvSpPr>
        <dsp:cNvPr id="0" name=""/>
        <dsp:cNvSpPr/>
      </dsp:nvSpPr>
      <dsp:spPr>
        <a:xfrm>
          <a:off x="5987136" y="610335"/>
          <a:ext cx="781813" cy="781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DD9816-8930-4308-8BE7-4B991605218A}">
      <dsp:nvSpPr>
        <dsp:cNvPr id="0" name=""/>
        <dsp:cNvSpPr/>
      </dsp:nvSpPr>
      <dsp:spPr>
        <a:xfrm>
          <a:off x="5261165" y="1485206"/>
          <a:ext cx="2233753" cy="335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Allow online interaction </a:t>
          </a:r>
        </a:p>
      </dsp:txBody>
      <dsp:txXfrm>
        <a:off x="5261165" y="1485206"/>
        <a:ext cx="2233753" cy="335063"/>
      </dsp:txXfrm>
    </dsp:sp>
    <dsp:sp modelId="{68EAC247-2655-47AF-ABF8-27C422344EC5}">
      <dsp:nvSpPr>
        <dsp:cNvPr id="0" name=""/>
        <dsp:cNvSpPr/>
      </dsp:nvSpPr>
      <dsp:spPr>
        <a:xfrm>
          <a:off x="5261165" y="1863552"/>
          <a:ext cx="2233753" cy="91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Establish a forum where questions and proposals can be made and a maintenance team can provide answers/advice</a:t>
          </a:r>
        </a:p>
      </dsp:txBody>
      <dsp:txXfrm>
        <a:off x="5261165" y="1863552"/>
        <a:ext cx="2233753" cy="910911"/>
      </dsp:txXfrm>
    </dsp:sp>
    <dsp:sp modelId="{504275AC-EEB5-48E5-A3DE-0C5EEF196054}">
      <dsp:nvSpPr>
        <dsp:cNvPr id="0" name=""/>
        <dsp:cNvSpPr/>
      </dsp:nvSpPr>
      <dsp:spPr>
        <a:xfrm>
          <a:off x="8611796" y="610335"/>
          <a:ext cx="781813" cy="781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5A03F6-B6EC-4260-9EA2-11D608A8E4E0}">
      <dsp:nvSpPr>
        <dsp:cNvPr id="0" name=""/>
        <dsp:cNvSpPr/>
      </dsp:nvSpPr>
      <dsp:spPr>
        <a:xfrm>
          <a:off x="7885826" y="1485206"/>
          <a:ext cx="2233753" cy="335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kern="1200"/>
            <a:t>Open source development</a:t>
          </a:r>
        </a:p>
      </dsp:txBody>
      <dsp:txXfrm>
        <a:off x="7885826" y="1485206"/>
        <a:ext cx="2233753" cy="335063"/>
      </dsp:txXfrm>
    </dsp:sp>
    <dsp:sp modelId="{F34D948F-B4C0-4300-974F-4A66CEA95D72}">
      <dsp:nvSpPr>
        <dsp:cNvPr id="0" name=""/>
        <dsp:cNvSpPr/>
      </dsp:nvSpPr>
      <dsp:spPr>
        <a:xfrm>
          <a:off x="7885826" y="1863552"/>
          <a:ext cx="2233753" cy="91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Use an online tool (e.g., Github) to manage and approve multiple submitters in making specific edits</a:t>
          </a:r>
        </a:p>
        <a:p>
          <a:pPr marL="0" lvl="0" indent="0" algn="ctr" defTabSz="533400">
            <a:lnSpc>
              <a:spcPct val="90000"/>
            </a:lnSpc>
            <a:spcBef>
              <a:spcPct val="0"/>
            </a:spcBef>
            <a:spcAft>
              <a:spcPct val="35000"/>
            </a:spcAft>
            <a:buNone/>
          </a:pPr>
          <a:r>
            <a:rPr lang="en-US" sz="1200" kern="1200"/>
            <a:t>If we choose this, what are the details of the process?</a:t>
          </a:r>
        </a:p>
      </dsp:txBody>
      <dsp:txXfrm>
        <a:off x="7885826" y="1863552"/>
        <a:ext cx="2233753" cy="91091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81312-A5A0-4C49-B958-00175078AF09}" type="datetimeFigureOut">
              <a:rPr lang="en-US" smtClean="0"/>
              <a:t>8/30/24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399CA-8A35-154D-AC2B-52E77FB2C26F}" type="slidenum">
              <a:rPr lang="en-US" smtClean="0"/>
              <a:t>‹#›</a:t>
            </a:fld>
            <a:endParaRPr lang="en-US"/>
          </a:p>
        </p:txBody>
      </p:sp>
    </p:spTree>
    <p:extLst>
      <p:ext uri="{BB962C8B-B14F-4D97-AF65-F5344CB8AC3E}">
        <p14:creationId xmlns:p14="http://schemas.microsoft.com/office/powerpoint/2010/main" val="174863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fewer than 20 participants, we can perhaps allow introductions; although in that case, I suspect everyone will know each other anyway. It might be best to defer formal introductions to the in-person meetings</a:t>
            </a:r>
          </a:p>
        </p:txBody>
      </p:sp>
      <p:sp>
        <p:nvSpPr>
          <p:cNvPr id="4" name="Slide Number Placeholder 3"/>
          <p:cNvSpPr>
            <a:spLocks noGrp="1"/>
          </p:cNvSpPr>
          <p:nvPr>
            <p:ph type="sldNum" sz="quarter" idx="5"/>
          </p:nvPr>
        </p:nvSpPr>
        <p:spPr/>
        <p:txBody>
          <a:bodyPr/>
          <a:lstStyle/>
          <a:p>
            <a:fld id="{ECB399CA-8A35-154D-AC2B-52E77FB2C26F}" type="slidenum">
              <a:rPr lang="en-US" smtClean="0"/>
              <a:t>6</a:t>
            </a:fld>
            <a:endParaRPr lang="en-US"/>
          </a:p>
        </p:txBody>
      </p:sp>
    </p:spTree>
    <p:extLst>
      <p:ext uri="{BB962C8B-B14F-4D97-AF65-F5344CB8AC3E}">
        <p14:creationId xmlns:p14="http://schemas.microsoft.com/office/powerpoint/2010/main" val="3431714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18</a:t>
            </a:fld>
            <a:endParaRPr lang="en-US"/>
          </a:p>
        </p:txBody>
      </p:sp>
    </p:spTree>
    <p:extLst>
      <p:ext uri="{BB962C8B-B14F-4D97-AF65-F5344CB8AC3E}">
        <p14:creationId xmlns:p14="http://schemas.microsoft.com/office/powerpoint/2010/main" val="400544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25</a:t>
            </a:fld>
            <a:endParaRPr lang="en-US"/>
          </a:p>
        </p:txBody>
      </p:sp>
    </p:spTree>
    <p:extLst>
      <p:ext uri="{BB962C8B-B14F-4D97-AF65-F5344CB8AC3E}">
        <p14:creationId xmlns:p14="http://schemas.microsoft.com/office/powerpoint/2010/main" val="770633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10</a:t>
            </a:fld>
            <a:endParaRPr lang="en-US"/>
          </a:p>
        </p:txBody>
      </p:sp>
    </p:spTree>
    <p:extLst>
      <p:ext uri="{BB962C8B-B14F-4D97-AF65-F5344CB8AC3E}">
        <p14:creationId xmlns:p14="http://schemas.microsoft.com/office/powerpoint/2010/main" val="215354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11</a:t>
            </a:fld>
            <a:endParaRPr lang="en-US"/>
          </a:p>
        </p:txBody>
      </p:sp>
    </p:spTree>
    <p:extLst>
      <p:ext uri="{BB962C8B-B14F-4D97-AF65-F5344CB8AC3E}">
        <p14:creationId xmlns:p14="http://schemas.microsoft.com/office/powerpoint/2010/main" val="238328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12</a:t>
            </a:fld>
            <a:endParaRPr lang="en-US"/>
          </a:p>
        </p:txBody>
      </p:sp>
    </p:spTree>
    <p:extLst>
      <p:ext uri="{BB962C8B-B14F-4D97-AF65-F5344CB8AC3E}">
        <p14:creationId xmlns:p14="http://schemas.microsoft.com/office/powerpoint/2010/main" val="507852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13</a:t>
            </a:fld>
            <a:endParaRPr lang="en-US"/>
          </a:p>
        </p:txBody>
      </p:sp>
    </p:spTree>
    <p:extLst>
      <p:ext uri="{BB962C8B-B14F-4D97-AF65-F5344CB8AC3E}">
        <p14:creationId xmlns:p14="http://schemas.microsoft.com/office/powerpoint/2010/main" val="304012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14</a:t>
            </a:fld>
            <a:endParaRPr lang="en-US"/>
          </a:p>
        </p:txBody>
      </p:sp>
    </p:spTree>
    <p:extLst>
      <p:ext uri="{BB962C8B-B14F-4D97-AF65-F5344CB8AC3E}">
        <p14:creationId xmlns:p14="http://schemas.microsoft.com/office/powerpoint/2010/main" val="2285959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15</a:t>
            </a:fld>
            <a:endParaRPr lang="en-US"/>
          </a:p>
        </p:txBody>
      </p:sp>
    </p:spTree>
    <p:extLst>
      <p:ext uri="{BB962C8B-B14F-4D97-AF65-F5344CB8AC3E}">
        <p14:creationId xmlns:p14="http://schemas.microsoft.com/office/powerpoint/2010/main" val="3971368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16</a:t>
            </a:fld>
            <a:endParaRPr lang="en-US"/>
          </a:p>
        </p:txBody>
      </p:sp>
    </p:spTree>
    <p:extLst>
      <p:ext uri="{BB962C8B-B14F-4D97-AF65-F5344CB8AC3E}">
        <p14:creationId xmlns:p14="http://schemas.microsoft.com/office/powerpoint/2010/main" val="3015906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399CA-8A35-154D-AC2B-52E77FB2C26F}" type="slidenum">
              <a:rPr lang="en-US" smtClean="0"/>
              <a:t>17</a:t>
            </a:fld>
            <a:endParaRPr lang="en-US"/>
          </a:p>
        </p:txBody>
      </p:sp>
    </p:spTree>
    <p:extLst>
      <p:ext uri="{BB962C8B-B14F-4D97-AF65-F5344CB8AC3E}">
        <p14:creationId xmlns:p14="http://schemas.microsoft.com/office/powerpoint/2010/main" val="1391788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lvl1pPr>
              <a:spcAft>
                <a:spcPts val="400"/>
              </a:spcAft>
              <a:defRPr/>
            </a:lvl1pPr>
            <a:lvl2pPr>
              <a:spcAft>
                <a:spcPts val="400"/>
              </a:spcAft>
              <a:defRPr/>
            </a:lvl2pPr>
            <a:lvl3pPr>
              <a:spcAft>
                <a:spcPts val="400"/>
              </a:spcAft>
              <a:defRPr/>
            </a:lvl3pPr>
            <a:lvl4pPr>
              <a:spcAft>
                <a:spcPts val="400"/>
              </a:spcAft>
              <a:defRPr/>
            </a:lvl4pPr>
            <a:lvl5pPr>
              <a:spcAft>
                <a:spcPts val="4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microsoft.com/en-us/research/uploads/prod/2016/12/The-PlusCal-Algorithm-Language.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BB0B-CB5D-943E-A4F0-176AF47FE256}"/>
              </a:ext>
            </a:extLst>
          </p:cNvPr>
          <p:cNvSpPr>
            <a:spLocks noGrp="1"/>
          </p:cNvSpPr>
          <p:nvPr>
            <p:ph type="ctrTitle"/>
          </p:nvPr>
        </p:nvSpPr>
        <p:spPr/>
        <p:txBody>
          <a:bodyPr/>
          <a:lstStyle/>
          <a:p>
            <a:r>
              <a:rPr lang="en-US" dirty="0"/>
              <a:t>NTCIP Testing Workshop</a:t>
            </a:r>
          </a:p>
        </p:txBody>
      </p:sp>
      <p:sp>
        <p:nvSpPr>
          <p:cNvPr id="3" name="Subtitle 2">
            <a:extLst>
              <a:ext uri="{FF2B5EF4-FFF2-40B4-BE49-F238E27FC236}">
                <a16:creationId xmlns:a16="http://schemas.microsoft.com/office/drawing/2014/main" id="{C4D6157A-3C24-EB13-FE50-877A6121881A}"/>
              </a:ext>
            </a:extLst>
          </p:cNvPr>
          <p:cNvSpPr>
            <a:spLocks noGrp="1"/>
          </p:cNvSpPr>
          <p:nvPr>
            <p:ph type="subTitle" idx="1"/>
          </p:nvPr>
        </p:nvSpPr>
        <p:spPr/>
        <p:txBody>
          <a:bodyPr/>
          <a:lstStyle/>
          <a:p>
            <a:r>
              <a:rPr lang="en-US" dirty="0"/>
              <a:t>Part 2</a:t>
            </a:r>
          </a:p>
          <a:p>
            <a:r>
              <a:rPr lang="en-US" dirty="0"/>
              <a:t>September 5, 2024</a:t>
            </a:r>
          </a:p>
        </p:txBody>
      </p:sp>
    </p:spTree>
    <p:extLst>
      <p:ext uri="{BB962C8B-B14F-4D97-AF65-F5344CB8AC3E}">
        <p14:creationId xmlns:p14="http://schemas.microsoft.com/office/powerpoint/2010/main" val="1192524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47C0-3BDB-759B-DA9A-943C1CBEF2AD}"/>
              </a:ext>
            </a:extLst>
          </p:cNvPr>
          <p:cNvSpPr>
            <a:spLocks noGrp="1"/>
          </p:cNvSpPr>
          <p:nvPr>
            <p:ph type="title"/>
          </p:nvPr>
        </p:nvSpPr>
        <p:spPr>
          <a:xfrm>
            <a:off x="685801" y="609600"/>
            <a:ext cx="10131425" cy="1456267"/>
          </a:xfrm>
        </p:spPr>
        <p:txBody>
          <a:bodyPr>
            <a:normAutofit/>
          </a:bodyPr>
          <a:lstStyle/>
          <a:p>
            <a:r>
              <a:rPr lang="en-US" dirty="0"/>
              <a:t>How should Test Procedures be Maintained</a:t>
            </a:r>
          </a:p>
        </p:txBody>
      </p:sp>
      <p:graphicFrame>
        <p:nvGraphicFramePr>
          <p:cNvPr id="5" name="Content Placeholder 2">
            <a:extLst>
              <a:ext uri="{FF2B5EF4-FFF2-40B4-BE49-F238E27FC236}">
                <a16:creationId xmlns:a16="http://schemas.microsoft.com/office/drawing/2014/main" id="{DFC9AF34-B5DC-9FEA-9D9F-ED8499EB826F}"/>
              </a:ext>
            </a:extLst>
          </p:cNvPr>
          <p:cNvGraphicFramePr>
            <a:graphicFrameLocks noGrp="1"/>
          </p:cNvGraphicFramePr>
          <p:nvPr>
            <p:ph idx="1"/>
            <p:extLst>
              <p:ext uri="{D42A27DB-BD31-4B8C-83A1-F6EECF244321}">
                <p14:modId xmlns:p14="http://schemas.microsoft.com/office/powerpoint/2010/main" val="2388100018"/>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721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BF4C-D9F4-A13F-FF0D-9303C418D757}"/>
              </a:ext>
            </a:extLst>
          </p:cNvPr>
          <p:cNvSpPr>
            <a:spLocks noGrp="1"/>
          </p:cNvSpPr>
          <p:nvPr>
            <p:ph type="title"/>
          </p:nvPr>
        </p:nvSpPr>
        <p:spPr/>
        <p:txBody>
          <a:bodyPr>
            <a:normAutofit fontScale="90000"/>
          </a:bodyPr>
          <a:lstStyle/>
          <a:p>
            <a:r>
              <a:rPr lang="en-US" dirty="0"/>
              <a:t>What format/language should be used?</a:t>
            </a:r>
            <a:br>
              <a:rPr lang="en-US" dirty="0"/>
            </a:br>
            <a:r>
              <a:rPr lang="en-US" sz="2200" cap="none" dirty="0"/>
              <a:t>NTCIP 8007</a:t>
            </a:r>
            <a:br>
              <a:rPr lang="en-US" dirty="0"/>
            </a:br>
            <a:endParaRPr lang="en-US" dirty="0"/>
          </a:p>
        </p:txBody>
      </p:sp>
      <p:pic>
        <p:nvPicPr>
          <p:cNvPr id="4" name="Picture 3" descr="A screenshot of a test procedure&#10;&#10;Description automatically generated">
            <a:extLst>
              <a:ext uri="{FF2B5EF4-FFF2-40B4-BE49-F238E27FC236}">
                <a16:creationId xmlns:a16="http://schemas.microsoft.com/office/drawing/2014/main" id="{7857F239-23A8-11F6-F88D-ED9BE25C133A}"/>
              </a:ext>
            </a:extLst>
          </p:cNvPr>
          <p:cNvPicPr>
            <a:picLocks noChangeAspect="1"/>
          </p:cNvPicPr>
          <p:nvPr/>
        </p:nvPicPr>
        <p:blipFill>
          <a:blip r:embed="rId3"/>
          <a:stretch>
            <a:fillRect/>
          </a:stretch>
        </p:blipFill>
        <p:spPr>
          <a:xfrm>
            <a:off x="2363884" y="1337733"/>
            <a:ext cx="8285484" cy="50955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6776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BF4C-D9F4-A13F-FF0D-9303C418D757}"/>
              </a:ext>
            </a:extLst>
          </p:cNvPr>
          <p:cNvSpPr>
            <a:spLocks noGrp="1"/>
          </p:cNvSpPr>
          <p:nvPr>
            <p:ph type="title"/>
          </p:nvPr>
        </p:nvSpPr>
        <p:spPr/>
        <p:txBody>
          <a:bodyPr>
            <a:normAutofit fontScale="90000"/>
          </a:bodyPr>
          <a:lstStyle/>
          <a:p>
            <a:r>
              <a:rPr lang="en-US" dirty="0"/>
              <a:t>What format/language should be used?</a:t>
            </a:r>
            <a:br>
              <a:rPr lang="en-US" dirty="0"/>
            </a:br>
            <a:r>
              <a:rPr lang="en-US" sz="2200" cap="none" dirty="0"/>
              <a:t>Structured English – e.g., NTCIP 8007 without the table format</a:t>
            </a:r>
            <a:br>
              <a:rPr lang="en-US" dirty="0"/>
            </a:br>
            <a:endParaRPr lang="en-US" dirty="0"/>
          </a:p>
        </p:txBody>
      </p:sp>
      <p:sp>
        <p:nvSpPr>
          <p:cNvPr id="3" name="Content Placeholder 2">
            <a:extLst>
              <a:ext uri="{FF2B5EF4-FFF2-40B4-BE49-F238E27FC236}">
                <a16:creationId xmlns:a16="http://schemas.microsoft.com/office/drawing/2014/main" id="{8E55673D-932B-834F-AF3A-06793791E380}"/>
              </a:ext>
            </a:extLst>
          </p:cNvPr>
          <p:cNvSpPr>
            <a:spLocks noGrp="1"/>
          </p:cNvSpPr>
          <p:nvPr>
            <p:ph idx="1"/>
          </p:nvPr>
        </p:nvSpPr>
        <p:spPr/>
        <p:txBody>
          <a:bodyPr>
            <a:normAutofit fontScale="92500" lnSpcReduction="10000"/>
          </a:bodyPr>
          <a:lstStyle/>
          <a:p>
            <a:pPr marL="0" indent="0">
              <a:buNone/>
            </a:pPr>
            <a:r>
              <a:rPr lang="en-US" dirty="0"/>
              <a:t>Configure the following parameters:</a:t>
            </a:r>
          </a:p>
          <a:p>
            <a:pPr marL="0" indent="0">
              <a:buNone/>
            </a:pPr>
            <a:r>
              <a:rPr lang="en-US" dirty="0"/>
              <a:t>	»</a:t>
            </a:r>
            <a:r>
              <a:rPr lang="en-US" dirty="0" err="1"/>
              <a:t>Required_Max_Pages</a:t>
            </a:r>
            <a:endParaRPr lang="en-US" dirty="0"/>
          </a:p>
          <a:p>
            <a:pPr marL="0" indent="0">
              <a:buNone/>
            </a:pPr>
            <a:r>
              <a:rPr lang="en-US" dirty="0"/>
              <a:t>GET the following object(s):</a:t>
            </a:r>
          </a:p>
          <a:p>
            <a:pPr marL="0" indent="0">
              <a:buNone/>
            </a:pPr>
            <a:r>
              <a:rPr lang="en-US" dirty="0"/>
              <a:t>	»dmsMaxNumberPages.0</a:t>
            </a:r>
          </a:p>
          <a:p>
            <a:pPr marL="0" indent="0">
              <a:buNone/>
            </a:pPr>
            <a:r>
              <a:rPr lang="en-US" dirty="0"/>
              <a:t>IF get succeeds </a:t>
            </a:r>
          </a:p>
          <a:p>
            <a:pPr marL="0" indent="0">
              <a:buNone/>
            </a:pPr>
            <a:r>
              <a:rPr lang="en-US" dirty="0"/>
              <a:t>	“PASS” </a:t>
            </a:r>
          </a:p>
          <a:p>
            <a:pPr marL="0" indent="0">
              <a:buNone/>
            </a:pPr>
            <a:r>
              <a:rPr lang="en-US" dirty="0"/>
              <a:t>ELSE </a:t>
            </a:r>
          </a:p>
          <a:p>
            <a:pPr marL="0" indent="0">
              <a:buNone/>
            </a:pPr>
            <a:r>
              <a:rPr lang="en-US" dirty="0"/>
              <a:t>	“FAIL” and exit</a:t>
            </a:r>
          </a:p>
          <a:p>
            <a:pPr marL="0" indent="0">
              <a:buNone/>
            </a:pPr>
            <a:r>
              <a:rPr lang="en-US" dirty="0"/>
              <a:t>IF RESPONSE VALUE for dmsMaxNumberPages.0 is greater than or equal to </a:t>
            </a:r>
            <a:r>
              <a:rPr lang="en-US" dirty="0" err="1"/>
              <a:t>Required_Max_Pages</a:t>
            </a:r>
            <a:endParaRPr lang="en-US" dirty="0"/>
          </a:p>
          <a:p>
            <a:pPr marL="0" indent="0">
              <a:buNone/>
            </a:pPr>
            <a:r>
              <a:rPr lang="en-US" dirty="0"/>
              <a:t>	“PASS”</a:t>
            </a:r>
          </a:p>
          <a:p>
            <a:pPr marL="0" indent="0">
              <a:buNone/>
            </a:pPr>
            <a:r>
              <a:rPr lang="en-US" dirty="0"/>
              <a:t>ELSE</a:t>
            </a:r>
          </a:p>
          <a:p>
            <a:pPr marL="0" indent="0">
              <a:buNone/>
            </a:pPr>
            <a:r>
              <a:rPr lang="en-US" dirty="0"/>
              <a:t>	“FAIL” and exit	</a:t>
            </a:r>
          </a:p>
        </p:txBody>
      </p:sp>
    </p:spTree>
    <p:extLst>
      <p:ext uri="{BB962C8B-B14F-4D97-AF65-F5344CB8AC3E}">
        <p14:creationId xmlns:p14="http://schemas.microsoft.com/office/powerpoint/2010/main" val="97647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BF4C-D9F4-A13F-FF0D-9303C418D757}"/>
              </a:ext>
            </a:extLst>
          </p:cNvPr>
          <p:cNvSpPr>
            <a:spLocks noGrp="1"/>
          </p:cNvSpPr>
          <p:nvPr>
            <p:ph type="title"/>
          </p:nvPr>
        </p:nvSpPr>
        <p:spPr/>
        <p:txBody>
          <a:bodyPr>
            <a:normAutofit fontScale="90000"/>
          </a:bodyPr>
          <a:lstStyle/>
          <a:p>
            <a:r>
              <a:rPr lang="en-US" dirty="0"/>
              <a:t>What format/language should be used?</a:t>
            </a:r>
            <a:br>
              <a:rPr lang="en-US" dirty="0"/>
            </a:br>
            <a:r>
              <a:rPr lang="en-US" sz="2200" cap="none" dirty="0"/>
              <a:t>Pseudocode</a:t>
            </a:r>
            <a:br>
              <a:rPr lang="en-US" dirty="0"/>
            </a:br>
            <a:endParaRPr lang="en-US" dirty="0"/>
          </a:p>
        </p:txBody>
      </p:sp>
      <p:sp>
        <p:nvSpPr>
          <p:cNvPr id="3" name="Content Placeholder 2">
            <a:extLst>
              <a:ext uri="{FF2B5EF4-FFF2-40B4-BE49-F238E27FC236}">
                <a16:creationId xmlns:a16="http://schemas.microsoft.com/office/drawing/2014/main" id="{8E55673D-932B-834F-AF3A-06793791E380}"/>
              </a:ext>
            </a:extLst>
          </p:cNvPr>
          <p:cNvSpPr>
            <a:spLocks noGrp="1"/>
          </p:cNvSpPr>
          <p:nvPr>
            <p:ph idx="1"/>
          </p:nvPr>
        </p:nvSpPr>
        <p:spPr>
          <a:xfrm>
            <a:off x="685801" y="1765005"/>
            <a:ext cx="10131425" cy="4816548"/>
          </a:xfrm>
        </p:spPr>
        <p:txBody>
          <a:bodyPr>
            <a:normAutofit fontScale="85000" lnSpcReduction="20000"/>
          </a:bodyPr>
          <a:lstStyle/>
          <a:p>
            <a:pPr marL="0" indent="0">
              <a:buNone/>
            </a:pPr>
            <a:r>
              <a:rPr lang="en-US" dirty="0"/>
              <a:t>procedure </a:t>
            </a:r>
            <a:r>
              <a:rPr lang="en-US" dirty="0" err="1"/>
              <a:t>DetermineMaxPages</a:t>
            </a:r>
            <a:r>
              <a:rPr lang="en-US" dirty="0"/>
              <a:t> () {</a:t>
            </a:r>
          </a:p>
          <a:p>
            <a:pPr marL="0" indent="0">
              <a:buNone/>
            </a:pPr>
            <a:r>
              <a:rPr lang="en-US" dirty="0"/>
              <a:t>	// Step 1</a:t>
            </a:r>
          </a:p>
          <a:p>
            <a:pPr marL="0" indent="0">
              <a:buNone/>
            </a:pPr>
            <a:r>
              <a:rPr lang="en-US" dirty="0"/>
              <a:t>	</a:t>
            </a:r>
            <a:r>
              <a:rPr lang="en-US" dirty="0" err="1"/>
              <a:t>requiredMaxPages</a:t>
            </a:r>
            <a:r>
              <a:rPr lang="en-US" dirty="0"/>
              <a:t> = get “</a:t>
            </a:r>
            <a:r>
              <a:rPr lang="en-US" dirty="0" err="1"/>
              <a:t>Required_Max_Pages</a:t>
            </a:r>
            <a:r>
              <a:rPr lang="en-US" dirty="0"/>
              <a:t>” from configuration file;</a:t>
            </a:r>
          </a:p>
          <a:p>
            <a:pPr marL="0" indent="0">
              <a:buNone/>
            </a:pPr>
            <a:r>
              <a:rPr lang="en-US" dirty="0"/>
              <a:t>	// Step 2</a:t>
            </a:r>
          </a:p>
          <a:p>
            <a:pPr marL="0" indent="0">
              <a:buNone/>
            </a:pPr>
            <a:r>
              <a:rPr lang="en-US" dirty="0"/>
              <a:t>	response = </a:t>
            </a:r>
            <a:r>
              <a:rPr lang="en-US" dirty="0" err="1"/>
              <a:t>snmp_get</a:t>
            </a:r>
            <a:r>
              <a:rPr lang="en-US" dirty="0"/>
              <a:t>(dmsMaxNumberPages.0);</a:t>
            </a:r>
          </a:p>
          <a:p>
            <a:pPr marL="0" indent="0">
              <a:buNone/>
            </a:pPr>
            <a:r>
              <a:rPr lang="en-US" dirty="0"/>
              <a:t>	if (response == </a:t>
            </a:r>
            <a:r>
              <a:rPr lang="en-US" dirty="0" err="1"/>
              <a:t>noError</a:t>
            </a:r>
            <a:r>
              <a:rPr lang="en-US" dirty="0"/>
              <a:t>) {</a:t>
            </a:r>
          </a:p>
          <a:p>
            <a:pPr marL="0" indent="0">
              <a:buNone/>
            </a:pPr>
            <a:r>
              <a:rPr lang="en-US" dirty="0"/>
              <a:t>		print “Pass”;</a:t>
            </a:r>
          </a:p>
          <a:p>
            <a:pPr marL="0" indent="0">
              <a:buNone/>
            </a:pPr>
            <a:r>
              <a:rPr lang="en-US" dirty="0"/>
              <a:t>	} else {</a:t>
            </a:r>
          </a:p>
          <a:p>
            <a:pPr marL="0" indent="0">
              <a:buNone/>
            </a:pPr>
            <a:r>
              <a:rPr lang="en-US" dirty="0"/>
              <a:t>		print “Fail” with backtrace;</a:t>
            </a:r>
          </a:p>
          <a:p>
            <a:pPr marL="0" indent="0">
              <a:buNone/>
            </a:pPr>
            <a:r>
              <a:rPr lang="en-US" dirty="0"/>
              <a:t>		exit;</a:t>
            </a:r>
          </a:p>
          <a:p>
            <a:pPr marL="0" indent="0">
              <a:buNone/>
            </a:pPr>
            <a:r>
              <a:rPr lang="en-US" dirty="0"/>
              <a:t>	}</a:t>
            </a:r>
          </a:p>
          <a:p>
            <a:pPr marL="0" indent="0">
              <a:buNone/>
            </a:pPr>
            <a:r>
              <a:rPr lang="en-US" dirty="0"/>
              <a:t>	// Step 3</a:t>
            </a:r>
          </a:p>
          <a:p>
            <a:pPr marL="0" indent="0">
              <a:buNone/>
            </a:pPr>
            <a:r>
              <a:rPr lang="en-US" dirty="0"/>
              <a:t>	if (dmsMaxNumberPages.0 &gt;= </a:t>
            </a:r>
            <a:r>
              <a:rPr lang="en-US" dirty="0" err="1"/>
              <a:t>requiredMaxPages</a:t>
            </a:r>
            <a:r>
              <a:rPr lang="en-US" dirty="0"/>
              <a:t>) {</a:t>
            </a:r>
          </a:p>
          <a:p>
            <a:pPr marL="0" indent="0">
              <a:buNone/>
            </a:pPr>
            <a:r>
              <a:rPr lang="en-US" dirty="0"/>
              <a:t>		print “Pass”;</a:t>
            </a:r>
          </a:p>
          <a:p>
            <a:pPr marL="0" indent="0">
              <a:buNone/>
            </a:pPr>
            <a:r>
              <a:rPr lang="en-US" dirty="0"/>
              <a:t>	} else {</a:t>
            </a:r>
          </a:p>
          <a:p>
            <a:pPr marL="0" indent="0">
              <a:buNone/>
            </a:pPr>
            <a:r>
              <a:rPr lang="en-US" dirty="0"/>
              <a:t>		print “Fail”;</a:t>
            </a:r>
          </a:p>
          <a:p>
            <a:pPr marL="0" indent="0">
              <a:buNone/>
            </a:pPr>
            <a:r>
              <a:rPr lang="en-US" dirty="0"/>
              <a:t>		throw exception;</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412295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BF4C-D9F4-A13F-FF0D-9303C418D757}"/>
              </a:ext>
            </a:extLst>
          </p:cNvPr>
          <p:cNvSpPr>
            <a:spLocks noGrp="1"/>
          </p:cNvSpPr>
          <p:nvPr>
            <p:ph type="title"/>
          </p:nvPr>
        </p:nvSpPr>
        <p:spPr/>
        <p:txBody>
          <a:bodyPr>
            <a:normAutofit fontScale="90000"/>
          </a:bodyPr>
          <a:lstStyle/>
          <a:p>
            <a:r>
              <a:rPr lang="en-US" dirty="0"/>
              <a:t>What format/language should be used?</a:t>
            </a:r>
            <a:br>
              <a:rPr lang="en-US" dirty="0"/>
            </a:br>
            <a:r>
              <a:rPr lang="en-US" sz="2200" cap="none" dirty="0"/>
              <a:t>XML structure</a:t>
            </a:r>
            <a:br>
              <a:rPr lang="en-US" dirty="0"/>
            </a:br>
            <a:endParaRPr lang="en-US" dirty="0"/>
          </a:p>
        </p:txBody>
      </p:sp>
      <p:sp>
        <p:nvSpPr>
          <p:cNvPr id="3" name="Content Placeholder 2">
            <a:extLst>
              <a:ext uri="{FF2B5EF4-FFF2-40B4-BE49-F238E27FC236}">
                <a16:creationId xmlns:a16="http://schemas.microsoft.com/office/drawing/2014/main" id="{8E55673D-932B-834F-AF3A-06793791E380}"/>
              </a:ext>
            </a:extLst>
          </p:cNvPr>
          <p:cNvSpPr>
            <a:spLocks noGrp="1"/>
          </p:cNvSpPr>
          <p:nvPr>
            <p:ph sz="half" idx="1"/>
          </p:nvPr>
        </p:nvSpPr>
        <p:spPr>
          <a:xfrm>
            <a:off x="685802" y="1722474"/>
            <a:ext cx="4995334" cy="5018569"/>
          </a:xfrm>
        </p:spPr>
        <p:txBody>
          <a:bodyPr anchor="t">
            <a:normAutofit lnSpcReduction="10000"/>
          </a:bodyPr>
          <a:lstStyle/>
          <a:p>
            <a:pPr marL="0" indent="0">
              <a:spcAft>
                <a:spcPts val="0"/>
              </a:spcAft>
              <a:buNone/>
            </a:pPr>
            <a:r>
              <a:rPr lang="en-US" dirty="0"/>
              <a:t>&lt;test-case&gt;</a:t>
            </a:r>
          </a:p>
          <a:p>
            <a:pPr marL="0" indent="0">
              <a:spcAft>
                <a:spcPts val="0"/>
              </a:spcAft>
              <a:buNone/>
            </a:pPr>
            <a:r>
              <a:rPr lang="en-US" dirty="0"/>
              <a:t>   &lt;name&gt;Determine Maximum Number of Pages&lt;/name&gt;</a:t>
            </a:r>
          </a:p>
          <a:p>
            <a:pPr marL="0" indent="0">
              <a:spcAft>
                <a:spcPts val="0"/>
              </a:spcAft>
              <a:buNone/>
            </a:pPr>
            <a:r>
              <a:rPr lang="en-US" dirty="0"/>
              <a:t>   &lt;steps&gt;</a:t>
            </a:r>
          </a:p>
          <a:p>
            <a:pPr marL="0" indent="0">
              <a:spcAft>
                <a:spcPts val="0"/>
              </a:spcAft>
              <a:buNone/>
            </a:pPr>
            <a:r>
              <a:rPr lang="en-US" dirty="0"/>
              <a:t>    &lt;CONFIGURE&gt;</a:t>
            </a:r>
          </a:p>
          <a:p>
            <a:pPr marL="0" indent="0">
              <a:spcAft>
                <a:spcPts val="0"/>
              </a:spcAft>
              <a:buNone/>
            </a:pPr>
            <a:r>
              <a:rPr lang="en-US" dirty="0"/>
              <a:t>     &lt;variable&gt;</a:t>
            </a:r>
          </a:p>
          <a:p>
            <a:pPr marL="0" indent="0">
              <a:spcAft>
                <a:spcPts val="0"/>
              </a:spcAft>
              <a:buNone/>
            </a:pPr>
            <a:r>
              <a:rPr lang="en-US" dirty="0"/>
              <a:t>      &lt;name&gt;</a:t>
            </a:r>
            <a:r>
              <a:rPr lang="en-US" dirty="0" err="1"/>
              <a:t>Required_Max_Pages</a:t>
            </a:r>
            <a:r>
              <a:rPr lang="en-US" dirty="0"/>
              <a:t>&lt;/name&gt;</a:t>
            </a:r>
          </a:p>
          <a:p>
            <a:pPr marL="0" indent="0">
              <a:spcAft>
                <a:spcPts val="0"/>
              </a:spcAft>
              <a:buNone/>
            </a:pPr>
            <a:r>
              <a:rPr lang="en-US" dirty="0"/>
              <a:t>      &lt;format&gt;</a:t>
            </a:r>
            <a:r>
              <a:rPr lang="en-US" dirty="0" err="1"/>
              <a:t>ofDecimal</a:t>
            </a:r>
            <a:r>
              <a:rPr lang="en-US" dirty="0"/>
              <a:t>&lt;/format&gt;</a:t>
            </a:r>
          </a:p>
          <a:p>
            <a:pPr marL="0" indent="0">
              <a:spcAft>
                <a:spcPts val="0"/>
              </a:spcAft>
              <a:buNone/>
            </a:pPr>
            <a:r>
              <a:rPr lang="en-US" dirty="0"/>
              <a:t>      &lt;minimum&gt;1&lt;/minimum&gt;</a:t>
            </a:r>
          </a:p>
          <a:p>
            <a:pPr marL="0" indent="0">
              <a:spcAft>
                <a:spcPts val="0"/>
              </a:spcAft>
              <a:buNone/>
            </a:pPr>
            <a:r>
              <a:rPr lang="en-US" dirty="0"/>
              <a:t>      &lt;maximum&gt;255&lt;/maximum&gt;</a:t>
            </a:r>
          </a:p>
          <a:p>
            <a:pPr marL="0" indent="0">
              <a:spcAft>
                <a:spcPts val="0"/>
              </a:spcAft>
              <a:buNone/>
            </a:pPr>
            <a:r>
              <a:rPr lang="en-US" dirty="0"/>
              <a:t>      &lt;default&gt;3&lt;/default&gt;</a:t>
            </a:r>
          </a:p>
          <a:p>
            <a:pPr marL="0" indent="0">
              <a:spcAft>
                <a:spcPts val="0"/>
              </a:spcAft>
              <a:buNone/>
            </a:pPr>
            <a:r>
              <a:rPr lang="en-US" dirty="0"/>
              <a:t>     &lt;/variable&gt;</a:t>
            </a:r>
          </a:p>
          <a:p>
            <a:pPr marL="0" indent="0">
              <a:spcAft>
                <a:spcPts val="0"/>
              </a:spcAft>
              <a:buNone/>
            </a:pPr>
            <a:r>
              <a:rPr lang="en-US" dirty="0"/>
              <a:t>    &lt;/CONFIGURE&gt;</a:t>
            </a:r>
          </a:p>
          <a:p>
            <a:pPr marL="0" indent="0">
              <a:spcAft>
                <a:spcPts val="0"/>
              </a:spcAft>
              <a:buNone/>
            </a:pPr>
            <a:r>
              <a:rPr lang="en-US" dirty="0"/>
              <a:t>    &lt;GET&gt;</a:t>
            </a:r>
          </a:p>
          <a:p>
            <a:pPr marL="0" indent="0">
              <a:spcAft>
                <a:spcPts val="0"/>
              </a:spcAft>
              <a:buNone/>
            </a:pPr>
            <a:r>
              <a:rPr lang="en-US" dirty="0"/>
              <a:t>     &lt;variable&gt;</a:t>
            </a:r>
          </a:p>
          <a:p>
            <a:pPr marL="0" indent="0">
              <a:spcAft>
                <a:spcPts val="0"/>
              </a:spcAft>
              <a:buNone/>
            </a:pPr>
            <a:r>
              <a:rPr lang="en-US" dirty="0"/>
              <a:t>      &lt;name&gt;dmsMaxNumberPages.0&lt;/name&gt;</a:t>
            </a:r>
          </a:p>
          <a:p>
            <a:pPr marL="0" indent="0">
              <a:spcAft>
                <a:spcPts val="0"/>
              </a:spcAft>
              <a:buNone/>
            </a:pPr>
            <a:r>
              <a:rPr lang="en-US" dirty="0"/>
              <a:t>      &lt;format&gt;</a:t>
            </a:r>
            <a:r>
              <a:rPr lang="en-US" dirty="0" err="1"/>
              <a:t>ofDecimal</a:t>
            </a:r>
            <a:r>
              <a:rPr lang="en-US" dirty="0"/>
              <a:t>&lt;/format&gt;</a:t>
            </a:r>
          </a:p>
          <a:p>
            <a:pPr marL="0" indent="0">
              <a:spcAft>
                <a:spcPts val="0"/>
              </a:spcAft>
              <a:buNone/>
            </a:pPr>
            <a:r>
              <a:rPr lang="en-US" dirty="0"/>
              <a:t>     &lt;/variable&gt;</a:t>
            </a:r>
          </a:p>
          <a:p>
            <a:pPr marL="0" indent="0">
              <a:spcAft>
                <a:spcPts val="0"/>
              </a:spcAft>
              <a:buNone/>
            </a:pPr>
            <a:r>
              <a:rPr lang="en-US" dirty="0"/>
              <a:t>    &lt;/GET&gt;</a:t>
            </a:r>
          </a:p>
        </p:txBody>
      </p:sp>
      <p:sp>
        <p:nvSpPr>
          <p:cNvPr id="4" name="Content Placeholder 3">
            <a:extLst>
              <a:ext uri="{FF2B5EF4-FFF2-40B4-BE49-F238E27FC236}">
                <a16:creationId xmlns:a16="http://schemas.microsoft.com/office/drawing/2014/main" id="{856F6A8D-D331-483C-F57F-74E5D281D1EF}"/>
              </a:ext>
            </a:extLst>
          </p:cNvPr>
          <p:cNvSpPr>
            <a:spLocks noGrp="1"/>
          </p:cNvSpPr>
          <p:nvPr>
            <p:ph sz="half" idx="2"/>
          </p:nvPr>
        </p:nvSpPr>
        <p:spPr>
          <a:xfrm>
            <a:off x="5821895" y="1722475"/>
            <a:ext cx="4995332" cy="5018568"/>
          </a:xfrm>
        </p:spPr>
        <p:txBody>
          <a:bodyPr anchor="t">
            <a:normAutofit lnSpcReduction="10000"/>
          </a:bodyPr>
          <a:lstStyle/>
          <a:p>
            <a:pPr marL="0" indent="0">
              <a:spcAft>
                <a:spcPts val="0"/>
              </a:spcAft>
              <a:buNone/>
            </a:pPr>
            <a:endParaRPr lang="en-US" dirty="0"/>
          </a:p>
          <a:p>
            <a:pPr marL="0" indent="0">
              <a:spcAft>
                <a:spcPts val="0"/>
              </a:spcAft>
              <a:buNone/>
            </a:pPr>
            <a:r>
              <a:rPr lang="en-US" dirty="0"/>
              <a:t>    &lt;VERIFY&gt;</a:t>
            </a:r>
          </a:p>
          <a:p>
            <a:pPr marL="0" indent="0">
              <a:spcAft>
                <a:spcPts val="0"/>
              </a:spcAft>
              <a:buNone/>
            </a:pPr>
            <a:r>
              <a:rPr lang="en-US" dirty="0"/>
              <a:t>     &lt;comparison&gt;</a:t>
            </a:r>
          </a:p>
          <a:p>
            <a:pPr marL="0" indent="0">
              <a:spcAft>
                <a:spcPts val="0"/>
              </a:spcAft>
              <a:buNone/>
            </a:pPr>
            <a:r>
              <a:rPr lang="en-US" dirty="0"/>
              <a:t>       &lt;value1&gt;dmsMaxNumberPages.0&lt;/value1&gt;</a:t>
            </a:r>
          </a:p>
          <a:p>
            <a:pPr marL="0" indent="0">
              <a:spcAft>
                <a:spcPts val="0"/>
              </a:spcAft>
              <a:buNone/>
            </a:pPr>
            <a:r>
              <a:rPr lang="en-US" dirty="0"/>
              <a:t>       &lt;operator&gt;</a:t>
            </a:r>
            <a:r>
              <a:rPr lang="en-US" dirty="0" err="1"/>
              <a:t>exOpGreaterEqual</a:t>
            </a:r>
            <a:r>
              <a:rPr lang="en-US" dirty="0"/>
              <a:t>&lt;/operator&gt;</a:t>
            </a:r>
          </a:p>
          <a:p>
            <a:pPr marL="0" indent="0">
              <a:spcAft>
                <a:spcPts val="0"/>
              </a:spcAft>
              <a:buNone/>
            </a:pPr>
            <a:r>
              <a:rPr lang="en-US" dirty="0"/>
              <a:t>       &lt;value2&gt;</a:t>
            </a:r>
            <a:r>
              <a:rPr lang="en-US" dirty="0" err="1"/>
              <a:t>Required_Max_Pages</a:t>
            </a:r>
            <a:r>
              <a:rPr lang="en-US" dirty="0"/>
              <a:t>&lt;/value2&gt;</a:t>
            </a:r>
          </a:p>
          <a:p>
            <a:pPr marL="0" indent="0">
              <a:spcAft>
                <a:spcPts val="0"/>
              </a:spcAft>
              <a:buNone/>
            </a:pPr>
            <a:r>
              <a:rPr lang="en-US" dirty="0"/>
              <a:t>     &lt;/comparison&gt;</a:t>
            </a:r>
          </a:p>
          <a:p>
            <a:pPr marL="0" indent="0">
              <a:spcAft>
                <a:spcPts val="0"/>
              </a:spcAft>
              <a:buNone/>
            </a:pPr>
            <a:r>
              <a:rPr lang="en-US" dirty="0"/>
              <a:t>    &lt;/VERIFY&gt;</a:t>
            </a:r>
          </a:p>
          <a:p>
            <a:pPr marL="0" indent="0">
              <a:spcAft>
                <a:spcPts val="0"/>
              </a:spcAft>
              <a:buNone/>
            </a:pPr>
            <a:r>
              <a:rPr lang="en-US" dirty="0"/>
              <a:t>   &lt;/steps&gt;</a:t>
            </a:r>
          </a:p>
          <a:p>
            <a:pPr marL="0" indent="0">
              <a:spcAft>
                <a:spcPts val="0"/>
              </a:spcAft>
              <a:buNone/>
            </a:pPr>
            <a:r>
              <a:rPr lang="en-US" dirty="0"/>
              <a:t>  &lt;/test-case&gt;</a:t>
            </a:r>
          </a:p>
          <a:p>
            <a:pPr>
              <a:spcAft>
                <a:spcPts val="0"/>
              </a:spcAft>
            </a:pPr>
            <a:endParaRPr lang="en-US" dirty="0"/>
          </a:p>
        </p:txBody>
      </p:sp>
    </p:spTree>
    <p:extLst>
      <p:ext uri="{BB962C8B-B14F-4D97-AF65-F5344CB8AC3E}">
        <p14:creationId xmlns:p14="http://schemas.microsoft.com/office/powerpoint/2010/main" val="287647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BF4C-D9F4-A13F-FF0D-9303C418D757}"/>
              </a:ext>
            </a:extLst>
          </p:cNvPr>
          <p:cNvSpPr>
            <a:spLocks noGrp="1"/>
          </p:cNvSpPr>
          <p:nvPr>
            <p:ph type="title"/>
          </p:nvPr>
        </p:nvSpPr>
        <p:spPr/>
        <p:txBody>
          <a:bodyPr>
            <a:normAutofit fontScale="90000"/>
          </a:bodyPr>
          <a:lstStyle/>
          <a:p>
            <a:r>
              <a:rPr lang="en-US" dirty="0"/>
              <a:t>What format/language should be used?</a:t>
            </a:r>
            <a:br>
              <a:rPr lang="en-US" dirty="0"/>
            </a:br>
            <a:r>
              <a:rPr lang="en-US" sz="2200" cap="none" dirty="0"/>
              <a:t>C++</a:t>
            </a:r>
            <a:br>
              <a:rPr lang="en-US" dirty="0"/>
            </a:br>
            <a:endParaRPr lang="en-US" dirty="0"/>
          </a:p>
        </p:txBody>
      </p:sp>
      <p:sp>
        <p:nvSpPr>
          <p:cNvPr id="3" name="Content Placeholder 2">
            <a:extLst>
              <a:ext uri="{FF2B5EF4-FFF2-40B4-BE49-F238E27FC236}">
                <a16:creationId xmlns:a16="http://schemas.microsoft.com/office/drawing/2014/main" id="{8E55673D-932B-834F-AF3A-06793791E380}"/>
              </a:ext>
            </a:extLst>
          </p:cNvPr>
          <p:cNvSpPr>
            <a:spLocks noGrp="1"/>
          </p:cNvSpPr>
          <p:nvPr>
            <p:ph idx="1"/>
          </p:nvPr>
        </p:nvSpPr>
        <p:spPr>
          <a:xfrm>
            <a:off x="685801" y="1520456"/>
            <a:ext cx="10131425" cy="5146157"/>
          </a:xfrm>
        </p:spPr>
        <p:txBody>
          <a:bodyPr anchor="t">
            <a:normAutofit fontScale="77500" lnSpcReduction="20000"/>
          </a:bodyPr>
          <a:lstStyle/>
          <a:p>
            <a:pPr marL="0" indent="0">
              <a:spcAft>
                <a:spcPts val="0"/>
              </a:spcAft>
              <a:buNone/>
            </a:pPr>
            <a:r>
              <a:rPr lang="en-US" dirty="0" err="1"/>
              <a:t>CTest</a:t>
            </a:r>
            <a:r>
              <a:rPr lang="en-US" dirty="0"/>
              <a:t> </a:t>
            </a:r>
            <a:r>
              <a:rPr lang="en-US" dirty="0" err="1"/>
              <a:t>CSuiteDMS</a:t>
            </a:r>
            <a:r>
              <a:rPr lang="en-US" dirty="0"/>
              <a:t>::</a:t>
            </a:r>
            <a:r>
              <a:rPr lang="en-US" dirty="0" err="1"/>
              <a:t>DetermineMaxPages</a:t>
            </a:r>
            <a:r>
              <a:rPr lang="en-US" dirty="0"/>
              <a:t>() {</a:t>
            </a:r>
          </a:p>
          <a:p>
            <a:pPr marL="0" indent="0">
              <a:spcAft>
                <a:spcPts val="0"/>
              </a:spcAft>
              <a:buNone/>
            </a:pPr>
            <a:r>
              <a:rPr lang="en-US" dirty="0"/>
              <a:t>	</a:t>
            </a:r>
            <a:r>
              <a:rPr lang="en-US" dirty="0" err="1"/>
              <a:t>CPacket</a:t>
            </a:r>
            <a:r>
              <a:rPr lang="en-US" dirty="0"/>
              <a:t> response;</a:t>
            </a:r>
          </a:p>
          <a:p>
            <a:pPr marL="0" indent="0">
              <a:spcAft>
                <a:spcPts val="0"/>
              </a:spcAft>
              <a:buNone/>
            </a:pPr>
            <a:r>
              <a:rPr lang="en-US" dirty="0"/>
              <a:t>	</a:t>
            </a:r>
            <a:r>
              <a:rPr lang="en-US" dirty="0" err="1"/>
              <a:t>CPacket</a:t>
            </a:r>
            <a:r>
              <a:rPr lang="en-US" dirty="0"/>
              <a:t> request;</a:t>
            </a:r>
          </a:p>
          <a:p>
            <a:pPr marL="0" indent="0">
              <a:spcAft>
                <a:spcPts val="0"/>
              </a:spcAft>
              <a:buNone/>
            </a:pPr>
            <a:r>
              <a:rPr lang="en-US" dirty="0"/>
              <a:t>	</a:t>
            </a:r>
            <a:r>
              <a:rPr lang="en-US" dirty="0" err="1"/>
              <a:t>CTest</a:t>
            </a:r>
            <a:r>
              <a:rPr lang="en-US" dirty="0"/>
              <a:t> test;</a:t>
            </a:r>
          </a:p>
          <a:p>
            <a:pPr marL="0" indent="0">
              <a:spcAft>
                <a:spcPts val="0"/>
              </a:spcAft>
              <a:buNone/>
            </a:pPr>
            <a:r>
              <a:rPr lang="en-US" dirty="0"/>
              <a:t>	</a:t>
            </a:r>
          </a:p>
          <a:p>
            <a:pPr marL="0" indent="0">
              <a:spcAft>
                <a:spcPts val="0"/>
              </a:spcAft>
              <a:buNone/>
            </a:pPr>
            <a:r>
              <a:rPr lang="en-US" dirty="0"/>
              <a:t>	// Step 1: CONFIGURE </a:t>
            </a:r>
            <a:r>
              <a:rPr lang="en-US" dirty="0" err="1"/>
              <a:t>Required_Max_Pages</a:t>
            </a:r>
            <a:endParaRPr lang="en-US" dirty="0"/>
          </a:p>
          <a:p>
            <a:pPr marL="0" indent="0">
              <a:spcAft>
                <a:spcPts val="0"/>
              </a:spcAft>
              <a:buNone/>
            </a:pPr>
            <a:r>
              <a:rPr lang="en-US" dirty="0"/>
              <a:t>	</a:t>
            </a:r>
            <a:r>
              <a:rPr lang="en-US" dirty="0" err="1"/>
              <a:t>CVariable</a:t>
            </a:r>
            <a:r>
              <a:rPr lang="en-US" dirty="0"/>
              <a:t> </a:t>
            </a:r>
            <a:r>
              <a:rPr lang="en-US" dirty="0" err="1"/>
              <a:t>requiredMaxPages</a:t>
            </a:r>
            <a:r>
              <a:rPr lang="en-US" dirty="0"/>
              <a:t> = </a:t>
            </a:r>
            <a:r>
              <a:rPr lang="en-US" dirty="0" err="1"/>
              <a:t>findVariable</a:t>
            </a:r>
            <a:r>
              <a:rPr lang="en-US" dirty="0"/>
              <a:t>( "</a:t>
            </a:r>
            <a:r>
              <a:rPr lang="en-US" dirty="0" err="1"/>
              <a:t>Required_Max_Pages</a:t>
            </a:r>
            <a:r>
              <a:rPr lang="en-US" dirty="0"/>
              <a:t>" );</a:t>
            </a:r>
          </a:p>
          <a:p>
            <a:pPr marL="0" indent="0">
              <a:spcAft>
                <a:spcPts val="0"/>
              </a:spcAft>
              <a:buNone/>
            </a:pPr>
            <a:r>
              <a:rPr lang="en-US" dirty="0"/>
              <a:t>	if (</a:t>
            </a:r>
            <a:r>
              <a:rPr lang="en-US" dirty="0" err="1"/>
              <a:t>requiredMaxPages</a:t>
            </a:r>
            <a:r>
              <a:rPr lang="en-US" dirty="0"/>
              <a:t> == NULL) {</a:t>
            </a:r>
          </a:p>
          <a:p>
            <a:pPr marL="0" indent="0">
              <a:spcAft>
                <a:spcPts val="0"/>
              </a:spcAft>
              <a:buNone/>
            </a:pPr>
            <a:r>
              <a:rPr lang="en-US" dirty="0"/>
              <a:t>		test-&gt;</a:t>
            </a:r>
            <a:r>
              <a:rPr lang="en-US" dirty="0" err="1"/>
              <a:t>addStep</a:t>
            </a:r>
            <a:r>
              <a:rPr lang="en-US" dirty="0"/>
              <a:t>("1", "</a:t>
            </a:r>
            <a:r>
              <a:rPr lang="en-US" dirty="0" err="1"/>
              <a:t>Required_Max_Pages</a:t>
            </a:r>
            <a:r>
              <a:rPr lang="en-US" dirty="0"/>
              <a:t>", "Variable not found", TEST_FAIL);</a:t>
            </a:r>
          </a:p>
          <a:p>
            <a:pPr marL="0" indent="0">
              <a:spcAft>
                <a:spcPts val="0"/>
              </a:spcAft>
              <a:buNone/>
            </a:pPr>
            <a:r>
              <a:rPr lang="en-US" dirty="0"/>
              <a:t>		return test;</a:t>
            </a:r>
          </a:p>
          <a:p>
            <a:pPr marL="0" indent="0">
              <a:spcAft>
                <a:spcPts val="0"/>
              </a:spcAft>
              <a:buNone/>
            </a:pPr>
            <a:r>
              <a:rPr lang="en-US" dirty="0"/>
              <a:t>	}</a:t>
            </a:r>
          </a:p>
          <a:p>
            <a:pPr marL="0" indent="0">
              <a:spcAft>
                <a:spcPts val="0"/>
              </a:spcAft>
              <a:buNone/>
            </a:pPr>
            <a:r>
              <a:rPr lang="en-US" dirty="0"/>
              <a:t>	test-&gt;</a:t>
            </a:r>
            <a:r>
              <a:rPr lang="en-US" dirty="0" err="1"/>
              <a:t>addStep</a:t>
            </a:r>
            <a:r>
              <a:rPr lang="en-US" dirty="0"/>
              <a:t>("1", "</a:t>
            </a:r>
            <a:r>
              <a:rPr lang="en-US" dirty="0" err="1"/>
              <a:t>Required_Max_Pages</a:t>
            </a:r>
            <a:r>
              <a:rPr lang="en-US" dirty="0"/>
              <a:t>", </a:t>
            </a:r>
            <a:r>
              <a:rPr lang="en-US" dirty="0" err="1"/>
              <a:t>requiredMaxPages.getValueString</a:t>
            </a:r>
            <a:r>
              <a:rPr lang="en-US" dirty="0"/>
              <a:t>());</a:t>
            </a:r>
          </a:p>
          <a:p>
            <a:pPr marL="0" indent="0">
              <a:spcAft>
                <a:spcPts val="0"/>
              </a:spcAft>
              <a:buNone/>
            </a:pPr>
            <a:endParaRPr lang="en-US" dirty="0"/>
          </a:p>
          <a:p>
            <a:pPr marL="0" indent="0">
              <a:spcAft>
                <a:spcPts val="0"/>
              </a:spcAft>
              <a:buNone/>
            </a:pPr>
            <a:r>
              <a:rPr lang="en-US" dirty="0"/>
              <a:t>	// Step 2: GET dmsMaxNumberPages.0</a:t>
            </a:r>
          </a:p>
          <a:p>
            <a:pPr marL="0" indent="0">
              <a:spcAft>
                <a:spcPts val="0"/>
              </a:spcAft>
              <a:buNone/>
            </a:pPr>
            <a:r>
              <a:rPr lang="en-US" dirty="0"/>
              <a:t>	</a:t>
            </a:r>
            <a:r>
              <a:rPr lang="en-US" dirty="0" err="1"/>
              <a:t>request.Clear</a:t>
            </a:r>
            <a:r>
              <a:rPr lang="en-US" dirty="0"/>
              <a:t>();</a:t>
            </a:r>
          </a:p>
          <a:p>
            <a:pPr marL="0" indent="0">
              <a:spcAft>
                <a:spcPts val="0"/>
              </a:spcAft>
              <a:buNone/>
            </a:pPr>
            <a:r>
              <a:rPr lang="en-US" dirty="0"/>
              <a:t>	</a:t>
            </a:r>
            <a:r>
              <a:rPr lang="en-US" dirty="0" err="1"/>
              <a:t>request.AddObjectByName</a:t>
            </a:r>
            <a:r>
              <a:rPr lang="en-US" dirty="0"/>
              <a:t>("dmsMaxNumberPages.0");</a:t>
            </a:r>
          </a:p>
          <a:p>
            <a:pPr marL="0" indent="0">
              <a:spcAft>
                <a:spcPts val="0"/>
              </a:spcAft>
              <a:buNone/>
            </a:pPr>
            <a:r>
              <a:rPr lang="en-US" dirty="0"/>
              <a:t>	step = </a:t>
            </a:r>
            <a:r>
              <a:rPr lang="en-US" dirty="0" err="1"/>
              <a:t>snmpGet</a:t>
            </a:r>
            <a:r>
              <a:rPr lang="en-US" dirty="0"/>
              <a:t>(request, response, 1);</a:t>
            </a:r>
          </a:p>
          <a:p>
            <a:pPr marL="0" indent="0">
              <a:spcAft>
                <a:spcPts val="0"/>
              </a:spcAft>
              <a:buNone/>
            </a:pPr>
            <a:r>
              <a:rPr lang="en-US" dirty="0"/>
              <a:t>	test-&gt;</a:t>
            </a:r>
            <a:r>
              <a:rPr lang="en-US" dirty="0" err="1"/>
              <a:t>addStep</a:t>
            </a:r>
            <a:r>
              <a:rPr lang="en-US" dirty="0"/>
              <a:t>(step);</a:t>
            </a:r>
          </a:p>
          <a:p>
            <a:pPr marL="0" indent="0">
              <a:spcAft>
                <a:spcPts val="0"/>
              </a:spcAft>
              <a:buNone/>
            </a:pPr>
            <a:r>
              <a:rPr lang="en-US" dirty="0"/>
              <a:t>	if (</a:t>
            </a:r>
            <a:r>
              <a:rPr lang="en-US" dirty="0" err="1"/>
              <a:t>response.GetType</a:t>
            </a:r>
            <a:r>
              <a:rPr lang="en-US" dirty="0"/>
              <a:t>() == SNMP_CLASS_TIMEOUT)</a:t>
            </a:r>
          </a:p>
          <a:p>
            <a:pPr marL="0" indent="0">
              <a:spcAft>
                <a:spcPts val="0"/>
              </a:spcAft>
              <a:buNone/>
            </a:pPr>
            <a:r>
              <a:rPr lang="en-US" dirty="0"/>
              <a:t>		return test;</a:t>
            </a:r>
          </a:p>
          <a:p>
            <a:pPr marL="0" indent="0">
              <a:spcAft>
                <a:spcPts val="0"/>
              </a:spcAft>
              <a:buNone/>
            </a:pPr>
            <a:endParaRPr lang="en-US" dirty="0"/>
          </a:p>
          <a:p>
            <a:pPr marL="0" indent="0">
              <a:spcAft>
                <a:spcPts val="0"/>
              </a:spcAft>
              <a:buNone/>
            </a:pPr>
            <a:r>
              <a:rPr lang="en-US" dirty="0"/>
              <a:t>	// Step 3: VERIFY dmsMaxNumberPages.0 &gt;= </a:t>
            </a:r>
            <a:r>
              <a:rPr lang="en-US" dirty="0" err="1"/>
              <a:t>Required_Max_Pages</a:t>
            </a:r>
            <a:endParaRPr lang="en-US" dirty="0"/>
          </a:p>
          <a:p>
            <a:pPr marL="0" indent="0">
              <a:spcAft>
                <a:spcPts val="0"/>
              </a:spcAft>
              <a:buNone/>
            </a:pPr>
            <a:r>
              <a:rPr lang="en-US" dirty="0"/>
              <a:t>	if (</a:t>
            </a:r>
            <a:r>
              <a:rPr lang="en-US" dirty="0" err="1"/>
              <a:t>response.getObjectValueInt</a:t>
            </a:r>
            <a:r>
              <a:rPr lang="en-US" dirty="0"/>
              <a:t>(0) &gt;= </a:t>
            </a:r>
            <a:r>
              <a:rPr lang="en-US" dirty="0" err="1"/>
              <a:t>requiredMaxPages.getValueInt</a:t>
            </a:r>
            <a:r>
              <a:rPr lang="en-US" dirty="0"/>
              <a:t>()) {</a:t>
            </a:r>
          </a:p>
          <a:p>
            <a:pPr marL="0" indent="0">
              <a:spcAft>
                <a:spcPts val="0"/>
              </a:spcAft>
              <a:buNone/>
            </a:pPr>
            <a:r>
              <a:rPr lang="en-US" dirty="0"/>
              <a:t>		test-&gt;</a:t>
            </a:r>
            <a:r>
              <a:rPr lang="en-US" dirty="0" err="1"/>
              <a:t>addStep</a:t>
            </a:r>
            <a:r>
              <a:rPr lang="en-US" dirty="0"/>
              <a:t>("3", "dmsMaxNumberPages.0 &gt;= </a:t>
            </a:r>
            <a:r>
              <a:rPr lang="en-US" dirty="0" err="1"/>
              <a:t>Required_Max_Pages</a:t>
            </a:r>
            <a:r>
              <a:rPr lang="en-US" dirty="0"/>
              <a:t>", "Pass", TEST_PASS);</a:t>
            </a:r>
          </a:p>
          <a:p>
            <a:pPr marL="0" indent="0">
              <a:spcAft>
                <a:spcPts val="0"/>
              </a:spcAft>
              <a:buNone/>
            </a:pPr>
            <a:r>
              <a:rPr lang="en-US" dirty="0"/>
              <a:t>	} else {</a:t>
            </a:r>
          </a:p>
          <a:p>
            <a:pPr marL="0" indent="0">
              <a:spcAft>
                <a:spcPts val="0"/>
              </a:spcAft>
              <a:buNone/>
            </a:pPr>
            <a:r>
              <a:rPr lang="en-US" dirty="0"/>
              <a:t>    test-&gt;</a:t>
            </a:r>
            <a:r>
              <a:rPr lang="en-US" dirty="0" err="1"/>
              <a:t>addStep</a:t>
            </a:r>
            <a:r>
              <a:rPr lang="en-US" dirty="0"/>
              <a:t>("3", "dmsMaxNumberPages.0 &gt;= </a:t>
            </a:r>
            <a:r>
              <a:rPr lang="en-US" dirty="0" err="1"/>
              <a:t>Required_Max_Pages</a:t>
            </a:r>
            <a:r>
              <a:rPr lang="en-US" dirty="0"/>
              <a:t>", "Fail", TEST_FAIL);</a:t>
            </a:r>
          </a:p>
          <a:p>
            <a:pPr marL="0" indent="0">
              <a:spcAft>
                <a:spcPts val="0"/>
              </a:spcAft>
              <a:buNone/>
            </a:pPr>
            <a:r>
              <a:rPr lang="en-US" dirty="0"/>
              <a:t>  }</a:t>
            </a:r>
          </a:p>
          <a:p>
            <a:pPr marL="0" indent="0">
              <a:spcAft>
                <a:spcPts val="0"/>
              </a:spcAft>
              <a:buNone/>
            </a:pPr>
            <a:r>
              <a:rPr lang="en-US" dirty="0"/>
              <a:t>	return test;</a:t>
            </a:r>
          </a:p>
          <a:p>
            <a:pPr marL="0" indent="0">
              <a:spcAft>
                <a:spcPts val="0"/>
              </a:spcAft>
              <a:buNone/>
            </a:pPr>
            <a:r>
              <a:rPr lang="en-US" dirty="0"/>
              <a:t>}</a:t>
            </a:r>
          </a:p>
        </p:txBody>
      </p:sp>
    </p:spTree>
    <p:extLst>
      <p:ext uri="{BB962C8B-B14F-4D97-AF65-F5344CB8AC3E}">
        <p14:creationId xmlns:p14="http://schemas.microsoft.com/office/powerpoint/2010/main" val="356594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BF4C-D9F4-A13F-FF0D-9303C418D757}"/>
              </a:ext>
            </a:extLst>
          </p:cNvPr>
          <p:cNvSpPr>
            <a:spLocks noGrp="1"/>
          </p:cNvSpPr>
          <p:nvPr>
            <p:ph type="title"/>
          </p:nvPr>
        </p:nvSpPr>
        <p:spPr/>
        <p:txBody>
          <a:bodyPr>
            <a:normAutofit fontScale="90000"/>
          </a:bodyPr>
          <a:lstStyle/>
          <a:p>
            <a:r>
              <a:rPr lang="en-US" dirty="0"/>
              <a:t>What format/language should be used?</a:t>
            </a:r>
            <a:br>
              <a:rPr lang="en-US" dirty="0"/>
            </a:br>
            <a:r>
              <a:rPr lang="en-US" sz="2200" cap="none" dirty="0"/>
              <a:t>JavaScript</a:t>
            </a:r>
            <a:br>
              <a:rPr lang="en-US" dirty="0"/>
            </a:br>
            <a:endParaRPr lang="en-US" dirty="0"/>
          </a:p>
        </p:txBody>
      </p:sp>
      <p:sp>
        <p:nvSpPr>
          <p:cNvPr id="3" name="Content Placeholder 2">
            <a:extLst>
              <a:ext uri="{FF2B5EF4-FFF2-40B4-BE49-F238E27FC236}">
                <a16:creationId xmlns:a16="http://schemas.microsoft.com/office/drawing/2014/main" id="{8E55673D-932B-834F-AF3A-06793791E380}"/>
              </a:ext>
            </a:extLst>
          </p:cNvPr>
          <p:cNvSpPr>
            <a:spLocks noGrp="1"/>
          </p:cNvSpPr>
          <p:nvPr>
            <p:ph idx="1"/>
          </p:nvPr>
        </p:nvSpPr>
        <p:spPr>
          <a:xfrm>
            <a:off x="685801" y="1520456"/>
            <a:ext cx="10131425" cy="5146157"/>
          </a:xfrm>
        </p:spPr>
        <p:txBody>
          <a:bodyPr anchor="t">
            <a:normAutofit fontScale="62500" lnSpcReduction="20000"/>
          </a:bodyPr>
          <a:lstStyle/>
          <a:p>
            <a:pPr marL="0" indent="0">
              <a:spcAft>
                <a:spcPts val="0"/>
              </a:spcAft>
              <a:buNone/>
            </a:pPr>
            <a:endParaRPr lang="en-US" dirty="0"/>
          </a:p>
          <a:p>
            <a:pPr marL="0" indent="0">
              <a:spcAft>
                <a:spcPts val="0"/>
              </a:spcAft>
              <a:buNone/>
            </a:pPr>
            <a:r>
              <a:rPr lang="en-US" dirty="0"/>
              <a:t>class </a:t>
            </a:r>
            <a:r>
              <a:rPr lang="en-US" dirty="0" err="1"/>
              <a:t>CSuiteDMS</a:t>
            </a:r>
            <a:r>
              <a:rPr lang="en-US" dirty="0"/>
              <a:t> {</a:t>
            </a:r>
          </a:p>
          <a:p>
            <a:pPr marL="0" indent="0">
              <a:spcAft>
                <a:spcPts val="0"/>
              </a:spcAft>
              <a:buNone/>
            </a:pPr>
            <a:r>
              <a:rPr lang="en-US" dirty="0"/>
              <a:t>    </a:t>
            </a:r>
            <a:r>
              <a:rPr lang="en-US" dirty="0" err="1"/>
              <a:t>determineMaxPages</a:t>
            </a:r>
            <a:r>
              <a:rPr lang="en-US" dirty="0"/>
              <a:t>() {</a:t>
            </a:r>
          </a:p>
          <a:p>
            <a:pPr marL="0" indent="0">
              <a:spcAft>
                <a:spcPts val="0"/>
              </a:spcAft>
              <a:buNone/>
            </a:pPr>
            <a:r>
              <a:rPr lang="en-US" dirty="0"/>
              <a:t>        const response = new </a:t>
            </a:r>
            <a:r>
              <a:rPr lang="en-US" dirty="0" err="1"/>
              <a:t>CPacket</a:t>
            </a:r>
            <a:r>
              <a:rPr lang="en-US" dirty="0"/>
              <a:t>();</a:t>
            </a:r>
          </a:p>
          <a:p>
            <a:pPr marL="0" indent="0">
              <a:spcAft>
                <a:spcPts val="0"/>
              </a:spcAft>
              <a:buNone/>
            </a:pPr>
            <a:r>
              <a:rPr lang="en-US" dirty="0"/>
              <a:t>        const request = new </a:t>
            </a:r>
            <a:r>
              <a:rPr lang="en-US" dirty="0" err="1"/>
              <a:t>CPacket</a:t>
            </a:r>
            <a:r>
              <a:rPr lang="en-US" dirty="0"/>
              <a:t>();</a:t>
            </a:r>
          </a:p>
          <a:p>
            <a:pPr marL="0" indent="0">
              <a:spcAft>
                <a:spcPts val="0"/>
              </a:spcAft>
              <a:buNone/>
            </a:pPr>
            <a:r>
              <a:rPr lang="en-US" dirty="0"/>
              <a:t>        const test = new </a:t>
            </a:r>
            <a:r>
              <a:rPr lang="en-US" dirty="0" err="1"/>
              <a:t>CTest</a:t>
            </a:r>
            <a:r>
              <a:rPr lang="en-US" dirty="0"/>
              <a:t>();</a:t>
            </a:r>
          </a:p>
          <a:p>
            <a:pPr marL="0" indent="0">
              <a:spcAft>
                <a:spcPts val="0"/>
              </a:spcAft>
              <a:buNone/>
            </a:pPr>
            <a:endParaRPr lang="en-US" dirty="0"/>
          </a:p>
          <a:p>
            <a:pPr marL="0" indent="0">
              <a:spcAft>
                <a:spcPts val="0"/>
              </a:spcAft>
              <a:buNone/>
            </a:pPr>
            <a:r>
              <a:rPr lang="en-US" dirty="0"/>
              <a:t>        // Step 1: CONFIGURE </a:t>
            </a:r>
            <a:r>
              <a:rPr lang="en-US" dirty="0" err="1"/>
              <a:t>Required_Max_Pages</a:t>
            </a:r>
            <a:endParaRPr lang="en-US" dirty="0"/>
          </a:p>
          <a:p>
            <a:pPr marL="0" indent="0">
              <a:spcAft>
                <a:spcPts val="0"/>
              </a:spcAft>
              <a:buNone/>
            </a:pPr>
            <a:r>
              <a:rPr lang="en-US" dirty="0"/>
              <a:t>        const </a:t>
            </a:r>
            <a:r>
              <a:rPr lang="en-US" dirty="0" err="1"/>
              <a:t>requiredMaxPages</a:t>
            </a:r>
            <a:r>
              <a:rPr lang="en-US" dirty="0"/>
              <a:t> = </a:t>
            </a:r>
            <a:r>
              <a:rPr lang="en-US" dirty="0" err="1"/>
              <a:t>findVariable</a:t>
            </a:r>
            <a:r>
              <a:rPr lang="en-US" dirty="0"/>
              <a:t>("</a:t>
            </a:r>
            <a:r>
              <a:rPr lang="en-US" dirty="0" err="1"/>
              <a:t>Required_Max_Pages</a:t>
            </a:r>
            <a:r>
              <a:rPr lang="en-US" dirty="0"/>
              <a:t>");</a:t>
            </a:r>
          </a:p>
          <a:p>
            <a:pPr marL="0" indent="0">
              <a:spcAft>
                <a:spcPts val="0"/>
              </a:spcAft>
              <a:buNone/>
            </a:pPr>
            <a:r>
              <a:rPr lang="en-US" dirty="0"/>
              <a:t>        if (!</a:t>
            </a:r>
            <a:r>
              <a:rPr lang="en-US" dirty="0" err="1"/>
              <a:t>requiredMaxPages</a:t>
            </a:r>
            <a:r>
              <a:rPr lang="en-US" dirty="0"/>
              <a:t>) {</a:t>
            </a:r>
          </a:p>
          <a:p>
            <a:pPr marL="0" indent="0">
              <a:spcAft>
                <a:spcPts val="0"/>
              </a:spcAft>
              <a:buNone/>
            </a:pPr>
            <a:r>
              <a:rPr lang="en-US" dirty="0"/>
              <a:t>            </a:t>
            </a:r>
            <a:r>
              <a:rPr lang="en-US" dirty="0" err="1"/>
              <a:t>test.addStep</a:t>
            </a:r>
            <a:r>
              <a:rPr lang="en-US" dirty="0"/>
              <a:t>("1", "</a:t>
            </a:r>
            <a:r>
              <a:rPr lang="en-US" dirty="0" err="1"/>
              <a:t>Required_Max_Pages</a:t>
            </a:r>
            <a:r>
              <a:rPr lang="en-US" dirty="0"/>
              <a:t>", "Variable not found", "TEST_FAIL");</a:t>
            </a:r>
          </a:p>
          <a:p>
            <a:pPr marL="0" indent="0">
              <a:spcAft>
                <a:spcPts val="0"/>
              </a:spcAft>
              <a:buNone/>
            </a:pPr>
            <a:r>
              <a:rPr lang="en-US" dirty="0"/>
              <a:t>            return test;</a:t>
            </a:r>
          </a:p>
          <a:p>
            <a:pPr marL="0" indent="0">
              <a:spcAft>
                <a:spcPts val="0"/>
              </a:spcAft>
              <a:buNone/>
            </a:pPr>
            <a:r>
              <a:rPr lang="en-US" dirty="0"/>
              <a:t>        }</a:t>
            </a:r>
          </a:p>
          <a:p>
            <a:pPr marL="0" indent="0">
              <a:spcAft>
                <a:spcPts val="0"/>
              </a:spcAft>
              <a:buNone/>
            </a:pPr>
            <a:r>
              <a:rPr lang="en-US" dirty="0"/>
              <a:t>        </a:t>
            </a:r>
            <a:r>
              <a:rPr lang="en-US" dirty="0" err="1"/>
              <a:t>test.addStep</a:t>
            </a:r>
            <a:r>
              <a:rPr lang="en-US" dirty="0"/>
              <a:t>("1", "</a:t>
            </a:r>
            <a:r>
              <a:rPr lang="en-US" dirty="0" err="1"/>
              <a:t>Required_Max_Pages</a:t>
            </a:r>
            <a:r>
              <a:rPr lang="en-US" dirty="0"/>
              <a:t>", </a:t>
            </a:r>
            <a:r>
              <a:rPr lang="en-US" dirty="0" err="1"/>
              <a:t>requiredMaxPages.getValueString</a:t>
            </a:r>
            <a:r>
              <a:rPr lang="en-US" dirty="0"/>
              <a:t>());</a:t>
            </a:r>
          </a:p>
          <a:p>
            <a:pPr marL="0" indent="0">
              <a:spcAft>
                <a:spcPts val="0"/>
              </a:spcAft>
              <a:buNone/>
            </a:pPr>
            <a:endParaRPr lang="en-US" dirty="0"/>
          </a:p>
          <a:p>
            <a:pPr marL="0" indent="0">
              <a:spcAft>
                <a:spcPts val="0"/>
              </a:spcAft>
              <a:buNone/>
            </a:pPr>
            <a:r>
              <a:rPr lang="en-US" dirty="0"/>
              <a:t>        // Step 2: GET dmsMaxNumberPages.0</a:t>
            </a:r>
          </a:p>
          <a:p>
            <a:pPr marL="0" indent="0">
              <a:spcAft>
                <a:spcPts val="0"/>
              </a:spcAft>
              <a:buNone/>
            </a:pPr>
            <a:r>
              <a:rPr lang="en-US" dirty="0"/>
              <a:t>        </a:t>
            </a:r>
            <a:r>
              <a:rPr lang="en-US" dirty="0" err="1"/>
              <a:t>request.clear</a:t>
            </a:r>
            <a:r>
              <a:rPr lang="en-US" dirty="0"/>
              <a:t>();</a:t>
            </a:r>
          </a:p>
          <a:p>
            <a:pPr marL="0" indent="0">
              <a:spcAft>
                <a:spcPts val="0"/>
              </a:spcAft>
              <a:buNone/>
            </a:pPr>
            <a:r>
              <a:rPr lang="en-US" dirty="0"/>
              <a:t>        </a:t>
            </a:r>
            <a:r>
              <a:rPr lang="en-US" dirty="0" err="1"/>
              <a:t>request.addObjectByName</a:t>
            </a:r>
            <a:r>
              <a:rPr lang="en-US" dirty="0"/>
              <a:t>("dmsMaxNumberPages.0");</a:t>
            </a:r>
          </a:p>
          <a:p>
            <a:pPr marL="0" indent="0">
              <a:spcAft>
                <a:spcPts val="0"/>
              </a:spcAft>
              <a:buNone/>
            </a:pPr>
            <a:r>
              <a:rPr lang="en-US" dirty="0"/>
              <a:t>        const step = </a:t>
            </a:r>
            <a:r>
              <a:rPr lang="en-US" dirty="0" err="1"/>
              <a:t>snmpGet</a:t>
            </a:r>
            <a:r>
              <a:rPr lang="en-US" dirty="0"/>
              <a:t>(request, response, 1);</a:t>
            </a:r>
          </a:p>
          <a:p>
            <a:pPr marL="0" indent="0">
              <a:spcAft>
                <a:spcPts val="0"/>
              </a:spcAft>
              <a:buNone/>
            </a:pPr>
            <a:r>
              <a:rPr lang="en-US" dirty="0"/>
              <a:t>        </a:t>
            </a:r>
            <a:r>
              <a:rPr lang="en-US" dirty="0" err="1"/>
              <a:t>test.addStep</a:t>
            </a:r>
            <a:r>
              <a:rPr lang="en-US" dirty="0"/>
              <a:t>(step);</a:t>
            </a:r>
          </a:p>
          <a:p>
            <a:pPr marL="0" indent="0">
              <a:spcAft>
                <a:spcPts val="0"/>
              </a:spcAft>
              <a:buNone/>
            </a:pPr>
            <a:r>
              <a:rPr lang="en-US" dirty="0"/>
              <a:t>        if (</a:t>
            </a:r>
            <a:r>
              <a:rPr lang="en-US" dirty="0" err="1"/>
              <a:t>response.getType</a:t>
            </a:r>
            <a:r>
              <a:rPr lang="en-US" dirty="0"/>
              <a:t>() === "SNMP_CLASS_TIMEOUT") {</a:t>
            </a:r>
          </a:p>
          <a:p>
            <a:pPr marL="0" indent="0">
              <a:spcAft>
                <a:spcPts val="0"/>
              </a:spcAft>
              <a:buNone/>
            </a:pPr>
            <a:r>
              <a:rPr lang="en-US" dirty="0"/>
              <a:t>            return test;</a:t>
            </a:r>
          </a:p>
          <a:p>
            <a:pPr marL="0" indent="0">
              <a:spcAft>
                <a:spcPts val="0"/>
              </a:spcAft>
              <a:buNone/>
            </a:pPr>
            <a:r>
              <a:rPr lang="en-US" dirty="0"/>
              <a:t>        }</a:t>
            </a:r>
          </a:p>
          <a:p>
            <a:pPr marL="0" indent="0">
              <a:spcAft>
                <a:spcPts val="0"/>
              </a:spcAft>
              <a:buNone/>
            </a:pPr>
            <a:endParaRPr lang="en-US" dirty="0"/>
          </a:p>
          <a:p>
            <a:pPr marL="0" indent="0">
              <a:spcAft>
                <a:spcPts val="0"/>
              </a:spcAft>
              <a:buNone/>
            </a:pPr>
            <a:r>
              <a:rPr lang="en-US" dirty="0"/>
              <a:t>        // Step 3: VERIFY dmsMaxNumberPages.0 &gt;= </a:t>
            </a:r>
            <a:r>
              <a:rPr lang="en-US" dirty="0" err="1"/>
              <a:t>Required_Max_Pages</a:t>
            </a:r>
            <a:endParaRPr lang="en-US" dirty="0"/>
          </a:p>
          <a:p>
            <a:pPr marL="0" indent="0">
              <a:spcAft>
                <a:spcPts val="0"/>
              </a:spcAft>
              <a:buNone/>
            </a:pPr>
            <a:r>
              <a:rPr lang="en-US" dirty="0"/>
              <a:t>        if (</a:t>
            </a:r>
            <a:r>
              <a:rPr lang="en-US" dirty="0" err="1"/>
              <a:t>response.getObjectValueInt</a:t>
            </a:r>
            <a:r>
              <a:rPr lang="en-US" dirty="0"/>
              <a:t>(0) &gt;= </a:t>
            </a:r>
            <a:r>
              <a:rPr lang="en-US" dirty="0" err="1"/>
              <a:t>requiredMaxPages.getValueInt</a:t>
            </a:r>
            <a:r>
              <a:rPr lang="en-US" dirty="0"/>
              <a:t>()) {</a:t>
            </a:r>
          </a:p>
          <a:p>
            <a:pPr marL="0" indent="0">
              <a:spcAft>
                <a:spcPts val="0"/>
              </a:spcAft>
              <a:buNone/>
            </a:pPr>
            <a:r>
              <a:rPr lang="en-US" dirty="0"/>
              <a:t>            </a:t>
            </a:r>
            <a:r>
              <a:rPr lang="en-US" dirty="0" err="1"/>
              <a:t>test.addStep</a:t>
            </a:r>
            <a:r>
              <a:rPr lang="en-US" dirty="0"/>
              <a:t>("3", "dmsMaxNumberPages.0 &gt;= </a:t>
            </a:r>
            <a:r>
              <a:rPr lang="en-US" dirty="0" err="1"/>
              <a:t>Required_Max_Pages</a:t>
            </a:r>
            <a:r>
              <a:rPr lang="en-US" dirty="0"/>
              <a:t>", "Pass", "TEST_PASS");</a:t>
            </a:r>
          </a:p>
          <a:p>
            <a:pPr marL="0" indent="0">
              <a:spcAft>
                <a:spcPts val="0"/>
              </a:spcAft>
              <a:buNone/>
            </a:pPr>
            <a:r>
              <a:rPr lang="en-US" dirty="0"/>
              <a:t>        } else {</a:t>
            </a:r>
          </a:p>
          <a:p>
            <a:pPr marL="0" indent="0">
              <a:spcAft>
                <a:spcPts val="0"/>
              </a:spcAft>
              <a:buNone/>
            </a:pPr>
            <a:r>
              <a:rPr lang="en-US" dirty="0"/>
              <a:t>            </a:t>
            </a:r>
            <a:r>
              <a:rPr lang="en-US" dirty="0" err="1"/>
              <a:t>test.addStep</a:t>
            </a:r>
            <a:r>
              <a:rPr lang="en-US" dirty="0"/>
              <a:t>("3", "dmsMaxNumberPages.0 &gt;= </a:t>
            </a:r>
            <a:r>
              <a:rPr lang="en-US" dirty="0" err="1"/>
              <a:t>Required_Max_Pages</a:t>
            </a:r>
            <a:r>
              <a:rPr lang="en-US" dirty="0"/>
              <a:t>", "Fail", "TEST_FAIL");</a:t>
            </a:r>
          </a:p>
          <a:p>
            <a:pPr marL="0" indent="0">
              <a:spcAft>
                <a:spcPts val="0"/>
              </a:spcAft>
              <a:buNone/>
            </a:pPr>
            <a:r>
              <a:rPr lang="en-US" dirty="0"/>
              <a:t>        }</a:t>
            </a:r>
          </a:p>
          <a:p>
            <a:pPr marL="0" indent="0">
              <a:spcAft>
                <a:spcPts val="0"/>
              </a:spcAft>
              <a:buNone/>
            </a:pPr>
            <a:endParaRPr lang="en-US" dirty="0"/>
          </a:p>
          <a:p>
            <a:pPr marL="0" indent="0">
              <a:spcAft>
                <a:spcPts val="0"/>
              </a:spcAft>
              <a:buNone/>
            </a:pPr>
            <a:r>
              <a:rPr lang="en-US" dirty="0"/>
              <a:t>        return test;</a:t>
            </a:r>
          </a:p>
          <a:p>
            <a:pPr marL="0" indent="0">
              <a:spcAft>
                <a:spcPts val="0"/>
              </a:spcAft>
              <a:buNone/>
            </a:pPr>
            <a:r>
              <a:rPr lang="en-US" dirty="0"/>
              <a:t>    }</a:t>
            </a:r>
          </a:p>
          <a:p>
            <a:pPr marL="0" indent="0">
              <a:spcAft>
                <a:spcPts val="0"/>
              </a:spcAft>
              <a:buNone/>
            </a:pPr>
            <a:r>
              <a:rPr lang="en-US" dirty="0"/>
              <a:t>}</a:t>
            </a:r>
          </a:p>
        </p:txBody>
      </p:sp>
    </p:spTree>
    <p:extLst>
      <p:ext uri="{BB962C8B-B14F-4D97-AF65-F5344CB8AC3E}">
        <p14:creationId xmlns:p14="http://schemas.microsoft.com/office/powerpoint/2010/main" val="227299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BF4C-D9F4-A13F-FF0D-9303C418D757}"/>
              </a:ext>
            </a:extLst>
          </p:cNvPr>
          <p:cNvSpPr>
            <a:spLocks noGrp="1"/>
          </p:cNvSpPr>
          <p:nvPr>
            <p:ph type="title"/>
          </p:nvPr>
        </p:nvSpPr>
        <p:spPr/>
        <p:txBody>
          <a:bodyPr>
            <a:normAutofit fontScale="90000"/>
          </a:bodyPr>
          <a:lstStyle/>
          <a:p>
            <a:r>
              <a:rPr lang="en-US" dirty="0"/>
              <a:t>What format/language should be used?</a:t>
            </a:r>
            <a:br>
              <a:rPr lang="en-US" dirty="0"/>
            </a:br>
            <a:r>
              <a:rPr lang="en-US" sz="2200" cap="none" dirty="0"/>
              <a:t>Python</a:t>
            </a:r>
            <a:br>
              <a:rPr lang="en-US" dirty="0"/>
            </a:br>
            <a:endParaRPr lang="en-US" dirty="0"/>
          </a:p>
        </p:txBody>
      </p:sp>
      <p:sp>
        <p:nvSpPr>
          <p:cNvPr id="3" name="Content Placeholder 2">
            <a:extLst>
              <a:ext uri="{FF2B5EF4-FFF2-40B4-BE49-F238E27FC236}">
                <a16:creationId xmlns:a16="http://schemas.microsoft.com/office/drawing/2014/main" id="{8E55673D-932B-834F-AF3A-06793791E380}"/>
              </a:ext>
            </a:extLst>
          </p:cNvPr>
          <p:cNvSpPr>
            <a:spLocks noGrp="1"/>
          </p:cNvSpPr>
          <p:nvPr>
            <p:ph idx="1"/>
          </p:nvPr>
        </p:nvSpPr>
        <p:spPr>
          <a:xfrm>
            <a:off x="685801" y="1520456"/>
            <a:ext cx="10131425" cy="5146157"/>
          </a:xfrm>
        </p:spPr>
        <p:txBody>
          <a:bodyPr anchor="t">
            <a:normAutofit fontScale="85000" lnSpcReduction="20000"/>
          </a:bodyPr>
          <a:lstStyle/>
          <a:p>
            <a:pPr marL="0" indent="0">
              <a:spcAft>
                <a:spcPts val="0"/>
              </a:spcAft>
              <a:buNone/>
            </a:pPr>
            <a:r>
              <a:rPr lang="en-US" dirty="0"/>
              <a:t>def </a:t>
            </a:r>
            <a:r>
              <a:rPr lang="en-US" dirty="0" err="1"/>
              <a:t>determine_max_pages</a:t>
            </a:r>
            <a:r>
              <a:rPr lang="en-US" dirty="0"/>
              <a:t>(self):</a:t>
            </a:r>
          </a:p>
          <a:p>
            <a:pPr marL="0" indent="0">
              <a:spcAft>
                <a:spcPts val="0"/>
              </a:spcAft>
              <a:buNone/>
            </a:pPr>
            <a:r>
              <a:rPr lang="en-US" dirty="0"/>
              <a:t>        response = </a:t>
            </a:r>
            <a:r>
              <a:rPr lang="en-US" dirty="0" err="1"/>
              <a:t>CPacket</a:t>
            </a:r>
            <a:r>
              <a:rPr lang="en-US" dirty="0"/>
              <a:t>()</a:t>
            </a:r>
          </a:p>
          <a:p>
            <a:pPr marL="0" indent="0">
              <a:spcAft>
                <a:spcPts val="0"/>
              </a:spcAft>
              <a:buNone/>
            </a:pPr>
            <a:r>
              <a:rPr lang="en-US" dirty="0"/>
              <a:t>        request = </a:t>
            </a:r>
            <a:r>
              <a:rPr lang="en-US" dirty="0" err="1"/>
              <a:t>CPacket</a:t>
            </a:r>
            <a:r>
              <a:rPr lang="en-US" dirty="0"/>
              <a:t>()</a:t>
            </a:r>
          </a:p>
          <a:p>
            <a:pPr marL="0" indent="0">
              <a:spcAft>
                <a:spcPts val="0"/>
              </a:spcAft>
              <a:buNone/>
            </a:pPr>
            <a:r>
              <a:rPr lang="en-US" dirty="0"/>
              <a:t>        test = </a:t>
            </a:r>
            <a:r>
              <a:rPr lang="en-US" dirty="0" err="1"/>
              <a:t>CTest</a:t>
            </a:r>
            <a:r>
              <a:rPr lang="en-US" dirty="0"/>
              <a:t>()</a:t>
            </a:r>
          </a:p>
          <a:p>
            <a:pPr marL="0" indent="0">
              <a:spcAft>
                <a:spcPts val="0"/>
              </a:spcAft>
              <a:buNone/>
            </a:pPr>
            <a:endParaRPr lang="en-US" dirty="0"/>
          </a:p>
          <a:p>
            <a:pPr marL="0" indent="0">
              <a:spcAft>
                <a:spcPts val="0"/>
              </a:spcAft>
              <a:buNone/>
            </a:pPr>
            <a:r>
              <a:rPr lang="en-US" dirty="0"/>
              <a:t>        # Step 1: CONFIGURE </a:t>
            </a:r>
            <a:r>
              <a:rPr lang="en-US" dirty="0" err="1"/>
              <a:t>Required_Max_Pages</a:t>
            </a:r>
            <a:endParaRPr lang="en-US" dirty="0"/>
          </a:p>
          <a:p>
            <a:pPr marL="0" indent="0">
              <a:spcAft>
                <a:spcPts val="0"/>
              </a:spcAft>
              <a:buNone/>
            </a:pPr>
            <a:r>
              <a:rPr lang="en-US" dirty="0"/>
              <a:t>        </a:t>
            </a:r>
            <a:r>
              <a:rPr lang="en-US" dirty="0" err="1"/>
              <a:t>required_max_pages</a:t>
            </a:r>
            <a:r>
              <a:rPr lang="en-US" dirty="0"/>
              <a:t> = </a:t>
            </a:r>
            <a:r>
              <a:rPr lang="en-US" dirty="0" err="1"/>
              <a:t>find_variable</a:t>
            </a:r>
            <a:r>
              <a:rPr lang="en-US" dirty="0"/>
              <a:t>("</a:t>
            </a:r>
            <a:r>
              <a:rPr lang="en-US" dirty="0" err="1"/>
              <a:t>Required_Max_Pages</a:t>
            </a:r>
            <a:r>
              <a:rPr lang="en-US" dirty="0"/>
              <a:t>")</a:t>
            </a:r>
          </a:p>
          <a:p>
            <a:pPr marL="0" indent="0">
              <a:spcAft>
                <a:spcPts val="0"/>
              </a:spcAft>
              <a:buNone/>
            </a:pPr>
            <a:r>
              <a:rPr lang="en-US" dirty="0"/>
              <a:t>        if not </a:t>
            </a:r>
            <a:r>
              <a:rPr lang="en-US" dirty="0" err="1"/>
              <a:t>required_max_pages</a:t>
            </a:r>
            <a:r>
              <a:rPr lang="en-US" dirty="0"/>
              <a:t>:</a:t>
            </a:r>
          </a:p>
          <a:p>
            <a:pPr marL="0" indent="0">
              <a:spcAft>
                <a:spcPts val="0"/>
              </a:spcAft>
              <a:buNone/>
            </a:pPr>
            <a:r>
              <a:rPr lang="en-US" dirty="0"/>
              <a:t>            </a:t>
            </a:r>
            <a:r>
              <a:rPr lang="en-US" dirty="0" err="1"/>
              <a:t>test.add_step</a:t>
            </a:r>
            <a:r>
              <a:rPr lang="en-US" dirty="0"/>
              <a:t>("1", "</a:t>
            </a:r>
            <a:r>
              <a:rPr lang="en-US" dirty="0" err="1"/>
              <a:t>Required_Max_Pages</a:t>
            </a:r>
            <a:r>
              <a:rPr lang="en-US" dirty="0"/>
              <a:t>", "Variable not found", "TEST_FAIL")</a:t>
            </a:r>
          </a:p>
          <a:p>
            <a:pPr marL="0" indent="0">
              <a:spcAft>
                <a:spcPts val="0"/>
              </a:spcAft>
              <a:buNone/>
            </a:pPr>
            <a:r>
              <a:rPr lang="en-US" dirty="0"/>
              <a:t>            return test</a:t>
            </a:r>
          </a:p>
          <a:p>
            <a:pPr marL="0" indent="0">
              <a:spcAft>
                <a:spcPts val="0"/>
              </a:spcAft>
              <a:buNone/>
            </a:pPr>
            <a:r>
              <a:rPr lang="en-US" dirty="0"/>
              <a:t>        </a:t>
            </a:r>
            <a:r>
              <a:rPr lang="en-US" dirty="0" err="1"/>
              <a:t>test.add_step</a:t>
            </a:r>
            <a:r>
              <a:rPr lang="en-US" dirty="0"/>
              <a:t>("1", "</a:t>
            </a:r>
            <a:r>
              <a:rPr lang="en-US" dirty="0" err="1"/>
              <a:t>Required_Max_Pages</a:t>
            </a:r>
            <a:r>
              <a:rPr lang="en-US" dirty="0"/>
              <a:t>", </a:t>
            </a:r>
            <a:r>
              <a:rPr lang="en-US" dirty="0" err="1"/>
              <a:t>required_max_pages.get_value_string</a:t>
            </a:r>
            <a:r>
              <a:rPr lang="en-US" dirty="0"/>
              <a:t>())</a:t>
            </a:r>
          </a:p>
          <a:p>
            <a:pPr marL="0" indent="0">
              <a:spcAft>
                <a:spcPts val="0"/>
              </a:spcAft>
              <a:buNone/>
            </a:pPr>
            <a:endParaRPr lang="en-US" dirty="0"/>
          </a:p>
          <a:p>
            <a:pPr marL="0" indent="0">
              <a:spcAft>
                <a:spcPts val="0"/>
              </a:spcAft>
              <a:buNone/>
            </a:pPr>
            <a:r>
              <a:rPr lang="en-US" dirty="0"/>
              <a:t>        # Step 2: GET dmsMaxNumberPages.0</a:t>
            </a:r>
          </a:p>
          <a:p>
            <a:pPr marL="0" indent="0">
              <a:spcAft>
                <a:spcPts val="0"/>
              </a:spcAft>
              <a:buNone/>
            </a:pPr>
            <a:r>
              <a:rPr lang="en-US" dirty="0"/>
              <a:t>        </a:t>
            </a:r>
            <a:r>
              <a:rPr lang="en-US" dirty="0" err="1"/>
              <a:t>request.clear</a:t>
            </a:r>
            <a:r>
              <a:rPr lang="en-US" dirty="0"/>
              <a:t>()</a:t>
            </a:r>
          </a:p>
          <a:p>
            <a:pPr marL="0" indent="0">
              <a:spcAft>
                <a:spcPts val="0"/>
              </a:spcAft>
              <a:buNone/>
            </a:pPr>
            <a:r>
              <a:rPr lang="en-US" dirty="0"/>
              <a:t>        </a:t>
            </a:r>
            <a:r>
              <a:rPr lang="en-US" dirty="0" err="1"/>
              <a:t>request.add_object_by_name</a:t>
            </a:r>
            <a:r>
              <a:rPr lang="en-US" dirty="0"/>
              <a:t>("dmsMaxNumberPages.0")</a:t>
            </a:r>
          </a:p>
          <a:p>
            <a:pPr marL="0" indent="0">
              <a:spcAft>
                <a:spcPts val="0"/>
              </a:spcAft>
              <a:buNone/>
            </a:pPr>
            <a:r>
              <a:rPr lang="en-US" dirty="0"/>
              <a:t>        step = </a:t>
            </a:r>
            <a:r>
              <a:rPr lang="en-US" dirty="0" err="1"/>
              <a:t>snmp_get</a:t>
            </a:r>
            <a:r>
              <a:rPr lang="en-US" dirty="0"/>
              <a:t>(request, response, 1)</a:t>
            </a:r>
          </a:p>
          <a:p>
            <a:pPr marL="0" indent="0">
              <a:spcAft>
                <a:spcPts val="0"/>
              </a:spcAft>
              <a:buNone/>
            </a:pPr>
            <a:r>
              <a:rPr lang="en-US" dirty="0"/>
              <a:t>        </a:t>
            </a:r>
            <a:r>
              <a:rPr lang="en-US" dirty="0" err="1"/>
              <a:t>test.add_step</a:t>
            </a:r>
            <a:r>
              <a:rPr lang="en-US" dirty="0"/>
              <a:t>(step)</a:t>
            </a:r>
          </a:p>
          <a:p>
            <a:pPr marL="0" indent="0">
              <a:spcAft>
                <a:spcPts val="0"/>
              </a:spcAft>
              <a:buNone/>
            </a:pPr>
            <a:r>
              <a:rPr lang="en-US" dirty="0"/>
              <a:t>        if </a:t>
            </a:r>
            <a:r>
              <a:rPr lang="en-US" dirty="0" err="1"/>
              <a:t>response.get_type</a:t>
            </a:r>
            <a:r>
              <a:rPr lang="en-US" dirty="0"/>
              <a:t>() == "SNMP_CLASS_TIMEOUT":</a:t>
            </a:r>
          </a:p>
          <a:p>
            <a:pPr marL="0" indent="0">
              <a:spcAft>
                <a:spcPts val="0"/>
              </a:spcAft>
              <a:buNone/>
            </a:pPr>
            <a:r>
              <a:rPr lang="en-US" dirty="0"/>
              <a:t>            return test</a:t>
            </a:r>
          </a:p>
          <a:p>
            <a:pPr marL="0" indent="0">
              <a:spcAft>
                <a:spcPts val="0"/>
              </a:spcAft>
              <a:buNone/>
            </a:pPr>
            <a:endParaRPr lang="en-US" dirty="0"/>
          </a:p>
          <a:p>
            <a:pPr marL="0" indent="0">
              <a:spcAft>
                <a:spcPts val="0"/>
              </a:spcAft>
              <a:buNone/>
            </a:pPr>
            <a:r>
              <a:rPr lang="en-US" dirty="0"/>
              <a:t>        # Step 3: VERIFY dmsMaxNumberPages.0 &gt;= </a:t>
            </a:r>
            <a:r>
              <a:rPr lang="en-US" dirty="0" err="1"/>
              <a:t>Required_Max_Pages</a:t>
            </a:r>
            <a:endParaRPr lang="en-US" dirty="0"/>
          </a:p>
          <a:p>
            <a:pPr marL="0" indent="0">
              <a:spcAft>
                <a:spcPts val="0"/>
              </a:spcAft>
              <a:buNone/>
            </a:pPr>
            <a:r>
              <a:rPr lang="en-US" dirty="0"/>
              <a:t>        if </a:t>
            </a:r>
            <a:r>
              <a:rPr lang="en-US" dirty="0" err="1"/>
              <a:t>response.get_object_value_int</a:t>
            </a:r>
            <a:r>
              <a:rPr lang="en-US" dirty="0"/>
              <a:t>(0) &gt;= </a:t>
            </a:r>
            <a:r>
              <a:rPr lang="en-US" dirty="0" err="1"/>
              <a:t>required_max_pages.get_value_int</a:t>
            </a:r>
            <a:r>
              <a:rPr lang="en-US" dirty="0"/>
              <a:t>():</a:t>
            </a:r>
          </a:p>
          <a:p>
            <a:pPr marL="0" indent="0">
              <a:spcAft>
                <a:spcPts val="0"/>
              </a:spcAft>
              <a:buNone/>
            </a:pPr>
            <a:r>
              <a:rPr lang="en-US" dirty="0"/>
              <a:t>            </a:t>
            </a:r>
            <a:r>
              <a:rPr lang="en-US" dirty="0" err="1"/>
              <a:t>test.add_step</a:t>
            </a:r>
            <a:r>
              <a:rPr lang="en-US" dirty="0"/>
              <a:t>("3", "dmsMaxNumberPages.0 &gt;= </a:t>
            </a:r>
            <a:r>
              <a:rPr lang="en-US" dirty="0" err="1"/>
              <a:t>Required_Max_Pages</a:t>
            </a:r>
            <a:r>
              <a:rPr lang="en-US" dirty="0"/>
              <a:t>", "Pass", "TEST_PASS")</a:t>
            </a:r>
          </a:p>
          <a:p>
            <a:pPr marL="0" indent="0">
              <a:spcAft>
                <a:spcPts val="0"/>
              </a:spcAft>
              <a:buNone/>
            </a:pPr>
            <a:r>
              <a:rPr lang="en-US" dirty="0"/>
              <a:t>        else:</a:t>
            </a:r>
          </a:p>
          <a:p>
            <a:pPr marL="0" indent="0">
              <a:spcAft>
                <a:spcPts val="0"/>
              </a:spcAft>
              <a:buNone/>
            </a:pPr>
            <a:r>
              <a:rPr lang="en-US" dirty="0"/>
              <a:t>            </a:t>
            </a:r>
            <a:r>
              <a:rPr lang="en-US" dirty="0" err="1"/>
              <a:t>test.add_step</a:t>
            </a:r>
            <a:r>
              <a:rPr lang="en-US" dirty="0"/>
              <a:t>("3", "dmsMaxNumberPages.0 &gt;= </a:t>
            </a:r>
            <a:r>
              <a:rPr lang="en-US" dirty="0" err="1"/>
              <a:t>Required_Max_Pages</a:t>
            </a:r>
            <a:r>
              <a:rPr lang="en-US" dirty="0"/>
              <a:t>", "Fail", "TEST_FAIL")</a:t>
            </a:r>
          </a:p>
          <a:p>
            <a:pPr marL="0" indent="0">
              <a:spcAft>
                <a:spcPts val="0"/>
              </a:spcAft>
              <a:buNone/>
            </a:pPr>
            <a:endParaRPr lang="en-US" dirty="0"/>
          </a:p>
          <a:p>
            <a:pPr marL="0" indent="0">
              <a:spcAft>
                <a:spcPts val="0"/>
              </a:spcAft>
              <a:buNone/>
            </a:pPr>
            <a:r>
              <a:rPr lang="en-US" dirty="0"/>
              <a:t>        return test</a:t>
            </a:r>
          </a:p>
        </p:txBody>
      </p:sp>
    </p:spTree>
    <p:extLst>
      <p:ext uri="{BB962C8B-B14F-4D97-AF65-F5344CB8AC3E}">
        <p14:creationId xmlns:p14="http://schemas.microsoft.com/office/powerpoint/2010/main" val="3223745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BF4C-D9F4-A13F-FF0D-9303C418D757}"/>
              </a:ext>
            </a:extLst>
          </p:cNvPr>
          <p:cNvSpPr>
            <a:spLocks noGrp="1"/>
          </p:cNvSpPr>
          <p:nvPr>
            <p:ph type="title"/>
          </p:nvPr>
        </p:nvSpPr>
        <p:spPr/>
        <p:txBody>
          <a:bodyPr>
            <a:normAutofit fontScale="90000"/>
          </a:bodyPr>
          <a:lstStyle/>
          <a:p>
            <a:r>
              <a:rPr lang="en-US" dirty="0"/>
              <a:t>What format/language should be used?</a:t>
            </a:r>
            <a:br>
              <a:rPr lang="en-US" dirty="0"/>
            </a:br>
            <a:r>
              <a:rPr lang="en-US" sz="2200" cap="none" dirty="0" err="1"/>
              <a:t>Tcl</a:t>
            </a:r>
            <a:br>
              <a:rPr lang="en-US" dirty="0"/>
            </a:br>
            <a:endParaRPr lang="en-US" dirty="0"/>
          </a:p>
        </p:txBody>
      </p:sp>
      <p:sp>
        <p:nvSpPr>
          <p:cNvPr id="3" name="Content Placeholder 2">
            <a:extLst>
              <a:ext uri="{FF2B5EF4-FFF2-40B4-BE49-F238E27FC236}">
                <a16:creationId xmlns:a16="http://schemas.microsoft.com/office/drawing/2014/main" id="{8E55673D-932B-834F-AF3A-06793791E380}"/>
              </a:ext>
            </a:extLst>
          </p:cNvPr>
          <p:cNvSpPr>
            <a:spLocks noGrp="1"/>
          </p:cNvSpPr>
          <p:nvPr>
            <p:ph idx="1"/>
          </p:nvPr>
        </p:nvSpPr>
        <p:spPr>
          <a:xfrm>
            <a:off x="685801" y="1520456"/>
            <a:ext cx="10131425" cy="5146157"/>
          </a:xfrm>
        </p:spPr>
        <p:txBody>
          <a:bodyPr anchor="t">
            <a:normAutofit fontScale="62500" lnSpcReduction="20000"/>
          </a:bodyPr>
          <a:lstStyle/>
          <a:p>
            <a:pPr marL="0" indent="0">
              <a:spcAft>
                <a:spcPts val="0"/>
              </a:spcAft>
              <a:buNone/>
            </a:pPr>
            <a:r>
              <a:rPr lang="en-US" dirty="0"/>
              <a:t>proc </a:t>
            </a:r>
            <a:r>
              <a:rPr lang="en-US" dirty="0" err="1"/>
              <a:t>determineMaxPages</a:t>
            </a:r>
            <a:r>
              <a:rPr lang="en-US" dirty="0"/>
              <a:t> {} {</a:t>
            </a:r>
          </a:p>
          <a:p>
            <a:pPr marL="0" indent="0">
              <a:spcAft>
                <a:spcPts val="0"/>
              </a:spcAft>
              <a:buNone/>
            </a:pPr>
            <a:r>
              <a:rPr lang="en-US" dirty="0"/>
              <a:t>    # Placeholder objects for response and request packets</a:t>
            </a:r>
          </a:p>
          <a:p>
            <a:pPr marL="0" indent="0">
              <a:spcAft>
                <a:spcPts val="0"/>
              </a:spcAft>
              <a:buNone/>
            </a:pPr>
            <a:r>
              <a:rPr lang="en-US" dirty="0"/>
              <a:t>    set response [</a:t>
            </a:r>
            <a:r>
              <a:rPr lang="en-US" dirty="0" err="1"/>
              <a:t>dict</a:t>
            </a:r>
            <a:r>
              <a:rPr lang="en-US" dirty="0"/>
              <a:t> create]</a:t>
            </a:r>
          </a:p>
          <a:p>
            <a:pPr marL="0" indent="0">
              <a:spcAft>
                <a:spcPts val="0"/>
              </a:spcAft>
              <a:buNone/>
            </a:pPr>
            <a:r>
              <a:rPr lang="en-US" dirty="0"/>
              <a:t>    set request [</a:t>
            </a:r>
            <a:r>
              <a:rPr lang="en-US" dirty="0" err="1"/>
              <a:t>dict</a:t>
            </a:r>
            <a:r>
              <a:rPr lang="en-US" dirty="0"/>
              <a:t> create]</a:t>
            </a:r>
          </a:p>
          <a:p>
            <a:pPr marL="0" indent="0">
              <a:spcAft>
                <a:spcPts val="0"/>
              </a:spcAft>
              <a:buNone/>
            </a:pPr>
            <a:r>
              <a:rPr lang="en-US" dirty="0"/>
              <a:t>    set test [list]  ;# Simulate the test object as a list of steps</a:t>
            </a:r>
          </a:p>
          <a:p>
            <a:pPr marL="0" indent="0">
              <a:spcAft>
                <a:spcPts val="0"/>
              </a:spcAft>
              <a:buNone/>
            </a:pPr>
            <a:endParaRPr lang="en-US" dirty="0"/>
          </a:p>
          <a:p>
            <a:pPr marL="0" indent="0">
              <a:spcAft>
                <a:spcPts val="0"/>
              </a:spcAft>
              <a:buNone/>
            </a:pPr>
            <a:r>
              <a:rPr lang="en-US" dirty="0"/>
              <a:t>    # Step 1: CONFIGURE </a:t>
            </a:r>
            <a:r>
              <a:rPr lang="en-US" dirty="0" err="1"/>
              <a:t>Required_Max_Pages</a:t>
            </a:r>
            <a:endParaRPr lang="en-US" dirty="0"/>
          </a:p>
          <a:p>
            <a:pPr marL="0" indent="0">
              <a:spcAft>
                <a:spcPts val="0"/>
              </a:spcAft>
              <a:buNone/>
            </a:pPr>
            <a:r>
              <a:rPr lang="en-US" dirty="0"/>
              <a:t>    set </a:t>
            </a:r>
            <a:r>
              <a:rPr lang="en-US" dirty="0" err="1"/>
              <a:t>requiredMaxPages</a:t>
            </a:r>
            <a:r>
              <a:rPr lang="en-US" dirty="0"/>
              <a:t> [</a:t>
            </a:r>
            <a:r>
              <a:rPr lang="en-US" dirty="0" err="1"/>
              <a:t>findVariable</a:t>
            </a:r>
            <a:r>
              <a:rPr lang="en-US" dirty="0"/>
              <a:t> "</a:t>
            </a:r>
            <a:r>
              <a:rPr lang="en-US" dirty="0" err="1"/>
              <a:t>Required_Max_Pages</a:t>
            </a:r>
            <a:r>
              <a:rPr lang="en-US" dirty="0"/>
              <a:t>"]</a:t>
            </a:r>
          </a:p>
          <a:p>
            <a:pPr marL="0" indent="0">
              <a:spcAft>
                <a:spcPts val="0"/>
              </a:spcAft>
              <a:buNone/>
            </a:pPr>
            <a:r>
              <a:rPr lang="en-US" dirty="0"/>
              <a:t>    if {$</a:t>
            </a:r>
            <a:r>
              <a:rPr lang="en-US" dirty="0" err="1"/>
              <a:t>requiredMaxPages</a:t>
            </a:r>
            <a:r>
              <a:rPr lang="en-US" dirty="0"/>
              <a:t> eq ""} {</a:t>
            </a:r>
          </a:p>
          <a:p>
            <a:pPr marL="0" indent="0">
              <a:spcAft>
                <a:spcPts val="0"/>
              </a:spcAft>
              <a:buNone/>
            </a:pPr>
            <a:r>
              <a:rPr lang="en-US" dirty="0"/>
              <a:t>        </a:t>
            </a:r>
            <a:r>
              <a:rPr lang="en-US" dirty="0" err="1"/>
              <a:t>lappend</a:t>
            </a:r>
            <a:r>
              <a:rPr lang="en-US" dirty="0"/>
              <a:t> test [list "1" "</a:t>
            </a:r>
            <a:r>
              <a:rPr lang="en-US" dirty="0" err="1"/>
              <a:t>Required_Max_Pages</a:t>
            </a:r>
            <a:r>
              <a:rPr lang="en-US" dirty="0"/>
              <a:t>" "Variable not found" "TEST_FAIL"]</a:t>
            </a:r>
          </a:p>
          <a:p>
            <a:pPr marL="0" indent="0">
              <a:spcAft>
                <a:spcPts val="0"/>
              </a:spcAft>
              <a:buNone/>
            </a:pPr>
            <a:r>
              <a:rPr lang="en-US" dirty="0"/>
              <a:t>        return $test</a:t>
            </a:r>
          </a:p>
          <a:p>
            <a:pPr marL="0" indent="0">
              <a:spcAft>
                <a:spcPts val="0"/>
              </a:spcAft>
              <a:buNone/>
            </a:pPr>
            <a:r>
              <a:rPr lang="en-US" dirty="0"/>
              <a:t>    }</a:t>
            </a:r>
          </a:p>
          <a:p>
            <a:pPr marL="0" indent="0">
              <a:spcAft>
                <a:spcPts val="0"/>
              </a:spcAft>
              <a:buNone/>
            </a:pPr>
            <a:r>
              <a:rPr lang="en-US" dirty="0"/>
              <a:t>    </a:t>
            </a:r>
            <a:r>
              <a:rPr lang="en-US" dirty="0" err="1"/>
              <a:t>lappend</a:t>
            </a:r>
            <a:r>
              <a:rPr lang="en-US" dirty="0"/>
              <a:t> test [list "1" "</a:t>
            </a:r>
            <a:r>
              <a:rPr lang="en-US" dirty="0" err="1"/>
              <a:t>Required_Max_Pages</a:t>
            </a:r>
            <a:r>
              <a:rPr lang="en-US" dirty="0"/>
              <a:t>" $</a:t>
            </a:r>
            <a:r>
              <a:rPr lang="en-US" dirty="0" err="1"/>
              <a:t>requiredMaxPages</a:t>
            </a:r>
            <a:r>
              <a:rPr lang="en-US" dirty="0"/>
              <a:t>]</a:t>
            </a:r>
          </a:p>
          <a:p>
            <a:pPr marL="0" indent="0">
              <a:spcAft>
                <a:spcPts val="0"/>
              </a:spcAft>
              <a:buNone/>
            </a:pPr>
            <a:endParaRPr lang="en-US" dirty="0"/>
          </a:p>
          <a:p>
            <a:pPr marL="0" indent="0">
              <a:spcAft>
                <a:spcPts val="0"/>
              </a:spcAft>
              <a:buNone/>
            </a:pPr>
            <a:r>
              <a:rPr lang="en-US" dirty="0"/>
              <a:t>    # Step 2: GET dmsMaxNumberPages.0</a:t>
            </a:r>
          </a:p>
          <a:p>
            <a:pPr marL="0" indent="0">
              <a:spcAft>
                <a:spcPts val="0"/>
              </a:spcAft>
              <a:buNone/>
            </a:pPr>
            <a:r>
              <a:rPr lang="en-US" dirty="0"/>
              <a:t>    </a:t>
            </a:r>
            <a:r>
              <a:rPr lang="en-US" dirty="0" err="1"/>
              <a:t>dict</a:t>
            </a:r>
            <a:r>
              <a:rPr lang="en-US" dirty="0"/>
              <a:t> set request "Clear" ""</a:t>
            </a:r>
          </a:p>
          <a:p>
            <a:pPr marL="0" indent="0">
              <a:spcAft>
                <a:spcPts val="0"/>
              </a:spcAft>
              <a:buNone/>
            </a:pPr>
            <a:r>
              <a:rPr lang="en-US" dirty="0"/>
              <a:t>    </a:t>
            </a:r>
            <a:r>
              <a:rPr lang="en-US" dirty="0" err="1"/>
              <a:t>dict</a:t>
            </a:r>
            <a:r>
              <a:rPr lang="en-US" dirty="0"/>
              <a:t> set request "</a:t>
            </a:r>
            <a:r>
              <a:rPr lang="en-US" dirty="0" err="1"/>
              <a:t>AddObjectByName</a:t>
            </a:r>
            <a:r>
              <a:rPr lang="en-US" dirty="0"/>
              <a:t>" "dmsMaxNumberPages.0"</a:t>
            </a:r>
          </a:p>
          <a:p>
            <a:pPr marL="0" indent="0">
              <a:spcAft>
                <a:spcPts val="0"/>
              </a:spcAft>
              <a:buNone/>
            </a:pPr>
            <a:r>
              <a:rPr lang="en-US" dirty="0"/>
              <a:t>    set step [</a:t>
            </a:r>
            <a:r>
              <a:rPr lang="en-US" dirty="0" err="1"/>
              <a:t>snmpGet</a:t>
            </a:r>
            <a:r>
              <a:rPr lang="en-US" dirty="0"/>
              <a:t> $request response 1]</a:t>
            </a:r>
          </a:p>
          <a:p>
            <a:pPr marL="0" indent="0">
              <a:spcAft>
                <a:spcPts val="0"/>
              </a:spcAft>
              <a:buNone/>
            </a:pPr>
            <a:r>
              <a:rPr lang="en-US" dirty="0"/>
              <a:t>    </a:t>
            </a:r>
            <a:r>
              <a:rPr lang="en-US" dirty="0" err="1"/>
              <a:t>lappend</a:t>
            </a:r>
            <a:r>
              <a:rPr lang="en-US" dirty="0"/>
              <a:t> test $step</a:t>
            </a:r>
          </a:p>
          <a:p>
            <a:pPr marL="0" indent="0">
              <a:spcAft>
                <a:spcPts val="0"/>
              </a:spcAft>
              <a:buNone/>
            </a:pPr>
            <a:endParaRPr lang="en-US" dirty="0"/>
          </a:p>
          <a:p>
            <a:pPr marL="0" indent="0">
              <a:spcAft>
                <a:spcPts val="0"/>
              </a:spcAft>
              <a:buNone/>
            </a:pPr>
            <a:r>
              <a:rPr lang="en-US" dirty="0"/>
              <a:t>    if {[</a:t>
            </a:r>
            <a:r>
              <a:rPr lang="en-US" dirty="0" err="1"/>
              <a:t>dict</a:t>
            </a:r>
            <a:r>
              <a:rPr lang="en-US" dirty="0"/>
              <a:t> get $response "</a:t>
            </a:r>
            <a:r>
              <a:rPr lang="en-US" dirty="0" err="1"/>
              <a:t>GetType</a:t>
            </a:r>
            <a:r>
              <a:rPr lang="en-US" dirty="0"/>
              <a:t>"] eq "SNMP_CLASS_TIMEOUT"} {</a:t>
            </a:r>
          </a:p>
          <a:p>
            <a:pPr marL="0" indent="0">
              <a:spcAft>
                <a:spcPts val="0"/>
              </a:spcAft>
              <a:buNone/>
            </a:pPr>
            <a:r>
              <a:rPr lang="en-US" dirty="0"/>
              <a:t>        return $test</a:t>
            </a:r>
          </a:p>
          <a:p>
            <a:pPr marL="0" indent="0">
              <a:spcAft>
                <a:spcPts val="0"/>
              </a:spcAft>
              <a:buNone/>
            </a:pPr>
            <a:r>
              <a:rPr lang="en-US" dirty="0"/>
              <a:t>    }</a:t>
            </a:r>
          </a:p>
          <a:p>
            <a:pPr marL="0" indent="0">
              <a:spcAft>
                <a:spcPts val="0"/>
              </a:spcAft>
              <a:buNone/>
            </a:pPr>
            <a:endParaRPr lang="en-US" dirty="0"/>
          </a:p>
          <a:p>
            <a:pPr marL="0" indent="0">
              <a:spcAft>
                <a:spcPts val="0"/>
              </a:spcAft>
              <a:buNone/>
            </a:pPr>
            <a:r>
              <a:rPr lang="en-US" dirty="0"/>
              <a:t>    # Step 3: VERIFY dmsMaxNumberPages.0 &gt;= </a:t>
            </a:r>
            <a:r>
              <a:rPr lang="en-US" dirty="0" err="1"/>
              <a:t>Required_Max_Pages</a:t>
            </a:r>
            <a:endParaRPr lang="en-US" dirty="0"/>
          </a:p>
          <a:p>
            <a:pPr marL="0" indent="0">
              <a:spcAft>
                <a:spcPts val="0"/>
              </a:spcAft>
              <a:buNone/>
            </a:pPr>
            <a:r>
              <a:rPr lang="en-US" dirty="0"/>
              <a:t>    set </a:t>
            </a:r>
            <a:r>
              <a:rPr lang="en-US" dirty="0" err="1"/>
              <a:t>responseValue</a:t>
            </a:r>
            <a:r>
              <a:rPr lang="en-US" dirty="0"/>
              <a:t> [</a:t>
            </a:r>
            <a:r>
              <a:rPr lang="en-US" dirty="0" err="1"/>
              <a:t>dict</a:t>
            </a:r>
            <a:r>
              <a:rPr lang="en-US" dirty="0"/>
              <a:t> get $response "</a:t>
            </a:r>
            <a:r>
              <a:rPr lang="en-US" dirty="0" err="1"/>
              <a:t>getObjectValueInt</a:t>
            </a:r>
            <a:r>
              <a:rPr lang="en-US" dirty="0"/>
              <a:t>" 0]</a:t>
            </a:r>
          </a:p>
          <a:p>
            <a:pPr marL="0" indent="0">
              <a:spcAft>
                <a:spcPts val="0"/>
              </a:spcAft>
              <a:buNone/>
            </a:pPr>
            <a:r>
              <a:rPr lang="en-US" dirty="0"/>
              <a:t>    set </a:t>
            </a:r>
            <a:r>
              <a:rPr lang="en-US" dirty="0" err="1"/>
              <a:t>requiredMaxPagesValue</a:t>
            </a:r>
            <a:r>
              <a:rPr lang="en-US" dirty="0"/>
              <a:t> $</a:t>
            </a:r>
            <a:r>
              <a:rPr lang="en-US" dirty="0" err="1"/>
              <a:t>requiredMaxPages</a:t>
            </a:r>
            <a:r>
              <a:rPr lang="en-US" dirty="0"/>
              <a:t>  ;# Adjust if needed to extract the value correctly</a:t>
            </a:r>
          </a:p>
          <a:p>
            <a:pPr marL="0" indent="0">
              <a:spcAft>
                <a:spcPts val="0"/>
              </a:spcAft>
              <a:buNone/>
            </a:pPr>
            <a:endParaRPr lang="en-US" dirty="0"/>
          </a:p>
          <a:p>
            <a:pPr marL="0" indent="0">
              <a:spcAft>
                <a:spcPts val="0"/>
              </a:spcAft>
              <a:buNone/>
            </a:pPr>
            <a:r>
              <a:rPr lang="en-US" dirty="0"/>
              <a:t>    if {$</a:t>
            </a:r>
            <a:r>
              <a:rPr lang="en-US" dirty="0" err="1"/>
              <a:t>responseValue</a:t>
            </a:r>
            <a:r>
              <a:rPr lang="en-US" dirty="0"/>
              <a:t> &gt;= $</a:t>
            </a:r>
            <a:r>
              <a:rPr lang="en-US" dirty="0" err="1"/>
              <a:t>requiredMaxPagesValue</a:t>
            </a:r>
            <a:r>
              <a:rPr lang="en-US" dirty="0"/>
              <a:t>} {</a:t>
            </a:r>
          </a:p>
          <a:p>
            <a:pPr marL="0" indent="0">
              <a:spcAft>
                <a:spcPts val="0"/>
              </a:spcAft>
              <a:buNone/>
            </a:pPr>
            <a:r>
              <a:rPr lang="en-US" dirty="0"/>
              <a:t>        </a:t>
            </a:r>
            <a:r>
              <a:rPr lang="en-US" dirty="0" err="1"/>
              <a:t>lappend</a:t>
            </a:r>
            <a:r>
              <a:rPr lang="en-US" dirty="0"/>
              <a:t> test [list "3" "dmsMaxNumberPages.0 &gt;= </a:t>
            </a:r>
            <a:r>
              <a:rPr lang="en-US" dirty="0" err="1"/>
              <a:t>Required_Max_Pages</a:t>
            </a:r>
            <a:r>
              <a:rPr lang="en-US" dirty="0"/>
              <a:t>" "Pass" "TEST_PASS"]</a:t>
            </a:r>
          </a:p>
          <a:p>
            <a:pPr marL="0" indent="0">
              <a:spcAft>
                <a:spcPts val="0"/>
              </a:spcAft>
              <a:buNone/>
            </a:pPr>
            <a:r>
              <a:rPr lang="en-US" dirty="0"/>
              <a:t>    } else {</a:t>
            </a:r>
          </a:p>
          <a:p>
            <a:pPr marL="0" indent="0">
              <a:spcAft>
                <a:spcPts val="0"/>
              </a:spcAft>
              <a:buNone/>
            </a:pPr>
            <a:r>
              <a:rPr lang="en-US" dirty="0"/>
              <a:t>        </a:t>
            </a:r>
            <a:r>
              <a:rPr lang="en-US" dirty="0" err="1"/>
              <a:t>lappend</a:t>
            </a:r>
            <a:r>
              <a:rPr lang="en-US" dirty="0"/>
              <a:t> test [list "3" "dmsMaxNumberPages.0 &gt;= </a:t>
            </a:r>
            <a:r>
              <a:rPr lang="en-US" dirty="0" err="1"/>
              <a:t>Required_Max_Pages</a:t>
            </a:r>
            <a:r>
              <a:rPr lang="en-US" dirty="0"/>
              <a:t>" "Fail" "TEST_FAIL"]</a:t>
            </a:r>
          </a:p>
          <a:p>
            <a:pPr marL="0" indent="0">
              <a:spcAft>
                <a:spcPts val="0"/>
              </a:spcAft>
              <a:buNone/>
            </a:pPr>
            <a:r>
              <a:rPr lang="en-US" dirty="0"/>
              <a:t>    }</a:t>
            </a:r>
          </a:p>
          <a:p>
            <a:pPr marL="0" indent="0">
              <a:spcAft>
                <a:spcPts val="0"/>
              </a:spcAft>
              <a:buNone/>
            </a:pPr>
            <a:endParaRPr lang="en-US" dirty="0"/>
          </a:p>
          <a:p>
            <a:pPr marL="0" indent="0">
              <a:spcAft>
                <a:spcPts val="0"/>
              </a:spcAft>
              <a:buNone/>
            </a:pPr>
            <a:r>
              <a:rPr lang="en-US" dirty="0"/>
              <a:t>    return $test</a:t>
            </a:r>
          </a:p>
          <a:p>
            <a:pPr marL="0" indent="0">
              <a:spcAft>
                <a:spcPts val="0"/>
              </a:spcAft>
              <a:buNone/>
            </a:pPr>
            <a:r>
              <a:rPr lang="en-US" dirty="0"/>
              <a:t>}</a:t>
            </a:r>
          </a:p>
        </p:txBody>
      </p:sp>
    </p:spTree>
    <p:extLst>
      <p:ext uri="{BB962C8B-B14F-4D97-AF65-F5344CB8AC3E}">
        <p14:creationId xmlns:p14="http://schemas.microsoft.com/office/powerpoint/2010/main" val="349894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7910-A7D5-6CDA-0518-B0E2244C0D8A}"/>
              </a:ext>
            </a:extLst>
          </p:cNvPr>
          <p:cNvSpPr>
            <a:spLocks noGrp="1"/>
          </p:cNvSpPr>
          <p:nvPr>
            <p:ph type="title"/>
          </p:nvPr>
        </p:nvSpPr>
        <p:spPr/>
        <p:txBody>
          <a:bodyPr/>
          <a:lstStyle/>
          <a:p>
            <a:r>
              <a:rPr lang="en-US" dirty="0"/>
              <a:t>Comparison of Formats</a:t>
            </a:r>
          </a:p>
        </p:txBody>
      </p:sp>
      <p:graphicFrame>
        <p:nvGraphicFramePr>
          <p:cNvPr id="4" name="Content Placeholder 3">
            <a:extLst>
              <a:ext uri="{FF2B5EF4-FFF2-40B4-BE49-F238E27FC236}">
                <a16:creationId xmlns:a16="http://schemas.microsoft.com/office/drawing/2014/main" id="{BA426334-FB40-221B-F0BF-25C77F60E728}"/>
              </a:ext>
            </a:extLst>
          </p:cNvPr>
          <p:cNvGraphicFramePr>
            <a:graphicFrameLocks noGrp="1"/>
          </p:cNvGraphicFramePr>
          <p:nvPr>
            <p:ph idx="1"/>
            <p:extLst>
              <p:ext uri="{D42A27DB-BD31-4B8C-83A1-F6EECF244321}">
                <p14:modId xmlns:p14="http://schemas.microsoft.com/office/powerpoint/2010/main" val="202676981"/>
              </p:ext>
            </p:extLst>
          </p:nvPr>
        </p:nvGraphicFramePr>
        <p:xfrm>
          <a:off x="685800" y="2141538"/>
          <a:ext cx="10131426" cy="3337560"/>
        </p:xfrm>
        <a:graphic>
          <a:graphicData uri="http://schemas.openxmlformats.org/drawingml/2006/table">
            <a:tbl>
              <a:tblPr firstCol="1" bandRow="1">
                <a:tableStyleId>{21E4AEA4-8DFA-4A89-87EB-49C32662AFE0}</a:tableStyleId>
              </a:tblPr>
              <a:tblGrid>
                <a:gridCol w="1547037">
                  <a:extLst>
                    <a:ext uri="{9D8B030D-6E8A-4147-A177-3AD203B41FA5}">
                      <a16:colId xmlns:a16="http://schemas.microsoft.com/office/drawing/2014/main" val="3062946237"/>
                    </a:ext>
                  </a:extLst>
                </a:gridCol>
                <a:gridCol w="1244010">
                  <a:extLst>
                    <a:ext uri="{9D8B030D-6E8A-4147-A177-3AD203B41FA5}">
                      <a16:colId xmlns:a16="http://schemas.microsoft.com/office/drawing/2014/main" val="191355405"/>
                    </a:ext>
                  </a:extLst>
                </a:gridCol>
                <a:gridCol w="1148316">
                  <a:extLst>
                    <a:ext uri="{9D8B030D-6E8A-4147-A177-3AD203B41FA5}">
                      <a16:colId xmlns:a16="http://schemas.microsoft.com/office/drawing/2014/main" val="413880222"/>
                    </a:ext>
                  </a:extLst>
                </a:gridCol>
                <a:gridCol w="1201479">
                  <a:extLst>
                    <a:ext uri="{9D8B030D-6E8A-4147-A177-3AD203B41FA5}">
                      <a16:colId xmlns:a16="http://schemas.microsoft.com/office/drawing/2014/main" val="3462805951"/>
                    </a:ext>
                  </a:extLst>
                </a:gridCol>
                <a:gridCol w="1605516">
                  <a:extLst>
                    <a:ext uri="{9D8B030D-6E8A-4147-A177-3AD203B41FA5}">
                      <a16:colId xmlns:a16="http://schemas.microsoft.com/office/drawing/2014/main" val="1790261299"/>
                    </a:ext>
                  </a:extLst>
                </a:gridCol>
                <a:gridCol w="1692534">
                  <a:extLst>
                    <a:ext uri="{9D8B030D-6E8A-4147-A177-3AD203B41FA5}">
                      <a16:colId xmlns:a16="http://schemas.microsoft.com/office/drawing/2014/main" val="388066571"/>
                    </a:ext>
                  </a:extLst>
                </a:gridCol>
                <a:gridCol w="1692534">
                  <a:extLst>
                    <a:ext uri="{9D8B030D-6E8A-4147-A177-3AD203B41FA5}">
                      <a16:colId xmlns:a16="http://schemas.microsoft.com/office/drawing/2014/main" val="2051258719"/>
                    </a:ext>
                  </a:extLst>
                </a:gridCol>
              </a:tblGrid>
              <a:tr h="370840">
                <a:tc>
                  <a:txBody>
                    <a:bodyPr/>
                    <a:lstStyle/>
                    <a:p>
                      <a:r>
                        <a:rPr lang="en-US" dirty="0"/>
                        <a:t>Format</a:t>
                      </a:r>
                    </a:p>
                  </a:txBody>
                  <a:tcPr/>
                </a:tc>
                <a:tc>
                  <a:txBody>
                    <a:bodyPr/>
                    <a:lstStyle/>
                    <a:p>
                      <a:pPr algn="ctr"/>
                      <a:r>
                        <a:rPr lang="en-US" dirty="0"/>
                        <a:t>Readability</a:t>
                      </a:r>
                    </a:p>
                  </a:txBody>
                  <a:tcPr/>
                </a:tc>
                <a:tc>
                  <a:txBody>
                    <a:bodyPr/>
                    <a:lstStyle/>
                    <a:p>
                      <a:pPr algn="ctr"/>
                      <a:r>
                        <a:rPr lang="en-US" dirty="0"/>
                        <a:t>Portability</a:t>
                      </a:r>
                    </a:p>
                  </a:txBody>
                  <a:tcPr/>
                </a:tc>
                <a:tc>
                  <a:txBody>
                    <a:bodyPr/>
                    <a:lstStyle/>
                    <a:p>
                      <a:pPr algn="ctr"/>
                      <a:r>
                        <a:rPr lang="en-US" dirty="0"/>
                        <a:t>Versioning</a:t>
                      </a:r>
                    </a:p>
                  </a:txBody>
                  <a:tcPr/>
                </a:tc>
                <a:tc>
                  <a:txBody>
                    <a:bodyPr/>
                    <a:lstStyle/>
                    <a:p>
                      <a:pPr algn="ctr"/>
                      <a:r>
                        <a:rPr lang="en-US" dirty="0" err="1"/>
                        <a:t>Compilability</a:t>
                      </a:r>
                      <a:endParaRPr lang="en-US" dirty="0"/>
                    </a:p>
                  </a:txBody>
                  <a:tcPr/>
                </a:tc>
                <a:tc>
                  <a:txBody>
                    <a:bodyPr/>
                    <a:lstStyle/>
                    <a:p>
                      <a:pPr algn="ctr"/>
                      <a:r>
                        <a:rPr lang="en-US" dirty="0"/>
                        <a:t>Acceptability</a:t>
                      </a:r>
                    </a:p>
                  </a:txBody>
                  <a:tcPr/>
                </a:tc>
                <a:tc>
                  <a:txBody>
                    <a:bodyPr/>
                    <a:lstStyle/>
                    <a:p>
                      <a:pPr algn="ctr"/>
                      <a:r>
                        <a:rPr lang="en-US" dirty="0"/>
                        <a:t>???</a:t>
                      </a:r>
                    </a:p>
                  </a:txBody>
                  <a:tcPr/>
                </a:tc>
                <a:extLst>
                  <a:ext uri="{0D108BD9-81ED-4DB2-BD59-A6C34878D82A}">
                    <a16:rowId xmlns:a16="http://schemas.microsoft.com/office/drawing/2014/main" val="3240908043"/>
                  </a:ext>
                </a:extLst>
              </a:tr>
              <a:tr h="370840">
                <a:tc>
                  <a:txBody>
                    <a:bodyPr/>
                    <a:lstStyle/>
                    <a:p>
                      <a:r>
                        <a:rPr lang="en-US" dirty="0"/>
                        <a:t>Table</a:t>
                      </a:r>
                    </a:p>
                  </a:txBody>
                  <a:tcPr/>
                </a:tc>
                <a:tc>
                  <a:txBody>
                    <a:bodyPr/>
                    <a:lstStyle/>
                    <a:p>
                      <a:pPr algn="ctr"/>
                      <a:r>
                        <a:rPr lang="en-US" dirty="0"/>
                        <a:t>8</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109274444"/>
                  </a:ext>
                </a:extLst>
              </a:tr>
              <a:tr h="370840">
                <a:tc>
                  <a:txBody>
                    <a:bodyPr/>
                    <a:lstStyle/>
                    <a:p>
                      <a:r>
                        <a:rPr lang="en-US" dirty="0"/>
                        <a:t>Struct English</a:t>
                      </a:r>
                    </a:p>
                  </a:txBody>
                  <a:tcPr/>
                </a:tc>
                <a:tc>
                  <a:txBody>
                    <a:bodyPr/>
                    <a:lstStyle/>
                    <a:p>
                      <a:pPr algn="ctr"/>
                      <a:r>
                        <a:rPr lang="en-US" dirty="0"/>
                        <a:t>7</a:t>
                      </a:r>
                    </a:p>
                  </a:txBody>
                  <a:tcPr/>
                </a:tc>
                <a:tc>
                  <a:txBody>
                    <a:bodyPr/>
                    <a:lstStyle/>
                    <a:p>
                      <a:pPr algn="ctr"/>
                      <a:r>
                        <a:rPr lang="en-US" dirty="0"/>
                        <a:t>3</a:t>
                      </a:r>
                    </a:p>
                  </a:txBody>
                  <a:tcPr/>
                </a:tc>
                <a:tc>
                  <a:txBody>
                    <a:bodyPr/>
                    <a:lstStyle/>
                    <a:p>
                      <a:pPr algn="ctr"/>
                      <a:r>
                        <a:rPr lang="en-US" dirty="0"/>
                        <a:t>9</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0094344"/>
                  </a:ext>
                </a:extLst>
              </a:tr>
              <a:tr h="370840">
                <a:tc>
                  <a:txBody>
                    <a:bodyPr/>
                    <a:lstStyle/>
                    <a:p>
                      <a:r>
                        <a:rPr lang="en-US" dirty="0"/>
                        <a:t>Pseudocode</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9</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31464614"/>
                  </a:ext>
                </a:extLst>
              </a:tr>
              <a:tr h="370840">
                <a:tc>
                  <a:txBody>
                    <a:bodyPr/>
                    <a:lstStyle/>
                    <a:p>
                      <a:r>
                        <a:rPr lang="en-US" dirty="0"/>
                        <a:t>XML</a:t>
                      </a:r>
                    </a:p>
                  </a:txBody>
                  <a:tcPr/>
                </a:tc>
                <a:tc>
                  <a:txBody>
                    <a:bodyPr/>
                    <a:lstStyle/>
                    <a:p>
                      <a:pPr algn="ctr"/>
                      <a:r>
                        <a:rPr lang="en-US" dirty="0"/>
                        <a:t>3</a:t>
                      </a:r>
                    </a:p>
                  </a:txBody>
                  <a:tcPr/>
                </a:tc>
                <a:tc>
                  <a:txBody>
                    <a:bodyPr/>
                    <a:lstStyle/>
                    <a:p>
                      <a:pPr algn="ctr"/>
                      <a:r>
                        <a:rPr lang="en-US" dirty="0"/>
                        <a:t>9</a:t>
                      </a:r>
                    </a:p>
                  </a:txBody>
                  <a:tcPr/>
                </a:tc>
                <a:tc>
                  <a:txBody>
                    <a:bodyPr/>
                    <a:lstStyle/>
                    <a:p>
                      <a:pPr algn="ctr"/>
                      <a:r>
                        <a:rPr lang="en-US" dirty="0"/>
                        <a:t>9</a:t>
                      </a:r>
                    </a:p>
                  </a:txBody>
                  <a:tcPr/>
                </a:tc>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06464178"/>
                  </a:ext>
                </a:extLst>
              </a:tr>
              <a:tr h="370840">
                <a:tc>
                  <a:txBody>
                    <a:bodyPr/>
                    <a:lstStyle/>
                    <a:p>
                      <a:r>
                        <a:rPr lang="en-US" dirty="0"/>
                        <a:t>C++</a:t>
                      </a:r>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16678911"/>
                  </a:ext>
                </a:extLst>
              </a:tr>
              <a:tr h="370840">
                <a:tc>
                  <a:txBody>
                    <a:bodyPr/>
                    <a:lstStyle/>
                    <a:p>
                      <a:r>
                        <a:rPr lang="en-US" dirty="0" err="1"/>
                        <a:t>Javascript</a:t>
                      </a:r>
                      <a:endParaRPr lang="en-US" dirty="0"/>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147247396"/>
                  </a:ext>
                </a:extLst>
              </a:tr>
              <a:tr h="370840">
                <a:tc>
                  <a:txBody>
                    <a:bodyPr/>
                    <a:lstStyle/>
                    <a:p>
                      <a:r>
                        <a:rPr lang="en-US" dirty="0"/>
                        <a:t>Python</a:t>
                      </a:r>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66446578"/>
                  </a:ext>
                </a:extLst>
              </a:tr>
              <a:tr h="370840">
                <a:tc>
                  <a:txBody>
                    <a:bodyPr/>
                    <a:lstStyle/>
                    <a:p>
                      <a:r>
                        <a:rPr lang="en-US" dirty="0"/>
                        <a:t>TCL</a:t>
                      </a:r>
                    </a:p>
                  </a:txBody>
                  <a:tcPr/>
                </a:tc>
                <a:tc>
                  <a:txBody>
                    <a:bodyPr/>
                    <a:lstStyle/>
                    <a:p>
                      <a:pPr algn="ctr"/>
                      <a:r>
                        <a:rPr lang="en-US" dirty="0"/>
                        <a:t>4</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98554703"/>
                  </a:ext>
                </a:extLst>
              </a:tr>
            </a:tbl>
          </a:graphicData>
        </a:graphic>
      </p:graphicFrame>
    </p:spTree>
    <p:extLst>
      <p:ext uri="{BB962C8B-B14F-4D97-AF65-F5344CB8AC3E}">
        <p14:creationId xmlns:p14="http://schemas.microsoft.com/office/powerpoint/2010/main" val="53596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1CA7-CC96-3B08-29BB-0F7E481B6EC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355CAAD-62FA-A6BE-CD23-47FF1D26023F}"/>
              </a:ext>
            </a:extLst>
          </p:cNvPr>
          <p:cNvSpPr>
            <a:spLocks noGrp="1"/>
          </p:cNvSpPr>
          <p:nvPr>
            <p:ph idx="1"/>
          </p:nvPr>
        </p:nvSpPr>
        <p:spPr/>
        <p:txBody>
          <a:bodyPr/>
          <a:lstStyle/>
          <a:p>
            <a:r>
              <a:rPr lang="en-US" dirty="0"/>
              <a:t>Anti-trust and Patent Disclosure</a:t>
            </a:r>
          </a:p>
          <a:p>
            <a:r>
              <a:rPr lang="en-US" dirty="0"/>
              <a:t>Introduction of participants</a:t>
            </a:r>
          </a:p>
          <a:p>
            <a:r>
              <a:rPr lang="en-US" dirty="0"/>
              <a:t>Overview of state of the practice</a:t>
            </a:r>
          </a:p>
          <a:p>
            <a:r>
              <a:rPr lang="en-US" dirty="0"/>
              <a:t>Identified challenges</a:t>
            </a:r>
          </a:p>
          <a:p>
            <a:r>
              <a:rPr lang="en-US" dirty="0"/>
              <a:t>Introduction of workshop topics</a:t>
            </a:r>
          </a:p>
          <a:p>
            <a:r>
              <a:rPr lang="en-US" dirty="0"/>
              <a:t>Initial discussion of first 3 topics</a:t>
            </a:r>
          </a:p>
        </p:txBody>
      </p:sp>
    </p:spTree>
    <p:extLst>
      <p:ext uri="{BB962C8B-B14F-4D97-AF65-F5344CB8AC3E}">
        <p14:creationId xmlns:p14="http://schemas.microsoft.com/office/powerpoint/2010/main" val="403468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A794-836E-C4C6-2906-A177681932D3}"/>
              </a:ext>
            </a:extLst>
          </p:cNvPr>
          <p:cNvSpPr>
            <a:spLocks noGrp="1"/>
          </p:cNvSpPr>
          <p:nvPr>
            <p:ph type="title"/>
          </p:nvPr>
        </p:nvSpPr>
        <p:spPr/>
        <p:txBody>
          <a:bodyPr/>
          <a:lstStyle/>
          <a:p>
            <a:r>
              <a:rPr lang="en-US" dirty="0"/>
              <a:t>How detailed Should Test Procedures Be?</a:t>
            </a:r>
          </a:p>
        </p:txBody>
      </p:sp>
      <p:sp>
        <p:nvSpPr>
          <p:cNvPr id="3" name="Content Placeholder 2">
            <a:extLst>
              <a:ext uri="{FF2B5EF4-FFF2-40B4-BE49-F238E27FC236}">
                <a16:creationId xmlns:a16="http://schemas.microsoft.com/office/drawing/2014/main" id="{A10227FB-ADD3-3A0B-C410-3B2007EC4CFA}"/>
              </a:ext>
            </a:extLst>
          </p:cNvPr>
          <p:cNvSpPr>
            <a:spLocks noGrp="1"/>
          </p:cNvSpPr>
          <p:nvPr>
            <p:ph idx="1"/>
          </p:nvPr>
        </p:nvSpPr>
        <p:spPr/>
        <p:txBody>
          <a:bodyPr/>
          <a:lstStyle/>
          <a:p>
            <a:r>
              <a:rPr lang="en-US" sz="2000" dirty="0"/>
              <a:t>Dialog versus functional</a:t>
            </a:r>
          </a:p>
          <a:p>
            <a:r>
              <a:rPr lang="en-US" sz="2000" dirty="0"/>
              <a:t>Extent of negative testing</a:t>
            </a:r>
          </a:p>
          <a:p>
            <a:r>
              <a:rPr lang="en-US" sz="2000" dirty="0"/>
              <a:t>Level of testing needed (e.g., for acceptance or for security certificate)</a:t>
            </a:r>
          </a:p>
          <a:p>
            <a:r>
              <a:rPr lang="en-US" sz="2000" dirty="0"/>
              <a:t>Does each version update of an implementation needs to go through separate testing</a:t>
            </a:r>
          </a:p>
          <a:p>
            <a:endParaRPr lang="en-US" dirty="0"/>
          </a:p>
        </p:txBody>
      </p:sp>
    </p:spTree>
    <p:extLst>
      <p:ext uri="{BB962C8B-B14F-4D97-AF65-F5344CB8AC3E}">
        <p14:creationId xmlns:p14="http://schemas.microsoft.com/office/powerpoint/2010/main" val="3216183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B854-73BD-3643-E1DF-5A0261271AB1}"/>
              </a:ext>
            </a:extLst>
          </p:cNvPr>
          <p:cNvSpPr>
            <a:spLocks noGrp="1"/>
          </p:cNvSpPr>
          <p:nvPr>
            <p:ph type="title"/>
          </p:nvPr>
        </p:nvSpPr>
        <p:spPr/>
        <p:txBody>
          <a:bodyPr/>
          <a:lstStyle/>
          <a:p>
            <a:r>
              <a:rPr lang="en-US" sz="3600" dirty="0"/>
              <a:t>What tools are necessary to achieve objectives?</a:t>
            </a:r>
            <a:endParaRPr lang="en-US" dirty="0"/>
          </a:p>
        </p:txBody>
      </p:sp>
      <p:sp>
        <p:nvSpPr>
          <p:cNvPr id="3" name="Content Placeholder 2">
            <a:extLst>
              <a:ext uri="{FF2B5EF4-FFF2-40B4-BE49-F238E27FC236}">
                <a16:creationId xmlns:a16="http://schemas.microsoft.com/office/drawing/2014/main" id="{122D0AE2-AA49-1DCB-EEFD-87BBCF39FE82}"/>
              </a:ext>
            </a:extLst>
          </p:cNvPr>
          <p:cNvSpPr>
            <a:spLocks noGrp="1"/>
          </p:cNvSpPr>
          <p:nvPr>
            <p:ph idx="1"/>
          </p:nvPr>
        </p:nvSpPr>
        <p:spPr/>
        <p:txBody>
          <a:bodyPr/>
          <a:lstStyle/>
          <a:p>
            <a:r>
              <a:rPr lang="en-US" dirty="0"/>
              <a:t>GitHub?</a:t>
            </a:r>
          </a:p>
          <a:p>
            <a:r>
              <a:rPr lang="en-US" dirty="0"/>
              <a:t>Compilers?</a:t>
            </a:r>
          </a:p>
          <a:p>
            <a:r>
              <a:rPr lang="en-US" dirty="0"/>
              <a:t>SNMPv3 Test Tools?</a:t>
            </a:r>
          </a:p>
          <a:p>
            <a:r>
              <a:rPr lang="en-US" dirty="0"/>
              <a:t>Traceability Tools?</a:t>
            </a:r>
          </a:p>
        </p:txBody>
      </p:sp>
    </p:spTree>
    <p:extLst>
      <p:ext uri="{BB962C8B-B14F-4D97-AF65-F5344CB8AC3E}">
        <p14:creationId xmlns:p14="http://schemas.microsoft.com/office/powerpoint/2010/main" val="253825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DE55-85FE-8D5A-FD1A-650E2B953970}"/>
              </a:ext>
            </a:extLst>
          </p:cNvPr>
          <p:cNvSpPr>
            <a:spLocks noGrp="1"/>
          </p:cNvSpPr>
          <p:nvPr>
            <p:ph type="title"/>
          </p:nvPr>
        </p:nvSpPr>
        <p:spPr/>
        <p:txBody>
          <a:bodyPr/>
          <a:lstStyle/>
          <a:p>
            <a:r>
              <a:rPr lang="en-US" dirty="0"/>
              <a:t>Preparations for an In-person meeting </a:t>
            </a:r>
          </a:p>
        </p:txBody>
      </p:sp>
      <p:sp>
        <p:nvSpPr>
          <p:cNvPr id="3" name="Content Placeholder 2">
            <a:extLst>
              <a:ext uri="{FF2B5EF4-FFF2-40B4-BE49-F238E27FC236}">
                <a16:creationId xmlns:a16="http://schemas.microsoft.com/office/drawing/2014/main" id="{742AC65D-0633-0F14-D0B4-3A02CECEA387}"/>
              </a:ext>
            </a:extLst>
          </p:cNvPr>
          <p:cNvSpPr>
            <a:spLocks noGrp="1"/>
          </p:cNvSpPr>
          <p:nvPr>
            <p:ph idx="1"/>
          </p:nvPr>
        </p:nvSpPr>
        <p:spPr/>
        <p:txBody>
          <a:bodyPr/>
          <a:lstStyle/>
          <a:p>
            <a:r>
              <a:rPr lang="en-US" dirty="0"/>
              <a:t>Main Agenda Items</a:t>
            </a:r>
          </a:p>
          <a:p>
            <a:pPr lvl="1"/>
            <a:r>
              <a:rPr lang="en-US" dirty="0"/>
              <a:t>Finishing Questions</a:t>
            </a:r>
          </a:p>
          <a:p>
            <a:pPr lvl="1"/>
            <a:r>
              <a:rPr lang="en-US" dirty="0"/>
              <a:t>Feedback from Prototype Environment</a:t>
            </a:r>
          </a:p>
          <a:p>
            <a:r>
              <a:rPr lang="en-US" dirty="0"/>
              <a:t>Who is likely to attend in person? (Show of hands)</a:t>
            </a:r>
          </a:p>
          <a:p>
            <a:r>
              <a:rPr lang="en-US" dirty="0"/>
              <a:t>Should we try to co-locate with another event?</a:t>
            </a:r>
          </a:p>
          <a:p>
            <a:pPr lvl="1"/>
            <a:r>
              <a:rPr lang="en-US" dirty="0"/>
              <a:t>Oct 21-25: ISO TC 204 Plenary, Cambridge, MA</a:t>
            </a:r>
          </a:p>
          <a:p>
            <a:pPr lvl="1"/>
            <a:r>
              <a:rPr lang="en-US" dirty="0"/>
              <a:t>Oct 28: </a:t>
            </a:r>
            <a:r>
              <a:rPr lang="en-US" dirty="0" err="1"/>
              <a:t>Plugfest</a:t>
            </a:r>
            <a:r>
              <a:rPr lang="en-US" dirty="0"/>
              <a:t>. San Diego, CA</a:t>
            </a:r>
          </a:p>
          <a:p>
            <a:pPr lvl="1"/>
            <a:r>
              <a:rPr lang="en-US" dirty="0"/>
              <a:t>Nov 13-15: Texas District ITE, Houston, TX</a:t>
            </a:r>
          </a:p>
          <a:p>
            <a:pPr lvl="1"/>
            <a:r>
              <a:rPr lang="en-US" dirty="0"/>
              <a:t>Dec 10-12: ISO TC 204 WG 19, Raleigh, NC (Tentative)</a:t>
            </a:r>
          </a:p>
          <a:p>
            <a:pPr lvl="1"/>
            <a:r>
              <a:rPr lang="en-US" dirty="0"/>
              <a:t>Jan 5-9: TRB, Washington, DC</a:t>
            </a:r>
          </a:p>
          <a:p>
            <a:pPr lvl="1"/>
            <a:r>
              <a:rPr lang="en-US" dirty="0"/>
              <a:t>Others?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236491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B5753-F245-405E-86B0-41A788461CEA}"/>
              </a:ext>
            </a:extLst>
          </p:cNvPr>
          <p:cNvSpPr>
            <a:spLocks noGrp="1"/>
          </p:cNvSpPr>
          <p:nvPr>
            <p:ph type="title"/>
          </p:nvPr>
        </p:nvSpPr>
        <p:spPr/>
        <p:txBody>
          <a:bodyPr/>
          <a:lstStyle/>
          <a:p>
            <a:r>
              <a:rPr lang="en-US" dirty="0"/>
              <a:t>Backup Materials</a:t>
            </a:r>
          </a:p>
        </p:txBody>
      </p:sp>
      <p:sp>
        <p:nvSpPr>
          <p:cNvPr id="5" name="Text Placeholder 4">
            <a:extLst>
              <a:ext uri="{FF2B5EF4-FFF2-40B4-BE49-F238E27FC236}">
                <a16:creationId xmlns:a16="http://schemas.microsoft.com/office/drawing/2014/main" id="{A0843495-4FD3-433E-0C2E-32788ED6E5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51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8A84-1824-653B-EDE9-4FF6AFC21BD4}"/>
              </a:ext>
            </a:extLst>
          </p:cNvPr>
          <p:cNvSpPr>
            <a:spLocks noGrp="1"/>
          </p:cNvSpPr>
          <p:nvPr>
            <p:ph type="title"/>
          </p:nvPr>
        </p:nvSpPr>
        <p:spPr>
          <a:xfrm>
            <a:off x="825909" y="808056"/>
            <a:ext cx="7786750" cy="835394"/>
          </a:xfrm>
        </p:spPr>
        <p:txBody>
          <a:bodyPr>
            <a:normAutofit/>
          </a:bodyPr>
          <a:lstStyle/>
          <a:p>
            <a:pPr>
              <a:lnSpc>
                <a:spcPct val="90000"/>
              </a:lnSpc>
            </a:pPr>
            <a:r>
              <a:rPr lang="en-US" sz="3300" dirty="0"/>
              <a:t>State of the Practice for NTCIP Testing</a:t>
            </a:r>
          </a:p>
        </p:txBody>
      </p:sp>
      <p:sp>
        <p:nvSpPr>
          <p:cNvPr id="3" name="Content Placeholder 2">
            <a:extLst>
              <a:ext uri="{FF2B5EF4-FFF2-40B4-BE49-F238E27FC236}">
                <a16:creationId xmlns:a16="http://schemas.microsoft.com/office/drawing/2014/main" id="{08C8B1DE-6AF8-9424-EC2A-388481085F0C}"/>
              </a:ext>
            </a:extLst>
          </p:cNvPr>
          <p:cNvSpPr>
            <a:spLocks noGrp="1"/>
          </p:cNvSpPr>
          <p:nvPr>
            <p:ph idx="1"/>
          </p:nvPr>
        </p:nvSpPr>
        <p:spPr>
          <a:xfrm>
            <a:off x="456189" y="2224350"/>
            <a:ext cx="3314404" cy="3637935"/>
          </a:xfrm>
        </p:spPr>
        <p:txBody>
          <a:bodyPr>
            <a:normAutofit/>
          </a:bodyPr>
          <a:lstStyle/>
          <a:p>
            <a:r>
              <a:rPr lang="en-US" dirty="0"/>
              <a:t>Test procedures are written to conform to NTCIP 8007</a:t>
            </a:r>
          </a:p>
          <a:p>
            <a:endParaRPr lang="en-US" dirty="0"/>
          </a:p>
          <a:p>
            <a:r>
              <a:rPr lang="en-US" dirty="0"/>
              <a:t>NTCIP 8007 is being updated to support SNMPv3</a:t>
            </a:r>
          </a:p>
          <a:p>
            <a:endParaRPr lang="en-US" dirty="0"/>
          </a:p>
          <a:p>
            <a:r>
              <a:rPr lang="en-US" dirty="0"/>
              <a:t>We could redefine the format completely</a:t>
            </a:r>
          </a:p>
          <a:p>
            <a:pPr lvl="1"/>
            <a:endParaRPr lang="en-US" dirty="0"/>
          </a:p>
        </p:txBody>
      </p:sp>
      <p:pic>
        <p:nvPicPr>
          <p:cNvPr id="5" name="Picture 4" descr="A screenshot of a test procedure&#10;&#10;Description automatically generated">
            <a:extLst>
              <a:ext uri="{FF2B5EF4-FFF2-40B4-BE49-F238E27FC236}">
                <a16:creationId xmlns:a16="http://schemas.microsoft.com/office/drawing/2014/main" id="{2E90D054-0769-30A7-EBDF-A7FF0EC1988C}"/>
              </a:ext>
            </a:extLst>
          </p:cNvPr>
          <p:cNvPicPr>
            <a:picLocks noChangeAspect="1"/>
          </p:cNvPicPr>
          <p:nvPr/>
        </p:nvPicPr>
        <p:blipFill>
          <a:blip r:embed="rId3"/>
          <a:stretch>
            <a:fillRect/>
          </a:stretch>
        </p:blipFill>
        <p:spPr>
          <a:xfrm>
            <a:off x="3770593" y="1495532"/>
            <a:ext cx="8285484" cy="50955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96948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8A84-1824-653B-EDE9-4FF6AFC21BD4}"/>
              </a:ext>
            </a:extLst>
          </p:cNvPr>
          <p:cNvSpPr>
            <a:spLocks noGrp="1"/>
          </p:cNvSpPr>
          <p:nvPr>
            <p:ph type="title"/>
          </p:nvPr>
        </p:nvSpPr>
        <p:spPr/>
        <p:txBody>
          <a:bodyPr/>
          <a:lstStyle/>
          <a:p>
            <a:r>
              <a:rPr lang="en-US" dirty="0"/>
              <a:t>State of the Practice for NTCIP Testing</a:t>
            </a:r>
          </a:p>
        </p:txBody>
      </p:sp>
      <p:sp>
        <p:nvSpPr>
          <p:cNvPr id="3" name="Content Placeholder 2">
            <a:extLst>
              <a:ext uri="{FF2B5EF4-FFF2-40B4-BE49-F238E27FC236}">
                <a16:creationId xmlns:a16="http://schemas.microsoft.com/office/drawing/2014/main" id="{08C8B1DE-6AF8-9424-EC2A-388481085F0C}"/>
              </a:ext>
            </a:extLst>
          </p:cNvPr>
          <p:cNvSpPr>
            <a:spLocks noGrp="1"/>
          </p:cNvSpPr>
          <p:nvPr>
            <p:ph idx="1"/>
          </p:nvPr>
        </p:nvSpPr>
        <p:spPr>
          <a:xfrm>
            <a:off x="685801" y="2142067"/>
            <a:ext cx="10131425" cy="4373033"/>
          </a:xfrm>
        </p:spPr>
        <p:txBody>
          <a:bodyPr>
            <a:normAutofit/>
          </a:bodyPr>
          <a:lstStyle/>
          <a:p>
            <a:r>
              <a:rPr lang="en-US" dirty="0"/>
              <a:t>Test procedures are documented in Annex C of device-specific standards</a:t>
            </a:r>
          </a:p>
          <a:p>
            <a:pPr lvl="1"/>
            <a:r>
              <a:rPr lang="en-US" dirty="0"/>
              <a:t>Only included in 1203 (message signs) and 1204 (weather stations) currently</a:t>
            </a:r>
          </a:p>
          <a:p>
            <a:pPr lvl="2"/>
            <a:r>
              <a:rPr lang="en-US" dirty="0"/>
              <a:t>Based on NTCIP functional testing (i.e., testing to meet NTCIP functional requirements)</a:t>
            </a:r>
          </a:p>
          <a:p>
            <a:pPr lvl="1"/>
            <a:r>
              <a:rPr lang="en-US" dirty="0"/>
              <a:t>Being added to 1202 (traffic signals) </a:t>
            </a:r>
          </a:p>
          <a:p>
            <a:pPr lvl="2"/>
            <a:r>
              <a:rPr lang="en-US" dirty="0"/>
              <a:t>Focused on NTCIP dialog testing (i.e., testing against standard dialogs only)</a:t>
            </a:r>
          </a:p>
          <a:p>
            <a:r>
              <a:rPr lang="en-US" dirty="0"/>
              <a:t>Test procedures double the size of the standards</a:t>
            </a:r>
          </a:p>
          <a:p>
            <a:r>
              <a:rPr lang="en-US" dirty="0"/>
              <a:t>Tests for global objects are largely duplicated among these documents</a:t>
            </a:r>
          </a:p>
          <a:p>
            <a:r>
              <a:rPr lang="en-US" dirty="0"/>
              <a:t>For 1203 and 1204 many agencies require the manufacturer to show proof of testing</a:t>
            </a:r>
          </a:p>
          <a:p>
            <a:pPr lvl="1"/>
            <a:r>
              <a:rPr lang="en-US" dirty="0"/>
              <a:t>Many agencies seem to test against either their central software or a special testing program based on their central software and do not use official test procedures</a:t>
            </a:r>
          </a:p>
          <a:p>
            <a:pPr lvl="1"/>
            <a:r>
              <a:rPr lang="en-US" dirty="0"/>
              <a:t>There may be other agencies that require some proof of acceptance testing within perhaps the latest version of the NTCIP standards</a:t>
            </a:r>
          </a:p>
          <a:p>
            <a:pPr lvl="2"/>
            <a:r>
              <a:rPr lang="en-US" dirty="0"/>
              <a:t>Testing does not seem to be required for new software versions. Different models may be retested in some cases depending on agency</a:t>
            </a:r>
          </a:p>
          <a:p>
            <a:pPr lvl="1"/>
            <a:r>
              <a:rPr lang="en-US" dirty="0"/>
              <a:t>Most of the testing seems to be done by a small number of entities</a:t>
            </a:r>
          </a:p>
          <a:p>
            <a:endParaRPr lang="en-US" dirty="0"/>
          </a:p>
          <a:p>
            <a:endParaRPr lang="en-US" dirty="0"/>
          </a:p>
        </p:txBody>
      </p:sp>
    </p:spTree>
    <p:extLst>
      <p:ext uri="{BB962C8B-B14F-4D97-AF65-F5344CB8AC3E}">
        <p14:creationId xmlns:p14="http://schemas.microsoft.com/office/powerpoint/2010/main" val="170012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F3E4-D4AE-286B-25CB-00247892F01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F65C9CD-FC3D-6E24-23BE-BF3EFA2D439D}"/>
              </a:ext>
            </a:extLst>
          </p:cNvPr>
          <p:cNvSpPr>
            <a:spLocks noGrp="1"/>
          </p:cNvSpPr>
          <p:nvPr>
            <p:ph idx="1"/>
          </p:nvPr>
        </p:nvSpPr>
        <p:spPr/>
        <p:txBody>
          <a:bodyPr>
            <a:normAutofit fontScale="85000" lnSpcReduction="10000"/>
          </a:bodyPr>
          <a:lstStyle/>
          <a:p>
            <a:r>
              <a:rPr lang="en-US" dirty="0"/>
              <a:t>Documenting test procedures in the standard delays publication of updates</a:t>
            </a:r>
          </a:p>
          <a:p>
            <a:pPr lvl="1"/>
            <a:r>
              <a:rPr lang="en-US" dirty="0"/>
              <a:t>Twice as much text to develop, maintain, and review</a:t>
            </a:r>
          </a:p>
          <a:p>
            <a:pPr lvl="1"/>
            <a:r>
              <a:rPr lang="en-US" dirty="0"/>
              <a:t>Little indication that the test procedures are actually reviewed by industry</a:t>
            </a:r>
          </a:p>
          <a:p>
            <a:r>
              <a:rPr lang="en-US" dirty="0"/>
              <a:t>Written test procedures are a type of pseudo code and should be tested</a:t>
            </a:r>
          </a:p>
          <a:p>
            <a:pPr lvl="1"/>
            <a:r>
              <a:rPr lang="en-US" dirty="0"/>
              <a:t>"untested code is usually incorrect” </a:t>
            </a:r>
            <a:r>
              <a:rPr lang="en-US" baseline="30000" dirty="0"/>
              <a:t>1</a:t>
            </a:r>
            <a:endParaRPr lang="en-US" dirty="0"/>
          </a:p>
          <a:p>
            <a:pPr lvl="1"/>
            <a:r>
              <a:rPr lang="en-US" dirty="0"/>
              <a:t>Having errors in a normative Annex of the main standard creates potential conflicts with the body of the standard</a:t>
            </a:r>
          </a:p>
          <a:p>
            <a:r>
              <a:rPr lang="en-US" dirty="0"/>
              <a:t>The current test procedure format is not directly implementable</a:t>
            </a:r>
          </a:p>
          <a:p>
            <a:pPr lvl="1"/>
            <a:r>
              <a:rPr lang="en-US" dirty="0"/>
              <a:t>Each test agency expends considerable effort in translating into their own code and often requires interpretations to correct errors</a:t>
            </a:r>
          </a:p>
          <a:p>
            <a:pPr lvl="1"/>
            <a:r>
              <a:rPr lang="en-US" dirty="0"/>
              <a:t>Minor maintenance changes to the test procedures are easily overlooked (i.e., it is not directly transferable to code because it is not perfect)</a:t>
            </a:r>
          </a:p>
          <a:p>
            <a:pPr lvl="1"/>
            <a:r>
              <a:rPr lang="en-US" dirty="0"/>
              <a:t>There is no mechanism for implementers to report errors or for corrections to be continually captured to evolve the code</a:t>
            </a:r>
          </a:p>
          <a:p>
            <a:pPr lvl="1"/>
            <a:r>
              <a:rPr lang="en-US" dirty="0"/>
              <a:t>Any time a programmer touches code, </a:t>
            </a:r>
            <a:r>
              <a:rPr lang="en-US" dirty="0" err="1"/>
              <a:t>thre</a:t>
            </a:r>
            <a:r>
              <a:rPr lang="en-US" dirty="0"/>
              <a:t> is a high probability that something will break and regression testing is needed</a:t>
            </a:r>
          </a:p>
          <a:p>
            <a:r>
              <a:rPr lang="en-US" dirty="0"/>
              <a:t>Procedures for the ATC API were written in XML so that tools could use it; there are perhaps benefits of using a consistent approach</a:t>
            </a:r>
          </a:p>
        </p:txBody>
      </p:sp>
      <p:sp>
        <p:nvSpPr>
          <p:cNvPr id="4" name="TextBox 3">
            <a:extLst>
              <a:ext uri="{FF2B5EF4-FFF2-40B4-BE49-F238E27FC236}">
                <a16:creationId xmlns:a16="http://schemas.microsoft.com/office/drawing/2014/main" id="{9170040B-3EFD-8CB6-8FAE-8C927213B83C}"/>
              </a:ext>
            </a:extLst>
          </p:cNvPr>
          <p:cNvSpPr txBox="1"/>
          <p:nvPr/>
        </p:nvSpPr>
        <p:spPr>
          <a:xfrm>
            <a:off x="1191126" y="6160168"/>
            <a:ext cx="8948604" cy="307777"/>
          </a:xfrm>
          <a:prstGeom prst="rect">
            <a:avLst/>
          </a:prstGeom>
          <a:noFill/>
        </p:spPr>
        <p:txBody>
          <a:bodyPr wrap="none" rtlCol="0">
            <a:spAutoFit/>
          </a:bodyPr>
          <a:lstStyle/>
          <a:p>
            <a:r>
              <a:rPr lang="en-US" sz="1400" b="0" i="0" u="none" strike="noStrike" baseline="30000" dirty="0">
                <a:effectLst/>
              </a:rPr>
              <a:t>1 </a:t>
            </a:r>
            <a:r>
              <a:rPr lang="en-US" sz="1400" b="0" i="0" u="none" strike="noStrike" dirty="0" err="1">
                <a:effectLst/>
              </a:rPr>
              <a:t>Lamport</a:t>
            </a:r>
            <a:r>
              <a:rPr lang="en-US" sz="1400" b="0" i="0" u="none" strike="noStrike" dirty="0">
                <a:effectLst/>
              </a:rPr>
              <a:t>, Leslie (2 January 2009). </a:t>
            </a:r>
            <a:r>
              <a:rPr lang="en-US" sz="1400" b="0" i="0" u="none" strike="noStrike" dirty="0">
                <a:effectLst/>
                <a:hlinkClick r:id="rId2">
                  <a:extLst>
                    <a:ext uri="{A12FA001-AC4F-418D-AE19-62706E023703}">
                      <ahyp:hlinkClr xmlns:ahyp="http://schemas.microsoft.com/office/drawing/2018/hyperlinkcolor" val="tx"/>
                    </a:ext>
                  </a:extLst>
                </a:hlinkClick>
              </a:rPr>
              <a:t>"The PlusCal Algorithm Language"</a:t>
            </a:r>
            <a:r>
              <a:rPr lang="en-US" sz="1400" b="0" i="0" u="none" strike="noStrike" dirty="0">
                <a:effectLst/>
              </a:rPr>
              <a:t> (PDF). Microsoft Research. Retrieved 28 May 2024.</a:t>
            </a:r>
            <a:endParaRPr lang="en-US" sz="1400" dirty="0"/>
          </a:p>
        </p:txBody>
      </p:sp>
    </p:spTree>
    <p:extLst>
      <p:ext uri="{BB962C8B-B14F-4D97-AF65-F5344CB8AC3E}">
        <p14:creationId xmlns:p14="http://schemas.microsoft.com/office/powerpoint/2010/main" val="167437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D434-951B-243B-0941-197CE6EBDFB5}"/>
              </a:ext>
            </a:extLst>
          </p:cNvPr>
          <p:cNvSpPr>
            <a:spLocks noGrp="1"/>
          </p:cNvSpPr>
          <p:nvPr>
            <p:ph type="title"/>
          </p:nvPr>
        </p:nvSpPr>
        <p:spPr/>
        <p:txBody>
          <a:bodyPr/>
          <a:lstStyle/>
          <a:p>
            <a:r>
              <a:rPr lang="en-US" dirty="0"/>
              <a:t>Challenges – No consensus on Level of Testing</a:t>
            </a:r>
          </a:p>
        </p:txBody>
      </p:sp>
      <p:sp>
        <p:nvSpPr>
          <p:cNvPr id="3" name="Content Placeholder 2">
            <a:extLst>
              <a:ext uri="{FF2B5EF4-FFF2-40B4-BE49-F238E27FC236}">
                <a16:creationId xmlns:a16="http://schemas.microsoft.com/office/drawing/2014/main" id="{A3B2B9E4-7DD7-6E79-FCE7-63FFA899C48B}"/>
              </a:ext>
            </a:extLst>
          </p:cNvPr>
          <p:cNvSpPr>
            <a:spLocks noGrp="1"/>
          </p:cNvSpPr>
          <p:nvPr>
            <p:ph idx="1"/>
          </p:nvPr>
        </p:nvSpPr>
        <p:spPr>
          <a:xfrm>
            <a:off x="685801" y="1605516"/>
            <a:ext cx="10131425" cy="4944140"/>
          </a:xfrm>
        </p:spPr>
        <p:txBody>
          <a:bodyPr>
            <a:normAutofit fontScale="92500" lnSpcReduction="10000"/>
          </a:bodyPr>
          <a:lstStyle/>
          <a:p>
            <a:r>
              <a:rPr lang="en-US" dirty="0"/>
              <a:t>Extent of testing within procedures</a:t>
            </a:r>
          </a:p>
          <a:p>
            <a:pPr lvl="1"/>
            <a:r>
              <a:rPr lang="en-US" dirty="0"/>
              <a:t>Object-level: Does the device allow reading (writing) of each object for values within the range</a:t>
            </a:r>
          </a:p>
          <a:p>
            <a:pPr lvl="2"/>
            <a:r>
              <a:rPr lang="en-US" dirty="0"/>
              <a:t>Advantage: Can be completely automated based on the object SYNTAX and ACCESS</a:t>
            </a:r>
          </a:p>
          <a:p>
            <a:pPr lvl="2"/>
            <a:r>
              <a:rPr lang="en-US" dirty="0"/>
              <a:t>Challenge: Some objects have special semantics that inhibit this type of testing</a:t>
            </a:r>
          </a:p>
          <a:p>
            <a:pPr lvl="2"/>
            <a:r>
              <a:rPr lang="en-US" dirty="0"/>
              <a:t>Example: Can I set the yellow clearance interval to any value in its defined range?</a:t>
            </a:r>
          </a:p>
          <a:p>
            <a:pPr lvl="1"/>
            <a:r>
              <a:rPr lang="en-US" dirty="0"/>
              <a:t>Dialog-level: Does the device allow a management station to perform the standardized dialogs </a:t>
            </a:r>
          </a:p>
          <a:p>
            <a:pPr lvl="2"/>
            <a:r>
              <a:rPr lang="en-US" dirty="0"/>
              <a:t>Advantage: Somewhat automated, while addressing the complications due to semantics</a:t>
            </a:r>
          </a:p>
          <a:p>
            <a:pPr lvl="2"/>
            <a:r>
              <a:rPr lang="en-US" dirty="0"/>
              <a:t>Challenge: Does not verify that the operation/status of the device reflects the NTCIP information per NTCIP functional requirements and does not reveal many of the potential differences in manufacturer’s interpretations</a:t>
            </a:r>
          </a:p>
          <a:p>
            <a:pPr lvl="2"/>
            <a:r>
              <a:rPr lang="en-US" dirty="0"/>
              <a:t>Used for Anaheim testing</a:t>
            </a:r>
          </a:p>
          <a:p>
            <a:pPr lvl="2"/>
            <a:r>
              <a:rPr lang="en-US" dirty="0"/>
              <a:t>Example: Can I download a new timing plan?</a:t>
            </a:r>
          </a:p>
          <a:p>
            <a:pPr lvl="1"/>
            <a:r>
              <a:rPr lang="en-US" dirty="0"/>
              <a:t>Data Interaction level</a:t>
            </a:r>
          </a:p>
          <a:p>
            <a:pPr lvl="1"/>
            <a:r>
              <a:rPr lang="en-US" dirty="0"/>
              <a:t>NTCIP functional-level: Does the device conform to the functional requirements of the standard</a:t>
            </a:r>
          </a:p>
          <a:p>
            <a:pPr lvl="2"/>
            <a:r>
              <a:rPr lang="en-US" dirty="0"/>
              <a:t>Advantage: Provides verification of the stated requirements </a:t>
            </a:r>
          </a:p>
          <a:p>
            <a:pPr lvl="2"/>
            <a:r>
              <a:rPr lang="en-US" dirty="0"/>
              <a:t>Challenge: Much more labor intensive , more difficult to develop and create test scenarios, and still does not test for all complications (e.g., multiple stress conditions at once)</a:t>
            </a:r>
          </a:p>
          <a:p>
            <a:pPr lvl="2"/>
            <a:r>
              <a:rPr lang="en-US" dirty="0"/>
              <a:t>Example: Does the device properly implement a newly downloaded timing plan?</a:t>
            </a:r>
          </a:p>
          <a:p>
            <a:pPr lvl="1"/>
            <a:r>
              <a:rPr lang="en-US" dirty="0"/>
              <a:t>Full  NTCIP testing: Does the device conform to all real-world requirements and satisfy user needs</a:t>
            </a:r>
          </a:p>
          <a:p>
            <a:pPr lvl="2"/>
            <a:r>
              <a:rPr lang="en-US" dirty="0" err="1"/>
              <a:t>Advantge</a:t>
            </a:r>
            <a:r>
              <a:rPr lang="en-US" dirty="0"/>
              <a:t>: The gold standard</a:t>
            </a:r>
          </a:p>
          <a:p>
            <a:pPr lvl="2"/>
            <a:r>
              <a:rPr lang="en-US" dirty="0"/>
              <a:t>More labor intensive, more difficult to develop and create test scenarios</a:t>
            </a:r>
          </a:p>
          <a:p>
            <a:pPr lvl="2"/>
            <a:r>
              <a:rPr lang="en-US" dirty="0"/>
              <a:t>Example: Does the device properly recover when power is lost during the middle of a timing plan download</a:t>
            </a:r>
          </a:p>
        </p:txBody>
      </p:sp>
    </p:spTree>
    <p:extLst>
      <p:ext uri="{BB962C8B-B14F-4D97-AF65-F5344CB8AC3E}">
        <p14:creationId xmlns:p14="http://schemas.microsoft.com/office/powerpoint/2010/main" val="388996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D434-951B-243B-0941-197CE6EBDFB5}"/>
              </a:ext>
            </a:extLst>
          </p:cNvPr>
          <p:cNvSpPr>
            <a:spLocks noGrp="1"/>
          </p:cNvSpPr>
          <p:nvPr>
            <p:ph type="title"/>
          </p:nvPr>
        </p:nvSpPr>
        <p:spPr/>
        <p:txBody>
          <a:bodyPr/>
          <a:lstStyle/>
          <a:p>
            <a:r>
              <a:rPr lang="en-US" dirty="0"/>
              <a:t>Challenges – No consensus on Level of Testing</a:t>
            </a:r>
            <a:endParaRPr lang="en-US" b="1" cap="none" dirty="0"/>
          </a:p>
        </p:txBody>
      </p:sp>
      <p:sp>
        <p:nvSpPr>
          <p:cNvPr id="3" name="Content Placeholder 2">
            <a:extLst>
              <a:ext uri="{FF2B5EF4-FFF2-40B4-BE49-F238E27FC236}">
                <a16:creationId xmlns:a16="http://schemas.microsoft.com/office/drawing/2014/main" id="{A3B2B9E4-7DD7-6E79-FCE7-63FFA899C48B}"/>
              </a:ext>
            </a:extLst>
          </p:cNvPr>
          <p:cNvSpPr>
            <a:spLocks noGrp="1"/>
          </p:cNvSpPr>
          <p:nvPr>
            <p:ph idx="1"/>
          </p:nvPr>
        </p:nvSpPr>
        <p:spPr>
          <a:xfrm>
            <a:off x="685801" y="1961146"/>
            <a:ext cx="10131425" cy="4588509"/>
          </a:xfrm>
        </p:spPr>
        <p:txBody>
          <a:bodyPr>
            <a:normAutofit/>
          </a:bodyPr>
          <a:lstStyle/>
          <a:p>
            <a:r>
              <a:rPr lang="en-US" dirty="0"/>
              <a:t>Extent of testing among test cases</a:t>
            </a:r>
          </a:p>
          <a:p>
            <a:pPr lvl="1"/>
            <a:r>
              <a:rPr lang="en-US" dirty="0"/>
              <a:t>Everyone agrees on test procedures for positive testing</a:t>
            </a:r>
          </a:p>
          <a:p>
            <a:pPr lvl="2"/>
            <a:r>
              <a:rPr lang="en-US" dirty="0"/>
              <a:t>Verifies that the device responds properly to proper requests</a:t>
            </a:r>
          </a:p>
          <a:p>
            <a:pPr lvl="2"/>
            <a:r>
              <a:rPr lang="en-US" dirty="0"/>
              <a:t>Has a clearly defined scope</a:t>
            </a:r>
          </a:p>
          <a:p>
            <a:pPr lvl="1"/>
            <a:r>
              <a:rPr lang="en-US" dirty="0"/>
              <a:t>Little guidance on how much negative testing</a:t>
            </a:r>
          </a:p>
          <a:p>
            <a:pPr lvl="2"/>
            <a:r>
              <a:rPr lang="en-US" dirty="0"/>
              <a:t>Verifies that the device correctly rejects and recovers from improper requests</a:t>
            </a:r>
          </a:p>
          <a:p>
            <a:pPr lvl="2"/>
            <a:r>
              <a:rPr lang="en-US" dirty="0"/>
              <a:t>Has a very open-ended scope with no guidance or consensus on level of testing needed</a:t>
            </a:r>
          </a:p>
          <a:p>
            <a:endParaRPr lang="en-US" dirty="0"/>
          </a:p>
          <a:p>
            <a:r>
              <a:rPr lang="en-US" dirty="0"/>
              <a:t>Extent of testing implementations</a:t>
            </a:r>
          </a:p>
          <a:p>
            <a:pPr lvl="1"/>
            <a:r>
              <a:rPr lang="en-US" dirty="0"/>
              <a:t>Do agencies understand what another agency’ approval means</a:t>
            </a:r>
          </a:p>
          <a:p>
            <a:pPr lvl="1"/>
            <a:r>
              <a:rPr lang="en-US" dirty="0"/>
              <a:t>What should be required to receive 1609.2 security or other credentials</a:t>
            </a:r>
          </a:p>
          <a:p>
            <a:pPr lvl="2"/>
            <a:r>
              <a:rPr lang="en-US" dirty="0"/>
              <a:t>Testing of each unit</a:t>
            </a:r>
          </a:p>
          <a:p>
            <a:pPr lvl="2"/>
            <a:r>
              <a:rPr lang="en-US" dirty="0"/>
              <a:t>Testing of each software version</a:t>
            </a:r>
          </a:p>
          <a:p>
            <a:pPr lvl="2"/>
            <a:r>
              <a:rPr lang="en-US" dirty="0"/>
              <a:t>Testing of each model</a:t>
            </a:r>
          </a:p>
          <a:p>
            <a:pPr lvl="2"/>
            <a:r>
              <a:rPr lang="en-US" dirty="0"/>
              <a:t>Testing of each manufacturer</a:t>
            </a:r>
          </a:p>
          <a:p>
            <a:pPr lvl="2"/>
            <a:r>
              <a:rPr lang="en-US" dirty="0"/>
              <a:t>Etc.</a:t>
            </a:r>
          </a:p>
        </p:txBody>
      </p:sp>
    </p:spTree>
    <p:extLst>
      <p:ext uri="{BB962C8B-B14F-4D97-AF65-F5344CB8AC3E}">
        <p14:creationId xmlns:p14="http://schemas.microsoft.com/office/powerpoint/2010/main" val="426000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EAB4-7383-B795-922C-68A7362AC2F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EF24A48-E276-E570-6B48-74FCF1D42524}"/>
              </a:ext>
            </a:extLst>
          </p:cNvPr>
          <p:cNvSpPr>
            <a:spLocks noGrp="1"/>
          </p:cNvSpPr>
          <p:nvPr>
            <p:ph idx="1"/>
          </p:nvPr>
        </p:nvSpPr>
        <p:spPr/>
        <p:txBody>
          <a:bodyPr/>
          <a:lstStyle/>
          <a:p>
            <a:r>
              <a:rPr lang="en-US" dirty="0"/>
              <a:t>Developing test procedures is labor intensive</a:t>
            </a:r>
          </a:p>
          <a:p>
            <a:r>
              <a:rPr lang="en-US" dirty="0"/>
              <a:t>Performing test procedures is labor intensive</a:t>
            </a:r>
          </a:p>
          <a:p>
            <a:r>
              <a:rPr lang="en-US" dirty="0"/>
              <a:t>Level of effort tends to be exponential to the type of testing (in layman’s terms), for example:</a:t>
            </a:r>
          </a:p>
          <a:p>
            <a:pPr lvl="1"/>
            <a:r>
              <a:rPr lang="en-US" dirty="0"/>
              <a:t>Object-level = 1 hour</a:t>
            </a:r>
          </a:p>
          <a:p>
            <a:pPr lvl="1"/>
            <a:r>
              <a:rPr lang="en-US" dirty="0"/>
              <a:t>Dialog-level = 1 day</a:t>
            </a:r>
          </a:p>
          <a:p>
            <a:pPr lvl="1"/>
            <a:r>
              <a:rPr lang="en-US" dirty="0"/>
              <a:t>NTCIP functional-level = 2 weeks</a:t>
            </a:r>
          </a:p>
          <a:p>
            <a:pPr lvl="1"/>
            <a:r>
              <a:rPr lang="en-US" dirty="0"/>
              <a:t>Full = months or years</a:t>
            </a:r>
          </a:p>
          <a:p>
            <a:pPr lvl="1"/>
            <a:r>
              <a:rPr lang="en-US" dirty="0"/>
              <a:t>Factors likely increase with device interface complexity</a:t>
            </a:r>
          </a:p>
          <a:p>
            <a:r>
              <a:rPr lang="en-US" dirty="0"/>
              <a:t>Level of effort can potentially be offset by automation</a:t>
            </a:r>
          </a:p>
          <a:p>
            <a:pPr lvl="1"/>
            <a:r>
              <a:rPr lang="en-US" dirty="0"/>
              <a:t>Automating different aspects entails its own development costs</a:t>
            </a:r>
          </a:p>
          <a:p>
            <a:endParaRPr lang="en-US" dirty="0"/>
          </a:p>
        </p:txBody>
      </p:sp>
    </p:spTree>
    <p:extLst>
      <p:ext uri="{BB962C8B-B14F-4D97-AF65-F5344CB8AC3E}">
        <p14:creationId xmlns:p14="http://schemas.microsoft.com/office/powerpoint/2010/main" val="306155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D679-7845-5F65-5B53-51FD7A03DD8A}"/>
              </a:ext>
            </a:extLst>
          </p:cNvPr>
          <p:cNvSpPr>
            <a:spLocks noGrp="1"/>
          </p:cNvSpPr>
          <p:nvPr>
            <p:ph type="title"/>
          </p:nvPr>
        </p:nvSpPr>
        <p:spPr/>
        <p:txBody>
          <a:bodyPr/>
          <a:lstStyle/>
          <a:p>
            <a:r>
              <a:rPr lang="en-US" dirty="0"/>
              <a:t>Anti-Trust Guidance</a:t>
            </a:r>
          </a:p>
        </p:txBody>
      </p:sp>
      <p:sp>
        <p:nvSpPr>
          <p:cNvPr id="3" name="Content Placeholder 2">
            <a:extLst>
              <a:ext uri="{FF2B5EF4-FFF2-40B4-BE49-F238E27FC236}">
                <a16:creationId xmlns:a16="http://schemas.microsoft.com/office/drawing/2014/main" id="{678982AB-DA79-A3EC-1465-C3562D873311}"/>
              </a:ext>
            </a:extLst>
          </p:cNvPr>
          <p:cNvSpPr>
            <a:spLocks noGrp="1"/>
          </p:cNvSpPr>
          <p:nvPr>
            <p:ph idx="1"/>
          </p:nvPr>
        </p:nvSpPr>
        <p:spPr>
          <a:xfrm>
            <a:off x="685801" y="2142067"/>
            <a:ext cx="10131425" cy="4106333"/>
          </a:xfrm>
        </p:spPr>
        <p:txBody>
          <a:bodyPr>
            <a:normAutofit fontScale="92500" lnSpcReduction="20000"/>
          </a:bodyPr>
          <a:lstStyle/>
          <a:p>
            <a:pPr>
              <a:buFont typeface="Arial" panose="020B0604020202020204" pitchFamily="34" charset="0"/>
              <a:buChar char="•"/>
            </a:pPr>
            <a:r>
              <a:rPr lang="en-US" sz="1900" dirty="0">
                <a:effectLst/>
                <a:latin typeface="ArialMT"/>
              </a:rPr>
              <a:t>The Institute of Transportation Engineers is committed to compliance with antitrust laws and all meetings will be conducted in strict compliance with these antitrust guidelines. Further if an item comes up for which you have conflict of interest, please declare that you have a conflict of interest on the matter and recuse yourself from action on that item. </a:t>
            </a:r>
            <a:endParaRPr lang="en-US" dirty="0">
              <a:effectLst/>
            </a:endParaRPr>
          </a:p>
          <a:p>
            <a:pPr>
              <a:buFont typeface="Arial" panose="020B0604020202020204" pitchFamily="34" charset="0"/>
              <a:buChar char="•"/>
            </a:pPr>
            <a:r>
              <a:rPr lang="en-US" sz="1900" dirty="0">
                <a:effectLst/>
                <a:latin typeface="ArialMT"/>
              </a:rPr>
              <a:t>The following discussions and/or exchanges of information by or among competitors concerning are prohibited: </a:t>
            </a:r>
            <a:endParaRPr lang="en-US" dirty="0">
              <a:effectLst/>
            </a:endParaRPr>
          </a:p>
          <a:p>
            <a:pPr marL="742950" lvl="1" indent="-285750">
              <a:buFont typeface="Arial" panose="020B0604020202020204" pitchFamily="34" charset="0"/>
              <a:buChar char="•"/>
            </a:pPr>
            <a:r>
              <a:rPr lang="en-US" sz="1500" dirty="0">
                <a:effectLst/>
                <a:latin typeface="ArialMT"/>
              </a:rPr>
              <a:t>Prices, price changes, price quotations, pricing policies, discounts, payment terms, credit, allowances or terms or conditions of sale; </a:t>
            </a:r>
            <a:endParaRPr lang="en-US" sz="2000" dirty="0">
              <a:effectLst/>
              <a:latin typeface="ArialMT"/>
            </a:endParaRPr>
          </a:p>
          <a:p>
            <a:pPr marL="742950" lvl="1" indent="-285750">
              <a:buFont typeface="Arial" panose="020B0604020202020204" pitchFamily="34" charset="0"/>
              <a:buChar char="•"/>
            </a:pPr>
            <a:r>
              <a:rPr lang="en-US" sz="1500" dirty="0">
                <a:effectLst/>
                <a:latin typeface="ArialMT"/>
              </a:rPr>
              <a:t>Profits, profit margins or cost data; </a:t>
            </a:r>
            <a:endParaRPr lang="en-US" sz="2000" dirty="0">
              <a:effectLst/>
              <a:latin typeface="ArialMT"/>
            </a:endParaRPr>
          </a:p>
          <a:p>
            <a:pPr marL="742950" lvl="1" indent="-285750">
              <a:buFont typeface="Arial" panose="020B0604020202020204" pitchFamily="34" charset="0"/>
              <a:buChar char="•"/>
            </a:pPr>
            <a:r>
              <a:rPr lang="en-US" sz="1500" dirty="0">
                <a:effectLst/>
                <a:latin typeface="ArialMT"/>
              </a:rPr>
              <a:t>Market shares, sales territories or markets; </a:t>
            </a:r>
            <a:endParaRPr lang="en-US" sz="2000" dirty="0">
              <a:effectLst/>
              <a:latin typeface="ArialMT"/>
            </a:endParaRPr>
          </a:p>
          <a:p>
            <a:pPr marL="742950" lvl="1" indent="-285750">
              <a:buFont typeface="Arial" panose="020B0604020202020204" pitchFamily="34" charset="0"/>
              <a:buChar char="•"/>
            </a:pPr>
            <a:r>
              <a:rPr lang="en-US" sz="1500" dirty="0">
                <a:effectLst/>
                <a:latin typeface="ArialMT"/>
              </a:rPr>
              <a:t>The allocation of customer territories; </a:t>
            </a:r>
            <a:endParaRPr lang="en-US" sz="2000" dirty="0">
              <a:effectLst/>
              <a:latin typeface="ArialMT"/>
            </a:endParaRPr>
          </a:p>
          <a:p>
            <a:pPr marL="742950" lvl="1" indent="-285750">
              <a:buFont typeface="Arial" panose="020B0604020202020204" pitchFamily="34" charset="0"/>
              <a:buChar char="•"/>
            </a:pPr>
            <a:r>
              <a:rPr lang="en-US" sz="1500" dirty="0">
                <a:effectLst/>
                <a:latin typeface="ArialMT"/>
              </a:rPr>
              <a:t>Selection, rejection or termination of customers or suppliers; </a:t>
            </a:r>
            <a:endParaRPr lang="en-US" sz="2000" dirty="0">
              <a:effectLst/>
              <a:latin typeface="ArialMT"/>
            </a:endParaRPr>
          </a:p>
          <a:p>
            <a:pPr marL="742950" lvl="1" indent="-285750">
              <a:buFont typeface="Arial" panose="020B0604020202020204" pitchFamily="34" charset="0"/>
              <a:buChar char="•"/>
            </a:pPr>
            <a:r>
              <a:rPr lang="en-US" sz="1500" dirty="0">
                <a:effectLst/>
                <a:latin typeface="ArialMT"/>
              </a:rPr>
              <a:t>Restricting the territory or markets in which a company may sell services or products; </a:t>
            </a:r>
            <a:endParaRPr lang="en-US" sz="2000" dirty="0">
              <a:effectLst/>
              <a:latin typeface="ArialMT"/>
            </a:endParaRPr>
          </a:p>
          <a:p>
            <a:pPr marL="742950" lvl="1" indent="-285750">
              <a:buFont typeface="Arial" panose="020B0604020202020204" pitchFamily="34" charset="0"/>
              <a:buChar char="•"/>
            </a:pPr>
            <a:r>
              <a:rPr lang="en-US" sz="1500" dirty="0">
                <a:effectLst/>
                <a:latin typeface="ArialMT"/>
              </a:rPr>
              <a:t>Restricting the customers to whom a company may sell; </a:t>
            </a:r>
            <a:endParaRPr lang="en-US" sz="2000" dirty="0">
              <a:effectLst/>
              <a:latin typeface="ArialMT"/>
            </a:endParaRPr>
          </a:p>
          <a:p>
            <a:pPr marL="742950" lvl="1" indent="-285750">
              <a:buFont typeface="Arial" panose="020B0604020202020204" pitchFamily="34" charset="0"/>
              <a:buChar char="•"/>
            </a:pPr>
            <a:r>
              <a:rPr lang="en-US" sz="1500" dirty="0">
                <a:effectLst/>
                <a:latin typeface="ArialMT"/>
              </a:rPr>
              <a:t>Unreasonable restrictions on the development or use of technologies; or </a:t>
            </a:r>
            <a:endParaRPr lang="en-US" sz="2000" dirty="0">
              <a:effectLst/>
              <a:latin typeface="ArialMT"/>
            </a:endParaRPr>
          </a:p>
          <a:p>
            <a:pPr marL="742950" lvl="1" indent="-285750">
              <a:buFont typeface="Arial" panose="020B0604020202020204" pitchFamily="34" charset="0"/>
              <a:buChar char="•"/>
            </a:pPr>
            <a:r>
              <a:rPr lang="en-US" sz="1500" dirty="0">
                <a:effectLst/>
                <a:latin typeface="ArialMT"/>
              </a:rPr>
              <a:t>Any matter which is inconsistent with the proposition that each company must exercise its independent business judgement in pricing its service or products, dealing with its customers and suppliers and choosing the markets in which it will compete.</a:t>
            </a:r>
            <a:endParaRPr lang="en-US" sz="2000" dirty="0">
              <a:effectLst/>
              <a:latin typeface="ArialMT"/>
            </a:endParaRPr>
          </a:p>
          <a:p>
            <a:pPr marL="0" indent="0">
              <a:buNone/>
            </a:pPr>
            <a:endParaRPr lang="en-US" dirty="0"/>
          </a:p>
        </p:txBody>
      </p:sp>
    </p:spTree>
    <p:extLst>
      <p:ext uri="{BB962C8B-B14F-4D97-AF65-F5344CB8AC3E}">
        <p14:creationId xmlns:p14="http://schemas.microsoft.com/office/powerpoint/2010/main" val="696009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2B59-8B94-2C44-D273-A894C896D4B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7F00C29-A879-0FC3-4E80-101402F52B80}"/>
              </a:ext>
            </a:extLst>
          </p:cNvPr>
          <p:cNvSpPr>
            <a:spLocks noGrp="1"/>
          </p:cNvSpPr>
          <p:nvPr>
            <p:ph idx="1"/>
          </p:nvPr>
        </p:nvSpPr>
        <p:spPr/>
        <p:txBody>
          <a:bodyPr>
            <a:normAutofit fontScale="92500" lnSpcReduction="20000"/>
          </a:bodyPr>
          <a:lstStyle/>
          <a:p>
            <a:r>
              <a:rPr lang="en-US" dirty="0"/>
              <a:t>Different testing agencies use different test software</a:t>
            </a:r>
          </a:p>
          <a:p>
            <a:pPr lvl="1"/>
            <a:r>
              <a:rPr lang="en-US" dirty="0"/>
              <a:t>Each tool uses a different scripting language</a:t>
            </a:r>
          </a:p>
          <a:p>
            <a:r>
              <a:rPr lang="en-US" dirty="0"/>
              <a:t>Migrating to SNMPv3 will require updating all test procedures</a:t>
            </a:r>
          </a:p>
          <a:p>
            <a:pPr lvl="1"/>
            <a:r>
              <a:rPr lang="en-US" dirty="0"/>
              <a:t>Some revisions are simple but on whole, a large percentage of the objects have been revised</a:t>
            </a:r>
          </a:p>
          <a:p>
            <a:r>
              <a:rPr lang="en-US" dirty="0"/>
              <a:t>Need to consider appropriate test procedures for security</a:t>
            </a:r>
          </a:p>
          <a:p>
            <a:pPr lvl="1"/>
            <a:r>
              <a:rPr lang="en-US" dirty="0"/>
              <a:t>e.g., testing the requirements of ISO 15784-2, such as ensuring that the firewall works</a:t>
            </a:r>
          </a:p>
          <a:p>
            <a:r>
              <a:rPr lang="en-US" dirty="0"/>
              <a:t>Version control of test procedures, especially when a device supports multiple standards that are updated at different frequencies</a:t>
            </a:r>
          </a:p>
          <a:p>
            <a:pPr lvl="1"/>
            <a:endParaRPr lang="en-US" dirty="0"/>
          </a:p>
          <a:p>
            <a:pPr lvl="1"/>
            <a:endParaRPr lang="en-US" dirty="0"/>
          </a:p>
          <a:p>
            <a:pPr marL="0" indent="0">
              <a:buNone/>
            </a:pPr>
            <a:r>
              <a:rPr lang="en-US" sz="3600" cap="all" dirty="0">
                <a:latin typeface="+mj-lt"/>
              </a:rPr>
              <a:t>Opportunity</a:t>
            </a:r>
          </a:p>
          <a:p>
            <a:endParaRPr lang="en-US" dirty="0"/>
          </a:p>
          <a:p>
            <a:r>
              <a:rPr lang="en-US" dirty="0"/>
              <a:t>AI tools should be able to translate between scripting languages fairly easily</a:t>
            </a:r>
          </a:p>
          <a:p>
            <a:endParaRPr lang="en-US" dirty="0"/>
          </a:p>
        </p:txBody>
      </p:sp>
    </p:spTree>
    <p:extLst>
      <p:ext uri="{BB962C8B-B14F-4D97-AF65-F5344CB8AC3E}">
        <p14:creationId xmlns:p14="http://schemas.microsoft.com/office/powerpoint/2010/main" val="3092394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4C78-3B9C-10AB-529E-E34619706A99}"/>
              </a:ext>
            </a:extLst>
          </p:cNvPr>
          <p:cNvSpPr>
            <a:spLocks noGrp="1"/>
          </p:cNvSpPr>
          <p:nvPr>
            <p:ph type="title"/>
          </p:nvPr>
        </p:nvSpPr>
        <p:spPr/>
        <p:txBody>
          <a:bodyPr/>
          <a:lstStyle/>
          <a:p>
            <a:r>
              <a:rPr lang="en-US" dirty="0"/>
              <a:t>Key Questions For Our Workshop</a:t>
            </a:r>
            <a:br>
              <a:rPr lang="en-US" dirty="0"/>
            </a:br>
            <a:r>
              <a:rPr lang="en-US" sz="1600" dirty="0"/>
              <a:t>Feel Free to Propose Additional Issues in the Chat Window</a:t>
            </a:r>
            <a:endParaRPr lang="en-US" dirty="0"/>
          </a:p>
        </p:txBody>
      </p:sp>
      <p:sp>
        <p:nvSpPr>
          <p:cNvPr id="3" name="Content Placeholder 2">
            <a:extLst>
              <a:ext uri="{FF2B5EF4-FFF2-40B4-BE49-F238E27FC236}">
                <a16:creationId xmlns:a16="http://schemas.microsoft.com/office/drawing/2014/main" id="{1BE3332F-08F5-44C6-03F1-98FCD420C4E3}"/>
              </a:ext>
            </a:extLst>
          </p:cNvPr>
          <p:cNvSpPr>
            <a:spLocks noGrp="1"/>
          </p:cNvSpPr>
          <p:nvPr>
            <p:ph idx="1"/>
          </p:nvPr>
        </p:nvSpPr>
        <p:spPr/>
        <p:txBody>
          <a:bodyPr/>
          <a:lstStyle/>
          <a:p>
            <a:pPr marL="342900" indent="-342900">
              <a:buFont typeface="+mj-lt"/>
              <a:buAutoNum type="arabicPeriod"/>
            </a:pPr>
            <a:r>
              <a:rPr lang="en-US" dirty="0"/>
              <a:t>Where should NTCIP test procedures be documented?</a:t>
            </a:r>
          </a:p>
          <a:p>
            <a:pPr marL="342900" indent="-342900">
              <a:buFont typeface="+mj-lt"/>
              <a:buAutoNum type="arabicPeriod"/>
            </a:pPr>
            <a:r>
              <a:rPr lang="en-US" dirty="0"/>
              <a:t>Where should ISO 26048-1 test procedures be documented?</a:t>
            </a:r>
          </a:p>
          <a:p>
            <a:pPr marL="342900" indent="-342900">
              <a:buFont typeface="+mj-lt"/>
              <a:buAutoNum type="arabicPeriod"/>
            </a:pPr>
            <a:r>
              <a:rPr lang="en-US" dirty="0"/>
              <a:t>How should test procedures be maintained?</a:t>
            </a:r>
          </a:p>
          <a:p>
            <a:pPr marL="342900" indent="-342900">
              <a:buFont typeface="+mj-lt"/>
              <a:buAutoNum type="arabicPeriod"/>
            </a:pPr>
            <a:r>
              <a:rPr lang="en-US" dirty="0"/>
              <a:t>What format/language should be used to document procedures?</a:t>
            </a:r>
          </a:p>
          <a:p>
            <a:pPr marL="342900" indent="-342900">
              <a:buFont typeface="+mj-lt"/>
              <a:buAutoNum type="arabicPeriod"/>
            </a:pPr>
            <a:r>
              <a:rPr lang="en-US" dirty="0"/>
              <a:t>How detailed should test procedures be? </a:t>
            </a:r>
          </a:p>
          <a:p>
            <a:pPr lvl="1"/>
            <a:r>
              <a:rPr lang="en-US" dirty="0"/>
              <a:t>Dialog vs functional </a:t>
            </a:r>
          </a:p>
          <a:p>
            <a:pPr lvl="1"/>
            <a:r>
              <a:rPr lang="en-US" dirty="0"/>
              <a:t>Extent of negative testing</a:t>
            </a:r>
          </a:p>
          <a:p>
            <a:pPr lvl="1"/>
            <a:r>
              <a:rPr lang="en-US" dirty="0"/>
              <a:t>Level of testing needed (e.g., for acceptance or for security certificate)</a:t>
            </a:r>
          </a:p>
          <a:p>
            <a:pPr marL="342900" indent="-342900">
              <a:buFont typeface="+mj-lt"/>
              <a:buAutoNum type="arabicPeriod"/>
            </a:pPr>
            <a:r>
              <a:rPr lang="en-US" dirty="0"/>
              <a:t>What tools are necessary to achieve objectives?</a:t>
            </a:r>
          </a:p>
          <a:p>
            <a:pPr marL="342900" indent="-342900">
              <a:buFont typeface="+mj-lt"/>
              <a:buAutoNum type="arabicPeriod"/>
            </a:pPr>
            <a:r>
              <a:rPr lang="en-US" dirty="0"/>
              <a:t>Does each version update of an implementation needs to go through separate testing</a:t>
            </a:r>
          </a:p>
          <a:p>
            <a:pPr marL="342900" indent="-342900">
              <a:buFont typeface="+mj-lt"/>
              <a:buAutoNum type="arabicPeriod"/>
            </a:pPr>
            <a:endParaRPr lang="en-US" dirty="0"/>
          </a:p>
        </p:txBody>
      </p:sp>
    </p:spTree>
    <p:extLst>
      <p:ext uri="{BB962C8B-B14F-4D97-AF65-F5344CB8AC3E}">
        <p14:creationId xmlns:p14="http://schemas.microsoft.com/office/powerpoint/2010/main" val="419851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29DD-FAA5-E1BD-B7A8-B1A6BF8373BD}"/>
              </a:ext>
            </a:extLst>
          </p:cNvPr>
          <p:cNvSpPr>
            <a:spLocks noGrp="1"/>
          </p:cNvSpPr>
          <p:nvPr>
            <p:ph type="title"/>
          </p:nvPr>
        </p:nvSpPr>
        <p:spPr/>
        <p:txBody>
          <a:bodyPr/>
          <a:lstStyle/>
          <a:p>
            <a:r>
              <a:rPr lang="en-US" dirty="0"/>
              <a:t>Where to Document NTCIP Test Procedures?</a:t>
            </a:r>
          </a:p>
        </p:txBody>
      </p:sp>
      <p:sp>
        <p:nvSpPr>
          <p:cNvPr id="3" name="Content Placeholder 2">
            <a:extLst>
              <a:ext uri="{FF2B5EF4-FFF2-40B4-BE49-F238E27FC236}">
                <a16:creationId xmlns:a16="http://schemas.microsoft.com/office/drawing/2014/main" id="{A4AD1773-19B7-BE94-C7FB-9FBB7F11FCDE}"/>
              </a:ext>
            </a:extLst>
          </p:cNvPr>
          <p:cNvSpPr>
            <a:spLocks noGrp="1"/>
          </p:cNvSpPr>
          <p:nvPr>
            <p:ph idx="1"/>
          </p:nvPr>
        </p:nvSpPr>
        <p:spPr>
          <a:xfrm>
            <a:off x="685801" y="2142066"/>
            <a:ext cx="10131425" cy="4106333"/>
          </a:xfrm>
        </p:spPr>
        <p:txBody>
          <a:bodyPr>
            <a:normAutofit fontScale="92500" lnSpcReduction="10000"/>
          </a:bodyPr>
          <a:lstStyle/>
          <a:p>
            <a:r>
              <a:rPr lang="en-US" dirty="0"/>
              <a:t>Keep all documentation in Annex C as done currently</a:t>
            </a:r>
          </a:p>
          <a:p>
            <a:r>
              <a:rPr lang="en-US" dirty="0"/>
              <a:t>Keep introduction, Req-TC traceability table, and test cases in Annex C but reference external source for procedures</a:t>
            </a:r>
          </a:p>
          <a:p>
            <a:r>
              <a:rPr lang="en-US" dirty="0"/>
              <a:t>Keep introduction and Req-TC traceability table in Annex C but reference external source for test cases and procedures</a:t>
            </a:r>
          </a:p>
          <a:p>
            <a:r>
              <a:rPr lang="en-US" dirty="0"/>
              <a:t>Keep introduction in Annex C but reference external source for everything else</a:t>
            </a:r>
          </a:p>
          <a:p>
            <a:r>
              <a:rPr lang="en-US" dirty="0">
                <a:solidFill>
                  <a:schemeClr val="accent4">
                    <a:lumMod val="60000"/>
                    <a:lumOff val="40000"/>
                  </a:schemeClr>
                </a:solidFill>
              </a:rPr>
              <a:t>Replace Annex C with a simple reference for all test documentation (test specification should be version controlled such that redline versions of changes can be obtained)</a:t>
            </a:r>
          </a:p>
          <a:p>
            <a:r>
              <a:rPr lang="en-US" strike="sngStrike" dirty="0"/>
              <a:t>No need for industry-wide test procedures</a:t>
            </a:r>
          </a:p>
          <a:p>
            <a:endParaRPr lang="en-US" dirty="0"/>
          </a:p>
          <a:p>
            <a:pPr marL="0" indent="0">
              <a:buNone/>
            </a:pPr>
            <a:r>
              <a:rPr lang="en-US" dirty="0"/>
              <a:t>NOTE: The introduction currently defines:</a:t>
            </a:r>
          </a:p>
          <a:p>
            <a:pPr lvl="1"/>
            <a:r>
              <a:rPr lang="en-US" dirty="0"/>
              <a:t>The scope of test procedures</a:t>
            </a:r>
          </a:p>
          <a:p>
            <a:pPr lvl="1"/>
            <a:r>
              <a:rPr lang="en-US" dirty="0"/>
              <a:t>The format used for test procedures</a:t>
            </a:r>
          </a:p>
          <a:p>
            <a:pPr lvl="1"/>
            <a:r>
              <a:rPr lang="en-US" dirty="0"/>
              <a:t>Rules for executing test procedures, and</a:t>
            </a:r>
          </a:p>
          <a:p>
            <a:pPr lvl="1"/>
            <a:r>
              <a:rPr lang="en-US" dirty="0"/>
              <a:t>The test environment</a:t>
            </a:r>
          </a:p>
          <a:p>
            <a:endParaRPr lang="en-US" dirty="0"/>
          </a:p>
        </p:txBody>
      </p:sp>
    </p:spTree>
    <p:extLst>
      <p:ext uri="{BB962C8B-B14F-4D97-AF65-F5344CB8AC3E}">
        <p14:creationId xmlns:p14="http://schemas.microsoft.com/office/powerpoint/2010/main" val="1952021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29DD-FAA5-E1BD-B7A8-B1A6BF8373BD}"/>
              </a:ext>
            </a:extLst>
          </p:cNvPr>
          <p:cNvSpPr>
            <a:spLocks noGrp="1"/>
          </p:cNvSpPr>
          <p:nvPr>
            <p:ph type="title"/>
          </p:nvPr>
        </p:nvSpPr>
        <p:spPr/>
        <p:txBody>
          <a:bodyPr/>
          <a:lstStyle/>
          <a:p>
            <a:r>
              <a:rPr lang="en-US" dirty="0"/>
              <a:t>Where to Document NTCIP Test Procedures?</a:t>
            </a:r>
            <a:br>
              <a:rPr lang="en-US" dirty="0"/>
            </a:br>
            <a:r>
              <a:rPr lang="en-US" sz="1800" dirty="0"/>
              <a:t>If we remove </a:t>
            </a:r>
            <a:r>
              <a:rPr lang="en-US" sz="1800" dirty="0" err="1"/>
              <a:t>conent</a:t>
            </a:r>
            <a:r>
              <a:rPr lang="en-US" sz="1800" dirty="0"/>
              <a:t> from Annex C</a:t>
            </a:r>
            <a:endParaRPr lang="en-US" dirty="0"/>
          </a:p>
        </p:txBody>
      </p:sp>
      <p:sp>
        <p:nvSpPr>
          <p:cNvPr id="3" name="Content Placeholder 2">
            <a:extLst>
              <a:ext uri="{FF2B5EF4-FFF2-40B4-BE49-F238E27FC236}">
                <a16:creationId xmlns:a16="http://schemas.microsoft.com/office/drawing/2014/main" id="{A4AD1773-19B7-BE94-C7FB-9FBB7F11FCDE}"/>
              </a:ext>
            </a:extLst>
          </p:cNvPr>
          <p:cNvSpPr>
            <a:spLocks noGrp="1"/>
          </p:cNvSpPr>
          <p:nvPr>
            <p:ph idx="1"/>
          </p:nvPr>
        </p:nvSpPr>
        <p:spPr>
          <a:xfrm>
            <a:off x="685801" y="2142066"/>
            <a:ext cx="10131425" cy="4106333"/>
          </a:xfrm>
        </p:spPr>
        <p:txBody>
          <a:bodyPr>
            <a:normAutofit fontScale="85000" lnSpcReduction="20000"/>
          </a:bodyPr>
          <a:lstStyle/>
          <a:p>
            <a:r>
              <a:rPr lang="en-US" dirty="0"/>
              <a:t>Does the industry need the remaining content to be “standardized” through some ballot process?</a:t>
            </a:r>
          </a:p>
          <a:p>
            <a:pPr lvl="1"/>
            <a:r>
              <a:rPr lang="en-US" dirty="0"/>
              <a:t>Perhaps a “standard” release approved by technical experts rather than traditional industry ballot – for consideration by NTCIP JC and others</a:t>
            </a:r>
          </a:p>
          <a:p>
            <a:pPr lvl="1"/>
            <a:r>
              <a:rPr lang="en-US" dirty="0"/>
              <a:t>Perhaps the test procedures are developed and approved through a similar process for all devices but only CV devices are required to go through a formal certification process</a:t>
            </a:r>
          </a:p>
          <a:p>
            <a:endParaRPr lang="en-US" dirty="0"/>
          </a:p>
          <a:p>
            <a:r>
              <a:rPr lang="en-US" dirty="0"/>
              <a:t>What </a:t>
            </a:r>
            <a:r>
              <a:rPr lang="en-US" b="1" u="sng" dirty="0"/>
              <a:t>final</a:t>
            </a:r>
            <a:r>
              <a:rPr lang="en-US" dirty="0"/>
              <a:t> format(s) is/are most useful for the industry, e.g.,</a:t>
            </a:r>
          </a:p>
          <a:p>
            <a:pPr lvl="1"/>
            <a:r>
              <a:rPr lang="en-US" dirty="0"/>
              <a:t>+1 A document (e.g., PDF)</a:t>
            </a:r>
          </a:p>
          <a:p>
            <a:pPr lvl="1"/>
            <a:r>
              <a:rPr lang="en-US" dirty="0"/>
              <a:t>A website (e.g., providing bi-directional hyperlinks into a copy of the standard)</a:t>
            </a:r>
          </a:p>
          <a:p>
            <a:pPr lvl="1"/>
            <a:r>
              <a:rPr lang="en-US" dirty="0"/>
              <a:t>A single </a:t>
            </a:r>
            <a:r>
              <a:rPr lang="en-US" dirty="0" err="1"/>
              <a:t>parseable</a:t>
            </a:r>
            <a:r>
              <a:rPr lang="en-US" dirty="0"/>
              <a:t> electronic file (e.g., source code, </a:t>
            </a:r>
            <a:r>
              <a:rPr lang="en-US" dirty="0" err="1"/>
              <a:t>json</a:t>
            </a:r>
            <a:r>
              <a:rPr lang="en-US" dirty="0"/>
              <a:t>, </a:t>
            </a:r>
            <a:r>
              <a:rPr lang="en-US" dirty="0" err="1"/>
              <a:t>etc</a:t>
            </a:r>
            <a:r>
              <a:rPr lang="en-US" dirty="0"/>
              <a:t>)</a:t>
            </a:r>
          </a:p>
          <a:p>
            <a:pPr lvl="1"/>
            <a:r>
              <a:rPr lang="en-US" dirty="0"/>
              <a:t>A set of </a:t>
            </a:r>
            <a:r>
              <a:rPr lang="en-US" dirty="0" err="1"/>
              <a:t>parseable</a:t>
            </a:r>
            <a:r>
              <a:rPr lang="en-US" dirty="0"/>
              <a:t> electronic files</a:t>
            </a:r>
          </a:p>
          <a:p>
            <a:pPr lvl="1"/>
            <a:r>
              <a:rPr lang="en-US" dirty="0"/>
              <a:t>A combination (e.g., a website for traceability with links to electronic files for the script for each test case)</a:t>
            </a:r>
          </a:p>
          <a:p>
            <a:pPr lvl="1"/>
            <a:r>
              <a:rPr lang="en-US" dirty="0">
                <a:solidFill>
                  <a:schemeClr val="accent4">
                    <a:lumMod val="60000"/>
                    <a:lumOff val="40000"/>
                  </a:schemeClr>
                </a:solidFill>
              </a:rPr>
              <a:t>Unclear, but one approach might be to develop individual files for each test case and a program that combines all of the individual files into a final single PDF per device.</a:t>
            </a:r>
          </a:p>
          <a:p>
            <a:endParaRPr lang="en-US" dirty="0"/>
          </a:p>
          <a:p>
            <a:r>
              <a:rPr lang="en-US" dirty="0"/>
              <a:t>Does the industry need access to interim versions under development?</a:t>
            </a:r>
          </a:p>
          <a:p>
            <a:pPr lvl="1"/>
            <a:r>
              <a:rPr lang="en-US" dirty="0"/>
              <a:t>For example, if there are bug fixes or other improvements, does the industry need to wait for the </a:t>
            </a:r>
            <a:r>
              <a:rPr lang="en-US" dirty="0" err="1"/>
              <a:t>reballot</a:t>
            </a:r>
            <a:r>
              <a:rPr lang="en-US" dirty="0"/>
              <a:t> period?</a:t>
            </a:r>
          </a:p>
          <a:p>
            <a:pPr lvl="1"/>
            <a:r>
              <a:rPr lang="en-US" dirty="0">
                <a:solidFill>
                  <a:schemeClr val="accent4">
                    <a:lumMod val="60000"/>
                    <a:lumOff val="40000"/>
                  </a:schemeClr>
                </a:solidFill>
              </a:rPr>
              <a:t>No strong feeling at present, not objections to using GitHub for access to interim versions with open-source philosophy</a:t>
            </a:r>
          </a:p>
        </p:txBody>
      </p:sp>
    </p:spTree>
    <p:extLst>
      <p:ext uri="{BB962C8B-B14F-4D97-AF65-F5344CB8AC3E}">
        <p14:creationId xmlns:p14="http://schemas.microsoft.com/office/powerpoint/2010/main" val="2276781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29DD-FAA5-E1BD-B7A8-B1A6BF8373BD}"/>
              </a:ext>
            </a:extLst>
          </p:cNvPr>
          <p:cNvSpPr>
            <a:spLocks noGrp="1"/>
          </p:cNvSpPr>
          <p:nvPr>
            <p:ph type="title"/>
          </p:nvPr>
        </p:nvSpPr>
        <p:spPr/>
        <p:txBody>
          <a:bodyPr>
            <a:normAutofit/>
          </a:bodyPr>
          <a:lstStyle/>
          <a:p>
            <a:r>
              <a:rPr lang="en-US" sz="3200" dirty="0"/>
              <a:t>Where to Document ISO 26048-1 Test Procedures?</a:t>
            </a:r>
          </a:p>
        </p:txBody>
      </p:sp>
      <p:sp>
        <p:nvSpPr>
          <p:cNvPr id="3" name="Content Placeholder 2">
            <a:extLst>
              <a:ext uri="{FF2B5EF4-FFF2-40B4-BE49-F238E27FC236}">
                <a16:creationId xmlns:a16="http://schemas.microsoft.com/office/drawing/2014/main" id="{A4AD1773-19B7-BE94-C7FB-9FBB7F11FCDE}"/>
              </a:ext>
            </a:extLst>
          </p:cNvPr>
          <p:cNvSpPr>
            <a:spLocks noGrp="1"/>
          </p:cNvSpPr>
          <p:nvPr>
            <p:ph idx="1"/>
          </p:nvPr>
        </p:nvSpPr>
        <p:spPr>
          <a:xfrm>
            <a:off x="685801" y="2142066"/>
            <a:ext cx="10131425" cy="4106333"/>
          </a:xfrm>
        </p:spPr>
        <p:txBody>
          <a:bodyPr>
            <a:normAutofit/>
          </a:bodyPr>
          <a:lstStyle/>
          <a:p>
            <a:r>
              <a:rPr lang="en-US" dirty="0"/>
              <a:t>Same as for NTCIP but in an ISO-managed resource</a:t>
            </a:r>
          </a:p>
          <a:p>
            <a:r>
              <a:rPr lang="en-US" dirty="0">
                <a:solidFill>
                  <a:schemeClr val="accent4">
                    <a:lumMod val="60000"/>
                    <a:lumOff val="40000"/>
                  </a:schemeClr>
                </a:solidFill>
              </a:rPr>
              <a:t>Same as for NTCIP and in a NTCIP managed resource</a:t>
            </a:r>
          </a:p>
          <a:p>
            <a:r>
              <a:rPr lang="en-US" dirty="0"/>
              <a:t>Same as for NTCIP but public domain (e.g., USDOT specification)</a:t>
            </a:r>
          </a:p>
          <a:p>
            <a:r>
              <a:rPr lang="en-US" dirty="0"/>
              <a:t>Duplicated within each NTCIP device-</a:t>
            </a:r>
            <a:r>
              <a:rPr lang="en-US" dirty="0" err="1"/>
              <a:t>specic</a:t>
            </a:r>
            <a:r>
              <a:rPr lang="en-US" dirty="0"/>
              <a:t> resource</a:t>
            </a:r>
          </a:p>
          <a:p>
            <a:r>
              <a:rPr lang="en-US" dirty="0"/>
              <a:t>Other?</a:t>
            </a:r>
          </a:p>
        </p:txBody>
      </p:sp>
    </p:spTree>
    <p:extLst>
      <p:ext uri="{BB962C8B-B14F-4D97-AF65-F5344CB8AC3E}">
        <p14:creationId xmlns:p14="http://schemas.microsoft.com/office/powerpoint/2010/main" val="286715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05FA-789D-0789-DF04-97E58090C778}"/>
              </a:ext>
            </a:extLst>
          </p:cNvPr>
          <p:cNvSpPr>
            <a:spLocks noGrp="1"/>
          </p:cNvSpPr>
          <p:nvPr>
            <p:ph type="title"/>
          </p:nvPr>
        </p:nvSpPr>
        <p:spPr/>
        <p:txBody>
          <a:bodyPr/>
          <a:lstStyle/>
          <a:p>
            <a:r>
              <a:rPr lang="en-US" dirty="0"/>
              <a:t>NTCIP Patent Disclosure Policy</a:t>
            </a:r>
          </a:p>
        </p:txBody>
      </p:sp>
      <p:sp>
        <p:nvSpPr>
          <p:cNvPr id="3" name="Content Placeholder 2">
            <a:extLst>
              <a:ext uri="{FF2B5EF4-FFF2-40B4-BE49-F238E27FC236}">
                <a16:creationId xmlns:a16="http://schemas.microsoft.com/office/drawing/2014/main" id="{2BFE4F0D-9A7E-98B3-3397-02F6739E6A62}"/>
              </a:ext>
            </a:extLst>
          </p:cNvPr>
          <p:cNvSpPr>
            <a:spLocks noGrp="1"/>
          </p:cNvSpPr>
          <p:nvPr>
            <p:ph idx="1"/>
          </p:nvPr>
        </p:nvSpPr>
        <p:spPr>
          <a:xfrm>
            <a:off x="685801" y="2142067"/>
            <a:ext cx="10131425" cy="4316606"/>
          </a:xfrm>
        </p:spPr>
        <p:txBody>
          <a:bodyPr>
            <a:normAutofit fontScale="85000" lnSpcReduction="10000"/>
          </a:bodyPr>
          <a:lstStyle/>
          <a:p>
            <a:r>
              <a:rPr lang="en-US" sz="1800" dirty="0">
                <a:effectLst/>
                <a:latin typeface="ArialMT"/>
              </a:rPr>
              <a:t>Intellectual Property and Standards </a:t>
            </a:r>
            <a:endParaRPr lang="en-US" dirty="0">
              <a:effectLst/>
            </a:endParaRPr>
          </a:p>
          <a:p>
            <a:pPr lvl="1"/>
            <a:r>
              <a:rPr lang="en-US" sz="1600" dirty="0">
                <a:effectLst/>
                <a:latin typeface="ArialMT"/>
              </a:rPr>
              <a:t>Participants in the development of Standards, as well as the users of Standards, may have an interest in knowing whether there are provisions in a Standard incorporating someone’s intellectual property, which may require permission to use someone’s proprietary technology and possibly pay compensation for that privilege. The policies of NEMA and ANSI, as well as international Standards organizations, recognize that it is permissible to draft a Standard that includes the use of someone’s patent claims if technical reasons justify it, but Standards developing committees may prefer to avoid incorporating proprietary technology once they know of it. </a:t>
            </a:r>
          </a:p>
          <a:p>
            <a:pPr lvl="1"/>
            <a:r>
              <a:rPr lang="en-US" sz="1600" dirty="0">
                <a:effectLst/>
                <a:latin typeface="ArialMT"/>
              </a:rPr>
              <a:t>The primary concern of these policies is the identification of essential patent claims. NEMA has defined an essential patent as a claim contained in a patent or published patent application, the use of which is necessary to create a compliant implementation of a mandatory provision in the normative clauses of a NEMA Standard or proposed NEMA Standard when there is no commercially and technically feasible non-infringing alternative. Participants in the NEMA Standards developing process are obligated to disclose essential patent claims of which they have knowledge. A participant may self-disclose any essential patent claims they or their employer own or control, or a participant may ask NEMA to query whether another participant or third-party owns or controls any essential patent claims. The obligation to disclose is a continuing one, both before and after a Standard is published. </a:t>
            </a:r>
          </a:p>
          <a:p>
            <a:pPr lvl="1"/>
            <a:r>
              <a:rPr lang="en-US" sz="1600" dirty="0">
                <a:effectLst/>
                <a:latin typeface="ArialMT"/>
              </a:rPr>
              <a:t>Disclosure must identify the patent or patent application, the part of the NEMA Standard incorporating an essential patent claim, and an assurance that a license to use the essential patent claims will be made available either on reasonable terms and conditions that are demonstrably free of any unfair discrimination or without compensation but with other reasonable terms and conditions that are demonstrably free of unfair discrimination. </a:t>
            </a:r>
          </a:p>
          <a:p>
            <a:endParaRPr lang="en-GB" dirty="0"/>
          </a:p>
          <a:p>
            <a:endParaRPr lang="en-US" dirty="0"/>
          </a:p>
        </p:txBody>
      </p:sp>
    </p:spTree>
    <p:extLst>
      <p:ext uri="{BB962C8B-B14F-4D97-AF65-F5344CB8AC3E}">
        <p14:creationId xmlns:p14="http://schemas.microsoft.com/office/powerpoint/2010/main" val="70785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829C-FAD2-7C53-CD95-EC2BF3252A3E}"/>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00EB740E-F2A3-C37E-9200-F09048AB526A}"/>
              </a:ext>
            </a:extLst>
          </p:cNvPr>
          <p:cNvSpPr>
            <a:spLocks noGrp="1"/>
          </p:cNvSpPr>
          <p:nvPr>
            <p:ph idx="1"/>
          </p:nvPr>
        </p:nvSpPr>
        <p:spPr/>
        <p:txBody>
          <a:bodyPr/>
          <a:lstStyle/>
          <a:p>
            <a:r>
              <a:rPr lang="en-US" dirty="0"/>
              <a:t>Remarks from USDOT</a:t>
            </a:r>
          </a:p>
          <a:p>
            <a:r>
              <a:rPr lang="en-US" dirty="0"/>
              <a:t>Remarks from SDOs</a:t>
            </a:r>
          </a:p>
        </p:txBody>
      </p:sp>
    </p:spTree>
    <p:extLst>
      <p:ext uri="{BB962C8B-B14F-4D97-AF65-F5344CB8AC3E}">
        <p14:creationId xmlns:p14="http://schemas.microsoft.com/office/powerpoint/2010/main" val="171435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AB8-269A-B022-0C01-CFC520E50848}"/>
              </a:ext>
            </a:extLst>
          </p:cNvPr>
          <p:cNvSpPr>
            <a:spLocks noGrp="1"/>
          </p:cNvSpPr>
          <p:nvPr>
            <p:ph type="title"/>
          </p:nvPr>
        </p:nvSpPr>
        <p:spPr/>
        <p:txBody>
          <a:bodyPr/>
          <a:lstStyle/>
          <a:p>
            <a:r>
              <a:rPr lang="en-US" dirty="0"/>
              <a:t>Introduction of Participants</a:t>
            </a:r>
          </a:p>
        </p:txBody>
      </p:sp>
      <p:sp>
        <p:nvSpPr>
          <p:cNvPr id="3" name="Content Placeholder 2">
            <a:extLst>
              <a:ext uri="{FF2B5EF4-FFF2-40B4-BE49-F238E27FC236}">
                <a16:creationId xmlns:a16="http://schemas.microsoft.com/office/drawing/2014/main" id="{88135BF9-0974-A223-F5A2-F1A8DA6EDA53}"/>
              </a:ext>
            </a:extLst>
          </p:cNvPr>
          <p:cNvSpPr>
            <a:spLocks noGrp="1"/>
          </p:cNvSpPr>
          <p:nvPr>
            <p:ph idx="1"/>
          </p:nvPr>
        </p:nvSpPr>
        <p:spPr/>
        <p:txBody>
          <a:bodyPr/>
          <a:lstStyle/>
          <a:p>
            <a:r>
              <a:rPr lang="en-US" dirty="0"/>
              <a:t>To respect the time limits of the 2-hour web meeting</a:t>
            </a:r>
          </a:p>
          <a:p>
            <a:pPr lvl="1"/>
            <a:r>
              <a:rPr lang="en-US" dirty="0"/>
              <a:t>Make sure your name and organization are reflected in your Zoom name</a:t>
            </a:r>
          </a:p>
          <a:p>
            <a:pPr lvl="2"/>
            <a:r>
              <a:rPr lang="en-US" dirty="0"/>
              <a:t>e.g., Ken Vaughn (Trevilon)</a:t>
            </a:r>
          </a:p>
          <a:p>
            <a:pPr lvl="2"/>
            <a:r>
              <a:rPr lang="en-US" dirty="0"/>
              <a:t>You can right-click on your icon and select rename to change your Zoom name</a:t>
            </a:r>
          </a:p>
          <a:p>
            <a:pPr lvl="1"/>
            <a:r>
              <a:rPr lang="en-US" dirty="0"/>
              <a:t>Use the chat window</a:t>
            </a:r>
          </a:p>
          <a:p>
            <a:pPr lvl="2"/>
            <a:r>
              <a:rPr lang="en-US" dirty="0"/>
              <a:t>If you have specific goals for this </a:t>
            </a:r>
            <a:r>
              <a:rPr lang="en-US" dirty="0" err="1"/>
              <a:t>worksop</a:t>
            </a:r>
            <a:r>
              <a:rPr lang="en-US" dirty="0"/>
              <a:t> series, please type them into the chat window</a:t>
            </a:r>
          </a:p>
        </p:txBody>
      </p:sp>
    </p:spTree>
    <p:extLst>
      <p:ext uri="{BB962C8B-B14F-4D97-AF65-F5344CB8AC3E}">
        <p14:creationId xmlns:p14="http://schemas.microsoft.com/office/powerpoint/2010/main" val="66199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3EBC-0311-9BA0-1D49-EECC3E79C482}"/>
              </a:ext>
            </a:extLst>
          </p:cNvPr>
          <p:cNvSpPr>
            <a:spLocks noGrp="1"/>
          </p:cNvSpPr>
          <p:nvPr>
            <p:ph type="title"/>
          </p:nvPr>
        </p:nvSpPr>
        <p:spPr>
          <a:xfrm>
            <a:off x="4955458" y="639097"/>
            <a:ext cx="6593075" cy="1612490"/>
          </a:xfrm>
        </p:spPr>
        <p:txBody>
          <a:bodyPr>
            <a:normAutofit/>
          </a:bodyPr>
          <a:lstStyle/>
          <a:p>
            <a:r>
              <a:rPr lang="en-US" dirty="0"/>
              <a:t>Summary of Workshop Part 1</a:t>
            </a:r>
          </a:p>
        </p:txBody>
      </p:sp>
      <p:pic>
        <p:nvPicPr>
          <p:cNvPr id="5" name="Picture 4" descr="Pen placed on top of a signature line">
            <a:extLst>
              <a:ext uri="{FF2B5EF4-FFF2-40B4-BE49-F238E27FC236}">
                <a16:creationId xmlns:a16="http://schemas.microsoft.com/office/drawing/2014/main" id="{5DF5C730-F48A-B2AB-D88D-3C74B900A332}"/>
              </a:ext>
            </a:extLst>
          </p:cNvPr>
          <p:cNvPicPr>
            <a:picLocks noChangeAspect="1"/>
          </p:cNvPicPr>
          <p:nvPr/>
        </p:nvPicPr>
        <p:blipFill>
          <a:blip r:embed="rId3"/>
          <a:srcRect l="52386" r="2491"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CC2081C-1FF3-F181-5A2C-D2DA913316F3}"/>
              </a:ext>
            </a:extLst>
          </p:cNvPr>
          <p:cNvSpPr>
            <a:spLocks noGrp="1"/>
          </p:cNvSpPr>
          <p:nvPr>
            <p:ph idx="1"/>
          </p:nvPr>
        </p:nvSpPr>
        <p:spPr>
          <a:xfrm>
            <a:off x="4955458" y="2251587"/>
            <a:ext cx="6593075" cy="3972232"/>
          </a:xfrm>
        </p:spPr>
        <p:txBody>
          <a:bodyPr>
            <a:normAutofit lnSpcReduction="10000"/>
          </a:bodyPr>
          <a:lstStyle/>
          <a:p>
            <a:pPr marL="0" indent="0">
              <a:buNone/>
            </a:pPr>
            <a:r>
              <a:rPr lang="en-US" sz="1700" dirty="0"/>
              <a:t>We reviewed the current state of the practice and posed 7 key questions:</a:t>
            </a:r>
          </a:p>
          <a:p>
            <a:pPr marL="342900" indent="-342900">
              <a:buFont typeface="+mj-lt"/>
              <a:buAutoNum type="arabicPeriod"/>
            </a:pPr>
            <a:r>
              <a:rPr lang="en-US" sz="1700" dirty="0"/>
              <a:t>Where should NTCIP test procedures be documented?</a:t>
            </a:r>
          </a:p>
          <a:p>
            <a:pPr marL="342900" indent="-342900">
              <a:buFont typeface="+mj-lt"/>
              <a:buAutoNum type="arabicPeriod"/>
            </a:pPr>
            <a:r>
              <a:rPr lang="en-US" sz="1700" dirty="0"/>
              <a:t>Where should ISO 26048-1 test procedures be documented?</a:t>
            </a:r>
          </a:p>
          <a:p>
            <a:pPr marL="342900" indent="-342900">
              <a:buFont typeface="+mj-lt"/>
              <a:buAutoNum type="arabicPeriod"/>
            </a:pPr>
            <a:r>
              <a:rPr lang="en-US" sz="1700" dirty="0"/>
              <a:t>How should test procedures be maintained?</a:t>
            </a:r>
          </a:p>
          <a:p>
            <a:pPr marL="342900" indent="-342900">
              <a:buFont typeface="+mj-lt"/>
              <a:buAutoNum type="arabicPeriod"/>
            </a:pPr>
            <a:r>
              <a:rPr lang="en-US" sz="1700" dirty="0"/>
              <a:t>What format/language should be used to document procedures?</a:t>
            </a:r>
          </a:p>
          <a:p>
            <a:pPr marL="342900" indent="-342900">
              <a:buFont typeface="+mj-lt"/>
              <a:buAutoNum type="arabicPeriod"/>
            </a:pPr>
            <a:r>
              <a:rPr lang="en-US" sz="1700" dirty="0"/>
              <a:t>How detailed should test procedures be? </a:t>
            </a:r>
          </a:p>
          <a:p>
            <a:pPr lvl="1"/>
            <a:r>
              <a:rPr lang="en-US" sz="1700" dirty="0"/>
              <a:t>Dialog vs functional </a:t>
            </a:r>
          </a:p>
          <a:p>
            <a:pPr lvl="1"/>
            <a:r>
              <a:rPr lang="en-US" sz="1700" dirty="0"/>
              <a:t>Extent of negative testing</a:t>
            </a:r>
          </a:p>
          <a:p>
            <a:pPr lvl="1"/>
            <a:r>
              <a:rPr lang="en-US" sz="1700" dirty="0"/>
              <a:t>Level of testing needed (e.g., for acceptance or for security certificate)</a:t>
            </a:r>
          </a:p>
          <a:p>
            <a:pPr lvl="1"/>
            <a:r>
              <a:rPr lang="en-US" sz="1700" dirty="0"/>
              <a:t>Does each version update of an implementation needs to go through separate testing</a:t>
            </a:r>
          </a:p>
          <a:p>
            <a:pPr marL="342900" indent="-342900">
              <a:buFont typeface="+mj-lt"/>
              <a:buAutoNum type="arabicPeriod"/>
            </a:pPr>
            <a:r>
              <a:rPr lang="en-US" sz="1700" dirty="0"/>
              <a:t>What tools are necessary to achieve objectives?</a:t>
            </a:r>
          </a:p>
          <a:p>
            <a:pPr marL="342900" indent="-342900">
              <a:buFont typeface="+mj-lt"/>
              <a:buAutoNum type="arabicPeriod"/>
            </a:pPr>
            <a:endParaRPr lang="en-US" sz="1700" dirty="0"/>
          </a:p>
          <a:p>
            <a:pPr marL="342900" indent="-342900">
              <a:buFont typeface="+mj-lt"/>
              <a:buAutoNum type="arabicPeriod"/>
            </a:pPr>
            <a:endParaRPr lang="en-US" sz="1700" dirty="0"/>
          </a:p>
        </p:txBody>
      </p:sp>
    </p:spTree>
    <p:extLst>
      <p:ext uri="{BB962C8B-B14F-4D97-AF65-F5344CB8AC3E}">
        <p14:creationId xmlns:p14="http://schemas.microsoft.com/office/powerpoint/2010/main" val="87330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3EBC-0311-9BA0-1D49-EECC3E79C482}"/>
              </a:ext>
            </a:extLst>
          </p:cNvPr>
          <p:cNvSpPr>
            <a:spLocks noGrp="1"/>
          </p:cNvSpPr>
          <p:nvPr>
            <p:ph type="title"/>
          </p:nvPr>
        </p:nvSpPr>
        <p:spPr>
          <a:xfrm>
            <a:off x="4955458" y="639097"/>
            <a:ext cx="6593075" cy="1612490"/>
          </a:xfrm>
        </p:spPr>
        <p:txBody>
          <a:bodyPr>
            <a:normAutofit/>
          </a:bodyPr>
          <a:lstStyle/>
          <a:p>
            <a:r>
              <a:rPr lang="en-US" dirty="0"/>
              <a:t>Summary of Workshop Part 1</a:t>
            </a:r>
          </a:p>
        </p:txBody>
      </p:sp>
      <p:pic>
        <p:nvPicPr>
          <p:cNvPr id="5" name="Picture 4" descr="Pen placed on top of a signature line">
            <a:extLst>
              <a:ext uri="{FF2B5EF4-FFF2-40B4-BE49-F238E27FC236}">
                <a16:creationId xmlns:a16="http://schemas.microsoft.com/office/drawing/2014/main" id="{A7C9FF7C-5893-0C03-97DC-25977CBABEC7}"/>
              </a:ext>
            </a:extLst>
          </p:cNvPr>
          <p:cNvPicPr>
            <a:picLocks noChangeAspect="1"/>
          </p:cNvPicPr>
          <p:nvPr/>
        </p:nvPicPr>
        <p:blipFill>
          <a:blip r:embed="rId3"/>
          <a:srcRect l="52386" r="2491"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CC2081C-1FF3-F181-5A2C-D2DA913316F3}"/>
              </a:ext>
            </a:extLst>
          </p:cNvPr>
          <p:cNvSpPr>
            <a:spLocks noGrp="1"/>
          </p:cNvSpPr>
          <p:nvPr>
            <p:ph idx="1"/>
          </p:nvPr>
        </p:nvSpPr>
        <p:spPr>
          <a:xfrm>
            <a:off x="4955458" y="2251587"/>
            <a:ext cx="6593075" cy="3972232"/>
          </a:xfrm>
        </p:spPr>
        <p:txBody>
          <a:bodyPr>
            <a:normAutofit fontScale="92500" lnSpcReduction="10000"/>
          </a:bodyPr>
          <a:lstStyle/>
          <a:p>
            <a:pPr marL="0" indent="0">
              <a:lnSpc>
                <a:spcPct val="90000"/>
              </a:lnSpc>
              <a:buNone/>
            </a:pPr>
            <a:r>
              <a:rPr lang="en-US" sz="1500" dirty="0"/>
              <a:t>We reached consensus on answers to the first 2 questions:</a:t>
            </a:r>
          </a:p>
          <a:p>
            <a:pPr marL="342900" indent="-342900">
              <a:lnSpc>
                <a:spcPct val="90000"/>
              </a:lnSpc>
              <a:buFont typeface="+mj-lt"/>
              <a:buAutoNum type="arabicPeriod"/>
            </a:pPr>
            <a:r>
              <a:rPr lang="en-US" sz="1500" dirty="0"/>
              <a:t>Where should NTCIP test procedures be documented?</a:t>
            </a:r>
          </a:p>
          <a:p>
            <a:pPr lvl="1">
              <a:lnSpc>
                <a:spcPct val="90000"/>
              </a:lnSpc>
            </a:pPr>
            <a:r>
              <a:rPr lang="en-US" sz="1500" dirty="0"/>
              <a:t>Replace Annex C within each standard with a reference to an external source (including introduction, test case specification, and test procedures)</a:t>
            </a:r>
          </a:p>
          <a:p>
            <a:pPr lvl="1">
              <a:lnSpc>
                <a:spcPct val="90000"/>
              </a:lnSpc>
            </a:pPr>
            <a:r>
              <a:rPr lang="en-US" sz="1500" dirty="0"/>
              <a:t>The external source should be version controlled </a:t>
            </a:r>
          </a:p>
          <a:p>
            <a:pPr lvl="2">
              <a:lnSpc>
                <a:spcPct val="90000"/>
              </a:lnSpc>
            </a:pPr>
            <a:r>
              <a:rPr lang="en-US" sz="1500" dirty="0"/>
              <a:t>Approved versions need to be identifiable and unchangeable</a:t>
            </a:r>
          </a:p>
          <a:p>
            <a:pPr lvl="2">
              <a:lnSpc>
                <a:spcPct val="90000"/>
              </a:lnSpc>
            </a:pPr>
            <a:r>
              <a:rPr lang="en-US" sz="1500" dirty="0"/>
              <a:t>Changes between selected versions should be obtainable</a:t>
            </a:r>
          </a:p>
          <a:p>
            <a:pPr lvl="2">
              <a:lnSpc>
                <a:spcPct val="90000"/>
              </a:lnSpc>
            </a:pPr>
            <a:r>
              <a:rPr lang="en-US" sz="1500" dirty="0"/>
              <a:t>The approval process should perhaps be conducted by technical experts (e.g., registered users of the site) rather than the traditional industry ballot</a:t>
            </a:r>
          </a:p>
          <a:p>
            <a:pPr lvl="2">
              <a:lnSpc>
                <a:spcPct val="90000"/>
              </a:lnSpc>
            </a:pPr>
            <a:r>
              <a:rPr lang="en-US" sz="1500" dirty="0"/>
              <a:t>The procedures for all devices should perhaps be the same even though some devices (e.g., CV devices) are likely to undergo testing for formal certification</a:t>
            </a:r>
          </a:p>
          <a:p>
            <a:pPr lvl="2">
              <a:lnSpc>
                <a:spcPct val="90000"/>
              </a:lnSpc>
            </a:pPr>
            <a:r>
              <a:rPr lang="en-US" sz="1500" dirty="0"/>
              <a:t>No clear requirement for but no objection to a public open-source development environment (e.g., GitHub)</a:t>
            </a:r>
          </a:p>
          <a:p>
            <a:pPr lvl="2">
              <a:lnSpc>
                <a:spcPct val="90000"/>
              </a:lnSpc>
            </a:pPr>
            <a:r>
              <a:rPr lang="en-US" sz="1500" dirty="0"/>
              <a:t>Having a single file (e.g., PDF) might be useful to </a:t>
            </a:r>
            <a:r>
              <a:rPr lang="en-US" sz="1500" dirty="0" err="1"/>
              <a:t>refering</a:t>
            </a:r>
            <a:r>
              <a:rPr lang="en-US" sz="1500" dirty="0"/>
              <a:t> to the test specifications but this could be developed from separately managed files documenting the details (e.g., one file for each procedure)</a:t>
            </a:r>
          </a:p>
          <a:p>
            <a:pPr marL="342900" indent="-342900">
              <a:lnSpc>
                <a:spcPct val="90000"/>
              </a:lnSpc>
              <a:buFont typeface="+mj-lt"/>
              <a:buAutoNum type="arabicPeriod"/>
            </a:pPr>
            <a:endParaRPr lang="en-US" sz="1500" dirty="0"/>
          </a:p>
        </p:txBody>
      </p:sp>
    </p:spTree>
    <p:extLst>
      <p:ext uri="{BB962C8B-B14F-4D97-AF65-F5344CB8AC3E}">
        <p14:creationId xmlns:p14="http://schemas.microsoft.com/office/powerpoint/2010/main" val="69049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3EBC-0311-9BA0-1D49-EECC3E79C482}"/>
              </a:ext>
            </a:extLst>
          </p:cNvPr>
          <p:cNvSpPr>
            <a:spLocks noGrp="1"/>
          </p:cNvSpPr>
          <p:nvPr>
            <p:ph type="title"/>
          </p:nvPr>
        </p:nvSpPr>
        <p:spPr>
          <a:xfrm>
            <a:off x="4955458" y="639097"/>
            <a:ext cx="6593075" cy="1612490"/>
          </a:xfrm>
        </p:spPr>
        <p:txBody>
          <a:bodyPr>
            <a:normAutofit/>
          </a:bodyPr>
          <a:lstStyle/>
          <a:p>
            <a:r>
              <a:rPr lang="en-US" dirty="0"/>
              <a:t>Summary of Workshop Part 1</a:t>
            </a:r>
          </a:p>
        </p:txBody>
      </p:sp>
      <p:pic>
        <p:nvPicPr>
          <p:cNvPr id="5" name="Picture 4" descr="Pen placed on top of a signature line">
            <a:extLst>
              <a:ext uri="{FF2B5EF4-FFF2-40B4-BE49-F238E27FC236}">
                <a16:creationId xmlns:a16="http://schemas.microsoft.com/office/drawing/2014/main" id="{A7C9FF7C-5893-0C03-97DC-25977CBABEC7}"/>
              </a:ext>
            </a:extLst>
          </p:cNvPr>
          <p:cNvPicPr>
            <a:picLocks noChangeAspect="1"/>
          </p:cNvPicPr>
          <p:nvPr/>
        </p:nvPicPr>
        <p:blipFill>
          <a:blip r:embed="rId3"/>
          <a:srcRect l="52386" r="2491"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CC2081C-1FF3-F181-5A2C-D2DA913316F3}"/>
              </a:ext>
            </a:extLst>
          </p:cNvPr>
          <p:cNvSpPr>
            <a:spLocks noGrp="1"/>
          </p:cNvSpPr>
          <p:nvPr>
            <p:ph idx="1"/>
          </p:nvPr>
        </p:nvSpPr>
        <p:spPr>
          <a:xfrm>
            <a:off x="4955458" y="2251587"/>
            <a:ext cx="6593075" cy="3972232"/>
          </a:xfrm>
        </p:spPr>
        <p:txBody>
          <a:bodyPr>
            <a:normAutofit/>
          </a:bodyPr>
          <a:lstStyle/>
          <a:p>
            <a:pPr marL="342900" indent="-342900">
              <a:lnSpc>
                <a:spcPct val="90000"/>
              </a:lnSpc>
              <a:buFont typeface="+mj-lt"/>
              <a:buAutoNum type="arabicPeriod"/>
            </a:pPr>
            <a:r>
              <a:rPr lang="en-US" sz="1500" dirty="0"/>
              <a:t>Where should ISO 26048-1 test procedures be documented?</a:t>
            </a:r>
          </a:p>
          <a:p>
            <a:pPr lvl="1">
              <a:lnSpc>
                <a:spcPct val="90000"/>
              </a:lnSpc>
            </a:pPr>
            <a:r>
              <a:rPr lang="en-US" sz="1500" dirty="0"/>
              <a:t>Same as for NTCIP (i.e., co-located on the same NTCIP resource)</a:t>
            </a:r>
          </a:p>
          <a:p>
            <a:pPr marL="342900" indent="-342900">
              <a:lnSpc>
                <a:spcPct val="90000"/>
              </a:lnSpc>
              <a:buFont typeface="+mj-lt"/>
              <a:buAutoNum type="arabicPeriod"/>
            </a:pPr>
            <a:endParaRPr lang="en-US" sz="1500" dirty="0"/>
          </a:p>
        </p:txBody>
      </p:sp>
    </p:spTree>
    <p:extLst>
      <p:ext uri="{BB962C8B-B14F-4D97-AF65-F5344CB8AC3E}">
        <p14:creationId xmlns:p14="http://schemas.microsoft.com/office/powerpoint/2010/main" val="632469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1960</TotalTime>
  <Words>4430</Words>
  <Application>Microsoft Macintosh PowerPoint</Application>
  <PresentationFormat>Widescreen</PresentationFormat>
  <Paragraphs>490</Paragraphs>
  <Slides>34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Arial</vt:lpstr>
      <vt:lpstr>ArialMT</vt:lpstr>
      <vt:lpstr>Calibri</vt:lpstr>
      <vt:lpstr>Calibri Light</vt:lpstr>
      <vt:lpstr>Celestial</vt:lpstr>
      <vt:lpstr>NTCIP Testing Workshop</vt:lpstr>
      <vt:lpstr>Agenda</vt:lpstr>
      <vt:lpstr>Anti-Trust Guidance</vt:lpstr>
      <vt:lpstr>NTCIP Patent Disclosure Policy</vt:lpstr>
      <vt:lpstr>Welcome</vt:lpstr>
      <vt:lpstr>Introduction of Participants</vt:lpstr>
      <vt:lpstr>Summary of Workshop Part 1</vt:lpstr>
      <vt:lpstr>Summary of Workshop Part 1</vt:lpstr>
      <vt:lpstr>Summary of Workshop Part 1</vt:lpstr>
      <vt:lpstr>How should Test Procedures be Maintained</vt:lpstr>
      <vt:lpstr>What format/language should be used? NTCIP 8007 </vt:lpstr>
      <vt:lpstr>What format/language should be used? Structured English – e.g., NTCIP 8007 without the table format </vt:lpstr>
      <vt:lpstr>What format/language should be used? Pseudocode </vt:lpstr>
      <vt:lpstr>What format/language should be used? XML structure </vt:lpstr>
      <vt:lpstr>What format/language should be used? C++ </vt:lpstr>
      <vt:lpstr>What format/language should be used? JavaScript </vt:lpstr>
      <vt:lpstr>What format/language should be used? Python </vt:lpstr>
      <vt:lpstr>What format/language should be used? Tcl </vt:lpstr>
      <vt:lpstr>Comparison of Formats</vt:lpstr>
      <vt:lpstr>How detailed Should Test Procedures Be?</vt:lpstr>
      <vt:lpstr>What tools are necessary to achieve objectives?</vt:lpstr>
      <vt:lpstr>Preparations for an In-person meeting </vt:lpstr>
      <vt:lpstr>Backup Materials</vt:lpstr>
      <vt:lpstr>State of the Practice for NTCIP Testing</vt:lpstr>
      <vt:lpstr>State of the Practice for NTCIP Testing</vt:lpstr>
      <vt:lpstr>Challenges</vt:lpstr>
      <vt:lpstr>Challenges – No consensus on Level of Testing</vt:lpstr>
      <vt:lpstr>Challenges – No consensus on Level of Testing</vt:lpstr>
      <vt:lpstr>Challenges</vt:lpstr>
      <vt:lpstr>Challenges</vt:lpstr>
      <vt:lpstr>Key Questions For Our Workshop Feel Free to Propose Additional Issues in the Chat Window</vt:lpstr>
      <vt:lpstr>Where to Document NTCIP Test Procedures?</vt:lpstr>
      <vt:lpstr>Where to Document NTCIP Test Procedures? If we remove conent from Annex C</vt:lpstr>
      <vt:lpstr>Where to Document ISO 26048-1 Test Procedures?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Kenneth Vaughn</dc:creator>
  <cp:lastModifiedBy>Kenneth Vaughn</cp:lastModifiedBy>
  <cp:revision>9</cp:revision>
  <dcterms:created xsi:type="dcterms:W3CDTF">2024-08-15T18:55:51Z</dcterms:created>
  <dcterms:modified xsi:type="dcterms:W3CDTF">2024-08-30T18:38:13Z</dcterms:modified>
</cp:coreProperties>
</file>