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sldIdLst>
    <p:sldId id="256" r:id="rId2"/>
    <p:sldId id="257" r:id="rId3"/>
    <p:sldId id="271" r:id="rId4"/>
    <p:sldId id="285" r:id="rId5"/>
    <p:sldId id="279" r:id="rId6"/>
    <p:sldId id="280" r:id="rId7"/>
    <p:sldId id="272" r:id="rId8"/>
    <p:sldId id="275" r:id="rId9"/>
    <p:sldId id="276" r:id="rId10"/>
    <p:sldId id="277" r:id="rId11"/>
    <p:sldId id="281" r:id="rId12"/>
    <p:sldId id="273" r:id="rId13"/>
    <p:sldId id="282" r:id="rId14"/>
    <p:sldId id="283" r:id="rId15"/>
    <p:sldId id="284" r:id="rId16"/>
    <p:sldId id="274"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76003" autoAdjust="0"/>
  </p:normalViewPr>
  <p:slideViewPr>
    <p:cSldViewPr snapToGrid="0" snapToObjects="1" showGuides="1">
      <p:cViewPr varScale="1">
        <p:scale>
          <a:sx n="86" d="100"/>
          <a:sy n="86" d="100"/>
        </p:scale>
        <p:origin x="696" y="67"/>
      </p:cViewPr>
      <p:guideLst>
        <p:guide pos="288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057E4-A564-4E4B-B1B8-A2D67AE0EB95}" type="datetimeFigureOut">
              <a:rPr lang="ko-KR" altLang="en-US" smtClean="0"/>
              <a:t>2019-11-29</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C2C2B-2D1C-41B9-BAB9-8DCA044A2B3E}" type="slidenum">
              <a:rPr lang="ko-KR" altLang="en-US" smtClean="0"/>
              <a:t>‹#›</a:t>
            </a:fld>
            <a:endParaRPr lang="ko-KR" altLang="en-US"/>
          </a:p>
        </p:txBody>
      </p:sp>
    </p:spTree>
    <p:extLst>
      <p:ext uri="{BB962C8B-B14F-4D97-AF65-F5344CB8AC3E}">
        <p14:creationId xmlns:p14="http://schemas.microsoft.com/office/powerpoint/2010/main" val="62754329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Hello,</a:t>
            </a:r>
            <a:r>
              <a:rPr lang="en-US" altLang="ko-KR" baseline="0" dirty="0"/>
              <a:t> I’m </a:t>
            </a:r>
            <a:r>
              <a:rPr lang="en-US" altLang="ko-KR" baseline="0" dirty="0" err="1"/>
              <a:t>Kiwon</a:t>
            </a:r>
            <a:r>
              <a:rPr lang="en-US" altLang="ko-KR" baseline="0" dirty="0"/>
              <a:t> Lee, </a:t>
            </a:r>
            <a:r>
              <a:rPr lang="en-US" altLang="ko-KR" baseline="0" dirty="0" err="1"/>
              <a:t>Ph.D</a:t>
            </a:r>
            <a:r>
              <a:rPr lang="en-US" altLang="ko-KR" baseline="0" dirty="0"/>
              <a:t> student. I introduce a term project and simple baseline code.</a:t>
            </a:r>
            <a:endParaRPr lang="ko-KR" altLang="en-US" dirty="0"/>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1</a:t>
            </a:fld>
            <a:endParaRPr lang="ko-KR" altLang="en-US"/>
          </a:p>
        </p:txBody>
      </p:sp>
    </p:spTree>
    <p:extLst>
      <p:ext uri="{BB962C8B-B14F-4D97-AF65-F5344CB8AC3E}">
        <p14:creationId xmlns:p14="http://schemas.microsoft.com/office/powerpoint/2010/main" val="3073132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Each</a:t>
            </a:r>
            <a:r>
              <a:rPr lang="en-US" altLang="ko-KR" baseline="0" dirty="0"/>
              <a:t> word is </a:t>
            </a:r>
            <a:r>
              <a:rPr lang="en-US" altLang="ko-KR" sz="1200" b="0" i="0" kern="1200" dirty="0">
                <a:solidFill>
                  <a:schemeClr val="tx1"/>
                </a:solidFill>
                <a:effectLst/>
                <a:latin typeface="+mn-lt"/>
                <a:ea typeface="+mn-ea"/>
                <a:cs typeface="+mn-cs"/>
              </a:rPr>
              <a:t>mapped to integer using hash</a:t>
            </a:r>
            <a:r>
              <a:rPr lang="en-US" altLang="ko-KR" sz="1200" b="0" i="0" kern="1200" baseline="0" dirty="0">
                <a:solidFill>
                  <a:schemeClr val="tx1"/>
                </a:solidFill>
                <a:effectLst/>
                <a:latin typeface="+mn-lt"/>
                <a:ea typeface="+mn-ea"/>
                <a:cs typeface="+mn-cs"/>
              </a:rPr>
              <a:t> function. Here, hundred thousand mean the maximum size of the bag of the words.</a:t>
            </a:r>
          </a:p>
          <a:p>
            <a:endParaRPr lang="en-US" altLang="ko-KR" sz="1200" b="0" i="0" kern="1200" baseline="0" dirty="0">
              <a:solidFill>
                <a:schemeClr val="tx1"/>
              </a:solidFill>
              <a:effectLst/>
              <a:latin typeface="+mn-lt"/>
              <a:ea typeface="+mn-ea"/>
              <a:cs typeface="+mn-cs"/>
            </a:endParaRPr>
          </a:p>
          <a:p>
            <a:r>
              <a:rPr lang="en-US" altLang="ko-KR" sz="1200" b="0" i="0" kern="1200" baseline="0" dirty="0">
                <a:solidFill>
                  <a:schemeClr val="tx1"/>
                </a:solidFill>
                <a:effectLst/>
                <a:latin typeface="+mn-lt"/>
                <a:ea typeface="+mn-ea"/>
                <a:cs typeface="+mn-cs"/>
              </a:rPr>
              <a:t>We count the number of each word in a string. </a:t>
            </a:r>
            <a:r>
              <a:rPr lang="en-US" altLang="ko-KR" sz="1200" b="0" i="0" kern="1200" dirty="0">
                <a:solidFill>
                  <a:schemeClr val="tx1"/>
                </a:solidFill>
                <a:effectLst/>
                <a:latin typeface="+mn-lt"/>
                <a:ea typeface="+mn-ea"/>
                <a:cs typeface="+mn-cs"/>
              </a:rPr>
              <a:t>In this case, “</a:t>
            </a:r>
            <a:r>
              <a:rPr lang="ko-KR" altLang="en-US" sz="1200" b="0" i="0" kern="1200" dirty="0">
                <a:solidFill>
                  <a:schemeClr val="tx1"/>
                </a:solidFill>
                <a:effectLst/>
                <a:latin typeface="+mn-lt"/>
                <a:ea typeface="+mn-ea"/>
                <a:cs typeface="+mn-cs"/>
              </a:rPr>
              <a:t>맥북</a:t>
            </a:r>
            <a:r>
              <a:rPr lang="en-US" altLang="ko-KR" sz="1200" b="0" i="0" kern="1200" dirty="0">
                <a:solidFill>
                  <a:schemeClr val="tx1"/>
                </a:solidFill>
                <a:effectLst/>
                <a:latin typeface="+mn-lt"/>
                <a:ea typeface="+mn-ea"/>
                <a:cs typeface="+mn-cs"/>
              </a:rPr>
              <a:t>” appear twice, so weight is 2.</a:t>
            </a:r>
            <a:endParaRPr lang="ko-KR" altLang="en-US" dirty="0"/>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10</a:t>
            </a:fld>
            <a:endParaRPr lang="ko-KR" altLang="en-US"/>
          </a:p>
        </p:txBody>
      </p:sp>
    </p:spTree>
    <p:extLst>
      <p:ext uri="{BB962C8B-B14F-4D97-AF65-F5344CB8AC3E}">
        <p14:creationId xmlns:p14="http://schemas.microsoft.com/office/powerpoint/2010/main" val="1666359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We save preprocessed data to Google</a:t>
            </a:r>
            <a:r>
              <a:rPr lang="en-US" altLang="ko-KR" sz="1200" b="0" i="0" kern="1200" baseline="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drive without having to preprocess each time you train.</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This preprocessing is applied equally to validation sets and test sets.</a:t>
            </a:r>
            <a:endParaRPr lang="ko-KR" altLang="en-US" dirty="0"/>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11</a:t>
            </a:fld>
            <a:endParaRPr lang="ko-KR" altLang="en-US"/>
          </a:p>
        </p:txBody>
      </p:sp>
    </p:spTree>
    <p:extLst>
      <p:ext uri="{BB962C8B-B14F-4D97-AF65-F5344CB8AC3E}">
        <p14:creationId xmlns:p14="http://schemas.microsoft.com/office/powerpoint/2010/main" val="951710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In the training</a:t>
            </a:r>
            <a:r>
              <a:rPr lang="en-US" altLang="ko-KR" baseline="0" dirty="0"/>
              <a:t> process, first we load the preprocess data in your google drive.</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12</a:t>
            </a:fld>
            <a:endParaRPr lang="ko-KR" altLang="en-US"/>
          </a:p>
        </p:txBody>
      </p:sp>
    </p:spTree>
    <p:extLst>
      <p:ext uri="{BB962C8B-B14F-4D97-AF65-F5344CB8AC3E}">
        <p14:creationId xmlns:p14="http://schemas.microsoft.com/office/powerpoint/2010/main" val="3872033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a:t>
            </a:r>
            <a:r>
              <a:rPr lang="en-US" altLang="ko-KR" dirty="0" err="1"/>
              <a:t>vectorize</a:t>
            </a:r>
            <a:r>
              <a:rPr lang="en-US" altLang="ko-KR" dirty="0"/>
              <a:t> the pre-defined integers using embedding matrix.</a:t>
            </a:r>
          </a:p>
          <a:p>
            <a:endParaRPr lang="en-US" altLang="ko-KR" dirty="0"/>
          </a:p>
          <a:p>
            <a:r>
              <a:rPr lang="en-US" altLang="ko-KR" dirty="0"/>
              <a:t>For example, when the</a:t>
            </a:r>
            <a:r>
              <a:rPr lang="en-US" altLang="ko-KR" baseline="0" dirty="0"/>
              <a:t> product name includes these words, corresponding integers and weights, the corresponding row vectors in embedding matrix are selected.</a:t>
            </a:r>
            <a:endParaRPr lang="ko-KR" altLang="en-US" dirty="0"/>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13</a:t>
            </a:fld>
            <a:endParaRPr lang="ko-KR" altLang="en-US"/>
          </a:p>
        </p:txBody>
      </p:sp>
    </p:spTree>
    <p:extLst>
      <p:ext uri="{BB962C8B-B14F-4D97-AF65-F5344CB8AC3E}">
        <p14:creationId xmlns:p14="http://schemas.microsoft.com/office/powerpoint/2010/main" val="3569274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Embedding</a:t>
            </a:r>
            <a:r>
              <a:rPr lang="en-US" altLang="ko-KR" baseline="0" dirty="0"/>
              <a:t> vector pass through the dropout, batch normalization, </a:t>
            </a:r>
            <a:r>
              <a:rPr lang="en-US" altLang="ko-KR" baseline="0" dirty="0" err="1"/>
              <a:t>relu</a:t>
            </a:r>
            <a:r>
              <a:rPr lang="en-US" altLang="ko-KR" baseline="0" dirty="0"/>
              <a:t> function, and fully-connected layer. </a:t>
            </a:r>
          </a:p>
          <a:p>
            <a:endParaRPr lang="en-US" altLang="ko-KR" baseline="0" dirty="0"/>
          </a:p>
          <a:p>
            <a:r>
              <a:rPr lang="en-US" altLang="ko-KR" baseline="0" dirty="0"/>
              <a:t>After the </a:t>
            </a:r>
            <a:r>
              <a:rPr lang="en-US" altLang="ko-KR" baseline="0" dirty="0" err="1"/>
              <a:t>softmax</a:t>
            </a:r>
            <a:r>
              <a:rPr lang="en-US" altLang="ko-KR" baseline="0" dirty="0"/>
              <a:t>, we can get the probabilities for each  label.</a:t>
            </a:r>
          </a:p>
          <a:p>
            <a:endParaRPr lang="en-US" altLang="ko-KR" baseline="0" dirty="0"/>
          </a:p>
          <a:p>
            <a:r>
              <a:rPr lang="en-US" altLang="ko-KR" baseline="0" dirty="0"/>
              <a:t>We use the cross-entropy loss and minimize it with </a:t>
            </a:r>
            <a:r>
              <a:rPr lang="en-US" altLang="ko-KR" baseline="0" dirty="0" err="1"/>
              <a:t>adam</a:t>
            </a:r>
            <a:r>
              <a:rPr lang="en-US" altLang="ko-KR" baseline="0" dirty="0"/>
              <a:t> optimize.</a:t>
            </a:r>
          </a:p>
          <a:p>
            <a:endParaRPr lang="en-US" altLang="ko-KR" baseline="0" dirty="0"/>
          </a:p>
          <a:p>
            <a:r>
              <a:rPr lang="en-US" altLang="ko-KR" baseline="0" dirty="0"/>
              <a:t>The l2 norm of weight parameters is added to loss function to regularize.</a:t>
            </a:r>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14</a:t>
            </a:fld>
            <a:endParaRPr lang="ko-KR" altLang="en-US"/>
          </a:p>
        </p:txBody>
      </p:sp>
    </p:spTree>
    <p:extLst>
      <p:ext uri="{BB962C8B-B14F-4D97-AF65-F5344CB8AC3E}">
        <p14:creationId xmlns:p14="http://schemas.microsoft.com/office/powerpoint/2010/main" val="2546630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Finally, </a:t>
            </a:r>
            <a:r>
              <a:rPr lang="en-US" altLang="ko-KR" sz="1200" b="0" i="0" kern="1200" dirty="0">
                <a:solidFill>
                  <a:schemeClr val="tx1"/>
                </a:solidFill>
                <a:effectLst/>
                <a:latin typeface="+mn-lt"/>
                <a:ea typeface="+mn-ea"/>
                <a:cs typeface="+mn-cs"/>
              </a:rPr>
              <a:t>we load the test dataset and pass it through the network.</a:t>
            </a:r>
          </a:p>
          <a:p>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Your</a:t>
            </a:r>
            <a:r>
              <a:rPr lang="en-US" altLang="ko-KR" sz="1200" b="0" i="0" kern="1200" baseline="0" dirty="0">
                <a:solidFill>
                  <a:schemeClr val="tx1"/>
                </a:solidFill>
                <a:effectLst/>
                <a:latin typeface="+mn-lt"/>
                <a:ea typeface="+mn-ea"/>
                <a:cs typeface="+mn-cs"/>
              </a:rPr>
              <a:t> final results is saved to ‘submissions.csv’ file in your google drive.</a:t>
            </a:r>
          </a:p>
          <a:p>
            <a:endParaRPr lang="en-US" altLang="ko-KR" sz="1200" b="0" i="0" kern="1200" baseline="0" dirty="0">
              <a:solidFill>
                <a:schemeClr val="tx1"/>
              </a:solidFill>
              <a:effectLst/>
              <a:latin typeface="+mn-lt"/>
              <a:ea typeface="+mn-ea"/>
              <a:cs typeface="+mn-cs"/>
            </a:endParaRPr>
          </a:p>
          <a:p>
            <a:r>
              <a:rPr lang="en-US" altLang="ko-KR" sz="1200" b="0" i="0" kern="1200" baseline="0" dirty="0">
                <a:solidFill>
                  <a:schemeClr val="tx1"/>
                </a:solidFill>
                <a:effectLst/>
                <a:latin typeface="+mn-lt"/>
                <a:ea typeface="+mn-ea"/>
                <a:cs typeface="+mn-cs"/>
              </a:rPr>
              <a:t>Download this file. </a:t>
            </a:r>
            <a:r>
              <a:rPr lang="en-US" altLang="ko-KR" sz="1200" b="0" i="0" kern="1200" dirty="0">
                <a:solidFill>
                  <a:schemeClr val="tx1"/>
                </a:solidFill>
                <a:effectLst/>
                <a:latin typeface="+mn-lt"/>
                <a:ea typeface="+mn-ea"/>
                <a:cs typeface="+mn-cs"/>
              </a:rPr>
              <a:t>This file is organized like this.</a:t>
            </a:r>
            <a:endParaRPr lang="ko-KR" altLang="en-US" dirty="0"/>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15</a:t>
            </a:fld>
            <a:endParaRPr lang="ko-KR" altLang="en-US"/>
          </a:p>
        </p:txBody>
      </p:sp>
    </p:spTree>
    <p:extLst>
      <p:ext uri="{BB962C8B-B14F-4D97-AF65-F5344CB8AC3E}">
        <p14:creationId xmlns:p14="http://schemas.microsoft.com/office/powerpoint/2010/main" val="3053839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In the final reports,</a:t>
            </a:r>
            <a:r>
              <a:rPr lang="en-US" altLang="ko-KR" baseline="0" dirty="0"/>
              <a:t> you must include these contents. </a:t>
            </a:r>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16</a:t>
            </a:fld>
            <a:endParaRPr lang="ko-KR" altLang="en-US"/>
          </a:p>
        </p:txBody>
      </p:sp>
    </p:spTree>
    <p:extLst>
      <p:ext uri="{BB962C8B-B14F-4D97-AF65-F5344CB8AC3E}">
        <p14:creationId xmlns:p14="http://schemas.microsoft.com/office/powerpoint/2010/main" val="3291354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provide a leader board to check your score in real time.</a:t>
            </a:r>
            <a:endParaRPr lang="ko-KR" altLang="en-US" dirty="0"/>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17</a:t>
            </a:fld>
            <a:endParaRPr lang="ko-KR" altLang="en-US"/>
          </a:p>
        </p:txBody>
      </p:sp>
    </p:spTree>
    <p:extLst>
      <p:ext uri="{BB962C8B-B14F-4D97-AF65-F5344CB8AC3E}">
        <p14:creationId xmlns:p14="http://schemas.microsoft.com/office/powerpoint/2010/main" val="3658920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First, in this project, our objective is to design</a:t>
            </a:r>
            <a:r>
              <a:rPr lang="en-US" altLang="ko-KR" baseline="0" dirty="0"/>
              <a:t> a product classifier that predicts categories of each product given its name, image and price. Each product belongs to maximum 4 categories. For example, the products named “</a:t>
            </a:r>
            <a:r>
              <a:rPr lang="ko-KR" altLang="en-US" baseline="0" dirty="0"/>
              <a:t>맛있는 </a:t>
            </a:r>
            <a:r>
              <a:rPr lang="ko-KR" altLang="en-US" baseline="0" dirty="0" err="1"/>
              <a:t>제주차</a:t>
            </a:r>
            <a:r>
              <a:rPr lang="ko-KR" altLang="en-US" baseline="0" dirty="0"/>
              <a:t> </a:t>
            </a:r>
            <a:r>
              <a:rPr lang="en-US" altLang="ko-KR" baseline="0" dirty="0"/>
              <a:t>3</a:t>
            </a:r>
            <a:r>
              <a:rPr lang="ko-KR" altLang="en-US" baseline="0" dirty="0" err="1"/>
              <a:t>종세트</a:t>
            </a:r>
            <a:r>
              <a:rPr lang="en-US" altLang="ko-KR" baseline="0" dirty="0"/>
              <a:t>“ belongs to “</a:t>
            </a:r>
            <a:r>
              <a:rPr lang="ko-KR" altLang="en-US" baseline="0" dirty="0"/>
              <a:t>음료</a:t>
            </a:r>
            <a:r>
              <a:rPr lang="en-US" altLang="ko-KR" baseline="0" dirty="0"/>
              <a:t>/</a:t>
            </a:r>
            <a:r>
              <a:rPr lang="ko-KR" altLang="en-US" baseline="0" dirty="0"/>
              <a:t>생수</a:t>
            </a:r>
            <a:r>
              <a:rPr lang="en-US" altLang="ko-KR" baseline="0" dirty="0"/>
              <a:t>/</a:t>
            </a:r>
            <a:r>
              <a:rPr lang="ko-KR" altLang="en-US" baseline="0" dirty="0"/>
              <a:t>커피</a:t>
            </a:r>
            <a:r>
              <a:rPr lang="en-US" altLang="ko-KR" baseline="0" dirty="0"/>
              <a:t>“ as big category, belongs to “</a:t>
            </a:r>
            <a:r>
              <a:rPr lang="ko-KR" altLang="en-US" baseline="0" dirty="0"/>
              <a:t>차</a:t>
            </a:r>
            <a:r>
              <a:rPr lang="en-US" altLang="ko-KR" baseline="0" dirty="0"/>
              <a:t>/</a:t>
            </a:r>
            <a:r>
              <a:rPr lang="ko-KR" altLang="en-US" baseline="0" dirty="0" err="1"/>
              <a:t>티백</a:t>
            </a:r>
            <a:r>
              <a:rPr lang="en-US" altLang="ko-KR" baseline="0" dirty="0"/>
              <a:t>“ as middle category, belongs to “</a:t>
            </a:r>
            <a:r>
              <a:rPr lang="ko-KR" altLang="en-US" baseline="0" dirty="0"/>
              <a:t>차 선물세트</a:t>
            </a:r>
            <a:r>
              <a:rPr lang="en-US" altLang="ko-KR" baseline="0" dirty="0"/>
              <a:t>” as small category. </a:t>
            </a:r>
          </a:p>
          <a:p>
            <a:endParaRPr lang="en-US" altLang="ko-KR" baseline="0" dirty="0"/>
          </a:p>
          <a:p>
            <a:r>
              <a:rPr lang="en-US" altLang="ko-KR" baseline="0" dirty="0"/>
              <a:t>The final score is calculated by </a:t>
            </a:r>
            <a:r>
              <a:rPr lang="en-US" altLang="ko-KR" dirty="0"/>
              <a:t>considering the weighting of the accuracy for each category.</a:t>
            </a:r>
            <a:r>
              <a:rPr lang="en-US" altLang="ko-KR" baseline="0" dirty="0"/>
              <a:t> </a:t>
            </a:r>
            <a:endParaRPr lang="ko-KR" altLang="en-US" dirty="0"/>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2</a:t>
            </a:fld>
            <a:endParaRPr lang="ko-KR" altLang="en-US"/>
          </a:p>
        </p:txBody>
      </p:sp>
    </p:spTree>
    <p:extLst>
      <p:ext uri="{BB962C8B-B14F-4D97-AF65-F5344CB8AC3E}">
        <p14:creationId xmlns:p14="http://schemas.microsoft.com/office/powerpoint/2010/main" val="10379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Each product</a:t>
            </a:r>
            <a:r>
              <a:rPr lang="en-US" altLang="ko-KR" baseline="0" dirty="0"/>
              <a:t> has 7 input features. First, ‘</a:t>
            </a:r>
            <a:r>
              <a:rPr lang="en-US" altLang="ko-KR" baseline="0" dirty="0" err="1"/>
              <a:t>pid</a:t>
            </a:r>
            <a:r>
              <a:rPr lang="en-US" altLang="ko-KR" baseline="0" dirty="0"/>
              <a:t>’ is encrypted item Id. It is only used, when you submit the final results on test data. </a:t>
            </a:r>
          </a:p>
          <a:p>
            <a:endParaRPr lang="en-US" altLang="ko-KR" baseline="0" dirty="0"/>
          </a:p>
          <a:p>
            <a:r>
              <a:rPr lang="en-US" altLang="ko-KR" baseline="0" dirty="0"/>
              <a:t>‘model’: It’s short version of product.</a:t>
            </a:r>
          </a:p>
          <a:p>
            <a:endParaRPr lang="en-US" altLang="ko-KR" baseline="0" dirty="0"/>
          </a:p>
          <a:p>
            <a:r>
              <a:rPr lang="en-US" altLang="ko-KR" baseline="0" dirty="0"/>
              <a:t>‘price’: If there is no price, it is marked as -1.</a:t>
            </a:r>
          </a:p>
          <a:p>
            <a:endParaRPr lang="en-US" altLang="ko-KR" baseline="0" dirty="0"/>
          </a:p>
          <a:p>
            <a:r>
              <a:rPr lang="en-US" altLang="ko-KR" baseline="0" dirty="0"/>
              <a:t>‘</a:t>
            </a:r>
            <a:r>
              <a:rPr lang="en-US" altLang="ko-KR" baseline="0" dirty="0" err="1"/>
              <a:t>img_feat</a:t>
            </a:r>
            <a:r>
              <a:rPr lang="en-US" altLang="ko-KR" baseline="0" dirty="0"/>
              <a:t>’ means the image feature vectors from ResNet50. Its dimension is 2,048.</a:t>
            </a:r>
          </a:p>
          <a:p>
            <a:endParaRPr lang="en-US" altLang="ko-KR" baseline="0" dirty="0"/>
          </a:p>
          <a:p>
            <a:r>
              <a:rPr lang="en-US" altLang="ko-KR" dirty="0"/>
              <a:t>And</a:t>
            </a:r>
            <a:r>
              <a:rPr lang="en-US" altLang="ko-KR" baseline="0" dirty="0"/>
              <a:t> each product also have labels corresponding big category, middle category, small category and detailed category. There are total of 2,289 combinations of categories.</a:t>
            </a:r>
            <a:endParaRPr lang="ko-KR" altLang="en-US" dirty="0"/>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3</a:t>
            </a:fld>
            <a:endParaRPr lang="ko-KR" altLang="en-US"/>
          </a:p>
        </p:txBody>
      </p:sp>
    </p:spTree>
    <p:extLst>
      <p:ext uri="{BB962C8B-B14F-4D97-AF65-F5344CB8AC3E}">
        <p14:creationId xmlns:p14="http://schemas.microsoft.com/office/powerpoint/2010/main" val="2290206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provide the 6</a:t>
            </a:r>
            <a:r>
              <a:rPr lang="en-US" altLang="ko-KR" baseline="0" dirty="0"/>
              <a:t> dataset files. You can find these files in KLMS. Download two files and unzip the compressed file.</a:t>
            </a:r>
            <a:endParaRPr lang="ko-KR" altLang="en-US" dirty="0"/>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4</a:t>
            </a:fld>
            <a:endParaRPr lang="ko-KR" altLang="en-US"/>
          </a:p>
        </p:txBody>
      </p:sp>
    </p:spTree>
    <p:extLst>
      <p:ext uri="{BB962C8B-B14F-4D97-AF65-F5344CB8AC3E}">
        <p14:creationId xmlns:p14="http://schemas.microsoft.com/office/powerpoint/2010/main" val="334813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will use Google</a:t>
            </a:r>
            <a:r>
              <a:rPr lang="en-US" altLang="ko-KR" baseline="0" dirty="0"/>
              <a:t> </a:t>
            </a:r>
            <a:r>
              <a:rPr lang="en-US" altLang="ko-KR" baseline="0" dirty="0" err="1"/>
              <a:t>Colab</a:t>
            </a:r>
            <a:r>
              <a:rPr lang="en-US" altLang="ko-KR" baseline="0" dirty="0"/>
              <a:t> and Google Drive together. You need 10GB of free space in your Google Drive.</a:t>
            </a:r>
          </a:p>
          <a:p>
            <a:endParaRPr lang="en-US" altLang="ko-KR" baseline="0" dirty="0"/>
          </a:p>
          <a:p>
            <a:r>
              <a:rPr lang="en-US" altLang="ko-KR" baseline="0" dirty="0"/>
              <a:t>First, access your google drive, and move to “</a:t>
            </a:r>
            <a:r>
              <a:rPr lang="en-US" altLang="ko-KR" baseline="0" dirty="0" err="1"/>
              <a:t>Colab</a:t>
            </a:r>
            <a:r>
              <a:rPr lang="en-US" altLang="ko-KR" baseline="0" dirty="0"/>
              <a:t> Notebooks” folder.</a:t>
            </a:r>
          </a:p>
          <a:p>
            <a:endParaRPr lang="en-US" altLang="ko-KR" baseline="0" dirty="0"/>
          </a:p>
          <a:p>
            <a:r>
              <a:rPr lang="en-US" altLang="ko-KR" baseline="0" dirty="0"/>
              <a:t>Second, create a new folder named “CoE202_KakaoArena”</a:t>
            </a:r>
            <a:endParaRPr lang="ko-KR" altLang="en-US" dirty="0"/>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5</a:t>
            </a:fld>
            <a:endParaRPr lang="ko-KR" altLang="en-US"/>
          </a:p>
        </p:txBody>
      </p:sp>
    </p:spTree>
    <p:extLst>
      <p:ext uri="{BB962C8B-B14F-4D97-AF65-F5344CB8AC3E}">
        <p14:creationId xmlns:p14="http://schemas.microsoft.com/office/powerpoint/2010/main" val="3398752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Third,</a:t>
            </a:r>
            <a:r>
              <a:rPr lang="en-US" altLang="ko-KR" baseline="0" dirty="0"/>
              <a:t> upload the </a:t>
            </a:r>
            <a:r>
              <a:rPr lang="en-US" altLang="ko-KR" baseline="0" dirty="0" err="1"/>
              <a:t>jupyter</a:t>
            </a:r>
            <a:r>
              <a:rPr lang="en-US" altLang="ko-KR" baseline="0" dirty="0"/>
              <a:t> files to “</a:t>
            </a:r>
            <a:r>
              <a:rPr lang="en-US" altLang="ko-KR" baseline="0" dirty="0" err="1"/>
              <a:t>Colab</a:t>
            </a:r>
            <a:r>
              <a:rPr lang="en-US" altLang="ko-KR" baseline="0" dirty="0"/>
              <a:t> Notebooks” folder. </a:t>
            </a:r>
            <a:r>
              <a:rPr lang="en-US" altLang="ko-KR" baseline="0" dirty="0" err="1"/>
              <a:t>Jupyter</a:t>
            </a:r>
            <a:r>
              <a:rPr lang="en-US" altLang="ko-KR" baseline="0" dirty="0"/>
              <a:t> files are also uploaded in KLMS.</a:t>
            </a:r>
          </a:p>
          <a:p>
            <a:endParaRPr lang="en-US" altLang="ko-KR" baseline="0" dirty="0"/>
          </a:p>
          <a:p>
            <a:r>
              <a:rPr lang="en-US" altLang="ko-KR" baseline="0" dirty="0"/>
              <a:t>Crate a new folder named “models” in “CoE202_KakaoArena” folder. The trained parameters of neural network are saved in this folder. </a:t>
            </a:r>
          </a:p>
          <a:p>
            <a:endParaRPr lang="en-US" altLang="ko-KR" baseline="0" dirty="0"/>
          </a:p>
          <a:p>
            <a:r>
              <a:rPr lang="en-US" altLang="ko-KR" baseline="0" dirty="0"/>
              <a:t>Upload the 6 dataset files to “CoE202_KakaoArena” folder.</a:t>
            </a:r>
          </a:p>
          <a:p>
            <a:endParaRPr lang="en-US" altLang="ko-KR" baseline="0" dirty="0"/>
          </a:p>
          <a:p>
            <a:r>
              <a:rPr lang="en-US" altLang="ko-KR" baseline="0" dirty="0"/>
              <a:t>The process of preparing the dataset is over. Then, you should mount Google drive in </a:t>
            </a:r>
            <a:r>
              <a:rPr lang="en-US" altLang="ko-KR" baseline="0" dirty="0" err="1"/>
              <a:t>Colab</a:t>
            </a:r>
            <a:r>
              <a:rPr lang="en-US" altLang="ko-KR" baseline="0" dirty="0"/>
              <a:t> to use the uploaded files. You execute this code in </a:t>
            </a:r>
            <a:r>
              <a:rPr lang="en-US" altLang="ko-KR" baseline="0" dirty="0" err="1"/>
              <a:t>Colab</a:t>
            </a:r>
            <a:r>
              <a:rPr lang="en-US" altLang="ko-KR" baseline="0" dirty="0"/>
              <a:t>.</a:t>
            </a:r>
            <a:endParaRPr lang="ko-KR" altLang="en-US" dirty="0"/>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6</a:t>
            </a:fld>
            <a:endParaRPr lang="ko-KR" altLang="en-US"/>
          </a:p>
        </p:txBody>
      </p:sp>
    </p:spTree>
    <p:extLst>
      <p:ext uri="{BB962C8B-B14F-4D97-AF65-F5344CB8AC3E}">
        <p14:creationId xmlns:p14="http://schemas.microsoft.com/office/powerpoint/2010/main" val="3474792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a:t>
            </a:r>
            <a:r>
              <a:rPr lang="en-US" altLang="ko-KR" baseline="0" dirty="0"/>
              <a:t>provide a baseline solution to help you do this project. This baseline solution uses only ‘product’ features.</a:t>
            </a:r>
          </a:p>
          <a:p>
            <a:endParaRPr lang="en-US" altLang="ko-KR" baseline="0" dirty="0"/>
          </a:p>
          <a:p>
            <a:r>
              <a:rPr lang="en-US" altLang="ko-KR" baseline="0" dirty="0"/>
              <a:t>Before training, we preprocess the datasets. Preprocessing includes 3 steps. (indexing labels, parsing text, building bag of words).</a:t>
            </a:r>
          </a:p>
          <a:p>
            <a:endParaRPr lang="en-US" altLang="ko-KR" baseline="0" dirty="0"/>
          </a:p>
          <a:p>
            <a:r>
              <a:rPr lang="en-US" altLang="ko-KR" dirty="0"/>
              <a:t>First, load the</a:t>
            </a:r>
            <a:r>
              <a:rPr lang="en-US" altLang="ko-KR" baseline="0" dirty="0"/>
              <a:t> training dataset using pandas like this. This code loads the train.chunk.csv file in your Google drive.</a:t>
            </a:r>
            <a:endParaRPr lang="ko-KR" altLang="en-US" dirty="0"/>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7</a:t>
            </a:fld>
            <a:endParaRPr lang="ko-KR" altLang="en-US"/>
          </a:p>
        </p:txBody>
      </p:sp>
    </p:spTree>
    <p:extLst>
      <p:ext uri="{BB962C8B-B14F-4D97-AF65-F5344CB8AC3E}">
        <p14:creationId xmlns:p14="http://schemas.microsoft.com/office/powerpoint/2010/main" val="2230077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 simplicity, we use “item index”,</a:t>
            </a:r>
            <a:r>
              <a:rPr lang="en-US" altLang="ko-KR" baseline="0" dirty="0"/>
              <a:t> which includes</a:t>
            </a:r>
            <a:r>
              <a:rPr lang="en-US" altLang="ko-KR" dirty="0"/>
              <a:t> </a:t>
            </a:r>
            <a:r>
              <a:rPr lang="en-US" altLang="ko-KR" baseline="0" dirty="0"/>
              <a:t>combination of four categories. You can change this process in your project. </a:t>
            </a:r>
          </a:p>
          <a:p>
            <a:endParaRPr lang="en-US" altLang="ko-KR" baseline="0" dirty="0"/>
          </a:p>
          <a:p>
            <a:r>
              <a:rPr lang="en-US" altLang="ko-KR" sz="1200" b="0" i="0" kern="1200" dirty="0">
                <a:solidFill>
                  <a:schemeClr val="tx1"/>
                </a:solidFill>
                <a:effectLst/>
                <a:latin typeface="+mn-lt"/>
                <a:ea typeface="+mn-ea"/>
                <a:cs typeface="+mn-cs"/>
              </a:rPr>
              <a:t>After this process, labels are combined and indexed in the order.</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The code below is a code representation </a:t>
            </a:r>
            <a:r>
              <a:rPr lang="en-US" altLang="ko-KR" sz="1200" b="0" i="0" kern="1200">
                <a:solidFill>
                  <a:schemeClr val="tx1"/>
                </a:solidFill>
                <a:effectLst/>
                <a:latin typeface="+mn-lt"/>
                <a:ea typeface="+mn-ea"/>
                <a:cs typeface="+mn-cs"/>
              </a:rPr>
              <a:t>for indexing.</a:t>
            </a:r>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Define a</a:t>
            </a:r>
            <a:r>
              <a:rPr lang="en-US" altLang="ko-KR" sz="1200" b="0" i="0" kern="1200" baseline="0" dirty="0">
                <a:solidFill>
                  <a:schemeClr val="tx1"/>
                </a:solidFill>
                <a:effectLst/>
                <a:latin typeface="+mn-lt"/>
                <a:ea typeface="+mn-ea"/>
                <a:cs typeface="+mn-cs"/>
              </a:rPr>
              <a:t> dictionary to store the item index. </a:t>
            </a:r>
          </a:p>
          <a:p>
            <a:endParaRPr lang="en-US" altLang="ko-KR" sz="1200" b="0" i="0" kern="1200" baseline="0" dirty="0">
              <a:solidFill>
                <a:schemeClr val="tx1"/>
              </a:solidFill>
              <a:effectLst/>
              <a:latin typeface="+mn-lt"/>
              <a:ea typeface="+mn-ea"/>
              <a:cs typeface="+mn-cs"/>
            </a:endParaRPr>
          </a:p>
          <a:p>
            <a:r>
              <a:rPr lang="en-US" altLang="ko-KR" sz="1200" b="0" i="0" kern="1200" baseline="0" dirty="0">
                <a:solidFill>
                  <a:schemeClr val="tx1"/>
                </a:solidFill>
                <a:effectLst/>
                <a:latin typeface="+mn-lt"/>
                <a:ea typeface="+mn-ea"/>
                <a:cs typeface="+mn-cs"/>
              </a:rPr>
              <a:t>Using for loop, we get the big, middle, small, and detailed categories, and combine them. Then, check that this combined name is in the dictionary.  If the combined name is not in dictionary, we add it to dictionary and index it.</a:t>
            </a:r>
          </a:p>
          <a:p>
            <a:endParaRPr lang="en-US" altLang="ko-KR" sz="1200" b="0" i="0" kern="1200" baseline="0" dirty="0">
              <a:solidFill>
                <a:schemeClr val="tx1"/>
              </a:solidFill>
              <a:effectLst/>
              <a:latin typeface="+mn-lt"/>
              <a:ea typeface="+mn-ea"/>
              <a:cs typeface="+mn-cs"/>
            </a:endParaRPr>
          </a:p>
          <a:p>
            <a:r>
              <a:rPr lang="en-US" altLang="ko-KR" sz="1200" b="0" i="0" kern="1200" baseline="0" dirty="0">
                <a:solidFill>
                  <a:schemeClr val="tx1"/>
                </a:solidFill>
                <a:effectLst/>
                <a:latin typeface="+mn-lt"/>
                <a:ea typeface="+mn-ea"/>
                <a:cs typeface="+mn-cs"/>
              </a:rPr>
              <a:t>Finally, this dictionary is saved in your google drive.</a:t>
            </a:r>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8</a:t>
            </a:fld>
            <a:endParaRPr lang="ko-KR" altLang="en-US"/>
          </a:p>
        </p:txBody>
      </p:sp>
    </p:spTree>
    <p:extLst>
      <p:ext uri="{BB962C8B-B14F-4D97-AF65-F5344CB8AC3E}">
        <p14:creationId xmlns:p14="http://schemas.microsoft.com/office/powerpoint/2010/main" val="2309294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Second,</a:t>
            </a:r>
            <a:r>
              <a:rPr lang="en-US" altLang="ko-KR" baseline="0" dirty="0"/>
              <a:t> we parse the input texts by word unit. For example, </a:t>
            </a:r>
            <a:r>
              <a:rPr lang="en-US" altLang="ko-KR" sz="1200" b="0" i="0" kern="1200" baseline="0" dirty="0">
                <a:solidFill>
                  <a:schemeClr val="tx1"/>
                </a:solidFill>
                <a:effectLst/>
                <a:latin typeface="+mn-lt"/>
                <a:ea typeface="+mn-ea"/>
                <a:cs typeface="+mn-cs"/>
              </a:rPr>
              <a:t>this</a:t>
            </a:r>
            <a:r>
              <a:rPr lang="en-US" altLang="ko-KR" sz="1200" b="0" i="0" kern="1200" dirty="0">
                <a:solidFill>
                  <a:schemeClr val="tx1"/>
                </a:solidFill>
                <a:effectLst/>
                <a:latin typeface="+mn-lt"/>
                <a:ea typeface="+mn-ea"/>
                <a:cs typeface="+mn-cs"/>
              </a:rPr>
              <a:t> given text is separated by each word as follows.</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This process is simply implemented as a Python internal function.</a:t>
            </a: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Get</a:t>
            </a:r>
            <a:r>
              <a:rPr lang="en-US" altLang="ko-KR" sz="1200" b="0" i="0" kern="1200" baseline="0" dirty="0">
                <a:solidFill>
                  <a:schemeClr val="tx1"/>
                </a:solidFill>
                <a:effectLst/>
                <a:latin typeface="+mn-lt"/>
                <a:ea typeface="+mn-ea"/>
                <a:cs typeface="+mn-cs"/>
              </a:rPr>
              <a:t> the product name and check the product name is string of empty</a:t>
            </a:r>
          </a:p>
          <a:p>
            <a:endParaRPr lang="en-US" altLang="ko-KR" sz="1200" b="0" i="0" kern="1200" baseline="0" dirty="0">
              <a:solidFill>
                <a:schemeClr val="tx1"/>
              </a:solidFill>
              <a:effectLst/>
              <a:latin typeface="+mn-lt"/>
              <a:ea typeface="+mn-ea"/>
              <a:cs typeface="+mn-cs"/>
            </a:endParaRPr>
          </a:p>
          <a:p>
            <a:r>
              <a:rPr lang="en-US" altLang="ko-KR" sz="1200" b="0" i="0" kern="1200" baseline="0" dirty="0" err="1">
                <a:solidFill>
                  <a:schemeClr val="tx1"/>
                </a:solidFill>
                <a:effectLst/>
                <a:latin typeface="+mn-lt"/>
                <a:ea typeface="+mn-ea"/>
                <a:cs typeface="+mn-cs"/>
              </a:rPr>
              <a:t>re_sc</a:t>
            </a:r>
            <a:r>
              <a:rPr lang="en-US" altLang="ko-KR" sz="1200" b="0" i="0" kern="1200" baseline="0" dirty="0">
                <a:solidFill>
                  <a:schemeClr val="tx1"/>
                </a:solidFill>
                <a:effectLst/>
                <a:latin typeface="+mn-lt"/>
                <a:ea typeface="+mn-ea"/>
                <a:cs typeface="+mn-cs"/>
              </a:rPr>
              <a:t> function remove the special symbols.</a:t>
            </a:r>
          </a:p>
          <a:p>
            <a:endParaRPr lang="en-US" altLang="ko-KR" sz="1200" b="0" i="0" kern="1200" baseline="0" dirty="0">
              <a:solidFill>
                <a:schemeClr val="tx1"/>
              </a:solidFill>
              <a:effectLst/>
              <a:latin typeface="+mn-lt"/>
              <a:ea typeface="+mn-ea"/>
              <a:cs typeface="+mn-cs"/>
            </a:endParaRPr>
          </a:p>
          <a:p>
            <a:r>
              <a:rPr lang="en-US" altLang="ko-KR" sz="1200" b="0" i="0" kern="1200" baseline="0" dirty="0">
                <a:solidFill>
                  <a:schemeClr val="tx1"/>
                </a:solidFill>
                <a:effectLst/>
                <a:latin typeface="+mn-lt"/>
                <a:ea typeface="+mn-ea"/>
                <a:cs typeface="+mn-cs"/>
              </a:rPr>
              <a:t>Strip() function remove blanks before and after strings.</a:t>
            </a:r>
          </a:p>
          <a:p>
            <a:endParaRPr lang="en-US" altLang="ko-KR" sz="1200" b="0" i="0" kern="1200" baseline="0" dirty="0">
              <a:solidFill>
                <a:schemeClr val="tx1"/>
              </a:solidFill>
              <a:effectLst/>
              <a:latin typeface="+mn-lt"/>
              <a:ea typeface="+mn-ea"/>
              <a:cs typeface="+mn-cs"/>
            </a:endParaRPr>
          </a:p>
          <a:p>
            <a:r>
              <a:rPr lang="en-US" altLang="ko-KR" sz="1200" b="0" i="0" kern="1200" baseline="0" dirty="0">
                <a:solidFill>
                  <a:schemeClr val="tx1"/>
                </a:solidFill>
                <a:effectLst/>
                <a:latin typeface="+mn-lt"/>
                <a:ea typeface="+mn-ea"/>
                <a:cs typeface="+mn-cs"/>
              </a:rPr>
              <a:t>Split() function separate the strings based on blanks.</a:t>
            </a:r>
          </a:p>
          <a:p>
            <a:endParaRPr lang="en-US" altLang="ko-KR" sz="1200" b="0" i="0" kern="1200" baseline="0" dirty="0">
              <a:solidFill>
                <a:schemeClr val="tx1"/>
              </a:solidFill>
              <a:effectLst/>
              <a:latin typeface="+mn-lt"/>
              <a:ea typeface="+mn-ea"/>
              <a:cs typeface="+mn-cs"/>
            </a:endParaRPr>
          </a:p>
          <a:p>
            <a:r>
              <a:rPr lang="en-US" altLang="ko-KR" sz="1200" b="0" i="0" kern="1200" baseline="0" dirty="0">
                <a:solidFill>
                  <a:schemeClr val="tx1"/>
                </a:solidFill>
                <a:effectLst/>
                <a:latin typeface="+mn-lt"/>
                <a:ea typeface="+mn-ea"/>
                <a:cs typeface="+mn-cs"/>
              </a:rPr>
              <a:t>Each word is stored in list named feature.</a:t>
            </a:r>
          </a:p>
          <a:p>
            <a:endParaRPr lang="en-US" altLang="ko-KR" sz="1200" b="0" i="0" kern="1200" baseline="0" dirty="0">
              <a:solidFill>
                <a:schemeClr val="tx1"/>
              </a:solidFill>
              <a:effectLst/>
              <a:latin typeface="+mn-lt"/>
              <a:ea typeface="+mn-ea"/>
              <a:cs typeface="+mn-cs"/>
            </a:endParaRPr>
          </a:p>
          <a:p>
            <a:r>
              <a:rPr lang="en-US" altLang="ko-KR" sz="1200" b="0" i="0" kern="1200" baseline="0" dirty="0">
                <a:solidFill>
                  <a:schemeClr val="tx1"/>
                </a:solidFill>
                <a:effectLst/>
                <a:latin typeface="+mn-lt"/>
                <a:ea typeface="+mn-ea"/>
                <a:cs typeface="+mn-cs"/>
              </a:rPr>
              <a:t>Then we discard the word which has the length less than 2 and more than 31.</a:t>
            </a:r>
          </a:p>
        </p:txBody>
      </p:sp>
      <p:sp>
        <p:nvSpPr>
          <p:cNvPr id="4" name="슬라이드 번호 개체 틀 3"/>
          <p:cNvSpPr>
            <a:spLocks noGrp="1"/>
          </p:cNvSpPr>
          <p:nvPr>
            <p:ph type="sldNum" sz="quarter" idx="10"/>
          </p:nvPr>
        </p:nvSpPr>
        <p:spPr/>
        <p:txBody>
          <a:bodyPr/>
          <a:lstStyle/>
          <a:p>
            <a:fld id="{9E4C2C2B-2D1C-41B9-BAB9-8DCA044A2B3E}" type="slidenum">
              <a:rPr lang="ko-KR" altLang="en-US" smtClean="0"/>
              <a:t>9</a:t>
            </a:fld>
            <a:endParaRPr lang="ko-KR" altLang="en-US"/>
          </a:p>
        </p:txBody>
      </p:sp>
    </p:spTree>
    <p:extLst>
      <p:ext uri="{BB962C8B-B14F-4D97-AF65-F5344CB8AC3E}">
        <p14:creationId xmlns:p14="http://schemas.microsoft.com/office/powerpoint/2010/main" val="265504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21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49500"/>
            <a:ext cx="7772400" cy="643195"/>
          </a:xfrm>
        </p:spPr>
        <p:txBody>
          <a:bodyPr anchor="ctr">
            <a:normAutofit/>
          </a:bodyPr>
          <a:lstStyle>
            <a:lvl1pPr algn="ctr" rtl="0" eaLnBrk="0" fontAlgn="base" latinLnBrk="1" hangingPunct="0">
              <a:spcBef>
                <a:spcPct val="0"/>
              </a:spcBef>
              <a:spcAft>
                <a:spcPct val="0"/>
              </a:spcAft>
              <a:defRPr kumimoji="1" lang="en-US" altLang="en-US" sz="3200" b="1" i="0" u="none" kern="1200" spc="100" baseline="0" dirty="0">
                <a:solidFill>
                  <a:schemeClr val="tx1"/>
                </a:solidFill>
                <a:effectLst/>
                <a:latin typeface="IBM Plex Sans Bold" panose="020B0503050203000203" pitchFamily="34" charset="77"/>
                <a:ea typeface="HY견고딕" panose="02030600000101010101" pitchFamily="18" charset="-127"/>
                <a:cs typeface="+mj-cs"/>
              </a:defRPr>
            </a:lvl1pPr>
          </a:lstStyle>
          <a:p>
            <a:r>
              <a:rPr lang="ko-KR" altLang="en-US" dirty="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1" i="0">
                <a:solidFill>
                  <a:schemeClr val="bg1"/>
                </a:solidFill>
                <a:latin typeface="IBM Plex Sans Bold" panose="020B0503050203000203" pitchFamily="34" charset="77"/>
                <a:ea typeface="나눔바른고딕" panose="020B0603020101020101"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endParaRPr lang="en-US" dirty="0"/>
          </a:p>
        </p:txBody>
      </p:sp>
      <p:sp>
        <p:nvSpPr>
          <p:cNvPr id="4" name="Date Placeholder 3"/>
          <p:cNvSpPr>
            <a:spLocks noGrp="1"/>
          </p:cNvSpPr>
          <p:nvPr>
            <p:ph type="dt" sz="half" idx="10"/>
          </p:nvPr>
        </p:nvSpPr>
        <p:spPr/>
        <p:txBody>
          <a:bodyPr/>
          <a:lstStyle>
            <a:lvl1pPr>
              <a:defRPr b="0" i="0">
                <a:solidFill>
                  <a:schemeClr val="bg1"/>
                </a:solidFill>
              </a:defRPr>
            </a:lvl1pPr>
          </a:lstStyle>
          <a:p>
            <a:fld id="{EBC5DBF4-38A0-48AC-87D0-31DECE125C42}" type="datetime1">
              <a:rPr lang="ko-KR" altLang="en-US" smtClean="0"/>
              <a:pPr/>
              <a:t>2019-11-29</a:t>
            </a:fld>
            <a:endParaRPr lang="ko-KR" altLang="en-US" dirty="0"/>
          </a:p>
        </p:txBody>
      </p:sp>
      <p:sp>
        <p:nvSpPr>
          <p:cNvPr id="5" name="Footer Placeholder 4"/>
          <p:cNvSpPr>
            <a:spLocks noGrp="1"/>
          </p:cNvSpPr>
          <p:nvPr>
            <p:ph type="ftr" sz="quarter" idx="11"/>
          </p:nvPr>
        </p:nvSpPr>
        <p:spPr/>
        <p:txBody>
          <a:bodyPr/>
          <a:lstStyle>
            <a:lvl1pPr>
              <a:defRPr b="0" i="0">
                <a:solidFill>
                  <a:schemeClr val="bg1"/>
                </a:solidFill>
              </a:defRPr>
            </a:lvl1pPr>
          </a:lstStyle>
          <a:p>
            <a:endParaRPr lang="ko-KR" altLang="en-US" dirty="0"/>
          </a:p>
        </p:txBody>
      </p:sp>
      <p:cxnSp>
        <p:nvCxnSpPr>
          <p:cNvPr id="6" name="직선 연결선 6">
            <a:extLst>
              <a:ext uri="{FF2B5EF4-FFF2-40B4-BE49-F238E27FC236}">
                <a16:creationId xmlns:a16="http://schemas.microsoft.com/office/drawing/2014/main" id="{BBBD7D1F-9049-8E4E-9A3A-BA61234957A4}"/>
              </a:ext>
            </a:extLst>
          </p:cNvPr>
          <p:cNvCxnSpPr/>
          <p:nvPr userDrawn="1"/>
        </p:nvCxnSpPr>
        <p:spPr>
          <a:xfrm>
            <a:off x="0" y="2623797"/>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직선 연결선 7">
            <a:extLst>
              <a:ext uri="{FF2B5EF4-FFF2-40B4-BE49-F238E27FC236}">
                <a16:creationId xmlns:a16="http://schemas.microsoft.com/office/drawing/2014/main" id="{3AB4AD87-4732-8342-BF3C-A9F17F4F1215}"/>
              </a:ext>
            </a:extLst>
          </p:cNvPr>
          <p:cNvCxnSpPr/>
          <p:nvPr userDrawn="1"/>
        </p:nvCxnSpPr>
        <p:spPr>
          <a:xfrm>
            <a:off x="685800" y="2623797"/>
            <a:ext cx="77724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76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801" y="1482811"/>
            <a:ext cx="8280400" cy="4901514"/>
          </a:xfrm>
        </p:spPr>
        <p:txBody>
          <a:bodyPr>
            <a:normAutofit/>
          </a:bodyPr>
          <a:lstStyle>
            <a:lvl1pPr marL="228600" indent="-228600">
              <a:lnSpc>
                <a:spcPct val="120000"/>
              </a:lnSpc>
              <a:spcBef>
                <a:spcPts val="0"/>
              </a:spcBef>
              <a:spcAft>
                <a:spcPts val="600"/>
              </a:spcAft>
              <a:buClr>
                <a:srgbClr val="01628D"/>
              </a:buClr>
              <a:buFont typeface="Arial" panose="020B0604020202020204" pitchFamily="34" charset="0"/>
              <a:buChar char="»"/>
              <a:defRPr sz="1600" b="0" i="0"/>
            </a:lvl1pPr>
            <a:lvl2pPr marL="468000" indent="-180000">
              <a:lnSpc>
                <a:spcPct val="120000"/>
              </a:lnSpc>
              <a:spcBef>
                <a:spcPts val="0"/>
              </a:spcBef>
              <a:spcAft>
                <a:spcPts val="600"/>
              </a:spcAft>
              <a:buClr>
                <a:srgbClr val="FF004C"/>
              </a:buClr>
              <a:buFont typeface="Arial" panose="020B0604020202020204" pitchFamily="34" charset="0"/>
              <a:buChar char="›"/>
              <a:defRPr sz="1400" b="0" i="0"/>
            </a:lvl2pPr>
            <a:lvl3pPr>
              <a:lnSpc>
                <a:spcPct val="120000"/>
              </a:lnSpc>
              <a:spcBef>
                <a:spcPts val="0"/>
              </a:spcBef>
              <a:spcAft>
                <a:spcPts val="600"/>
              </a:spcAft>
              <a:defRPr sz="1200" b="0" i="0"/>
            </a:lvl3pPr>
            <a:lvl4pPr>
              <a:lnSpc>
                <a:spcPct val="120000"/>
              </a:lnSpc>
              <a:spcBef>
                <a:spcPts val="0"/>
              </a:spcBef>
              <a:spcAft>
                <a:spcPts val="600"/>
              </a:spcAft>
              <a:defRPr sz="1100" b="0" i="0"/>
            </a:lvl4pPr>
            <a:lvl5pPr>
              <a:lnSpc>
                <a:spcPct val="120000"/>
              </a:lnSpc>
              <a:spcBef>
                <a:spcPts val="0"/>
              </a:spcBef>
              <a:spcAft>
                <a:spcPts val="600"/>
              </a:spcAft>
              <a:defRPr sz="900" b="0" i="0"/>
            </a:lvl5p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cxnSp>
        <p:nvCxnSpPr>
          <p:cNvPr id="13" name="직선 연결선 12"/>
          <p:cNvCxnSpPr/>
          <p:nvPr userDrawn="1"/>
        </p:nvCxnSpPr>
        <p:spPr>
          <a:xfrm>
            <a:off x="273306" y="860901"/>
            <a:ext cx="77724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4" name="Slide Number Placeholder 5"/>
          <p:cNvSpPr txBox="1">
            <a:spLocks/>
          </p:cNvSpPr>
          <p:nvPr userDrawn="1"/>
        </p:nvSpPr>
        <p:spPr>
          <a:xfrm>
            <a:off x="8250162" y="6418316"/>
            <a:ext cx="139424" cy="328295"/>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smtClean="0">
                <a:solidFill>
                  <a:schemeClr val="tx1"/>
                </a:solidFill>
              </a:rPr>
              <a:pPr algn="ctr"/>
              <a:t>‹#›</a:t>
            </a:fld>
            <a:endParaRPr lang="en-US" sz="1200" dirty="0">
              <a:solidFill>
                <a:schemeClr val="tx1"/>
              </a:solidFill>
            </a:endParaRPr>
          </a:p>
        </p:txBody>
      </p:sp>
      <p:sp>
        <p:nvSpPr>
          <p:cNvPr id="15" name="Oval 25"/>
          <p:cNvSpPr/>
          <p:nvPr userDrawn="1"/>
        </p:nvSpPr>
        <p:spPr>
          <a:xfrm>
            <a:off x="8153274" y="6415873"/>
            <a:ext cx="333200" cy="333200"/>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6" name="Oval 26"/>
          <p:cNvSpPr/>
          <p:nvPr userDrawn="1"/>
        </p:nvSpPr>
        <p:spPr>
          <a:xfrm>
            <a:off x="7717060" y="6415873"/>
            <a:ext cx="333200" cy="333200"/>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9" name="Rectangle 9"/>
          <p:cNvSpPr/>
          <p:nvPr userDrawn="1"/>
        </p:nvSpPr>
        <p:spPr>
          <a:xfrm rot="2700000">
            <a:off x="7861919" y="6537415"/>
            <a:ext cx="90117" cy="90117"/>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0" name="Oval 28"/>
          <p:cNvSpPr/>
          <p:nvPr userDrawn="1"/>
        </p:nvSpPr>
        <p:spPr>
          <a:xfrm rot="10800000">
            <a:off x="8589487" y="6415873"/>
            <a:ext cx="333200" cy="333200"/>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1" name="Rectangle 9"/>
          <p:cNvSpPr/>
          <p:nvPr userDrawn="1"/>
        </p:nvSpPr>
        <p:spPr>
          <a:xfrm rot="13500000">
            <a:off x="8687711" y="6537415"/>
            <a:ext cx="90117" cy="90117"/>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2" name="Action Button: Forward or Next 23">
            <a:hlinkClick r:id="" action="ppaction://hlinkshowjump?jump=nextslide" highlightClick="1"/>
          </p:cNvPr>
          <p:cNvSpPr/>
          <p:nvPr userDrawn="1"/>
        </p:nvSpPr>
        <p:spPr>
          <a:xfrm>
            <a:off x="8562277" y="6384325"/>
            <a:ext cx="402336" cy="402336"/>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3" name="Action Button: Back or Previous 36">
            <a:hlinkClick r:id="" action="ppaction://hlinkshowjump?jump=previousslide" highlightClick="1"/>
          </p:cNvPr>
          <p:cNvSpPr/>
          <p:nvPr userDrawn="1"/>
        </p:nvSpPr>
        <p:spPr>
          <a:xfrm>
            <a:off x="7685158" y="6376551"/>
            <a:ext cx="402336" cy="402336"/>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D9F0D23-838F-B94B-B4D6-F58EF66A70A1}"/>
              </a:ext>
            </a:extLst>
          </p:cNvPr>
          <p:cNvSpPr>
            <a:spLocks noGrp="1"/>
          </p:cNvSpPr>
          <p:nvPr>
            <p:ph type="title"/>
          </p:nvPr>
        </p:nvSpPr>
        <p:spPr>
          <a:xfrm>
            <a:off x="433174" y="223021"/>
            <a:ext cx="8053300" cy="602166"/>
          </a:xfrm>
        </p:spPr>
        <p:txBody>
          <a:bodyPr>
            <a:normAutofit/>
          </a:bodyPr>
          <a:lstStyle>
            <a:lvl1pPr>
              <a:defRPr sz="3200" b="1" baseline="0">
                <a:latin typeface="Tahom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419343792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272">
          <p15:clr>
            <a:srgbClr val="FBAE40"/>
          </p15:clr>
        </p15:guide>
        <p15:guide id="2" pos="5488">
          <p15:clr>
            <a:srgbClr val="FBAE40"/>
          </p15:clr>
        </p15:guide>
        <p15:guide id="3" pos="2880">
          <p15:clr>
            <a:srgbClr val="FBAE4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0" i="0">
                <a:solidFill>
                  <a:schemeClr val="tx1">
                    <a:tint val="75000"/>
                  </a:schemeClr>
                </a:solidFill>
              </a:defRPr>
            </a:lvl1pPr>
          </a:lstStyle>
          <a:p>
            <a:fld id="{826F9CB7-2CB6-4D3C-BABC-2A87E27976BB}" type="datetime1">
              <a:rPr lang="ko-KR" altLang="en-US" smtClean="0"/>
              <a:pPr/>
              <a:t>2019-11-29</a:t>
            </a:fld>
            <a:endParaRPr lang="ko-KR"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0" i="0">
                <a:solidFill>
                  <a:schemeClr val="tx1">
                    <a:tint val="75000"/>
                  </a:schemeClr>
                </a:solidFill>
              </a:defRPr>
            </a:lvl1pPr>
          </a:lstStyle>
          <a:p>
            <a:endParaRPr lang="ko-KR" altLang="en-US" dirty="0"/>
          </a:p>
        </p:txBody>
      </p:sp>
    </p:spTree>
    <p:extLst>
      <p:ext uri="{BB962C8B-B14F-4D97-AF65-F5344CB8AC3E}">
        <p14:creationId xmlns:p14="http://schemas.microsoft.com/office/powerpoint/2010/main" val="32823229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1" hangingPunct="1">
        <a:lnSpc>
          <a:spcPct val="90000"/>
        </a:lnSpc>
        <a:spcBef>
          <a:spcPct val="0"/>
        </a:spcBef>
        <a:buNone/>
        <a:defRPr sz="4400" b="0" i="0" kern="1200" baseline="0">
          <a:solidFill>
            <a:schemeClr val="tx1"/>
          </a:solidFill>
          <a:latin typeface="IBM Plex Sans" panose="020B0503050203000203" pitchFamily="34" charset="77"/>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b="0" i="0" kern="1200" baseline="0">
          <a:solidFill>
            <a:schemeClr val="tx1"/>
          </a:solidFill>
          <a:latin typeface="IBM Plex Sans" panose="020B0503050203000203" pitchFamily="34" charset="77"/>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b="0" i="0" kern="1200" baseline="0">
          <a:solidFill>
            <a:schemeClr val="tx1"/>
          </a:solidFill>
          <a:latin typeface="IBM Plex Sans" panose="020B0503050203000203" pitchFamily="34" charset="77"/>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b="0" i="0" kern="1200" baseline="0">
          <a:solidFill>
            <a:schemeClr val="tx1"/>
          </a:solidFill>
          <a:latin typeface="IBM Plex Sans" panose="020B0503050203000203" pitchFamily="34" charset="77"/>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b="0" i="0" kern="1200" baseline="0">
          <a:solidFill>
            <a:schemeClr val="tx1"/>
          </a:solidFill>
          <a:latin typeface="IBM Plex Sans" panose="020B0503050203000203" pitchFamily="34" charset="77"/>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b="0" i="0" kern="1200" baseline="0">
          <a:solidFill>
            <a:schemeClr val="tx1"/>
          </a:solidFill>
          <a:latin typeface="IBM Plex Sans" panose="020B0503050203000203" pitchFamily="34" charset="77"/>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aiser5072@kaist.ac.k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mailto:kaiser5072@kaist.ac.kr"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github.com/tantara/kakao-arena-product-classification" TargetMode="External"/><Relationship Id="rId5" Type="http://schemas.openxmlformats.org/officeDocument/2006/relationships/hyperlink" Target="https://github.com/ywkim/kakao-arena-shopping" TargetMode="External"/><Relationship Id="rId4" Type="http://schemas.openxmlformats.org/officeDocument/2006/relationships/hyperlink" Target="https://github.com/yookyungKoh/kakao_challeng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kalman.kaist.ac.kr/coe202"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klms.kaist.ac.kr/mod/ubfile/view.php?id=339203"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klms.kaist.ac.kr/mod/ubfile/view.php?id=33920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8EC87-F461-8849-A72B-6021B7967CA1}"/>
              </a:ext>
            </a:extLst>
          </p:cNvPr>
          <p:cNvSpPr>
            <a:spLocks noGrp="1"/>
          </p:cNvSpPr>
          <p:nvPr>
            <p:ph type="ctrTitle"/>
          </p:nvPr>
        </p:nvSpPr>
        <p:spPr>
          <a:xfrm>
            <a:off x="433210" y="1978760"/>
            <a:ext cx="8277578" cy="643195"/>
          </a:xfrm>
        </p:spPr>
        <p:txBody>
          <a:bodyPr>
            <a:normAutofit/>
          </a:bodyPr>
          <a:lstStyle/>
          <a:p>
            <a:r>
              <a:rPr lang="en-US" dirty="0" err="1">
                <a:latin typeface="Dubai" panose="020B0503030403030204" pitchFamily="34" charset="-78"/>
                <a:cs typeface="Dubai" panose="020B0503030403030204" pitchFamily="34" charset="-78"/>
              </a:rPr>
              <a:t>Kakao</a:t>
            </a:r>
            <a:r>
              <a:rPr lang="en-US" dirty="0">
                <a:latin typeface="Dubai" panose="020B0503030403030204" pitchFamily="34" charset="-78"/>
                <a:cs typeface="Dubai" panose="020B0503030403030204" pitchFamily="34" charset="-78"/>
              </a:rPr>
              <a:t> Shopping Classification</a:t>
            </a:r>
          </a:p>
        </p:txBody>
      </p:sp>
      <p:sp>
        <p:nvSpPr>
          <p:cNvPr id="6" name="부제목 2">
            <a:extLst>
              <a:ext uri="{FF2B5EF4-FFF2-40B4-BE49-F238E27FC236}">
                <a16:creationId xmlns:a16="http://schemas.microsoft.com/office/drawing/2014/main" id="{B2CCFE00-AF94-E14A-A80A-BA7C0019BD13}"/>
              </a:ext>
            </a:extLst>
          </p:cNvPr>
          <p:cNvSpPr txBox="1">
            <a:spLocks/>
          </p:cNvSpPr>
          <p:nvPr/>
        </p:nvSpPr>
        <p:spPr>
          <a:xfrm>
            <a:off x="1809454" y="3105613"/>
            <a:ext cx="5525091" cy="344169"/>
          </a:xfrm>
          <a:prstGeom prst="rect">
            <a:avLst/>
          </a:prstGeom>
        </p:spPr>
        <p:txBody>
          <a:bodyPr vert="horz" lIns="91440" tIns="45720" rIns="91440" bIns="45720" rtlCol="0">
            <a:noAutofit/>
          </a:bodyPr>
          <a:lstStyle>
            <a:lvl1pPr marL="0" indent="0" algn="ctr" defTabSz="914400" rtl="0" eaLnBrk="1" latinLnBrk="1" hangingPunct="1">
              <a:lnSpc>
                <a:spcPct val="90000"/>
              </a:lnSpc>
              <a:spcBef>
                <a:spcPts val="1000"/>
              </a:spcBef>
              <a:buFont typeface="Arial" panose="020B0604020202020204" pitchFamily="34" charset="0"/>
              <a:buNone/>
              <a:defRPr sz="2400" b="1" i="0" kern="1200" baseline="0">
                <a:solidFill>
                  <a:schemeClr val="bg1"/>
                </a:solidFill>
                <a:latin typeface="IBM Plex Sans Bold" panose="020B0503050203000203" pitchFamily="34" charset="77"/>
                <a:ea typeface="나눔바른고딕" panose="020B0603020101020101" pitchFamily="50" charset="-127"/>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b="0" i="0" kern="1200" baseline="0">
                <a:solidFill>
                  <a:schemeClr val="tx1"/>
                </a:solidFill>
                <a:latin typeface="IBM Plex Sans" panose="020B0503050203000203" pitchFamily="34" charset="77"/>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b="0" i="0" kern="1200" baseline="0">
                <a:solidFill>
                  <a:schemeClr val="tx1"/>
                </a:solidFill>
                <a:latin typeface="IBM Plex Sans" panose="020B0503050203000203" pitchFamily="34" charset="77"/>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b="0" i="0" kern="1200" baseline="0">
                <a:solidFill>
                  <a:schemeClr val="tx1"/>
                </a:solidFill>
                <a:latin typeface="IBM Plex Sans" panose="020B0503050203000203" pitchFamily="34" charset="77"/>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b="0" i="0" kern="1200" baseline="0">
                <a:solidFill>
                  <a:schemeClr val="tx1"/>
                </a:solidFill>
                <a:latin typeface="IBM Plex Sans" panose="020B0503050203000203" pitchFamily="34" charset="77"/>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sz="2000" b="0" dirty="0" err="1">
                <a:solidFill>
                  <a:schemeClr val="tx1"/>
                </a:solidFill>
                <a:ea typeface="+mj-ea"/>
              </a:rPr>
              <a:t>CoE</a:t>
            </a:r>
            <a:r>
              <a:rPr lang="en-US" altLang="ko-KR" sz="2000" b="0" dirty="0">
                <a:solidFill>
                  <a:schemeClr val="tx1"/>
                </a:solidFill>
                <a:ea typeface="+mj-ea"/>
              </a:rPr>
              <a:t> 202. Term Project</a:t>
            </a:r>
            <a:endParaRPr lang="ko-KR" altLang="en-US" sz="2000" b="0" dirty="0">
              <a:solidFill>
                <a:schemeClr val="tx1"/>
              </a:solidFill>
              <a:ea typeface="+mj-ea"/>
            </a:endParaRPr>
          </a:p>
        </p:txBody>
      </p:sp>
      <p:sp>
        <p:nvSpPr>
          <p:cNvPr id="7" name="직사각형 5">
            <a:extLst>
              <a:ext uri="{FF2B5EF4-FFF2-40B4-BE49-F238E27FC236}">
                <a16:creationId xmlns:a16="http://schemas.microsoft.com/office/drawing/2014/main" id="{EFF85F72-69F3-D743-BF52-66C5680D1C6E}"/>
              </a:ext>
            </a:extLst>
          </p:cNvPr>
          <p:cNvSpPr/>
          <p:nvPr/>
        </p:nvSpPr>
        <p:spPr>
          <a:xfrm>
            <a:off x="261851" y="3611274"/>
            <a:ext cx="8620298" cy="400110"/>
          </a:xfrm>
          <a:prstGeom prst="rect">
            <a:avLst/>
          </a:prstGeom>
        </p:spPr>
        <p:txBody>
          <a:bodyPr wrap="square">
            <a:spAutoFit/>
          </a:bodyPr>
          <a:lstStyle/>
          <a:p>
            <a:pPr algn="ctr"/>
            <a:r>
              <a:rPr lang="en-US" altLang="ko-KR" sz="2000" dirty="0">
                <a:latin typeface="+mj-lt"/>
                <a:ea typeface="+mj-ea"/>
              </a:rPr>
              <a:t>Fall, 2019</a:t>
            </a:r>
            <a:endParaRPr lang="ko-KR" altLang="en-US" sz="2000" dirty="0">
              <a:latin typeface="+mj-lt"/>
              <a:ea typeface="+mj-ea"/>
            </a:endParaRPr>
          </a:p>
        </p:txBody>
      </p:sp>
      <p:sp>
        <p:nvSpPr>
          <p:cNvPr id="5" name="직사각형 5">
            <a:extLst>
              <a:ext uri="{FF2B5EF4-FFF2-40B4-BE49-F238E27FC236}">
                <a16:creationId xmlns:a16="http://schemas.microsoft.com/office/drawing/2014/main" id="{EFF85F72-69F3-D743-BF52-66C5680D1C6E}"/>
              </a:ext>
            </a:extLst>
          </p:cNvPr>
          <p:cNvSpPr/>
          <p:nvPr/>
        </p:nvSpPr>
        <p:spPr>
          <a:xfrm>
            <a:off x="2737375" y="4307778"/>
            <a:ext cx="4597170" cy="723275"/>
          </a:xfrm>
          <a:prstGeom prst="rect">
            <a:avLst/>
          </a:prstGeom>
        </p:spPr>
        <p:txBody>
          <a:bodyPr wrap="square">
            <a:spAutoFit/>
          </a:bodyPr>
          <a:lstStyle/>
          <a:p>
            <a:pPr>
              <a:spcAft>
                <a:spcPts val="600"/>
              </a:spcAft>
            </a:pPr>
            <a:r>
              <a:rPr lang="en-US" altLang="ko-KR" b="1" dirty="0">
                <a:latin typeface="IBM Plex Sans Light" panose="020B0403050203000203" pitchFamily="34" charset="0"/>
                <a:ea typeface="+mj-ea"/>
              </a:rPr>
              <a:t>TA: </a:t>
            </a:r>
            <a:r>
              <a:rPr lang="en-US" altLang="ko-KR" dirty="0" err="1">
                <a:latin typeface="IBM Plex Sans Light" panose="020B0403050203000203" pitchFamily="34" charset="0"/>
                <a:ea typeface="+mj-ea"/>
              </a:rPr>
              <a:t>Kiwon</a:t>
            </a:r>
            <a:r>
              <a:rPr lang="en-US" altLang="ko-KR" dirty="0">
                <a:latin typeface="IBM Plex Sans Light" panose="020B0403050203000203" pitchFamily="34" charset="0"/>
                <a:ea typeface="+mj-ea"/>
              </a:rPr>
              <a:t> Lee (</a:t>
            </a:r>
            <a:r>
              <a:rPr lang="en-US" altLang="ko-KR" dirty="0">
                <a:latin typeface="IBM Plex Sans Light" panose="020B0403050203000203" pitchFamily="34" charset="0"/>
                <a:ea typeface="+mj-ea"/>
                <a:hlinkClick r:id="rId3"/>
              </a:rPr>
              <a:t>kaiser5072@kaist.ac.kr</a:t>
            </a:r>
            <a:r>
              <a:rPr lang="en-US" altLang="ko-KR" dirty="0">
                <a:latin typeface="IBM Plex Sans Light" panose="020B0403050203000203" pitchFamily="34" charset="0"/>
                <a:ea typeface="+mj-ea"/>
              </a:rPr>
              <a:t>)</a:t>
            </a:r>
          </a:p>
          <a:p>
            <a:pPr>
              <a:spcAft>
                <a:spcPts val="600"/>
              </a:spcAft>
            </a:pPr>
            <a:r>
              <a:rPr lang="en-US" altLang="ko-KR" b="1" dirty="0">
                <a:latin typeface="IBM Plex Sans Light" panose="020B0403050203000203" pitchFamily="34" charset="0"/>
                <a:ea typeface="+mj-ea"/>
              </a:rPr>
              <a:t>Professor: </a:t>
            </a:r>
            <a:r>
              <a:rPr lang="en-US" altLang="ko-KR" dirty="0">
                <a:latin typeface="IBM Plex Sans Light" panose="020B0403050203000203" pitchFamily="34" charset="0"/>
                <a:ea typeface="+mj-ea"/>
              </a:rPr>
              <a:t>Yong </a:t>
            </a:r>
            <a:r>
              <a:rPr lang="en-US" altLang="ko-KR" dirty="0" err="1">
                <a:latin typeface="IBM Plex Sans Light" panose="020B0403050203000203" pitchFamily="34" charset="0"/>
                <a:ea typeface="+mj-ea"/>
              </a:rPr>
              <a:t>Hoon</a:t>
            </a:r>
            <a:r>
              <a:rPr lang="en-US" altLang="ko-KR" dirty="0">
                <a:latin typeface="IBM Plex Sans Light" panose="020B0403050203000203" pitchFamily="34" charset="0"/>
                <a:ea typeface="+mj-ea"/>
              </a:rPr>
              <a:t> Lee</a:t>
            </a:r>
            <a:endParaRPr lang="ko-KR" altLang="en-US" dirty="0">
              <a:latin typeface="IBM Plex Sans Light" panose="020B0403050203000203" pitchFamily="34" charset="0"/>
              <a:ea typeface="+mj-ea"/>
            </a:endParaRPr>
          </a:p>
        </p:txBody>
      </p:sp>
    </p:spTree>
    <p:extLst>
      <p:ext uri="{BB962C8B-B14F-4D97-AF65-F5344CB8AC3E}">
        <p14:creationId xmlns:p14="http://schemas.microsoft.com/office/powerpoint/2010/main" val="264663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b="1" dirty="0"/>
              <a:t>Building the bag of words using a hash function</a:t>
            </a:r>
            <a:endParaRPr lang="ko-KR" altLang="en-US" b="1" dirty="0"/>
          </a:p>
        </p:txBody>
      </p:sp>
      <p:sp>
        <p:nvSpPr>
          <p:cNvPr id="3" name="제목 2"/>
          <p:cNvSpPr>
            <a:spLocks noGrp="1"/>
          </p:cNvSpPr>
          <p:nvPr>
            <p:ph type="title"/>
          </p:nvPr>
        </p:nvSpPr>
        <p:spPr/>
        <p:txBody>
          <a:bodyPr/>
          <a:lstStyle/>
          <a:p>
            <a:r>
              <a:rPr lang="en-US" altLang="ko-KR" dirty="0"/>
              <a:t>Preprocessing (III)</a:t>
            </a:r>
            <a:endParaRPr lang="ko-KR" altLang="en-US" dirty="0"/>
          </a:p>
        </p:txBody>
      </p:sp>
      <p:sp>
        <p:nvSpPr>
          <p:cNvPr id="4" name="직사각형 3"/>
          <p:cNvSpPr/>
          <p:nvPr/>
        </p:nvSpPr>
        <p:spPr>
          <a:xfrm>
            <a:off x="2191842" y="2197271"/>
            <a:ext cx="1700049" cy="1600438"/>
          </a:xfrm>
          <a:prstGeom prst="rect">
            <a:avLst/>
          </a:prstGeom>
        </p:spPr>
        <p:txBody>
          <a:bodyPr wrap="square">
            <a:spAutoFit/>
          </a:bodyPr>
          <a:lstStyle/>
          <a:p>
            <a:pPr algn="ctr"/>
            <a:r>
              <a:rPr lang="en-US" altLang="ko-KR" sz="1400" dirty="0">
                <a:latin typeface="IBM Plex Sans" panose="020B0503050203000203" pitchFamily="34" charset="0"/>
              </a:rPr>
              <a:t>“</a:t>
            </a:r>
            <a:r>
              <a:rPr lang="ko-KR" altLang="en-US" sz="1400" dirty="0">
                <a:latin typeface="IBM Plex Sans" panose="020B0503050203000203" pitchFamily="34" charset="0"/>
              </a:rPr>
              <a:t>맥북</a:t>
            </a:r>
            <a:r>
              <a:rPr lang="en-US" altLang="ko-KR" sz="1400" dirty="0">
                <a:latin typeface="IBM Plex Sans" panose="020B0503050203000203" pitchFamily="34" charset="0"/>
              </a:rPr>
              <a:t>”</a:t>
            </a:r>
          </a:p>
          <a:p>
            <a:pPr algn="ctr"/>
            <a:r>
              <a:rPr lang="ko-KR" altLang="en-US" sz="1400" dirty="0">
                <a:latin typeface="IBM Plex Sans" panose="020B0503050203000203" pitchFamily="34" charset="0"/>
              </a:rPr>
              <a:t> </a:t>
            </a:r>
            <a:r>
              <a:rPr lang="en-US" altLang="ko-KR" sz="1400" dirty="0">
                <a:latin typeface="IBM Plex Sans" panose="020B0503050203000203" pitchFamily="34" charset="0"/>
              </a:rPr>
              <a:t>“2017</a:t>
            </a:r>
            <a:r>
              <a:rPr lang="ko-KR" altLang="en-US" sz="1400" dirty="0">
                <a:latin typeface="IBM Plex Sans" panose="020B0503050203000203" pitchFamily="34" charset="0"/>
              </a:rPr>
              <a:t>년형</a:t>
            </a:r>
            <a:r>
              <a:rPr lang="en-US" altLang="ko-KR" sz="1400" dirty="0">
                <a:latin typeface="IBM Plex Sans" panose="020B0503050203000203" pitchFamily="34" charset="0"/>
              </a:rPr>
              <a:t>”</a:t>
            </a:r>
            <a:r>
              <a:rPr lang="ko-KR" altLang="en-US" sz="1400" dirty="0">
                <a:latin typeface="IBM Plex Sans" panose="020B0503050203000203" pitchFamily="34" charset="0"/>
              </a:rPr>
              <a:t> </a:t>
            </a:r>
            <a:endParaRPr lang="en-US" altLang="ko-KR" sz="1400" dirty="0">
              <a:latin typeface="IBM Plex Sans" panose="020B0503050203000203" pitchFamily="34" charset="0"/>
            </a:endParaRPr>
          </a:p>
          <a:p>
            <a:pPr algn="ctr"/>
            <a:r>
              <a:rPr lang="en-US" altLang="ko-KR" sz="1400" dirty="0">
                <a:latin typeface="IBM Plex Sans" panose="020B0503050203000203" pitchFamily="34" charset="0"/>
              </a:rPr>
              <a:t>“</a:t>
            </a:r>
            <a:r>
              <a:rPr lang="ko-KR" altLang="en-US" sz="1400" dirty="0">
                <a:latin typeface="IBM Plex Sans" panose="020B0503050203000203" pitchFamily="34" charset="0"/>
              </a:rPr>
              <a:t>애플</a:t>
            </a:r>
            <a:r>
              <a:rPr lang="en-US" altLang="ko-KR" sz="1400" dirty="0">
                <a:latin typeface="IBM Plex Sans" panose="020B0503050203000203" pitchFamily="34" charset="0"/>
              </a:rPr>
              <a:t>”</a:t>
            </a:r>
          </a:p>
          <a:p>
            <a:pPr algn="ctr"/>
            <a:r>
              <a:rPr lang="en-US" altLang="ko-KR" sz="1400" dirty="0">
                <a:latin typeface="IBM Plex Sans" panose="020B0503050203000203" pitchFamily="34" charset="0"/>
              </a:rPr>
              <a:t>“</a:t>
            </a:r>
            <a:r>
              <a:rPr lang="ko-KR" altLang="en-US" sz="1400" dirty="0">
                <a:latin typeface="IBM Plex Sans" panose="020B0503050203000203" pitchFamily="34" charset="0"/>
              </a:rPr>
              <a:t>맥북</a:t>
            </a:r>
            <a:r>
              <a:rPr lang="en-US" altLang="ko-KR" sz="1400" dirty="0">
                <a:latin typeface="IBM Plex Sans" panose="020B0503050203000203" pitchFamily="34" charset="0"/>
              </a:rPr>
              <a:t>”</a:t>
            </a:r>
          </a:p>
          <a:p>
            <a:pPr algn="ctr"/>
            <a:r>
              <a:rPr lang="en-US" altLang="ko-KR" sz="1400" dirty="0">
                <a:latin typeface="IBM Plex Sans" panose="020B0503050203000203" pitchFamily="34" charset="0"/>
              </a:rPr>
              <a:t>“12</a:t>
            </a:r>
            <a:r>
              <a:rPr lang="ko-KR" altLang="en-US" sz="1400" dirty="0">
                <a:latin typeface="IBM Plex Sans" panose="020B0503050203000203" pitchFamily="34" charset="0"/>
              </a:rPr>
              <a:t>형</a:t>
            </a:r>
            <a:r>
              <a:rPr lang="en-US" altLang="ko-KR" sz="1400" dirty="0">
                <a:latin typeface="IBM Plex Sans" panose="020B0503050203000203" pitchFamily="34" charset="0"/>
              </a:rPr>
              <a:t>”</a:t>
            </a:r>
            <a:r>
              <a:rPr lang="ko-KR" altLang="en-US" sz="1400" dirty="0">
                <a:latin typeface="IBM Plex Sans" panose="020B0503050203000203" pitchFamily="34" charset="0"/>
              </a:rPr>
              <a:t> </a:t>
            </a:r>
            <a:endParaRPr lang="en-US" altLang="ko-KR" sz="1400" dirty="0">
              <a:latin typeface="IBM Plex Sans" panose="020B0503050203000203" pitchFamily="34" charset="0"/>
            </a:endParaRPr>
          </a:p>
          <a:p>
            <a:pPr algn="ctr"/>
            <a:r>
              <a:rPr lang="en-US" altLang="ko-KR" sz="1400" dirty="0">
                <a:latin typeface="IBM Plex Sans" panose="020B0503050203000203" pitchFamily="34" charset="0"/>
              </a:rPr>
              <a:t>“MNYN2KH/A8G”</a:t>
            </a:r>
          </a:p>
          <a:p>
            <a:pPr algn="ctr"/>
            <a:r>
              <a:rPr lang="en-US" altLang="ko-KR" sz="1400" dirty="0">
                <a:latin typeface="IBM Plex Sans" panose="020B0503050203000203" pitchFamily="34" charset="0"/>
              </a:rPr>
              <a:t> “512G”</a:t>
            </a:r>
            <a:endParaRPr lang="ko-KR" altLang="en-US" sz="1400" dirty="0">
              <a:latin typeface="IBM Plex Sans" panose="020B0503050203000203" pitchFamily="34" charset="0"/>
            </a:endParaRPr>
          </a:p>
        </p:txBody>
      </p:sp>
      <p:cxnSp>
        <p:nvCxnSpPr>
          <p:cNvPr id="5" name="직선 화살표 연결선 4"/>
          <p:cNvCxnSpPr/>
          <p:nvPr/>
        </p:nvCxnSpPr>
        <p:spPr>
          <a:xfrm>
            <a:off x="4160361" y="2913074"/>
            <a:ext cx="991035"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직사각형 5"/>
          <p:cNvSpPr/>
          <p:nvPr/>
        </p:nvSpPr>
        <p:spPr>
          <a:xfrm>
            <a:off x="3891891" y="2941462"/>
            <a:ext cx="1527982" cy="276999"/>
          </a:xfrm>
          <a:prstGeom prst="rect">
            <a:avLst/>
          </a:prstGeom>
        </p:spPr>
        <p:txBody>
          <a:bodyPr wrap="none">
            <a:spAutoFit/>
          </a:bodyPr>
          <a:lstStyle/>
          <a:p>
            <a:pPr algn="ctr"/>
            <a:r>
              <a:rPr lang="en-US" altLang="ko-KR" sz="1200" b="1" dirty="0">
                <a:latin typeface="IBM Plex Sans" panose="020B0503050203000203" pitchFamily="34" charset="0"/>
              </a:rPr>
              <a:t>Build bag of words</a:t>
            </a:r>
            <a:endParaRPr lang="ko-KR" altLang="en-US" sz="1200" b="1" dirty="0">
              <a:latin typeface="IBM Plex Sans" panose="020B0503050203000203" pitchFamily="34" charset="0"/>
            </a:endParaRPr>
          </a:p>
        </p:txBody>
      </p:sp>
      <p:sp>
        <p:nvSpPr>
          <p:cNvPr id="11" name="직사각형 10"/>
          <p:cNvSpPr/>
          <p:nvPr/>
        </p:nvSpPr>
        <p:spPr>
          <a:xfrm>
            <a:off x="5146144" y="2198773"/>
            <a:ext cx="1700049" cy="1600438"/>
          </a:xfrm>
          <a:prstGeom prst="rect">
            <a:avLst/>
          </a:prstGeom>
        </p:spPr>
        <p:txBody>
          <a:bodyPr wrap="square">
            <a:spAutoFit/>
          </a:bodyPr>
          <a:lstStyle/>
          <a:p>
            <a:pPr algn="ctr"/>
            <a:r>
              <a:rPr lang="en-US" altLang="ko-KR" sz="1400" dirty="0">
                <a:latin typeface="IBM Plex Sans" panose="020B0503050203000203" pitchFamily="34" charset="0"/>
              </a:rPr>
              <a:t>50239</a:t>
            </a:r>
          </a:p>
          <a:p>
            <a:pPr algn="ctr"/>
            <a:r>
              <a:rPr lang="en-US" altLang="ko-KR" sz="1400" dirty="0">
                <a:latin typeface="IBM Plex Sans" panose="020B0503050203000203" pitchFamily="34" charset="0"/>
              </a:rPr>
              <a:t>67893</a:t>
            </a:r>
          </a:p>
          <a:p>
            <a:pPr algn="ctr"/>
            <a:r>
              <a:rPr lang="en-US" altLang="ko-KR" sz="1400" dirty="0">
                <a:latin typeface="IBM Plex Sans" panose="020B0503050203000203" pitchFamily="34" charset="0"/>
              </a:rPr>
              <a:t>20399</a:t>
            </a:r>
          </a:p>
          <a:p>
            <a:pPr algn="ctr"/>
            <a:r>
              <a:rPr lang="en-US" altLang="ko-KR" sz="1400" dirty="0">
                <a:latin typeface="IBM Plex Sans" panose="020B0503050203000203" pitchFamily="34" charset="0"/>
              </a:rPr>
              <a:t>50239</a:t>
            </a:r>
          </a:p>
          <a:p>
            <a:pPr algn="ctr"/>
            <a:r>
              <a:rPr lang="en-US" altLang="ko-KR" sz="1400" dirty="0">
                <a:latin typeface="IBM Plex Sans" panose="020B0503050203000203" pitchFamily="34" charset="0"/>
              </a:rPr>
              <a:t>9486</a:t>
            </a:r>
            <a:r>
              <a:rPr lang="ko-KR" altLang="en-US" sz="1400" dirty="0">
                <a:latin typeface="IBM Plex Sans" panose="020B0503050203000203" pitchFamily="34" charset="0"/>
              </a:rPr>
              <a:t> </a:t>
            </a:r>
            <a:endParaRPr lang="en-US" altLang="ko-KR" sz="1400" dirty="0">
              <a:latin typeface="IBM Plex Sans" panose="020B0503050203000203" pitchFamily="34" charset="0"/>
            </a:endParaRPr>
          </a:p>
          <a:p>
            <a:pPr algn="ctr"/>
            <a:r>
              <a:rPr lang="en-US" altLang="ko-KR" sz="1400" dirty="0">
                <a:latin typeface="IBM Plex Sans" panose="020B0503050203000203" pitchFamily="34" charset="0"/>
              </a:rPr>
              <a:t>89705</a:t>
            </a:r>
          </a:p>
          <a:p>
            <a:pPr algn="ctr"/>
            <a:r>
              <a:rPr lang="en-US" altLang="ko-KR" sz="1400" dirty="0">
                <a:latin typeface="IBM Plex Sans" panose="020B0503050203000203" pitchFamily="34" charset="0"/>
              </a:rPr>
              <a:t>12309</a:t>
            </a:r>
            <a:endParaRPr lang="ko-KR" altLang="en-US" sz="1400" dirty="0">
              <a:latin typeface="IBM Plex Sans" panose="020B0503050203000203" pitchFamily="34" charset="0"/>
            </a:endParaRPr>
          </a:p>
        </p:txBody>
      </p:sp>
      <p:sp>
        <p:nvSpPr>
          <p:cNvPr id="7" name="직사각형 6"/>
          <p:cNvSpPr/>
          <p:nvPr/>
        </p:nvSpPr>
        <p:spPr>
          <a:xfrm>
            <a:off x="522211" y="4429606"/>
            <a:ext cx="8099577" cy="1754326"/>
          </a:xfrm>
          <a:prstGeom prst="rect">
            <a:avLst/>
          </a:prstGeom>
          <a:solidFill>
            <a:srgbClr val="F2F2F2"/>
          </a:solidFill>
          <a:ln>
            <a:solidFill>
              <a:schemeClr val="tx1">
                <a:lumMod val="75000"/>
              </a:schemeClr>
            </a:solidFill>
          </a:ln>
        </p:spPr>
        <p:txBody>
          <a:bodyPr wrap="square">
            <a:spAutoFit/>
          </a:bodyPr>
          <a:lstStyle/>
          <a:p>
            <a:r>
              <a:rPr lang="en-US" altLang="ko-KR" sz="1200" dirty="0">
                <a:solidFill>
                  <a:srgbClr val="000000"/>
                </a:solidFill>
                <a:latin typeface="Arial" panose="020B0604020202020204" pitchFamily="34" charset="0"/>
                <a:cs typeface="Arial" panose="020B0604020202020204" pitchFamily="34" charset="0"/>
              </a:rPr>
              <a:t>x = [</a:t>
            </a:r>
            <a:r>
              <a:rPr lang="en-US" altLang="ko-KR" sz="1200" dirty="0">
                <a:solidFill>
                  <a:srgbClr val="795E26"/>
                </a:solidFill>
                <a:latin typeface="Arial" panose="020B0604020202020204" pitchFamily="34" charset="0"/>
                <a:cs typeface="Arial" panose="020B0604020202020204" pitchFamily="34" charset="0"/>
              </a:rPr>
              <a:t>hash</a:t>
            </a:r>
            <a:r>
              <a:rPr lang="en-US" altLang="ko-KR" sz="1200" dirty="0">
                <a:solidFill>
                  <a:srgbClr val="000000"/>
                </a:solidFill>
                <a:latin typeface="Arial" panose="020B0604020202020204" pitchFamily="34" charset="0"/>
                <a:cs typeface="Arial" panose="020B0604020202020204" pitchFamily="34" charset="0"/>
              </a:rPr>
              <a:t>(w) % </a:t>
            </a:r>
            <a:r>
              <a:rPr lang="en-US" altLang="ko-KR" sz="1200" dirty="0">
                <a:solidFill>
                  <a:srgbClr val="09885A"/>
                </a:solidFill>
                <a:latin typeface="Arial" panose="020B0604020202020204" pitchFamily="34" charset="0"/>
                <a:cs typeface="Arial" panose="020B0604020202020204" pitchFamily="34" charset="0"/>
              </a:rPr>
              <a:t>100000</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a:solidFill>
                  <a:srgbClr val="09885A"/>
                </a:solidFill>
                <a:latin typeface="Arial" panose="020B0604020202020204" pitchFamily="34" charset="0"/>
                <a:cs typeface="Arial" panose="020B0604020202020204" pitchFamily="34" charset="0"/>
              </a:rPr>
              <a:t>1</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F00DB"/>
                </a:solidFill>
                <a:latin typeface="Arial" panose="020B0604020202020204" pitchFamily="34" charset="0"/>
                <a:cs typeface="Arial" panose="020B0604020202020204" pitchFamily="34" charset="0"/>
              </a:rPr>
              <a:t>for</a:t>
            </a:r>
            <a:r>
              <a:rPr lang="en-US" altLang="ko-KR" sz="1200" dirty="0">
                <a:solidFill>
                  <a:srgbClr val="000000"/>
                </a:solidFill>
                <a:latin typeface="Arial" panose="020B0604020202020204" pitchFamily="34" charset="0"/>
                <a:cs typeface="Arial" panose="020B0604020202020204" pitchFamily="34" charset="0"/>
              </a:rPr>
              <a:t> w </a:t>
            </a:r>
            <a:r>
              <a:rPr lang="en-US" altLang="ko-KR" sz="1200" dirty="0">
                <a:solidFill>
                  <a:srgbClr val="0000FF"/>
                </a:solidFill>
                <a:latin typeface="Arial" panose="020B0604020202020204" pitchFamily="34" charset="0"/>
                <a:cs typeface="Arial" panose="020B0604020202020204" pitchFamily="34" charset="0"/>
              </a:rPr>
              <a:t>in</a:t>
            </a:r>
            <a:r>
              <a:rPr lang="en-US" altLang="ko-KR" sz="1200" dirty="0">
                <a:solidFill>
                  <a:srgbClr val="000000"/>
                </a:solidFill>
                <a:latin typeface="Arial" panose="020B0604020202020204" pitchFamily="34" charset="0"/>
                <a:cs typeface="Arial" panose="020B0604020202020204" pitchFamily="34" charset="0"/>
              </a:rPr>
              <a:t> words]             	</a:t>
            </a:r>
            <a:r>
              <a:rPr lang="en-US" altLang="ko-KR" sz="1200" dirty="0">
                <a:solidFill>
                  <a:srgbClr val="008000"/>
                </a:solidFill>
                <a:latin typeface="Arial" panose="020B0604020202020204" pitchFamily="34" charset="0"/>
                <a:cs typeface="Arial" panose="020B0604020202020204" pitchFamily="34" charset="0"/>
              </a:rPr>
              <a:t># Mapping words to integer using hash function</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        xv = Counter(x).</a:t>
            </a:r>
            <a:r>
              <a:rPr lang="en-US" altLang="ko-KR" sz="1200" dirty="0" err="1">
                <a:solidFill>
                  <a:srgbClr val="000000"/>
                </a:solidFill>
                <a:latin typeface="Arial" panose="020B0604020202020204" pitchFamily="34" charset="0"/>
                <a:cs typeface="Arial" panose="020B0604020202020204" pitchFamily="34" charset="0"/>
              </a:rPr>
              <a:t>most_common</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09885A"/>
                </a:solidFill>
                <a:latin typeface="Arial" panose="020B0604020202020204" pitchFamily="34" charset="0"/>
                <a:cs typeface="Arial" panose="020B0604020202020204" pitchFamily="34" charset="0"/>
              </a:rPr>
              <a:t>32</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Count the number of words in a string</a:t>
            </a:r>
            <a:endParaRPr lang="en-US" altLang="ko-KR" sz="1200" dirty="0">
              <a:solidFill>
                <a:srgbClr val="000000"/>
              </a:solidFill>
              <a:latin typeface="Arial" panose="020B0604020202020204" pitchFamily="34" charset="0"/>
              <a:cs typeface="Arial" panose="020B0604020202020204" pitchFamily="34" charset="0"/>
            </a:endParaRP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a:solidFill>
                  <a:srgbClr val="000000"/>
                </a:solidFill>
                <a:latin typeface="Arial" panose="020B0604020202020204" pitchFamily="34" charset="0"/>
                <a:cs typeface="Arial" panose="020B0604020202020204" pitchFamily="34" charset="0"/>
              </a:rPr>
              <a:t>        x = </a:t>
            </a:r>
            <a:r>
              <a:rPr lang="en-US" altLang="ko-KR" sz="1200" dirty="0" err="1">
                <a:solidFill>
                  <a:srgbClr val="000000"/>
                </a:solidFill>
                <a:latin typeface="Arial" panose="020B0604020202020204" pitchFamily="34" charset="0"/>
                <a:cs typeface="Arial" panose="020B0604020202020204" pitchFamily="34" charset="0"/>
              </a:rPr>
              <a:t>np.zeros</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09885A"/>
                </a:solidFill>
                <a:latin typeface="Arial" panose="020B0604020202020204" pitchFamily="34" charset="0"/>
                <a:cs typeface="Arial" panose="020B0604020202020204" pitchFamily="34" charset="0"/>
              </a:rPr>
              <a:t>32</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dtype</a:t>
            </a:r>
            <a:r>
              <a:rPr lang="en-US" altLang="ko-KR" sz="1200" dirty="0">
                <a:solidFill>
                  <a:srgbClr val="000000"/>
                </a:solidFill>
                <a:latin typeface="Arial" panose="020B0604020202020204" pitchFamily="34" charset="0"/>
                <a:cs typeface="Arial" panose="020B0604020202020204" pitchFamily="34" charset="0"/>
              </a:rPr>
              <a:t>=np.int32)</a:t>
            </a:r>
          </a:p>
          <a:p>
            <a:r>
              <a:rPr lang="en-US" altLang="ko-KR" sz="1200" dirty="0">
                <a:solidFill>
                  <a:srgbClr val="000000"/>
                </a:solidFill>
                <a:latin typeface="Arial" panose="020B0604020202020204" pitchFamily="34" charset="0"/>
                <a:cs typeface="Arial" panose="020B0604020202020204" pitchFamily="34" charset="0"/>
              </a:rPr>
              <a:t>        v = </a:t>
            </a:r>
            <a:r>
              <a:rPr lang="en-US" altLang="ko-KR" sz="1200" dirty="0" err="1">
                <a:solidFill>
                  <a:srgbClr val="000000"/>
                </a:solidFill>
                <a:latin typeface="Arial" panose="020B0604020202020204" pitchFamily="34" charset="0"/>
                <a:cs typeface="Arial" panose="020B0604020202020204" pitchFamily="34" charset="0"/>
              </a:rPr>
              <a:t>np.zeros</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09885A"/>
                </a:solidFill>
                <a:latin typeface="Arial" panose="020B0604020202020204" pitchFamily="34" charset="0"/>
                <a:cs typeface="Arial" panose="020B0604020202020204" pitchFamily="34" charset="0"/>
              </a:rPr>
              <a:t>32</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dtype</a:t>
            </a:r>
            <a:r>
              <a:rPr lang="en-US" altLang="ko-KR" sz="1200" dirty="0">
                <a:solidFill>
                  <a:srgbClr val="000000"/>
                </a:solidFill>
                <a:latin typeface="Arial" panose="020B0604020202020204" pitchFamily="34" charset="0"/>
                <a:cs typeface="Arial" panose="020B0604020202020204" pitchFamily="34" charset="0"/>
              </a:rPr>
              <a:t>=np.int8)</a:t>
            </a: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F00DB"/>
                </a:solidFill>
                <a:latin typeface="Arial" panose="020B0604020202020204" pitchFamily="34" charset="0"/>
                <a:cs typeface="Arial" panose="020B0604020202020204" pitchFamily="34" charset="0"/>
              </a:rPr>
              <a:t>for</a:t>
            </a:r>
            <a:r>
              <a:rPr lang="en-US" altLang="ko-KR" sz="1200" dirty="0">
                <a:solidFill>
                  <a:srgbClr val="000000"/>
                </a:solidFill>
                <a:latin typeface="Arial" panose="020B0604020202020204" pitchFamily="34" charset="0"/>
                <a:cs typeface="Arial" panose="020B0604020202020204" pitchFamily="34" charset="0"/>
              </a:rPr>
              <a:t> j </a:t>
            </a:r>
            <a:r>
              <a:rPr lang="en-US" altLang="ko-KR" sz="1200" dirty="0">
                <a:solidFill>
                  <a:srgbClr val="0000FF"/>
                </a:solidFill>
                <a:latin typeface="Arial" panose="020B0604020202020204" pitchFamily="34" charset="0"/>
                <a:cs typeface="Arial" panose="020B0604020202020204" pitchFamily="34" charset="0"/>
              </a:rPr>
              <a:t>in</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795E26"/>
                </a:solidFill>
                <a:latin typeface="Arial" panose="020B0604020202020204" pitchFamily="34" charset="0"/>
                <a:cs typeface="Arial" panose="020B0604020202020204" pitchFamily="34" charset="0"/>
              </a:rPr>
              <a:t>range</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795E26"/>
                </a:solidFill>
                <a:latin typeface="Arial" panose="020B0604020202020204" pitchFamily="34" charset="0"/>
                <a:cs typeface="Arial" panose="020B0604020202020204" pitchFamily="34" charset="0"/>
              </a:rPr>
              <a:t>len</a:t>
            </a:r>
            <a:r>
              <a:rPr lang="en-US" altLang="ko-KR" sz="1200" dirty="0">
                <a:solidFill>
                  <a:srgbClr val="000000"/>
                </a:solidFill>
                <a:latin typeface="Arial" panose="020B0604020202020204" pitchFamily="34" charset="0"/>
                <a:cs typeface="Arial" panose="020B0604020202020204" pitchFamily="34" charset="0"/>
              </a:rPr>
              <a:t>(xv)):</a:t>
            </a:r>
          </a:p>
          <a:p>
            <a:r>
              <a:rPr lang="en-US" altLang="ko-KR" sz="1200" dirty="0">
                <a:solidFill>
                  <a:srgbClr val="000000"/>
                </a:solidFill>
                <a:latin typeface="Arial" panose="020B0604020202020204" pitchFamily="34" charset="0"/>
                <a:cs typeface="Arial" panose="020B0604020202020204" pitchFamily="34" charset="0"/>
              </a:rPr>
              <a:t>            x[j] = xv[j][</a:t>
            </a:r>
            <a:r>
              <a:rPr lang="en-US" altLang="ko-KR" sz="1200" dirty="0">
                <a:solidFill>
                  <a:srgbClr val="09885A"/>
                </a:solidFill>
                <a:latin typeface="Arial" panose="020B0604020202020204" pitchFamily="34" charset="0"/>
                <a:cs typeface="Arial" panose="020B0604020202020204" pitchFamily="34" charset="0"/>
              </a:rPr>
              <a:t>0</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Mapped integers of words</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            v[j] = xv[j][</a:t>
            </a:r>
            <a:r>
              <a:rPr lang="en-US" altLang="ko-KR" sz="1200" dirty="0">
                <a:solidFill>
                  <a:srgbClr val="09885A"/>
                </a:solidFill>
                <a:latin typeface="Arial" panose="020B0604020202020204" pitchFamily="34" charset="0"/>
                <a:cs typeface="Arial" panose="020B0604020202020204" pitchFamily="34" charset="0"/>
              </a:rPr>
              <a:t>1</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Counts of words</a:t>
            </a:r>
            <a:endParaRPr lang="en-US" altLang="ko-KR" sz="1200" b="0" dirty="0">
              <a:solidFill>
                <a:srgbClr val="000000"/>
              </a:solidFill>
              <a:effectLst/>
              <a:latin typeface="Arial" panose="020B0604020202020204" pitchFamily="34" charset="0"/>
              <a:cs typeface="Arial" panose="020B0604020202020204" pitchFamily="34" charset="0"/>
            </a:endParaRPr>
          </a:p>
        </p:txBody>
      </p:sp>
      <p:sp>
        <p:nvSpPr>
          <p:cNvPr id="9" name="직사각형 8"/>
          <p:cNvSpPr/>
          <p:nvPr/>
        </p:nvSpPr>
        <p:spPr>
          <a:xfrm>
            <a:off x="7047508" y="3673602"/>
            <a:ext cx="2055899" cy="646331"/>
          </a:xfrm>
          <a:prstGeom prst="rect">
            <a:avLst/>
          </a:prstGeom>
        </p:spPr>
        <p:txBody>
          <a:bodyPr wrap="square">
            <a:spAutoFit/>
          </a:bodyPr>
          <a:lstStyle/>
          <a:p>
            <a:pPr algn="just"/>
            <a:r>
              <a:rPr lang="en-US" altLang="ko-KR" sz="1200" b="1" dirty="0">
                <a:latin typeface="IBM Plex Sans" panose="020B0503050203000203" pitchFamily="34" charset="0"/>
              </a:rPr>
              <a:t>There are 100,000 words and the corresponding indices.</a:t>
            </a:r>
            <a:endParaRPr lang="ko-KR" altLang="en-US" sz="1200" b="1" dirty="0">
              <a:latin typeface="IBM Plex Sans" panose="020B0503050203000203" pitchFamily="34" charset="0"/>
            </a:endParaRPr>
          </a:p>
        </p:txBody>
      </p:sp>
      <p:sp>
        <p:nvSpPr>
          <p:cNvPr id="10" name="직사각형 9"/>
          <p:cNvSpPr/>
          <p:nvPr/>
        </p:nvSpPr>
        <p:spPr>
          <a:xfrm>
            <a:off x="5928557" y="2198773"/>
            <a:ext cx="1700049" cy="1600438"/>
          </a:xfrm>
          <a:prstGeom prst="rect">
            <a:avLst/>
          </a:prstGeom>
        </p:spPr>
        <p:txBody>
          <a:bodyPr wrap="square">
            <a:spAutoFit/>
          </a:bodyPr>
          <a:lstStyle/>
          <a:p>
            <a:pPr algn="ctr"/>
            <a:r>
              <a:rPr lang="en-US" altLang="ko-KR" sz="1400" dirty="0">
                <a:latin typeface="IBM Plex Sans" panose="020B0503050203000203" pitchFamily="34" charset="0"/>
              </a:rPr>
              <a:t>2</a:t>
            </a:r>
          </a:p>
          <a:p>
            <a:pPr algn="ctr"/>
            <a:r>
              <a:rPr lang="en-US" altLang="ko-KR" sz="1400" dirty="0">
                <a:latin typeface="IBM Plex Sans" panose="020B0503050203000203" pitchFamily="34" charset="0"/>
              </a:rPr>
              <a:t>1</a:t>
            </a:r>
          </a:p>
          <a:p>
            <a:pPr algn="ctr"/>
            <a:r>
              <a:rPr lang="en-US" altLang="ko-KR" sz="1400" dirty="0">
                <a:latin typeface="IBM Plex Sans" panose="020B0503050203000203" pitchFamily="34" charset="0"/>
              </a:rPr>
              <a:t>1</a:t>
            </a:r>
          </a:p>
          <a:p>
            <a:pPr algn="ctr"/>
            <a:r>
              <a:rPr lang="en-US" altLang="ko-KR" sz="1400" dirty="0">
                <a:latin typeface="IBM Plex Sans" panose="020B0503050203000203" pitchFamily="34" charset="0"/>
              </a:rPr>
              <a:t>2</a:t>
            </a:r>
          </a:p>
          <a:p>
            <a:pPr algn="ctr"/>
            <a:r>
              <a:rPr lang="en-US" altLang="ko-KR" sz="1400" dirty="0">
                <a:latin typeface="IBM Plex Sans" panose="020B0503050203000203" pitchFamily="34" charset="0"/>
              </a:rPr>
              <a:t>1</a:t>
            </a:r>
            <a:r>
              <a:rPr lang="ko-KR" altLang="en-US" sz="1400" dirty="0">
                <a:latin typeface="IBM Plex Sans" panose="020B0503050203000203" pitchFamily="34" charset="0"/>
              </a:rPr>
              <a:t> </a:t>
            </a:r>
            <a:endParaRPr lang="en-US" altLang="ko-KR" sz="1400" dirty="0">
              <a:latin typeface="IBM Plex Sans" panose="020B0503050203000203" pitchFamily="34" charset="0"/>
            </a:endParaRPr>
          </a:p>
          <a:p>
            <a:pPr algn="ctr"/>
            <a:r>
              <a:rPr lang="en-US" altLang="ko-KR" sz="1400" dirty="0">
                <a:latin typeface="IBM Plex Sans" panose="020B0503050203000203" pitchFamily="34" charset="0"/>
              </a:rPr>
              <a:t>1</a:t>
            </a:r>
          </a:p>
          <a:p>
            <a:pPr algn="ctr"/>
            <a:r>
              <a:rPr lang="en-US" altLang="ko-KR" sz="1400" dirty="0">
                <a:latin typeface="IBM Plex Sans" panose="020B0503050203000203" pitchFamily="34" charset="0"/>
              </a:rPr>
              <a:t>1</a:t>
            </a:r>
            <a:endParaRPr lang="ko-KR" altLang="en-US" sz="1400" dirty="0">
              <a:latin typeface="IBM Plex Sans" panose="020B0503050203000203" pitchFamily="34" charset="0"/>
            </a:endParaRPr>
          </a:p>
        </p:txBody>
      </p:sp>
    </p:spTree>
    <p:extLst>
      <p:ext uri="{BB962C8B-B14F-4D97-AF65-F5344CB8AC3E}">
        <p14:creationId xmlns:p14="http://schemas.microsoft.com/office/powerpoint/2010/main" val="297807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b="1" dirty="0"/>
              <a:t>Save the preprocessed data</a:t>
            </a:r>
          </a:p>
          <a:p>
            <a:endParaRPr lang="en-US" altLang="ko-KR" b="1" dirty="0"/>
          </a:p>
          <a:p>
            <a:endParaRPr lang="en-US" altLang="ko-KR" b="1" dirty="0"/>
          </a:p>
          <a:p>
            <a:endParaRPr lang="en-US" altLang="ko-KR" b="1" dirty="0"/>
          </a:p>
          <a:p>
            <a:endParaRPr lang="en-US" altLang="ko-KR" b="1" dirty="0"/>
          </a:p>
          <a:p>
            <a:r>
              <a:rPr lang="en-US" altLang="ko-KR" b="1" dirty="0"/>
              <a:t>Continue preprocessing for validation and test datasets.</a:t>
            </a:r>
            <a:endParaRPr lang="ko-KR" altLang="en-US" b="1" dirty="0"/>
          </a:p>
          <a:p>
            <a:pPr marL="0" indent="0">
              <a:buNone/>
            </a:pPr>
            <a:endParaRPr lang="ko-KR" altLang="en-US" b="1" dirty="0"/>
          </a:p>
        </p:txBody>
      </p:sp>
      <p:sp>
        <p:nvSpPr>
          <p:cNvPr id="3" name="제목 2"/>
          <p:cNvSpPr>
            <a:spLocks noGrp="1"/>
          </p:cNvSpPr>
          <p:nvPr>
            <p:ph type="title"/>
          </p:nvPr>
        </p:nvSpPr>
        <p:spPr/>
        <p:txBody>
          <a:bodyPr/>
          <a:lstStyle/>
          <a:p>
            <a:r>
              <a:rPr lang="en-US" altLang="ko-KR" dirty="0"/>
              <a:t>Preprocessing (IV)</a:t>
            </a:r>
            <a:endParaRPr lang="ko-KR" altLang="en-US" dirty="0"/>
          </a:p>
        </p:txBody>
      </p:sp>
      <p:sp>
        <p:nvSpPr>
          <p:cNvPr id="5" name="직사각형 4"/>
          <p:cNvSpPr/>
          <p:nvPr/>
        </p:nvSpPr>
        <p:spPr>
          <a:xfrm>
            <a:off x="522211" y="2028319"/>
            <a:ext cx="8099577" cy="830997"/>
          </a:xfrm>
          <a:prstGeom prst="rect">
            <a:avLst/>
          </a:prstGeom>
          <a:solidFill>
            <a:srgbClr val="F2F2F2"/>
          </a:solidFill>
          <a:ln>
            <a:solidFill>
              <a:schemeClr val="tx1">
                <a:lumMod val="75000"/>
              </a:schemeClr>
            </a:solidFill>
          </a:ln>
        </p:spPr>
        <p:txBody>
          <a:bodyPr wrap="square">
            <a:spAutoFit/>
          </a:bodyPr>
          <a:lstStyle/>
          <a:p>
            <a:r>
              <a:rPr lang="en-US" altLang="ko-KR" sz="1200" dirty="0" err="1">
                <a:solidFill>
                  <a:srgbClr val="000000"/>
                </a:solidFill>
                <a:latin typeface="Arial" panose="020B0604020202020204" pitchFamily="34" charset="0"/>
                <a:cs typeface="Arial" panose="020B0604020202020204" pitchFamily="34" charset="0"/>
              </a:rPr>
              <a:t>train_dset</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a:solidFill>
                  <a:srgbClr val="A31515"/>
                </a:solidFill>
                <a:latin typeface="Arial" panose="020B0604020202020204" pitchFamily="34" charset="0"/>
                <a:cs typeface="Arial" panose="020B0604020202020204" pitchFamily="34" charset="0"/>
              </a:rPr>
              <a:t>'product'</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np.asarray</a:t>
            </a:r>
            <a:r>
              <a:rPr lang="en-US" altLang="ko-KR" sz="1200" dirty="0">
                <a:solidFill>
                  <a:srgbClr val="000000"/>
                </a:solidFill>
                <a:latin typeface="Arial" panose="020B0604020202020204" pitchFamily="34" charset="0"/>
                <a:cs typeface="Arial" panose="020B0604020202020204" pitchFamily="34" charset="0"/>
              </a:rPr>
              <a:t>(products), </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w_product</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np.asarray</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w_products</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31515"/>
                </a:solidFill>
                <a:latin typeface="Arial" panose="020B0604020202020204" pitchFamily="34" charset="0"/>
                <a:cs typeface="Arial" panose="020B0604020202020204" pitchFamily="34" charset="0"/>
              </a:rPr>
              <a:t>'label'</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np.asarray</a:t>
            </a:r>
            <a:r>
              <a:rPr lang="en-US" altLang="ko-KR" sz="1200" dirty="0">
                <a:solidFill>
                  <a:srgbClr val="000000"/>
                </a:solidFill>
                <a:latin typeface="Arial" panose="020B0604020202020204" pitchFamily="34" charset="0"/>
                <a:cs typeface="Arial" panose="020B0604020202020204" pitchFamily="34" charset="0"/>
              </a:rPr>
              <a:t>(labels)}</a:t>
            </a: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a:solidFill>
                  <a:srgbClr val="AF00DB"/>
                </a:solidFill>
                <a:latin typeface="Arial" panose="020B0604020202020204" pitchFamily="34" charset="0"/>
                <a:cs typeface="Arial" panose="020B0604020202020204" pitchFamily="34" charset="0"/>
              </a:rPr>
              <a:t>with</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gzip.</a:t>
            </a:r>
            <a:r>
              <a:rPr lang="en-US" altLang="ko-KR" sz="1200" dirty="0" err="1">
                <a:solidFill>
                  <a:srgbClr val="795E26"/>
                </a:solidFill>
                <a:latin typeface="Arial" panose="020B0604020202020204" pitchFamily="34" charset="0"/>
                <a:cs typeface="Arial" panose="020B0604020202020204" pitchFamily="34" charset="0"/>
              </a:rPr>
              <a:t>open</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'./drive/My Drive/</a:t>
            </a:r>
            <a:r>
              <a:rPr lang="en-US" altLang="ko-KR" sz="1200" dirty="0" err="1">
                <a:solidFill>
                  <a:srgbClr val="A31515"/>
                </a:solidFill>
                <a:latin typeface="Arial" panose="020B0604020202020204" pitchFamily="34" charset="0"/>
                <a:cs typeface="Arial" panose="020B0604020202020204" pitchFamily="34" charset="0"/>
              </a:rPr>
              <a:t>Colab</a:t>
            </a:r>
            <a:r>
              <a:rPr lang="en-US" altLang="ko-KR" sz="1200" dirty="0">
                <a:solidFill>
                  <a:srgbClr val="A31515"/>
                </a:solidFill>
                <a:latin typeface="Arial" panose="020B0604020202020204" pitchFamily="34" charset="0"/>
                <a:cs typeface="Arial" panose="020B0604020202020204" pitchFamily="34" charset="0"/>
              </a:rPr>
              <a:t> Notebooks/CoE202_KakaoArena/</a:t>
            </a:r>
            <a:r>
              <a:rPr lang="en-US" altLang="ko-KR" sz="1200" dirty="0" err="1">
                <a:solidFill>
                  <a:srgbClr val="A31515"/>
                </a:solidFill>
                <a:latin typeface="Arial" panose="020B0604020202020204" pitchFamily="34" charset="0"/>
                <a:cs typeface="Arial" panose="020B0604020202020204" pitchFamily="34" charset="0"/>
              </a:rPr>
              <a:t>train.chunk.pickle</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wb</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F00DB"/>
                </a:solidFill>
                <a:latin typeface="Arial" panose="020B0604020202020204" pitchFamily="34" charset="0"/>
                <a:cs typeface="Arial" panose="020B0604020202020204" pitchFamily="34" charset="0"/>
              </a:rPr>
              <a:t>as</a:t>
            </a:r>
            <a:r>
              <a:rPr lang="en-US" altLang="ko-KR" sz="1200" dirty="0">
                <a:solidFill>
                  <a:srgbClr val="000000"/>
                </a:solidFill>
                <a:latin typeface="Arial" panose="020B0604020202020204" pitchFamily="34" charset="0"/>
                <a:cs typeface="Arial" panose="020B0604020202020204" pitchFamily="34" charset="0"/>
              </a:rPr>
              <a:t> f:</a:t>
            </a:r>
          </a:p>
          <a:p>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pickle.dump</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train_dset</a:t>
            </a:r>
            <a:r>
              <a:rPr lang="en-US" altLang="ko-KR" sz="1200" dirty="0">
                <a:solidFill>
                  <a:srgbClr val="000000"/>
                </a:solidFill>
                <a:latin typeface="Arial" panose="020B0604020202020204" pitchFamily="34" charset="0"/>
                <a:cs typeface="Arial" panose="020B0604020202020204" pitchFamily="34" charset="0"/>
              </a:rPr>
              <a:t>, f)</a:t>
            </a:r>
            <a:endParaRPr lang="en-US" altLang="ko-KR" sz="1200" b="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374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b="1" dirty="0"/>
              <a:t>Load the training and validation data</a:t>
            </a:r>
            <a:endParaRPr lang="ko-KR" altLang="en-US" b="1" dirty="0"/>
          </a:p>
        </p:txBody>
      </p:sp>
      <p:sp>
        <p:nvSpPr>
          <p:cNvPr id="3" name="제목 2"/>
          <p:cNvSpPr>
            <a:spLocks noGrp="1"/>
          </p:cNvSpPr>
          <p:nvPr>
            <p:ph type="title"/>
          </p:nvPr>
        </p:nvSpPr>
        <p:spPr/>
        <p:txBody>
          <a:bodyPr/>
          <a:lstStyle/>
          <a:p>
            <a:r>
              <a:rPr lang="en-US" altLang="ko-KR" dirty="0"/>
              <a:t>Training process (I)</a:t>
            </a:r>
            <a:endParaRPr lang="ko-KR" altLang="en-US" dirty="0"/>
          </a:p>
        </p:txBody>
      </p:sp>
      <p:sp>
        <p:nvSpPr>
          <p:cNvPr id="5" name="직사각형 4"/>
          <p:cNvSpPr/>
          <p:nvPr/>
        </p:nvSpPr>
        <p:spPr>
          <a:xfrm>
            <a:off x="433174" y="2076807"/>
            <a:ext cx="8099577" cy="2862322"/>
          </a:xfrm>
          <a:prstGeom prst="rect">
            <a:avLst/>
          </a:prstGeom>
          <a:solidFill>
            <a:srgbClr val="F2F2F2"/>
          </a:solidFill>
          <a:ln>
            <a:solidFill>
              <a:schemeClr val="tx1">
                <a:lumMod val="75000"/>
              </a:schemeClr>
            </a:solidFill>
          </a:ln>
        </p:spPr>
        <p:txBody>
          <a:bodyPr wrap="square">
            <a:spAutoFit/>
          </a:bodyPr>
          <a:lstStyle/>
          <a:p>
            <a:r>
              <a:rPr lang="en-US" altLang="ko-KR" sz="1200" dirty="0">
                <a:solidFill>
                  <a:srgbClr val="008000"/>
                </a:solidFill>
                <a:latin typeface="Arial" panose="020B0604020202020204" pitchFamily="34" charset="0"/>
                <a:cs typeface="Arial" panose="020B0604020202020204" pitchFamily="34" charset="0"/>
              </a:rPr>
              <a:t># training data</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AF00DB"/>
                </a:solidFill>
                <a:latin typeface="Arial" panose="020B0604020202020204" pitchFamily="34" charset="0"/>
                <a:cs typeface="Arial" panose="020B0604020202020204" pitchFamily="34" charset="0"/>
              </a:rPr>
              <a:t>with</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gzip.</a:t>
            </a:r>
            <a:r>
              <a:rPr lang="en-US" altLang="ko-KR" sz="1200" dirty="0" err="1">
                <a:solidFill>
                  <a:srgbClr val="795E26"/>
                </a:solidFill>
                <a:latin typeface="Arial" panose="020B0604020202020204" pitchFamily="34" charset="0"/>
                <a:cs typeface="Arial" panose="020B0604020202020204" pitchFamily="34" charset="0"/>
              </a:rPr>
              <a:t>open</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'./drive/My Drive/</a:t>
            </a:r>
            <a:r>
              <a:rPr lang="en-US" altLang="ko-KR" sz="1200" dirty="0" err="1">
                <a:solidFill>
                  <a:srgbClr val="A31515"/>
                </a:solidFill>
                <a:latin typeface="Arial" panose="020B0604020202020204" pitchFamily="34" charset="0"/>
                <a:cs typeface="Arial" panose="020B0604020202020204" pitchFamily="34" charset="0"/>
              </a:rPr>
              <a:t>Colab</a:t>
            </a:r>
            <a:r>
              <a:rPr lang="en-US" altLang="ko-KR" sz="1200" dirty="0">
                <a:solidFill>
                  <a:srgbClr val="A31515"/>
                </a:solidFill>
                <a:latin typeface="Arial" panose="020B0604020202020204" pitchFamily="34" charset="0"/>
                <a:cs typeface="Arial" panose="020B0604020202020204" pitchFamily="34" charset="0"/>
              </a:rPr>
              <a:t> Notebooks/CoE202_KakaoArena/</a:t>
            </a:r>
            <a:r>
              <a:rPr lang="en-US" altLang="ko-KR" sz="1200" dirty="0" err="1">
                <a:solidFill>
                  <a:srgbClr val="A31515"/>
                </a:solidFill>
                <a:latin typeface="Arial" panose="020B0604020202020204" pitchFamily="34" charset="0"/>
                <a:cs typeface="Arial" panose="020B0604020202020204" pitchFamily="34" charset="0"/>
              </a:rPr>
              <a:t>train.chunk.pickle</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rb</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F00DB"/>
                </a:solidFill>
                <a:latin typeface="Arial" panose="020B0604020202020204" pitchFamily="34" charset="0"/>
                <a:cs typeface="Arial" panose="020B0604020202020204" pitchFamily="34" charset="0"/>
              </a:rPr>
              <a:t>as</a:t>
            </a:r>
            <a:r>
              <a:rPr lang="en-US" altLang="ko-KR" sz="1200" dirty="0">
                <a:solidFill>
                  <a:srgbClr val="000000"/>
                </a:solidFill>
                <a:latin typeface="Arial" panose="020B0604020202020204" pitchFamily="34" charset="0"/>
                <a:cs typeface="Arial" panose="020B0604020202020204" pitchFamily="34" charset="0"/>
              </a:rPr>
              <a:t> f:</a:t>
            </a:r>
          </a:p>
          <a:p>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traindata</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pickle.load</a:t>
            </a:r>
            <a:r>
              <a:rPr lang="en-US" altLang="ko-KR" sz="1200" dirty="0">
                <a:solidFill>
                  <a:srgbClr val="000000"/>
                </a:solidFill>
                <a:latin typeface="Arial" panose="020B0604020202020204" pitchFamily="34" charset="0"/>
                <a:cs typeface="Arial" panose="020B0604020202020204" pitchFamily="34" charset="0"/>
              </a:rPr>
              <a:t>(f)</a:t>
            </a: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err="1">
                <a:solidFill>
                  <a:srgbClr val="000000"/>
                </a:solidFill>
                <a:latin typeface="Arial" panose="020B0604020202020204" pitchFamily="34" charset="0"/>
                <a:cs typeface="Arial" panose="020B0604020202020204" pitchFamily="34" charset="0"/>
              </a:rPr>
              <a:t>train_product</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traindata</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'product'</a:t>
            </a:r>
            <a:r>
              <a:rPr lang="en-US" altLang="ko-KR" sz="1200" dirty="0">
                <a:solidFill>
                  <a:srgbClr val="000000"/>
                </a:solidFill>
                <a:latin typeface="Arial" panose="020B0604020202020204" pitchFamily="34" charset="0"/>
                <a:cs typeface="Arial" panose="020B0604020202020204" pitchFamily="34" charset="0"/>
              </a:rPr>
              <a:t>][:]</a:t>
            </a:r>
          </a:p>
          <a:p>
            <a:r>
              <a:rPr lang="en-US" altLang="ko-KR" sz="1200" dirty="0" err="1">
                <a:solidFill>
                  <a:srgbClr val="000000"/>
                </a:solidFill>
                <a:latin typeface="Arial" panose="020B0604020202020204" pitchFamily="34" charset="0"/>
                <a:cs typeface="Arial" panose="020B0604020202020204" pitchFamily="34" charset="0"/>
              </a:rPr>
              <a:t>train_wproduct</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traindata</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w_product</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a:t>
            </a:r>
          </a:p>
          <a:p>
            <a:r>
              <a:rPr lang="en-US" altLang="ko-KR" sz="1200" dirty="0" err="1">
                <a:solidFill>
                  <a:srgbClr val="000000"/>
                </a:solidFill>
                <a:latin typeface="Arial" panose="020B0604020202020204" pitchFamily="34" charset="0"/>
                <a:cs typeface="Arial" panose="020B0604020202020204" pitchFamily="34" charset="0"/>
              </a:rPr>
              <a:t>train_label</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traindata</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'label'</a:t>
            </a:r>
            <a:r>
              <a:rPr lang="en-US" altLang="ko-KR" sz="1200" dirty="0">
                <a:solidFill>
                  <a:srgbClr val="000000"/>
                </a:solidFill>
                <a:latin typeface="Arial" panose="020B0604020202020204" pitchFamily="34" charset="0"/>
                <a:cs typeface="Arial" panose="020B0604020202020204" pitchFamily="34" charset="0"/>
              </a:rPr>
              <a:t>][:]</a:t>
            </a: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a:solidFill>
                  <a:srgbClr val="008000"/>
                </a:solidFill>
                <a:latin typeface="Arial" panose="020B0604020202020204" pitchFamily="34" charset="0"/>
                <a:cs typeface="Arial" panose="020B0604020202020204" pitchFamily="34" charset="0"/>
              </a:rPr>
              <a:t># validation data</a:t>
            </a:r>
            <a:br>
              <a:rPr lang="en-US" altLang="ko-KR" sz="1200" dirty="0">
                <a:solidFill>
                  <a:srgbClr val="000000"/>
                </a:solidFill>
                <a:latin typeface="Arial" panose="020B0604020202020204" pitchFamily="34" charset="0"/>
                <a:cs typeface="Arial" panose="020B0604020202020204" pitchFamily="34" charset="0"/>
              </a:rPr>
            </a:br>
            <a:r>
              <a:rPr lang="en-US" altLang="ko-KR" sz="1200" dirty="0">
                <a:solidFill>
                  <a:srgbClr val="AF00DB"/>
                </a:solidFill>
                <a:latin typeface="Arial" panose="020B0604020202020204" pitchFamily="34" charset="0"/>
                <a:cs typeface="Arial" panose="020B0604020202020204" pitchFamily="34" charset="0"/>
              </a:rPr>
              <a:t>with</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gzip.</a:t>
            </a:r>
            <a:r>
              <a:rPr lang="en-US" altLang="ko-KR" sz="1200" dirty="0" err="1">
                <a:solidFill>
                  <a:srgbClr val="795E26"/>
                </a:solidFill>
                <a:latin typeface="Arial" panose="020B0604020202020204" pitchFamily="34" charset="0"/>
                <a:cs typeface="Arial" panose="020B0604020202020204" pitchFamily="34" charset="0"/>
              </a:rPr>
              <a:t>open</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'./drive/My Drive/</a:t>
            </a:r>
            <a:r>
              <a:rPr lang="en-US" altLang="ko-KR" sz="1200" dirty="0" err="1">
                <a:solidFill>
                  <a:srgbClr val="A31515"/>
                </a:solidFill>
                <a:latin typeface="Arial" panose="020B0604020202020204" pitchFamily="34" charset="0"/>
                <a:cs typeface="Arial" panose="020B0604020202020204" pitchFamily="34" charset="0"/>
              </a:rPr>
              <a:t>Colab</a:t>
            </a:r>
            <a:r>
              <a:rPr lang="en-US" altLang="ko-KR" sz="1200" dirty="0">
                <a:solidFill>
                  <a:srgbClr val="A31515"/>
                </a:solidFill>
                <a:latin typeface="Arial" panose="020B0604020202020204" pitchFamily="34" charset="0"/>
                <a:cs typeface="Arial" panose="020B0604020202020204" pitchFamily="34" charset="0"/>
              </a:rPr>
              <a:t> Notebooks/CoE202_KakaoArena/</a:t>
            </a:r>
            <a:r>
              <a:rPr lang="en-US" altLang="ko-KR" sz="1200" dirty="0" err="1">
                <a:solidFill>
                  <a:srgbClr val="A31515"/>
                </a:solidFill>
                <a:latin typeface="Arial" panose="020B0604020202020204" pitchFamily="34" charset="0"/>
                <a:cs typeface="Arial" panose="020B0604020202020204" pitchFamily="34" charset="0"/>
              </a:rPr>
              <a:t>valid.chunk.pickle</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rb</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F00DB"/>
                </a:solidFill>
                <a:latin typeface="Arial" panose="020B0604020202020204" pitchFamily="34" charset="0"/>
                <a:cs typeface="Arial" panose="020B0604020202020204" pitchFamily="34" charset="0"/>
              </a:rPr>
              <a:t>as</a:t>
            </a:r>
            <a:r>
              <a:rPr lang="en-US" altLang="ko-KR" sz="1200" dirty="0">
                <a:solidFill>
                  <a:srgbClr val="000000"/>
                </a:solidFill>
                <a:latin typeface="Arial" panose="020B0604020202020204" pitchFamily="34" charset="0"/>
                <a:cs typeface="Arial" panose="020B0604020202020204" pitchFamily="34" charset="0"/>
              </a:rPr>
              <a:t> f:</a:t>
            </a:r>
          </a:p>
          <a:p>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validdata</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pickle.load</a:t>
            </a:r>
            <a:r>
              <a:rPr lang="en-US" altLang="ko-KR" sz="1200" dirty="0">
                <a:solidFill>
                  <a:srgbClr val="000000"/>
                </a:solidFill>
                <a:latin typeface="Arial" panose="020B0604020202020204" pitchFamily="34" charset="0"/>
                <a:cs typeface="Arial" panose="020B0604020202020204" pitchFamily="34" charset="0"/>
              </a:rPr>
              <a:t>(f)</a:t>
            </a: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err="1">
                <a:solidFill>
                  <a:srgbClr val="000000"/>
                </a:solidFill>
                <a:latin typeface="Arial" panose="020B0604020202020204" pitchFamily="34" charset="0"/>
                <a:cs typeface="Arial" panose="020B0604020202020204" pitchFamily="34" charset="0"/>
              </a:rPr>
              <a:t>valid_product</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validdata</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'product'</a:t>
            </a:r>
            <a:r>
              <a:rPr lang="en-US" altLang="ko-KR" sz="1200" dirty="0">
                <a:solidFill>
                  <a:srgbClr val="000000"/>
                </a:solidFill>
                <a:latin typeface="Arial" panose="020B0604020202020204" pitchFamily="34" charset="0"/>
                <a:cs typeface="Arial" panose="020B0604020202020204" pitchFamily="34" charset="0"/>
              </a:rPr>
              <a:t>][:]</a:t>
            </a:r>
          </a:p>
          <a:p>
            <a:r>
              <a:rPr lang="en-US" altLang="ko-KR" sz="1200" dirty="0" err="1">
                <a:solidFill>
                  <a:srgbClr val="000000"/>
                </a:solidFill>
                <a:latin typeface="Arial" panose="020B0604020202020204" pitchFamily="34" charset="0"/>
                <a:cs typeface="Arial" panose="020B0604020202020204" pitchFamily="34" charset="0"/>
              </a:rPr>
              <a:t>valid_wproduct</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validdata</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w_product</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a:t>
            </a:r>
          </a:p>
          <a:p>
            <a:r>
              <a:rPr lang="en-US" altLang="ko-KR" sz="1200" dirty="0" err="1">
                <a:solidFill>
                  <a:srgbClr val="000000"/>
                </a:solidFill>
                <a:latin typeface="Arial" panose="020B0604020202020204" pitchFamily="34" charset="0"/>
                <a:cs typeface="Arial" panose="020B0604020202020204" pitchFamily="34" charset="0"/>
              </a:rPr>
              <a:t>valid_label</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validdata</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'label'</a:t>
            </a:r>
            <a:r>
              <a:rPr lang="en-US" altLang="ko-KR" sz="1200" dirty="0">
                <a:solidFill>
                  <a:srgbClr val="000000"/>
                </a:solidFill>
                <a:latin typeface="Arial" panose="020B0604020202020204" pitchFamily="34" charset="0"/>
                <a:cs typeface="Arial" panose="020B0604020202020204" pitchFamily="34" charset="0"/>
              </a:rPr>
              <a:t>][:]</a:t>
            </a:r>
            <a:endParaRPr lang="en-US" altLang="ko-KR" sz="1200" b="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4351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p:cNvSpPr>
                <a:spLocks noGrp="1"/>
              </p:cNvSpPr>
              <p:nvPr>
                <p:ph idx="1"/>
              </p:nvPr>
            </p:nvSpPr>
            <p:spPr>
              <a:xfrm>
                <a:off x="431801" y="1235564"/>
                <a:ext cx="8280400" cy="4901514"/>
              </a:xfrm>
            </p:spPr>
            <p:txBody>
              <a:bodyPr/>
              <a:lstStyle/>
              <a:p>
                <a:r>
                  <a:rPr lang="en-US" altLang="ko-KR" b="1" dirty="0"/>
                  <a:t>Word embedding: We learn 1,024</a:t>
                </a:r>
                <a14:m>
                  <m:oMath xmlns:m="http://schemas.openxmlformats.org/officeDocument/2006/math">
                    <m:r>
                      <a:rPr lang="en-US" altLang="ko-KR" b="1" i="1" smtClean="0">
                        <a:latin typeface="Cambria Math" panose="02040503050406030204" pitchFamily="18" charset="0"/>
                      </a:rPr>
                      <m:t>×</m:t>
                    </m:r>
                  </m:oMath>
                </a14:m>
                <a:r>
                  <a:rPr lang="en-US" altLang="ko-KR" b="1" dirty="0"/>
                  <a:t>1 vectors representing the word indices.</a:t>
                </a:r>
                <a:endParaRPr lang="ko-KR" altLang="en-US" b="1" dirty="0"/>
              </a:p>
            </p:txBody>
          </p:sp>
        </mc:Choice>
        <mc:Fallback xmlns="">
          <p:sp>
            <p:nvSpPr>
              <p:cNvPr id="2" name="내용 개체 틀 1"/>
              <p:cNvSpPr>
                <a:spLocks noGrp="1" noRot="1" noChangeAspect="1" noMove="1" noResize="1" noEditPoints="1" noAdjustHandles="1" noChangeArrowheads="1" noChangeShapeType="1" noTextEdit="1"/>
              </p:cNvSpPr>
              <p:nvPr>
                <p:ph idx="1"/>
              </p:nvPr>
            </p:nvSpPr>
            <p:spPr>
              <a:xfrm>
                <a:off x="431801" y="1235564"/>
                <a:ext cx="8280400" cy="4901514"/>
              </a:xfrm>
              <a:blipFill>
                <a:blip r:embed="rId3"/>
                <a:stretch>
                  <a:fillRect l="-295"/>
                </a:stretch>
              </a:blipFill>
            </p:spPr>
            <p:txBody>
              <a:bodyPr/>
              <a:lstStyle/>
              <a:p>
                <a:r>
                  <a:rPr lang="ko-KR" altLang="en-US">
                    <a:noFill/>
                  </a:rPr>
                  <a:t> </a:t>
                </a:r>
              </a:p>
            </p:txBody>
          </p:sp>
        </mc:Fallback>
      </mc:AlternateContent>
      <p:sp>
        <p:nvSpPr>
          <p:cNvPr id="3" name="제목 2"/>
          <p:cNvSpPr>
            <a:spLocks noGrp="1"/>
          </p:cNvSpPr>
          <p:nvPr>
            <p:ph type="title"/>
          </p:nvPr>
        </p:nvSpPr>
        <p:spPr/>
        <p:txBody>
          <a:bodyPr/>
          <a:lstStyle/>
          <a:p>
            <a:r>
              <a:rPr lang="en-US" altLang="ko-KR" dirty="0"/>
              <a:t>Training process (II)</a:t>
            </a:r>
            <a:endParaRPr lang="ko-KR" altLang="en-US" dirty="0"/>
          </a:p>
        </p:txBody>
      </p:sp>
      <p:sp>
        <p:nvSpPr>
          <p:cNvPr id="8" name="Rectangle 3">
            <a:extLst>
              <a:ext uri="{FF2B5EF4-FFF2-40B4-BE49-F238E27FC236}">
                <a16:creationId xmlns:a16="http://schemas.microsoft.com/office/drawing/2014/main" id="{E1748654-86E8-3144-8C4B-3B19485C60C3}"/>
              </a:ext>
            </a:extLst>
          </p:cNvPr>
          <p:cNvSpPr/>
          <p:nvPr/>
        </p:nvSpPr>
        <p:spPr>
          <a:xfrm>
            <a:off x="3317073" y="1988268"/>
            <a:ext cx="1421442" cy="17782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7">
            <a:extLst>
              <a:ext uri="{FF2B5EF4-FFF2-40B4-BE49-F238E27FC236}">
                <a16:creationId xmlns:a16="http://schemas.microsoft.com/office/drawing/2014/main" id="{326BA561-D435-3740-9620-FEB93F003B63}"/>
              </a:ext>
            </a:extLst>
          </p:cNvPr>
          <p:cNvSpPr/>
          <p:nvPr/>
        </p:nvSpPr>
        <p:spPr>
          <a:xfrm>
            <a:off x="3325978" y="2347333"/>
            <a:ext cx="1401059" cy="51596"/>
          </a:xfrm>
          <a:prstGeom prst="rect">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8">
            <a:extLst>
              <a:ext uri="{FF2B5EF4-FFF2-40B4-BE49-F238E27FC236}">
                <a16:creationId xmlns:a16="http://schemas.microsoft.com/office/drawing/2014/main" id="{72CD523A-47F1-9048-A20B-CE999DE50657}"/>
              </a:ext>
            </a:extLst>
          </p:cNvPr>
          <p:cNvSpPr/>
          <p:nvPr/>
        </p:nvSpPr>
        <p:spPr>
          <a:xfrm flipV="1">
            <a:off x="3329996" y="2811792"/>
            <a:ext cx="1397042" cy="55511"/>
          </a:xfrm>
          <a:prstGeom prst="rect">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id="{77E39A61-24E8-3041-A374-53BEB4E4FA4A}"/>
              </a:ext>
            </a:extLst>
          </p:cNvPr>
          <p:cNvSpPr/>
          <p:nvPr/>
        </p:nvSpPr>
        <p:spPr>
          <a:xfrm>
            <a:off x="3329996" y="3006098"/>
            <a:ext cx="1397041" cy="45719"/>
          </a:xfrm>
          <a:prstGeom prst="rect">
            <a:avLst/>
          </a:prstGeom>
          <a:solidFill>
            <a:schemeClr val="tx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646453-9E3D-ED4F-8F3F-14A160A47A21}"/>
              </a:ext>
            </a:extLst>
          </p:cNvPr>
          <p:cNvSpPr txBox="1"/>
          <p:nvPr/>
        </p:nvSpPr>
        <p:spPr>
          <a:xfrm>
            <a:off x="3450679" y="1721289"/>
            <a:ext cx="1673600" cy="276999"/>
          </a:xfrm>
          <a:prstGeom prst="rect">
            <a:avLst/>
          </a:prstGeom>
          <a:noFill/>
        </p:spPr>
        <p:txBody>
          <a:bodyPr wrap="none" rtlCol="0">
            <a:spAutoFit/>
          </a:bodyPr>
          <a:lstStyle/>
          <a:p>
            <a:r>
              <a:rPr lang="en-US" altLang="ko-KR" sz="1200" dirty="0"/>
              <a:t>Embedding size (=1024)</a:t>
            </a:r>
            <a:endParaRPr lang="ko-KR" altLang="en-US" sz="1200" dirty="0"/>
          </a:p>
        </p:txBody>
      </p:sp>
      <mc:AlternateContent xmlns:mc="http://schemas.openxmlformats.org/markup-compatibility/2006" xmlns:a14="http://schemas.microsoft.com/office/drawing/2010/main">
        <mc:Choice Requires="a14">
          <p:sp>
            <p:nvSpPr>
              <p:cNvPr id="18" name="Rectangle 32">
                <a:extLst>
                  <a:ext uri="{FF2B5EF4-FFF2-40B4-BE49-F238E27FC236}">
                    <a16:creationId xmlns:a16="http://schemas.microsoft.com/office/drawing/2014/main" id="{00F95AB7-5ED9-F240-A0F7-67448368C852}"/>
                  </a:ext>
                </a:extLst>
              </p:cNvPr>
              <p:cNvSpPr/>
              <p:nvPr/>
            </p:nvSpPr>
            <p:spPr>
              <a:xfrm>
                <a:off x="5350744" y="2713414"/>
                <a:ext cx="3135730" cy="307777"/>
              </a:xfrm>
              <a:prstGeom prst="rect">
                <a:avLst/>
              </a:prstGeom>
            </p:spPr>
            <p:txBody>
              <a:bodyPr wrap="none">
                <a:spAutoFit/>
              </a:bodyPr>
              <a:lstStyle/>
              <a:p>
                <a:pPr algn="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𝒙</m:t>
                      </m:r>
                      <m:r>
                        <a:rPr lang="en-US" sz="1400" b="0" i="1" smtClean="0">
                          <a:latin typeface="Cambria Math" panose="02040503050406030204" pitchFamily="18" charset="0"/>
                        </a:rPr>
                        <m:t>=2⋅</m:t>
                      </m:r>
                      <m:sSub>
                        <m:sSubPr>
                          <m:ctrlPr>
                            <a:rPr lang="en-US" altLang="ko-KR" sz="1400" i="1">
                              <a:latin typeface="Cambria Math" panose="02040503050406030204" pitchFamily="18" charset="0"/>
                            </a:rPr>
                          </m:ctrlPr>
                        </m:sSubPr>
                        <m:e>
                          <m:r>
                            <a:rPr lang="en-US" altLang="ko-KR" sz="1400" b="1" i="1">
                              <a:latin typeface="Cambria Math" panose="02040503050406030204" pitchFamily="18" charset="0"/>
                            </a:rPr>
                            <m:t>𝒙</m:t>
                          </m:r>
                        </m:e>
                        <m:sub>
                          <m:r>
                            <a:rPr lang="en-US" altLang="ko-KR" sz="1400" i="1">
                              <a:latin typeface="Cambria Math" panose="02040503050406030204" pitchFamily="18" charset="0"/>
                            </a:rPr>
                            <m:t>20399</m:t>
                          </m:r>
                        </m:sub>
                      </m:sSub>
                      <m:r>
                        <a:rPr lang="en-US" sz="1400" b="0" i="1" smtClean="0">
                          <a:latin typeface="Cambria Math" panose="02040503050406030204" pitchFamily="18" charset="0"/>
                        </a:rPr>
                        <m:t>+</m:t>
                      </m:r>
                      <m:r>
                        <a:rPr lang="en-US" altLang="ko-KR" sz="1400" b="0" i="1" smtClean="0">
                          <a:latin typeface="Cambria Math" panose="02040503050406030204" pitchFamily="18" charset="0"/>
                        </a:rPr>
                        <m:t>1</m:t>
                      </m:r>
                      <m:r>
                        <a:rPr lang="en-US" altLang="ko-KR"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1" i="1" smtClean="0">
                              <a:latin typeface="Cambria Math" panose="02040503050406030204" pitchFamily="18" charset="0"/>
                            </a:rPr>
                            <m:t>𝒙</m:t>
                          </m:r>
                        </m:e>
                        <m:sub>
                          <m:r>
                            <a:rPr lang="en-US" sz="1400" b="0" i="1" smtClean="0">
                              <a:latin typeface="Cambria Math" panose="02040503050406030204" pitchFamily="18" charset="0"/>
                            </a:rPr>
                            <m:t>50239</m:t>
                          </m:r>
                        </m:sub>
                      </m:sSub>
                      <m:r>
                        <a:rPr lang="en-US" sz="1400" b="0" i="1" smtClean="0">
                          <a:latin typeface="Cambria Math" panose="02040503050406030204" pitchFamily="18" charset="0"/>
                        </a:rPr>
                        <m:t>+</m:t>
                      </m:r>
                      <m:r>
                        <a:rPr lang="en-US" altLang="ko-KR" sz="1400" b="0" i="1" smtClean="0">
                          <a:latin typeface="Cambria Math" panose="02040503050406030204" pitchFamily="18" charset="0"/>
                        </a:rPr>
                        <m:t>1</m:t>
                      </m:r>
                      <m:r>
                        <a:rPr lang="en-US" altLang="ko-KR"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1" i="1" smtClean="0">
                              <a:latin typeface="Cambria Math" panose="02040503050406030204" pitchFamily="18" charset="0"/>
                            </a:rPr>
                            <m:t>𝒙</m:t>
                          </m:r>
                        </m:e>
                        <m:sub>
                          <m:r>
                            <a:rPr lang="en-US" sz="1400" b="0" i="1" smtClean="0">
                              <a:latin typeface="Cambria Math" panose="02040503050406030204" pitchFamily="18" charset="0"/>
                            </a:rPr>
                            <m:t>67893</m:t>
                          </m:r>
                        </m:sub>
                      </m:sSub>
                    </m:oMath>
                  </m:oMathPara>
                </a14:m>
                <a:endParaRPr lang="en-US" sz="1400" dirty="0"/>
              </a:p>
            </p:txBody>
          </p:sp>
        </mc:Choice>
        <mc:Fallback xmlns="">
          <p:sp>
            <p:nvSpPr>
              <p:cNvPr id="18" name="Rectangle 32">
                <a:extLst>
                  <a:ext uri="{FF2B5EF4-FFF2-40B4-BE49-F238E27FC236}">
                    <a16:creationId xmlns:a16="http://schemas.microsoft.com/office/drawing/2014/main" id="{00F95AB7-5ED9-F240-A0F7-67448368C852}"/>
                  </a:ext>
                </a:extLst>
              </p:cNvPr>
              <p:cNvSpPr>
                <a:spLocks noRot="1" noChangeAspect="1" noMove="1" noResize="1" noEditPoints="1" noAdjustHandles="1" noChangeArrowheads="1" noChangeShapeType="1" noTextEdit="1"/>
              </p:cNvSpPr>
              <p:nvPr/>
            </p:nvSpPr>
            <p:spPr>
              <a:xfrm>
                <a:off x="5350744" y="2713414"/>
                <a:ext cx="3135730" cy="307777"/>
              </a:xfrm>
              <a:prstGeom prst="rect">
                <a:avLst/>
              </a:prstGeom>
              <a:blipFill>
                <a:blip r:embed="rId4"/>
                <a:stretch>
                  <a:fillRect/>
                </a:stretch>
              </a:blipFill>
            </p:spPr>
            <p:txBody>
              <a:bodyPr/>
              <a:lstStyle/>
              <a:p>
                <a:r>
                  <a:rPr lang="ko-KR" altLang="en-US">
                    <a:noFill/>
                  </a:rPr>
                  <a:t> </a:t>
                </a:r>
              </a:p>
            </p:txBody>
          </p:sp>
        </mc:Fallback>
      </mc:AlternateContent>
      <p:sp>
        <p:nvSpPr>
          <p:cNvPr id="25" name="TextBox 24">
            <a:extLst>
              <a:ext uri="{FF2B5EF4-FFF2-40B4-BE49-F238E27FC236}">
                <a16:creationId xmlns:a16="http://schemas.microsoft.com/office/drawing/2014/main" id="{995BF5E7-6DC9-5047-89E3-A652F97363EE}"/>
              </a:ext>
            </a:extLst>
          </p:cNvPr>
          <p:cNvSpPr txBox="1"/>
          <p:nvPr/>
        </p:nvSpPr>
        <p:spPr>
          <a:xfrm rot="5400000">
            <a:off x="4163824" y="2815088"/>
            <a:ext cx="1465466" cy="276999"/>
          </a:xfrm>
          <a:prstGeom prst="rect">
            <a:avLst/>
          </a:prstGeom>
          <a:noFill/>
        </p:spPr>
        <p:txBody>
          <a:bodyPr wrap="none" rtlCol="0">
            <a:spAutoFit/>
          </a:bodyPr>
          <a:lstStyle/>
          <a:p>
            <a:r>
              <a:rPr lang="en-US" altLang="ko-KR" sz="1200" dirty="0" err="1"/>
              <a:t>Voca</a:t>
            </a:r>
            <a:r>
              <a:rPr lang="en-US" altLang="ko-KR" sz="1200" dirty="0"/>
              <a:t> size (=100,000)</a:t>
            </a:r>
            <a:endParaRPr lang="ko-KR" altLang="en-US" sz="1200" dirty="0"/>
          </a:p>
        </p:txBody>
      </p:sp>
      <p:sp>
        <p:nvSpPr>
          <p:cNvPr id="26" name="TextBox 25">
            <a:extLst>
              <a:ext uri="{FF2B5EF4-FFF2-40B4-BE49-F238E27FC236}">
                <a16:creationId xmlns:a16="http://schemas.microsoft.com/office/drawing/2014/main" id="{9DB066D6-117A-5E42-A8FB-40A6FFF23B56}"/>
              </a:ext>
            </a:extLst>
          </p:cNvPr>
          <p:cNvSpPr txBox="1"/>
          <p:nvPr/>
        </p:nvSpPr>
        <p:spPr>
          <a:xfrm>
            <a:off x="3253415" y="3818800"/>
            <a:ext cx="1548757" cy="307777"/>
          </a:xfrm>
          <a:prstGeom prst="rect">
            <a:avLst/>
          </a:prstGeom>
          <a:noFill/>
        </p:spPr>
        <p:txBody>
          <a:bodyPr wrap="none" rtlCol="0">
            <a:spAutoFit/>
          </a:bodyPr>
          <a:lstStyle/>
          <a:p>
            <a:r>
              <a:rPr lang="en-US" altLang="ko-KR" sz="1400" b="1" dirty="0"/>
              <a:t>Embedding matrix</a:t>
            </a:r>
            <a:endParaRPr lang="ko-KR" altLang="en-US" sz="1400" b="1" dirty="0"/>
          </a:p>
        </p:txBody>
      </p:sp>
      <p:sp>
        <p:nvSpPr>
          <p:cNvPr id="46" name="직사각형 45"/>
          <p:cNvSpPr/>
          <p:nvPr/>
        </p:nvSpPr>
        <p:spPr>
          <a:xfrm>
            <a:off x="757230" y="2572046"/>
            <a:ext cx="1700049" cy="738664"/>
          </a:xfrm>
          <a:prstGeom prst="rect">
            <a:avLst/>
          </a:prstGeom>
        </p:spPr>
        <p:txBody>
          <a:bodyPr wrap="square">
            <a:spAutoFit/>
          </a:bodyPr>
          <a:lstStyle/>
          <a:p>
            <a:pPr algn="ctr"/>
            <a:r>
              <a:rPr lang="en-US" altLang="ko-KR" sz="1400" dirty="0">
                <a:latin typeface="IBM Plex Sans" panose="020B0503050203000203" pitchFamily="34" charset="0"/>
              </a:rPr>
              <a:t>50239</a:t>
            </a:r>
          </a:p>
          <a:p>
            <a:pPr algn="ctr"/>
            <a:r>
              <a:rPr lang="en-US" altLang="ko-KR" sz="1400" dirty="0">
                <a:latin typeface="IBM Plex Sans" panose="020B0503050203000203" pitchFamily="34" charset="0"/>
              </a:rPr>
              <a:t>67893</a:t>
            </a:r>
          </a:p>
          <a:p>
            <a:pPr algn="ctr"/>
            <a:r>
              <a:rPr lang="en-US" altLang="ko-KR" sz="1400" dirty="0">
                <a:latin typeface="IBM Plex Sans" panose="020B0503050203000203" pitchFamily="34" charset="0"/>
              </a:rPr>
              <a:t>20399</a:t>
            </a:r>
          </a:p>
        </p:txBody>
      </p:sp>
      <p:sp>
        <p:nvSpPr>
          <p:cNvPr id="47" name="직사각형 46"/>
          <p:cNvSpPr/>
          <p:nvPr/>
        </p:nvSpPr>
        <p:spPr>
          <a:xfrm>
            <a:off x="58730" y="2584255"/>
            <a:ext cx="1397000" cy="738664"/>
          </a:xfrm>
          <a:prstGeom prst="rect">
            <a:avLst/>
          </a:prstGeom>
        </p:spPr>
        <p:txBody>
          <a:bodyPr wrap="square">
            <a:spAutoFit/>
          </a:bodyPr>
          <a:lstStyle/>
          <a:p>
            <a:pPr algn="ctr"/>
            <a:r>
              <a:rPr lang="en-US" altLang="ko-KR" sz="1400" dirty="0">
                <a:latin typeface="IBM Plex Sans" panose="020B0503050203000203" pitchFamily="34" charset="0"/>
              </a:rPr>
              <a:t>“</a:t>
            </a:r>
            <a:r>
              <a:rPr lang="ko-KR" altLang="en-US" sz="1400" dirty="0">
                <a:latin typeface="IBM Plex Sans" panose="020B0503050203000203" pitchFamily="34" charset="0"/>
              </a:rPr>
              <a:t>맥북</a:t>
            </a:r>
            <a:r>
              <a:rPr lang="en-US" altLang="ko-KR" sz="1400" dirty="0">
                <a:latin typeface="IBM Plex Sans" panose="020B0503050203000203" pitchFamily="34" charset="0"/>
              </a:rPr>
              <a:t>”</a:t>
            </a:r>
          </a:p>
          <a:p>
            <a:pPr algn="ctr"/>
            <a:r>
              <a:rPr lang="ko-KR" altLang="en-US" sz="1400" dirty="0">
                <a:latin typeface="IBM Plex Sans" panose="020B0503050203000203" pitchFamily="34" charset="0"/>
              </a:rPr>
              <a:t> </a:t>
            </a:r>
            <a:r>
              <a:rPr lang="en-US" altLang="ko-KR" sz="1400" dirty="0">
                <a:latin typeface="IBM Plex Sans" panose="020B0503050203000203" pitchFamily="34" charset="0"/>
              </a:rPr>
              <a:t>“2017</a:t>
            </a:r>
            <a:r>
              <a:rPr lang="ko-KR" altLang="en-US" sz="1400" dirty="0">
                <a:latin typeface="IBM Plex Sans" panose="020B0503050203000203" pitchFamily="34" charset="0"/>
              </a:rPr>
              <a:t>년형</a:t>
            </a:r>
            <a:r>
              <a:rPr lang="en-US" altLang="ko-KR" sz="1400" dirty="0">
                <a:latin typeface="IBM Plex Sans" panose="020B0503050203000203" pitchFamily="34" charset="0"/>
              </a:rPr>
              <a:t>”</a:t>
            </a:r>
            <a:r>
              <a:rPr lang="ko-KR" altLang="en-US" sz="1400" dirty="0">
                <a:latin typeface="IBM Plex Sans" panose="020B0503050203000203" pitchFamily="34" charset="0"/>
              </a:rPr>
              <a:t> </a:t>
            </a:r>
            <a:endParaRPr lang="en-US" altLang="ko-KR" sz="1400" dirty="0">
              <a:latin typeface="IBM Plex Sans" panose="020B0503050203000203" pitchFamily="34" charset="0"/>
            </a:endParaRPr>
          </a:p>
          <a:p>
            <a:pPr algn="ctr"/>
            <a:r>
              <a:rPr lang="en-US" altLang="ko-KR" sz="1400" dirty="0">
                <a:latin typeface="IBM Plex Sans" panose="020B0503050203000203" pitchFamily="34" charset="0"/>
              </a:rPr>
              <a:t>“</a:t>
            </a:r>
            <a:r>
              <a:rPr lang="ko-KR" altLang="en-US" sz="1400" dirty="0">
                <a:latin typeface="IBM Plex Sans" panose="020B0503050203000203" pitchFamily="34" charset="0"/>
              </a:rPr>
              <a:t>애플 </a:t>
            </a:r>
            <a:r>
              <a:rPr lang="en-US" altLang="ko-KR" sz="1400" dirty="0">
                <a:latin typeface="IBM Plex Sans" panose="020B0503050203000203" pitchFamily="34" charset="0"/>
              </a:rPr>
              <a:t>“</a:t>
            </a:r>
          </a:p>
        </p:txBody>
      </p:sp>
      <p:sp>
        <p:nvSpPr>
          <p:cNvPr id="48" name="직사각형 47"/>
          <p:cNvSpPr/>
          <p:nvPr/>
        </p:nvSpPr>
        <p:spPr>
          <a:xfrm>
            <a:off x="1502358" y="2572046"/>
            <a:ext cx="1700049" cy="738664"/>
          </a:xfrm>
          <a:prstGeom prst="rect">
            <a:avLst/>
          </a:prstGeom>
        </p:spPr>
        <p:txBody>
          <a:bodyPr wrap="square">
            <a:spAutoFit/>
          </a:bodyPr>
          <a:lstStyle/>
          <a:p>
            <a:pPr algn="ctr"/>
            <a:r>
              <a:rPr lang="en-US" altLang="ko-KR" sz="1400" dirty="0">
                <a:latin typeface="IBM Plex Sans" panose="020B0503050203000203" pitchFamily="34" charset="0"/>
              </a:rPr>
              <a:t>1</a:t>
            </a:r>
          </a:p>
          <a:p>
            <a:pPr algn="ctr"/>
            <a:r>
              <a:rPr lang="en-US" altLang="ko-KR" sz="1400" dirty="0">
                <a:latin typeface="IBM Plex Sans" panose="020B0503050203000203" pitchFamily="34" charset="0"/>
              </a:rPr>
              <a:t>1</a:t>
            </a:r>
          </a:p>
          <a:p>
            <a:pPr algn="ctr"/>
            <a:r>
              <a:rPr lang="en-US" altLang="ko-KR" sz="1400" dirty="0">
                <a:latin typeface="IBM Plex Sans" panose="020B0503050203000203" pitchFamily="34" charset="0"/>
              </a:rPr>
              <a:t>2</a:t>
            </a:r>
          </a:p>
        </p:txBody>
      </p:sp>
      <mc:AlternateContent xmlns:mc="http://schemas.openxmlformats.org/markup-compatibility/2006" xmlns:a14="http://schemas.microsoft.com/office/drawing/2010/main">
        <mc:Choice Requires="a14">
          <p:sp>
            <p:nvSpPr>
              <p:cNvPr id="4" name="직사각형 3"/>
              <p:cNvSpPr/>
              <p:nvPr/>
            </p:nvSpPr>
            <p:spPr>
              <a:xfrm>
                <a:off x="2744458" y="2189862"/>
                <a:ext cx="63671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i="1">
                              <a:latin typeface="Cambria Math" panose="02040503050406030204" pitchFamily="18" charset="0"/>
                            </a:rPr>
                          </m:ctrlPr>
                        </m:sSubPr>
                        <m:e>
                          <m:r>
                            <a:rPr lang="en-US" altLang="ko-KR" sz="1200" b="1" i="1">
                              <a:latin typeface="Cambria Math" panose="02040503050406030204" pitchFamily="18" charset="0"/>
                            </a:rPr>
                            <m:t>𝒙</m:t>
                          </m:r>
                        </m:e>
                        <m:sub>
                          <m:r>
                            <a:rPr lang="en-US" altLang="ko-KR" sz="1200" i="1">
                              <a:latin typeface="Cambria Math" panose="02040503050406030204" pitchFamily="18" charset="0"/>
                            </a:rPr>
                            <m:t>20399</m:t>
                          </m:r>
                        </m:sub>
                      </m:sSub>
                    </m:oMath>
                  </m:oMathPara>
                </a14:m>
                <a:endParaRPr lang="ko-KR" altLang="en-US" sz="1200" dirty="0"/>
              </a:p>
            </p:txBody>
          </p:sp>
        </mc:Choice>
        <mc:Fallback xmlns="">
          <p:sp>
            <p:nvSpPr>
              <p:cNvPr id="4" name="직사각형 3"/>
              <p:cNvSpPr>
                <a:spLocks noRot="1" noChangeAspect="1" noMove="1" noResize="1" noEditPoints="1" noAdjustHandles="1" noChangeArrowheads="1" noChangeShapeType="1" noTextEdit="1"/>
              </p:cNvSpPr>
              <p:nvPr/>
            </p:nvSpPr>
            <p:spPr>
              <a:xfrm>
                <a:off x="2744458" y="2189862"/>
                <a:ext cx="636713" cy="276999"/>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직사각형 18"/>
              <p:cNvSpPr/>
              <p:nvPr/>
            </p:nvSpPr>
            <p:spPr>
              <a:xfrm>
                <a:off x="2744458" y="2645699"/>
                <a:ext cx="63991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i="1" smtClean="0">
                              <a:latin typeface="Cambria Math" panose="02040503050406030204" pitchFamily="18" charset="0"/>
                            </a:rPr>
                          </m:ctrlPr>
                        </m:sSubPr>
                        <m:e>
                          <m:r>
                            <a:rPr lang="en-US" altLang="ko-KR" sz="1200" b="1" i="1">
                              <a:latin typeface="Cambria Math" panose="02040503050406030204" pitchFamily="18" charset="0"/>
                            </a:rPr>
                            <m:t>𝒙</m:t>
                          </m:r>
                        </m:e>
                        <m:sub>
                          <m:r>
                            <a:rPr lang="en-US" altLang="ko-KR" sz="1200" b="0" i="1" smtClean="0">
                              <a:latin typeface="Cambria Math" panose="02040503050406030204" pitchFamily="18" charset="0"/>
                            </a:rPr>
                            <m:t>50239</m:t>
                          </m:r>
                        </m:sub>
                      </m:sSub>
                    </m:oMath>
                  </m:oMathPara>
                </a14:m>
                <a:endParaRPr lang="ko-KR" altLang="en-US" sz="1200" dirty="0"/>
              </a:p>
            </p:txBody>
          </p:sp>
        </mc:Choice>
        <mc:Fallback xmlns="">
          <p:sp>
            <p:nvSpPr>
              <p:cNvPr id="19" name="직사각형 18"/>
              <p:cNvSpPr>
                <a:spLocks noRot="1" noChangeAspect="1" noMove="1" noResize="1" noEditPoints="1" noAdjustHandles="1" noChangeArrowheads="1" noChangeShapeType="1" noTextEdit="1"/>
              </p:cNvSpPr>
              <p:nvPr/>
            </p:nvSpPr>
            <p:spPr>
              <a:xfrm>
                <a:off x="2744458" y="2645699"/>
                <a:ext cx="639919" cy="276999"/>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 name="직사각형 19"/>
              <p:cNvSpPr/>
              <p:nvPr/>
            </p:nvSpPr>
            <p:spPr>
              <a:xfrm>
                <a:off x="2744458" y="2848316"/>
                <a:ext cx="63991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i="1" smtClean="0">
                              <a:latin typeface="Cambria Math" panose="02040503050406030204" pitchFamily="18" charset="0"/>
                            </a:rPr>
                          </m:ctrlPr>
                        </m:sSubPr>
                        <m:e>
                          <m:r>
                            <a:rPr lang="en-US" altLang="ko-KR" sz="1200" b="1" i="1">
                              <a:latin typeface="Cambria Math" panose="02040503050406030204" pitchFamily="18" charset="0"/>
                            </a:rPr>
                            <m:t>𝒙</m:t>
                          </m:r>
                        </m:e>
                        <m:sub>
                          <m:r>
                            <a:rPr lang="en-US" altLang="ko-KR" sz="1200" b="0" i="1" smtClean="0">
                              <a:latin typeface="Cambria Math" panose="02040503050406030204" pitchFamily="18" charset="0"/>
                            </a:rPr>
                            <m:t>67893</m:t>
                          </m:r>
                        </m:sub>
                      </m:sSub>
                    </m:oMath>
                  </m:oMathPara>
                </a14:m>
                <a:endParaRPr lang="ko-KR" altLang="en-US" sz="1200" dirty="0"/>
              </a:p>
            </p:txBody>
          </p:sp>
        </mc:Choice>
        <mc:Fallback xmlns="">
          <p:sp>
            <p:nvSpPr>
              <p:cNvPr id="20" name="직사각형 19"/>
              <p:cNvSpPr>
                <a:spLocks noRot="1" noChangeAspect="1" noMove="1" noResize="1" noEditPoints="1" noAdjustHandles="1" noChangeArrowheads="1" noChangeShapeType="1" noTextEdit="1"/>
              </p:cNvSpPr>
              <p:nvPr/>
            </p:nvSpPr>
            <p:spPr>
              <a:xfrm>
                <a:off x="2744458" y="2848316"/>
                <a:ext cx="639919" cy="276999"/>
              </a:xfrm>
              <a:prstGeom prst="rect">
                <a:avLst/>
              </a:prstGeom>
              <a:blipFill>
                <a:blip r:embed="rId7"/>
                <a:stretch>
                  <a:fillRect/>
                </a:stretch>
              </a:blipFill>
            </p:spPr>
            <p:txBody>
              <a:bodyPr/>
              <a:lstStyle/>
              <a:p>
                <a:r>
                  <a:rPr lang="ko-KR" altLang="en-US">
                    <a:noFill/>
                  </a:rPr>
                  <a:t> </a:t>
                </a:r>
              </a:p>
            </p:txBody>
          </p:sp>
        </mc:Fallback>
      </mc:AlternateContent>
      <p:sp>
        <p:nvSpPr>
          <p:cNvPr id="6" name="직사각형 5"/>
          <p:cNvSpPr/>
          <p:nvPr/>
        </p:nvSpPr>
        <p:spPr>
          <a:xfrm>
            <a:off x="541090" y="4319632"/>
            <a:ext cx="8099577" cy="2123658"/>
          </a:xfrm>
          <a:prstGeom prst="rect">
            <a:avLst/>
          </a:prstGeom>
          <a:solidFill>
            <a:srgbClr val="F2F2F2"/>
          </a:solidFill>
          <a:ln>
            <a:solidFill>
              <a:schemeClr val="tx1">
                <a:lumMod val="75000"/>
              </a:schemeClr>
            </a:solidFill>
          </a:ln>
        </p:spPr>
        <p:txBody>
          <a:bodyPr wrap="square">
            <a:spAutoFit/>
          </a:bodyPr>
          <a:lstStyle/>
          <a:p>
            <a:r>
              <a:rPr lang="en-US" altLang="ko-KR" sz="1200" dirty="0">
                <a:solidFill>
                  <a:srgbClr val="008000"/>
                </a:solidFill>
                <a:latin typeface="Arial" panose="020B0604020202020204" pitchFamily="34" charset="0"/>
                <a:cs typeface="Arial" panose="020B0604020202020204" pitchFamily="34" charset="0"/>
              </a:rPr>
              <a:t># Define embedding</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err="1">
                <a:solidFill>
                  <a:srgbClr val="000000"/>
                </a:solidFill>
                <a:latin typeface="Arial" panose="020B0604020202020204" pitchFamily="34" charset="0"/>
                <a:cs typeface="Arial" panose="020B0604020202020204" pitchFamily="34" charset="0"/>
              </a:rPr>
              <a:t>embd</a:t>
            </a:r>
            <a:r>
              <a:rPr lang="en-US" altLang="ko-KR" sz="1200" dirty="0">
                <a:solidFill>
                  <a:srgbClr val="000000"/>
                </a:solidFill>
                <a:latin typeface="Arial" panose="020B0604020202020204" pitchFamily="34" charset="0"/>
                <a:cs typeface="Arial" panose="020B0604020202020204" pitchFamily="34" charset="0"/>
              </a:rPr>
              <a:t> = Embedding(</a:t>
            </a:r>
            <a:r>
              <a:rPr lang="en-US" altLang="ko-KR" sz="1200" dirty="0" err="1">
                <a:solidFill>
                  <a:srgbClr val="000000"/>
                </a:solidFill>
                <a:latin typeface="Arial" panose="020B0604020202020204" pitchFamily="34" charset="0"/>
                <a:cs typeface="Arial" panose="020B0604020202020204" pitchFamily="34" charset="0"/>
              </a:rPr>
              <a:t>voca_size</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embd_size</a:t>
            </a:r>
            <a:r>
              <a:rPr lang="en-US" altLang="ko-KR" sz="1200" dirty="0">
                <a:solidFill>
                  <a:srgbClr val="000000"/>
                </a:solidFill>
                <a:latin typeface="Arial" panose="020B0604020202020204" pitchFamily="34" charset="0"/>
                <a:cs typeface="Arial" panose="020B0604020202020204" pitchFamily="34" charset="0"/>
              </a:rPr>
              <a:t>, name=</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product_embd</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Define embedding function</a:t>
            </a:r>
            <a:endParaRPr lang="en-US" altLang="ko-KR" sz="1200" dirty="0">
              <a:solidFill>
                <a:srgbClr val="000000"/>
              </a:solidFill>
              <a:latin typeface="Arial" panose="020B0604020202020204" pitchFamily="34" charset="0"/>
              <a:cs typeface="Arial" panose="020B0604020202020204" pitchFamily="34" charset="0"/>
            </a:endParaRP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a:solidFill>
                  <a:srgbClr val="008000"/>
                </a:solidFill>
                <a:latin typeface="Arial" panose="020B0604020202020204" pitchFamily="34" charset="0"/>
                <a:cs typeface="Arial" panose="020B0604020202020204" pitchFamily="34" charset="0"/>
              </a:rPr>
              <a:t># Product embedding</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err="1">
                <a:solidFill>
                  <a:srgbClr val="000000"/>
                </a:solidFill>
                <a:latin typeface="Arial" panose="020B0604020202020204" pitchFamily="34" charset="0"/>
                <a:cs typeface="Arial" panose="020B0604020202020204" pitchFamily="34" charset="0"/>
              </a:rPr>
              <a:t>t_product_embd</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embd</a:t>
            </a:r>
            <a:r>
              <a:rPr lang="en-US" altLang="ko-KR" sz="1200" dirty="0">
                <a:solidFill>
                  <a:srgbClr val="000000"/>
                </a:solidFill>
                <a:latin typeface="Arial" panose="020B0604020202020204" pitchFamily="34" charset="0"/>
                <a:cs typeface="Arial" panose="020B0604020202020204" pitchFamily="34" charset="0"/>
              </a:rPr>
              <a:t>(products)                                                                 </a:t>
            </a:r>
            <a:r>
              <a:rPr lang="en-US" altLang="ko-KR" sz="1200" dirty="0">
                <a:solidFill>
                  <a:srgbClr val="008000"/>
                </a:solidFill>
                <a:latin typeface="Arial" panose="020B0604020202020204" pitchFamily="34" charset="0"/>
                <a:cs typeface="Arial" panose="020B0604020202020204" pitchFamily="34" charset="0"/>
              </a:rPr>
              <a:t># Get the embedding vector of products</a:t>
            </a:r>
            <a:endParaRPr lang="en-US" altLang="ko-KR" sz="1200" dirty="0">
              <a:solidFill>
                <a:srgbClr val="000000"/>
              </a:solidFill>
              <a:latin typeface="Arial" panose="020B0604020202020204" pitchFamily="34" charset="0"/>
              <a:cs typeface="Arial" panose="020B0604020202020204" pitchFamily="34" charset="0"/>
            </a:endParaRP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a:solidFill>
                  <a:srgbClr val="008000"/>
                </a:solidFill>
                <a:latin typeface="Arial" panose="020B0604020202020204" pitchFamily="34" charset="0"/>
                <a:cs typeface="Arial" panose="020B0604020202020204" pitchFamily="34" charset="0"/>
              </a:rPr>
              <a:t># Multiply the weights of product vectors</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err="1">
                <a:solidFill>
                  <a:srgbClr val="000000"/>
                </a:solidFill>
                <a:latin typeface="Arial" panose="020B0604020202020204" pitchFamily="34" charset="0"/>
                <a:cs typeface="Arial" panose="020B0604020202020204" pitchFamily="34" charset="0"/>
              </a:rPr>
              <a:t>w_product_mat</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tf.reshape</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w_products</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9885A"/>
                </a:solidFill>
                <a:latin typeface="Arial" panose="020B0604020202020204" pitchFamily="34" charset="0"/>
                <a:cs typeface="Arial" panose="020B0604020202020204" pitchFamily="34" charset="0"/>
              </a:rPr>
              <a:t>-1</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max_len</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9885A"/>
                </a:solidFill>
                <a:latin typeface="Arial" panose="020B0604020202020204" pitchFamily="34" charset="0"/>
                <a:cs typeface="Arial" panose="020B0604020202020204" pitchFamily="34" charset="0"/>
              </a:rPr>
              <a:t>1</a:t>
            </a:r>
            <a:r>
              <a:rPr lang="en-US" altLang="ko-KR" sz="1200" dirty="0">
                <a:solidFill>
                  <a:srgbClr val="000000"/>
                </a:solidFill>
                <a:latin typeface="Arial" panose="020B0604020202020204" pitchFamily="34" charset="0"/>
                <a:cs typeface="Arial" panose="020B0604020202020204" pitchFamily="34" charset="0"/>
              </a:rPr>
              <a:t>])</a:t>
            </a:r>
          </a:p>
          <a:p>
            <a:r>
              <a:rPr lang="en-US" altLang="ko-KR" sz="1200" dirty="0" err="1">
                <a:solidFill>
                  <a:srgbClr val="000000"/>
                </a:solidFill>
                <a:latin typeface="Arial" panose="020B0604020202020204" pitchFamily="34" charset="0"/>
                <a:cs typeface="Arial" panose="020B0604020202020204" pitchFamily="34" charset="0"/>
              </a:rPr>
              <a:t>product_embd_mat</a:t>
            </a:r>
            <a:r>
              <a:rPr lang="en-US" altLang="ko-KR" sz="1200" dirty="0">
                <a:solidFill>
                  <a:srgbClr val="000000"/>
                </a:solidFill>
                <a:latin typeface="Arial" panose="020B0604020202020204" pitchFamily="34" charset="0"/>
                <a:cs typeface="Arial" panose="020B0604020202020204" pitchFamily="34" charset="0"/>
              </a:rPr>
              <a:t> = tf.keras.layers.dot([</a:t>
            </a:r>
            <a:r>
              <a:rPr lang="en-US" altLang="ko-KR" sz="1200" dirty="0" err="1">
                <a:solidFill>
                  <a:srgbClr val="000000"/>
                </a:solidFill>
                <a:latin typeface="Arial" panose="020B0604020202020204" pitchFamily="34" charset="0"/>
                <a:cs typeface="Arial" panose="020B0604020202020204" pitchFamily="34" charset="0"/>
              </a:rPr>
              <a:t>t_product_embd</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w_product_mat</a:t>
            </a:r>
            <a:r>
              <a:rPr lang="en-US" altLang="ko-KR" sz="1200" dirty="0">
                <a:solidFill>
                  <a:srgbClr val="000000"/>
                </a:solidFill>
                <a:latin typeface="Arial" panose="020B0604020202020204" pitchFamily="34" charset="0"/>
                <a:cs typeface="Arial" panose="020B0604020202020204" pitchFamily="34" charset="0"/>
              </a:rPr>
              <a:t>], axes=</a:t>
            </a:r>
            <a:r>
              <a:rPr lang="en-US" altLang="ko-KR" sz="1200" dirty="0">
                <a:solidFill>
                  <a:srgbClr val="09885A"/>
                </a:solidFill>
                <a:latin typeface="Arial" panose="020B0604020202020204" pitchFamily="34" charset="0"/>
                <a:cs typeface="Arial" panose="020B0604020202020204" pitchFamily="34" charset="0"/>
              </a:rPr>
              <a:t>1</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Multiply the counts of products 					              to the corresponding embedding vectors</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err="1">
                <a:solidFill>
                  <a:srgbClr val="000000"/>
                </a:solidFill>
                <a:latin typeface="Arial" panose="020B0604020202020204" pitchFamily="34" charset="0"/>
                <a:cs typeface="Arial" panose="020B0604020202020204" pitchFamily="34" charset="0"/>
              </a:rPr>
              <a:t>product_embd</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tf.reshape</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product_embd_mat</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9885A"/>
                </a:solidFill>
                <a:latin typeface="Arial" panose="020B0604020202020204" pitchFamily="34" charset="0"/>
                <a:cs typeface="Arial" panose="020B0604020202020204" pitchFamily="34" charset="0"/>
              </a:rPr>
              <a:t>-1</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embd_size</a:t>
            </a:r>
            <a:r>
              <a:rPr lang="en-US" altLang="ko-KR" sz="1200" dirty="0">
                <a:solidFill>
                  <a:srgbClr val="000000"/>
                </a:solidFill>
                <a:latin typeface="Arial" panose="020B0604020202020204" pitchFamily="34" charset="0"/>
                <a:cs typeface="Arial" panose="020B0604020202020204" pitchFamily="34" charset="0"/>
              </a:rPr>
              <a:t>])</a:t>
            </a:r>
            <a:endParaRPr lang="en-US" altLang="ko-KR" sz="1200" b="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42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31798" y="1190711"/>
            <a:ext cx="8280400" cy="451697"/>
          </a:xfrm>
        </p:spPr>
        <p:txBody>
          <a:bodyPr/>
          <a:lstStyle/>
          <a:p>
            <a:r>
              <a:rPr lang="en-US" altLang="ko-KR" b="1" dirty="0"/>
              <a:t>Fully-connected layers (1 hidden layer)</a:t>
            </a:r>
            <a:endParaRPr lang="ko-KR" altLang="en-US" b="1" dirty="0"/>
          </a:p>
        </p:txBody>
      </p:sp>
      <p:sp>
        <p:nvSpPr>
          <p:cNvPr id="3" name="제목 2"/>
          <p:cNvSpPr>
            <a:spLocks noGrp="1"/>
          </p:cNvSpPr>
          <p:nvPr>
            <p:ph type="title"/>
          </p:nvPr>
        </p:nvSpPr>
        <p:spPr/>
        <p:txBody>
          <a:bodyPr/>
          <a:lstStyle/>
          <a:p>
            <a:r>
              <a:rPr lang="en-US" altLang="ko-KR" dirty="0"/>
              <a:t>Training process (III)</a:t>
            </a:r>
            <a:endParaRPr lang="ko-KR" altLang="en-US" dirty="0"/>
          </a:p>
        </p:txBody>
      </p:sp>
      <p:sp>
        <p:nvSpPr>
          <p:cNvPr id="4" name="직사각형 3"/>
          <p:cNvSpPr/>
          <p:nvPr/>
        </p:nvSpPr>
        <p:spPr>
          <a:xfrm>
            <a:off x="522211" y="4083198"/>
            <a:ext cx="8099577" cy="2308324"/>
          </a:xfrm>
          <a:prstGeom prst="rect">
            <a:avLst/>
          </a:prstGeom>
          <a:solidFill>
            <a:schemeClr val="bg1">
              <a:lumMod val="95000"/>
            </a:schemeClr>
          </a:solidFill>
          <a:ln>
            <a:solidFill>
              <a:schemeClr val="tx1">
                <a:lumMod val="50000"/>
              </a:schemeClr>
            </a:solidFill>
          </a:ln>
        </p:spPr>
        <p:txBody>
          <a:bodyPr>
            <a:spAutoFit/>
          </a:bodyPr>
          <a:lstStyle/>
          <a:p>
            <a:r>
              <a:rPr lang="en-US" altLang="ko-KR" sz="1200" dirty="0">
                <a:solidFill>
                  <a:srgbClr val="008000"/>
                </a:solidFill>
                <a:latin typeface="Arial" panose="020B0604020202020204" pitchFamily="34" charset="0"/>
                <a:cs typeface="Arial" panose="020B0604020202020204" pitchFamily="34" charset="0"/>
              </a:rPr>
              <a:t># </a:t>
            </a:r>
            <a:r>
              <a:rPr lang="en-US" altLang="ko-KR" sz="1200" dirty="0" err="1">
                <a:solidFill>
                  <a:srgbClr val="008000"/>
                </a:solidFill>
                <a:latin typeface="Arial" panose="020B0604020202020204" pitchFamily="34" charset="0"/>
                <a:cs typeface="Arial" panose="020B0604020202020204" pitchFamily="34" charset="0"/>
              </a:rPr>
              <a:t>Softmax</a:t>
            </a:r>
            <a:r>
              <a:rPr lang="en-US" altLang="ko-KR" sz="1200" dirty="0">
                <a:solidFill>
                  <a:srgbClr val="008000"/>
                </a:solidFill>
                <a:latin typeface="Arial" panose="020B0604020202020204" pitchFamily="34" charset="0"/>
                <a:cs typeface="Arial" panose="020B0604020202020204" pitchFamily="34" charset="0"/>
              </a:rPr>
              <a:t> cross entropy loss</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loss = </a:t>
            </a:r>
            <a:r>
              <a:rPr lang="en-US" altLang="ko-KR" sz="1200" dirty="0" err="1">
                <a:solidFill>
                  <a:srgbClr val="000000"/>
                </a:solidFill>
                <a:latin typeface="Arial" panose="020B0604020202020204" pitchFamily="34" charset="0"/>
                <a:cs typeface="Arial" panose="020B0604020202020204" pitchFamily="34" charset="0"/>
              </a:rPr>
              <a:t>tf.losses.softmax_cross_entropy</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onehot_labels</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tf.one_hot</a:t>
            </a:r>
            <a:r>
              <a:rPr lang="en-US" altLang="ko-KR" sz="1200" dirty="0">
                <a:solidFill>
                  <a:srgbClr val="000000"/>
                </a:solidFill>
                <a:latin typeface="Arial" panose="020B0604020202020204" pitchFamily="34" charset="0"/>
                <a:cs typeface="Arial" panose="020B0604020202020204" pitchFamily="34" charset="0"/>
              </a:rPr>
              <a:t>(labels, </a:t>
            </a:r>
            <a:r>
              <a:rPr lang="en-US" altLang="ko-KR" sz="1200" dirty="0" err="1">
                <a:solidFill>
                  <a:srgbClr val="000000"/>
                </a:solidFill>
                <a:latin typeface="Arial" panose="020B0604020202020204" pitchFamily="34" charset="0"/>
                <a:cs typeface="Arial" panose="020B0604020202020204" pitchFamily="34" charset="0"/>
              </a:rPr>
              <a:t>n_classes</a:t>
            </a:r>
            <a:r>
              <a:rPr lang="en-US" altLang="ko-KR" sz="1200" dirty="0">
                <a:solidFill>
                  <a:srgbClr val="000000"/>
                </a:solidFill>
                <a:latin typeface="Arial" panose="020B0604020202020204" pitchFamily="34" charset="0"/>
                <a:cs typeface="Arial" panose="020B0604020202020204" pitchFamily="34" charset="0"/>
              </a:rPr>
              <a:t>), logits=logits)</a:t>
            </a: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a:solidFill>
                  <a:srgbClr val="008000"/>
                </a:solidFill>
                <a:latin typeface="Arial" panose="020B0604020202020204" pitchFamily="34" charset="0"/>
                <a:cs typeface="Arial" panose="020B0604020202020204" pitchFamily="34" charset="0"/>
              </a:rPr>
              <a:t># Weight decay</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err="1">
                <a:solidFill>
                  <a:srgbClr val="000000"/>
                </a:solidFill>
                <a:latin typeface="Arial" panose="020B0604020202020204" pitchFamily="34" charset="0"/>
                <a:cs typeface="Arial" panose="020B0604020202020204" pitchFamily="34" charset="0"/>
              </a:rPr>
              <a:t>reg_losses</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tf.get_collection</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tf.GraphKeys.REGULARIZATION_LOSSES</a:t>
            </a:r>
            <a:r>
              <a:rPr lang="en-US" altLang="ko-KR" sz="1200" dirty="0">
                <a:solidFill>
                  <a:srgbClr val="000000"/>
                </a:solidFill>
                <a:latin typeface="Arial" panose="020B0604020202020204" pitchFamily="34" charset="0"/>
                <a:cs typeface="Arial" panose="020B0604020202020204" pitchFamily="34" charset="0"/>
              </a:rPr>
              <a:t>)</a:t>
            </a:r>
          </a:p>
          <a:p>
            <a:r>
              <a:rPr lang="en-US" altLang="ko-KR" sz="1200" dirty="0">
                <a:solidFill>
                  <a:srgbClr val="000000"/>
                </a:solidFill>
                <a:latin typeface="Arial" panose="020B0604020202020204" pitchFamily="34" charset="0"/>
                <a:cs typeface="Arial" panose="020B0604020202020204" pitchFamily="34" charset="0"/>
              </a:rPr>
              <a:t>loss = </a:t>
            </a:r>
            <a:r>
              <a:rPr lang="en-US" altLang="ko-KR" sz="1200" dirty="0" err="1">
                <a:solidFill>
                  <a:srgbClr val="000000"/>
                </a:solidFill>
                <a:latin typeface="Arial" panose="020B0604020202020204" pitchFamily="34" charset="0"/>
                <a:cs typeface="Arial" panose="020B0604020202020204" pitchFamily="34" charset="0"/>
              </a:rPr>
              <a:t>tf.add_n</a:t>
            </a:r>
            <a:r>
              <a:rPr lang="en-US" altLang="ko-KR" sz="1200" dirty="0">
                <a:solidFill>
                  <a:srgbClr val="000000"/>
                </a:solidFill>
                <a:latin typeface="Arial" panose="020B0604020202020204" pitchFamily="34" charset="0"/>
                <a:cs typeface="Arial" panose="020B0604020202020204" pitchFamily="34" charset="0"/>
              </a:rPr>
              <a:t>([loss] + </a:t>
            </a:r>
            <a:r>
              <a:rPr lang="en-US" altLang="ko-KR" sz="1200" dirty="0" err="1">
                <a:solidFill>
                  <a:srgbClr val="000000"/>
                </a:solidFill>
                <a:latin typeface="Arial" panose="020B0604020202020204" pitchFamily="34" charset="0"/>
                <a:cs typeface="Arial" panose="020B0604020202020204" pitchFamily="34" charset="0"/>
              </a:rPr>
              <a:t>reg_losses</a:t>
            </a:r>
            <a:r>
              <a:rPr lang="en-US" altLang="ko-KR" sz="1200" dirty="0">
                <a:solidFill>
                  <a:srgbClr val="000000"/>
                </a:solidFill>
                <a:latin typeface="Arial" panose="020B0604020202020204" pitchFamily="34" charset="0"/>
                <a:cs typeface="Arial" panose="020B0604020202020204" pitchFamily="34" charset="0"/>
              </a:rPr>
              <a:t>, name=</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total_loss</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a:t>
            </a: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a:solidFill>
                  <a:srgbClr val="008000"/>
                </a:solidFill>
                <a:latin typeface="Arial" panose="020B0604020202020204" pitchFamily="34" charset="0"/>
                <a:cs typeface="Arial" panose="020B0604020202020204" pitchFamily="34" charset="0"/>
              </a:rPr>
              <a:t># Optimizer</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err="1">
                <a:solidFill>
                  <a:srgbClr val="000000"/>
                </a:solidFill>
                <a:latin typeface="Arial" panose="020B0604020202020204" pitchFamily="34" charset="0"/>
                <a:cs typeface="Arial" panose="020B0604020202020204" pitchFamily="34" charset="0"/>
              </a:rPr>
              <a:t>optm</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tf.train.AdamOptimizer</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lr</a:t>
            </a:r>
            <a:r>
              <a:rPr lang="en-US" altLang="ko-KR" sz="1200" dirty="0">
                <a:solidFill>
                  <a:srgbClr val="000000"/>
                </a:solidFill>
                <a:latin typeface="Arial" panose="020B0604020202020204" pitchFamily="34" charset="0"/>
                <a:cs typeface="Arial" panose="020B0604020202020204" pitchFamily="34" charset="0"/>
              </a:rPr>
              <a:t>)</a:t>
            </a:r>
          </a:p>
          <a:p>
            <a:r>
              <a:rPr lang="en-US" altLang="ko-KR" sz="1200" dirty="0" err="1">
                <a:solidFill>
                  <a:srgbClr val="000000"/>
                </a:solidFill>
                <a:latin typeface="Arial" panose="020B0604020202020204" pitchFamily="34" charset="0"/>
                <a:cs typeface="Arial" panose="020B0604020202020204" pitchFamily="34" charset="0"/>
              </a:rPr>
              <a:t>train_op</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optm.minimize</a:t>
            </a:r>
            <a:r>
              <a:rPr lang="en-US" altLang="ko-KR" sz="1200" dirty="0">
                <a:solidFill>
                  <a:srgbClr val="000000"/>
                </a:solidFill>
                <a:latin typeface="Arial" panose="020B0604020202020204" pitchFamily="34" charset="0"/>
                <a:cs typeface="Arial" panose="020B0604020202020204" pitchFamily="34" charset="0"/>
              </a:rPr>
              <a:t>(loss, </a:t>
            </a:r>
            <a:r>
              <a:rPr lang="en-US" altLang="ko-KR" sz="1200" dirty="0" err="1">
                <a:solidFill>
                  <a:srgbClr val="000000"/>
                </a:solidFill>
                <a:latin typeface="Arial" panose="020B0604020202020204" pitchFamily="34" charset="0"/>
                <a:cs typeface="Arial" panose="020B0604020202020204" pitchFamily="34" charset="0"/>
              </a:rPr>
              <a:t>global_step</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tf.train.get_global_step</a:t>
            </a:r>
            <a:r>
              <a:rPr lang="en-US" altLang="ko-KR" sz="1200" dirty="0">
                <a:solidFill>
                  <a:srgbClr val="000000"/>
                </a:solidFill>
                <a:latin typeface="Arial" panose="020B0604020202020204" pitchFamily="34" charset="0"/>
                <a:cs typeface="Arial" panose="020B0604020202020204" pitchFamily="34" charset="0"/>
              </a:rPr>
              <a:t>(), name=</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step_update</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a:t>
            </a:r>
          </a:p>
          <a:p>
            <a:r>
              <a:rPr lang="en-US" altLang="ko-KR" sz="1200" dirty="0" err="1">
                <a:solidFill>
                  <a:srgbClr val="000000"/>
                </a:solidFill>
                <a:latin typeface="Arial" panose="020B0604020202020204" pitchFamily="34" charset="0"/>
                <a:cs typeface="Arial" panose="020B0604020202020204" pitchFamily="34" charset="0"/>
              </a:rPr>
              <a:t>update_ops</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tf.get_collection</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tf.GraphKeys.UPDATE_OPS</a:t>
            </a:r>
            <a:r>
              <a:rPr lang="en-US" altLang="ko-KR" sz="1200" dirty="0">
                <a:solidFill>
                  <a:srgbClr val="000000"/>
                </a:solidFill>
                <a:latin typeface="Arial" panose="020B0604020202020204" pitchFamily="34" charset="0"/>
                <a:cs typeface="Arial" panose="020B0604020202020204" pitchFamily="34" charset="0"/>
              </a:rPr>
              <a:t>)</a:t>
            </a:r>
          </a:p>
          <a:p>
            <a:r>
              <a:rPr lang="en-US" altLang="ko-KR" sz="1200" dirty="0" err="1">
                <a:solidFill>
                  <a:srgbClr val="000000"/>
                </a:solidFill>
                <a:latin typeface="Arial" panose="020B0604020202020204" pitchFamily="34" charset="0"/>
                <a:cs typeface="Arial" panose="020B0604020202020204" pitchFamily="34" charset="0"/>
              </a:rPr>
              <a:t>train_op</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tf.group</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train_op</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update_ops</a:t>
            </a:r>
            <a:r>
              <a:rPr lang="en-US" altLang="ko-KR" sz="1200" dirty="0">
                <a:solidFill>
                  <a:srgbClr val="000000"/>
                </a:solidFill>
                <a:latin typeface="Arial" panose="020B0604020202020204" pitchFamily="34" charset="0"/>
                <a:cs typeface="Arial" panose="020B0604020202020204" pitchFamily="34" charset="0"/>
              </a:rPr>
              <a:t>])</a:t>
            </a:r>
            <a:endParaRPr lang="en-US" altLang="ko-KR" sz="1200" b="0" dirty="0">
              <a:solidFill>
                <a:srgbClr val="000000"/>
              </a:solidFill>
              <a:effectLst/>
              <a:latin typeface="Arial" panose="020B0604020202020204" pitchFamily="34" charset="0"/>
              <a:cs typeface="Arial" panose="020B0604020202020204" pitchFamily="34" charset="0"/>
            </a:endParaRPr>
          </a:p>
        </p:txBody>
      </p:sp>
      <p:sp>
        <p:nvSpPr>
          <p:cNvPr id="7" name="내용 개체 틀 1"/>
          <p:cNvSpPr txBox="1">
            <a:spLocks/>
          </p:cNvSpPr>
          <p:nvPr/>
        </p:nvSpPr>
        <p:spPr>
          <a:xfrm>
            <a:off x="431798" y="3686261"/>
            <a:ext cx="8280400" cy="451697"/>
          </a:xfrm>
          <a:prstGeom prst="rect">
            <a:avLst/>
          </a:prstGeom>
        </p:spPr>
        <p:txBody>
          <a:bodyPr vert="horz" lIns="91440" tIns="45720" rIns="91440" bIns="45720" rtlCol="0">
            <a:normAutofit/>
          </a:bodyPr>
          <a:lstStyle>
            <a:lvl1pPr marL="228600" indent="-228600" algn="l" defTabSz="914400" rtl="0" eaLnBrk="1" latinLnBrk="1" hangingPunct="1">
              <a:lnSpc>
                <a:spcPct val="120000"/>
              </a:lnSpc>
              <a:spcBef>
                <a:spcPts val="0"/>
              </a:spcBef>
              <a:spcAft>
                <a:spcPts val="600"/>
              </a:spcAft>
              <a:buClr>
                <a:srgbClr val="01628D"/>
              </a:buClr>
              <a:buFont typeface="Arial" panose="020B0604020202020204" pitchFamily="34" charset="0"/>
              <a:buChar char="»"/>
              <a:defRPr sz="1600" b="0" i="0" kern="1200" baseline="0">
                <a:solidFill>
                  <a:schemeClr val="tx1"/>
                </a:solidFill>
                <a:latin typeface="IBM Plex Sans" panose="020B0503050203000203" pitchFamily="34" charset="77"/>
                <a:ea typeface="+mn-ea"/>
                <a:cs typeface="+mn-cs"/>
              </a:defRPr>
            </a:lvl1pPr>
            <a:lvl2pPr marL="468000" indent="-180000" algn="l" defTabSz="914400" rtl="0" eaLnBrk="1" latinLnBrk="1" hangingPunct="1">
              <a:lnSpc>
                <a:spcPct val="120000"/>
              </a:lnSpc>
              <a:spcBef>
                <a:spcPts val="0"/>
              </a:spcBef>
              <a:spcAft>
                <a:spcPts val="600"/>
              </a:spcAft>
              <a:buClr>
                <a:srgbClr val="FF004C"/>
              </a:buClr>
              <a:buFont typeface="Arial" panose="020B0604020202020204" pitchFamily="34" charset="0"/>
              <a:buChar char="›"/>
              <a:defRPr sz="1400" b="0" i="0" kern="1200" baseline="0">
                <a:solidFill>
                  <a:schemeClr val="tx1"/>
                </a:solidFill>
                <a:latin typeface="IBM Plex Sans" panose="020B0503050203000203" pitchFamily="34" charset="77"/>
                <a:ea typeface="+mn-ea"/>
                <a:cs typeface="+mn-cs"/>
              </a:defRPr>
            </a:lvl2pPr>
            <a:lvl3pPr marL="1143000" indent="-228600" algn="l" defTabSz="914400" rtl="0" eaLnBrk="1" latinLnBrk="1" hangingPunct="1">
              <a:lnSpc>
                <a:spcPct val="120000"/>
              </a:lnSpc>
              <a:spcBef>
                <a:spcPts val="0"/>
              </a:spcBef>
              <a:spcAft>
                <a:spcPts val="600"/>
              </a:spcAft>
              <a:buFont typeface="Arial" panose="020B0604020202020204" pitchFamily="34" charset="0"/>
              <a:buChar char="•"/>
              <a:defRPr sz="1200" b="0" i="0" kern="1200" baseline="0">
                <a:solidFill>
                  <a:schemeClr val="tx1"/>
                </a:solidFill>
                <a:latin typeface="IBM Plex Sans" panose="020B0503050203000203" pitchFamily="34" charset="77"/>
                <a:ea typeface="+mn-ea"/>
                <a:cs typeface="+mn-cs"/>
              </a:defRPr>
            </a:lvl3pPr>
            <a:lvl4pPr marL="1600200" indent="-228600" algn="l" defTabSz="914400" rtl="0" eaLnBrk="1" latinLnBrk="1" hangingPunct="1">
              <a:lnSpc>
                <a:spcPct val="120000"/>
              </a:lnSpc>
              <a:spcBef>
                <a:spcPts val="0"/>
              </a:spcBef>
              <a:spcAft>
                <a:spcPts val="600"/>
              </a:spcAft>
              <a:buFont typeface="Arial" panose="020B0604020202020204" pitchFamily="34" charset="0"/>
              <a:buChar char="•"/>
              <a:defRPr sz="1100" b="0" i="0" kern="1200" baseline="0">
                <a:solidFill>
                  <a:schemeClr val="tx1"/>
                </a:solidFill>
                <a:latin typeface="IBM Plex Sans" panose="020B0503050203000203" pitchFamily="34" charset="77"/>
                <a:ea typeface="+mn-ea"/>
                <a:cs typeface="+mn-cs"/>
              </a:defRPr>
            </a:lvl4pPr>
            <a:lvl5pPr marL="2057400" indent="-228600" algn="l" defTabSz="914400" rtl="0" eaLnBrk="1" latinLnBrk="1" hangingPunct="1">
              <a:lnSpc>
                <a:spcPct val="120000"/>
              </a:lnSpc>
              <a:spcBef>
                <a:spcPts val="0"/>
              </a:spcBef>
              <a:spcAft>
                <a:spcPts val="600"/>
              </a:spcAft>
              <a:buFont typeface="Arial" panose="020B0604020202020204" pitchFamily="34" charset="0"/>
              <a:buChar char="•"/>
              <a:defRPr sz="900" b="0" i="0" kern="1200" baseline="0">
                <a:solidFill>
                  <a:schemeClr val="tx1"/>
                </a:solidFill>
                <a:latin typeface="IBM Plex Sans" panose="020B0503050203000203" pitchFamily="34" charset="77"/>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a:t>Loss function &amp; Optimizer</a:t>
            </a:r>
            <a:endParaRPr lang="ko-KR" altLang="en-US" b="1" dirty="0"/>
          </a:p>
        </p:txBody>
      </p:sp>
      <p:sp>
        <p:nvSpPr>
          <p:cNvPr id="5" name="직사각형 4"/>
          <p:cNvSpPr/>
          <p:nvPr/>
        </p:nvSpPr>
        <p:spPr>
          <a:xfrm>
            <a:off x="522211" y="1642408"/>
            <a:ext cx="8099578" cy="1938992"/>
          </a:xfrm>
          <a:prstGeom prst="rect">
            <a:avLst/>
          </a:prstGeom>
          <a:solidFill>
            <a:srgbClr val="F2F2F2"/>
          </a:solidFill>
          <a:ln>
            <a:solidFill>
              <a:schemeClr val="tx1">
                <a:lumMod val="75000"/>
              </a:schemeClr>
            </a:solidFill>
          </a:ln>
        </p:spPr>
        <p:txBody>
          <a:bodyPr wrap="square">
            <a:spAutoFit/>
          </a:bodyPr>
          <a:lstStyle/>
          <a:p>
            <a:r>
              <a:rPr lang="en-US" altLang="ko-KR" sz="1200" dirty="0">
                <a:solidFill>
                  <a:srgbClr val="008000"/>
                </a:solidFill>
                <a:latin typeface="Arial" panose="020B0604020202020204" pitchFamily="34" charset="0"/>
                <a:cs typeface="Arial" panose="020B0604020202020204" pitchFamily="34" charset="0"/>
              </a:rPr>
              <a:t># Non-linear activations</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err="1">
                <a:solidFill>
                  <a:srgbClr val="000000"/>
                </a:solidFill>
                <a:latin typeface="Arial" panose="020B0604020202020204" pitchFamily="34" charset="0"/>
                <a:cs typeface="Arial" panose="020B0604020202020204" pitchFamily="34" charset="0"/>
              </a:rPr>
              <a:t>embd_out</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tf.layers.dropout</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product_embd</a:t>
            </a:r>
            <a:r>
              <a:rPr lang="en-US" altLang="ko-KR" sz="1200" dirty="0">
                <a:solidFill>
                  <a:srgbClr val="000000"/>
                </a:solidFill>
                <a:latin typeface="Arial" panose="020B0604020202020204" pitchFamily="34" charset="0"/>
                <a:cs typeface="Arial" panose="020B0604020202020204" pitchFamily="34" charset="0"/>
              </a:rPr>
              <a:t>, training=</a:t>
            </a:r>
            <a:r>
              <a:rPr lang="en-US" altLang="ko-KR" sz="1200" dirty="0" err="1">
                <a:solidFill>
                  <a:srgbClr val="000000"/>
                </a:solidFill>
                <a:latin typeface="Arial" panose="020B0604020202020204" pitchFamily="34" charset="0"/>
                <a:cs typeface="Arial" panose="020B0604020202020204" pitchFamily="34" charset="0"/>
              </a:rPr>
              <a:t>is_train</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Dropout</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err="1">
                <a:solidFill>
                  <a:srgbClr val="000000"/>
                </a:solidFill>
                <a:latin typeface="Arial" panose="020B0604020202020204" pitchFamily="34" charset="0"/>
                <a:cs typeface="Arial" panose="020B0604020202020204" pitchFamily="34" charset="0"/>
              </a:rPr>
              <a:t>bn</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tf.layers.batch_normalization</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embd_out</a:t>
            </a:r>
            <a:r>
              <a:rPr lang="en-US" altLang="ko-KR" sz="1200" dirty="0">
                <a:solidFill>
                  <a:srgbClr val="000000"/>
                </a:solidFill>
                <a:latin typeface="Arial" panose="020B0604020202020204" pitchFamily="34" charset="0"/>
                <a:cs typeface="Arial" panose="020B0604020202020204" pitchFamily="34" charset="0"/>
              </a:rPr>
              <a:t>, training=</a:t>
            </a:r>
            <a:r>
              <a:rPr lang="en-US" altLang="ko-KR" sz="1200" dirty="0" err="1">
                <a:solidFill>
                  <a:srgbClr val="000000"/>
                </a:solidFill>
                <a:latin typeface="Arial" panose="020B0604020202020204" pitchFamily="34" charset="0"/>
                <a:cs typeface="Arial" panose="020B0604020202020204" pitchFamily="34" charset="0"/>
              </a:rPr>
              <a:t>is_train</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Batch normalization</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err="1">
                <a:solidFill>
                  <a:srgbClr val="000000"/>
                </a:solidFill>
                <a:latin typeface="Arial" panose="020B0604020202020204" pitchFamily="34" charset="0"/>
                <a:cs typeface="Arial" panose="020B0604020202020204" pitchFamily="34" charset="0"/>
              </a:rPr>
              <a:t>relu</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tf.nn.relu</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bn</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a:t>
            </a:r>
            <a:r>
              <a:rPr lang="en-US" altLang="ko-KR" sz="1200" dirty="0" err="1">
                <a:solidFill>
                  <a:srgbClr val="008000"/>
                </a:solidFill>
                <a:latin typeface="Arial" panose="020B0604020202020204" pitchFamily="34" charset="0"/>
                <a:cs typeface="Arial" panose="020B0604020202020204" pitchFamily="34" charset="0"/>
              </a:rPr>
              <a:t>ReLU</a:t>
            </a:r>
            <a:r>
              <a:rPr lang="en-US" altLang="ko-KR" sz="1200" dirty="0">
                <a:solidFill>
                  <a:srgbClr val="008000"/>
                </a:solidFill>
                <a:latin typeface="Arial" panose="020B0604020202020204" pitchFamily="34" charset="0"/>
                <a:cs typeface="Arial" panose="020B0604020202020204" pitchFamily="34" charset="0"/>
              </a:rPr>
              <a:t> function</a:t>
            </a:r>
            <a:endParaRPr lang="en-US" altLang="ko-KR" sz="1200" dirty="0">
              <a:solidFill>
                <a:srgbClr val="000000"/>
              </a:solidFill>
              <a:latin typeface="Arial" panose="020B0604020202020204" pitchFamily="34" charset="0"/>
              <a:cs typeface="Arial" panose="020B0604020202020204" pitchFamily="34" charset="0"/>
            </a:endParaRP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a:solidFill>
                  <a:srgbClr val="008000"/>
                </a:solidFill>
                <a:latin typeface="Arial" panose="020B0604020202020204" pitchFamily="34" charset="0"/>
                <a:cs typeface="Arial" panose="020B0604020202020204" pitchFamily="34" charset="0"/>
              </a:rPr>
              <a:t># logits</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logits = </a:t>
            </a:r>
            <a:r>
              <a:rPr lang="en-US" altLang="ko-KR" sz="1200" dirty="0" err="1">
                <a:solidFill>
                  <a:srgbClr val="000000"/>
                </a:solidFill>
                <a:latin typeface="Arial" panose="020B0604020202020204" pitchFamily="34" charset="0"/>
                <a:cs typeface="Arial" panose="020B0604020202020204" pitchFamily="34" charset="0"/>
              </a:rPr>
              <a:t>tf.layers.dense</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relu</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n_classes</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Fully-connected layer</a:t>
            </a:r>
            <a:endParaRPr lang="en-US" altLang="ko-KR" sz="1200" dirty="0">
              <a:solidFill>
                <a:srgbClr val="000000"/>
              </a:solidFill>
              <a:latin typeface="Arial" panose="020B0604020202020204" pitchFamily="34" charset="0"/>
              <a:cs typeface="Arial" panose="020B0604020202020204" pitchFamily="34" charset="0"/>
            </a:endParaRP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a:solidFill>
                  <a:srgbClr val="008000"/>
                </a:solidFill>
                <a:latin typeface="Arial" panose="020B0604020202020204" pitchFamily="34" charset="0"/>
                <a:cs typeface="Arial" panose="020B0604020202020204" pitchFamily="34" charset="0"/>
              </a:rPr>
              <a:t># </a:t>
            </a:r>
            <a:r>
              <a:rPr lang="en-US" altLang="ko-KR" sz="1200" dirty="0" err="1">
                <a:solidFill>
                  <a:srgbClr val="008000"/>
                </a:solidFill>
                <a:latin typeface="Arial" panose="020B0604020202020204" pitchFamily="34" charset="0"/>
                <a:cs typeface="Arial" panose="020B0604020202020204" pitchFamily="34" charset="0"/>
              </a:rPr>
              <a:t>Softmax</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err="1">
                <a:solidFill>
                  <a:srgbClr val="000000"/>
                </a:solidFill>
                <a:latin typeface="Arial" panose="020B0604020202020204" pitchFamily="34" charset="0"/>
                <a:cs typeface="Arial" panose="020B0604020202020204" pitchFamily="34" charset="0"/>
              </a:rPr>
              <a:t>preds</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tf.nn.softmax</a:t>
            </a:r>
            <a:r>
              <a:rPr lang="en-US" altLang="ko-KR" sz="1200" dirty="0">
                <a:solidFill>
                  <a:srgbClr val="000000"/>
                </a:solidFill>
                <a:latin typeface="Arial" panose="020B0604020202020204" pitchFamily="34" charset="0"/>
                <a:cs typeface="Arial" panose="020B0604020202020204" pitchFamily="34" charset="0"/>
              </a:rPr>
              <a:t>(logits, name=</a:t>
            </a:r>
            <a:r>
              <a:rPr lang="en-US" altLang="ko-KR" sz="1200" dirty="0">
                <a:solidFill>
                  <a:srgbClr val="A31515"/>
                </a:solidFill>
                <a:latin typeface="Arial" panose="020B0604020202020204" pitchFamily="34" charset="0"/>
                <a:cs typeface="Arial" panose="020B0604020202020204" pitchFamily="34" charset="0"/>
              </a:rPr>
              <a:t>'predictions'</a:t>
            </a:r>
            <a:r>
              <a:rPr lang="en-US" altLang="ko-KR" sz="1200" dirty="0">
                <a:solidFill>
                  <a:srgbClr val="000000"/>
                </a:solidFill>
                <a:latin typeface="Arial" panose="020B0604020202020204" pitchFamily="34" charset="0"/>
                <a:cs typeface="Arial" panose="020B0604020202020204" pitchFamily="34" charset="0"/>
              </a:rPr>
              <a:t>)</a:t>
            </a:r>
            <a:endParaRPr lang="en-US" altLang="ko-KR" sz="1200" b="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412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33174" y="1203411"/>
            <a:ext cx="8280400" cy="1082589"/>
          </a:xfrm>
        </p:spPr>
        <p:txBody>
          <a:bodyPr/>
          <a:lstStyle/>
          <a:p>
            <a:r>
              <a:rPr lang="en-US" altLang="ko-KR" b="1" dirty="0"/>
              <a:t>Load the test datasets</a:t>
            </a:r>
            <a:endParaRPr lang="ko-KR" altLang="en-US" b="1" dirty="0"/>
          </a:p>
        </p:txBody>
      </p:sp>
      <p:sp>
        <p:nvSpPr>
          <p:cNvPr id="3" name="제목 2"/>
          <p:cNvSpPr>
            <a:spLocks noGrp="1"/>
          </p:cNvSpPr>
          <p:nvPr>
            <p:ph type="title"/>
          </p:nvPr>
        </p:nvSpPr>
        <p:spPr/>
        <p:txBody>
          <a:bodyPr/>
          <a:lstStyle/>
          <a:p>
            <a:r>
              <a:rPr lang="en-US" altLang="ko-KR" dirty="0"/>
              <a:t>Test process</a:t>
            </a:r>
            <a:endParaRPr lang="ko-KR" altLang="en-US" dirty="0"/>
          </a:p>
        </p:txBody>
      </p:sp>
      <p:sp>
        <p:nvSpPr>
          <p:cNvPr id="5" name="직사각형 4"/>
          <p:cNvSpPr/>
          <p:nvPr/>
        </p:nvSpPr>
        <p:spPr>
          <a:xfrm>
            <a:off x="522212" y="3547398"/>
            <a:ext cx="8099577" cy="3046988"/>
          </a:xfrm>
          <a:prstGeom prst="rect">
            <a:avLst/>
          </a:prstGeom>
          <a:solidFill>
            <a:schemeClr val="bg1">
              <a:lumMod val="95000"/>
            </a:schemeClr>
          </a:solidFill>
          <a:ln>
            <a:solidFill>
              <a:schemeClr val="tx1">
                <a:lumMod val="50000"/>
              </a:schemeClr>
            </a:solidFill>
          </a:ln>
        </p:spPr>
        <p:txBody>
          <a:bodyPr>
            <a:spAutoFit/>
          </a:bodyPr>
          <a:lstStyle/>
          <a:p>
            <a:r>
              <a:rPr lang="en-US" altLang="ko-KR" sz="1200" dirty="0">
                <a:solidFill>
                  <a:srgbClr val="008000"/>
                </a:solidFill>
                <a:latin typeface="Arial" panose="020B0604020202020204" pitchFamily="34" charset="0"/>
                <a:cs typeface="Arial" panose="020B0604020202020204" pitchFamily="34" charset="0"/>
              </a:rPr>
              <a:t># Indexing of predictions</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err="1">
                <a:solidFill>
                  <a:srgbClr val="000000"/>
                </a:solidFill>
                <a:latin typeface="Arial" panose="020B0604020202020204" pitchFamily="34" charset="0"/>
                <a:cs typeface="Arial" panose="020B0604020202020204" pitchFamily="34" charset="0"/>
              </a:rPr>
              <a:t>argpreds</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np.argmax</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preds</a:t>
            </a:r>
            <a:r>
              <a:rPr lang="en-US" altLang="ko-KR" sz="1200" dirty="0">
                <a:solidFill>
                  <a:srgbClr val="000000"/>
                </a:solidFill>
                <a:latin typeface="Arial" panose="020B0604020202020204" pitchFamily="34" charset="0"/>
                <a:cs typeface="Arial" panose="020B0604020202020204" pitchFamily="34" charset="0"/>
              </a:rPr>
              <a:t>, axis=</a:t>
            </a:r>
            <a:r>
              <a:rPr lang="en-US" altLang="ko-KR" sz="1200" dirty="0">
                <a:solidFill>
                  <a:srgbClr val="09885A"/>
                </a:solidFill>
                <a:latin typeface="Arial" panose="020B0604020202020204" pitchFamily="34" charset="0"/>
                <a:cs typeface="Arial" panose="020B0604020202020204" pitchFamily="34" charset="0"/>
              </a:rPr>
              <a:t>1</a:t>
            </a:r>
            <a:r>
              <a:rPr lang="en-US" altLang="ko-KR" sz="1200" dirty="0">
                <a:solidFill>
                  <a:srgbClr val="000000"/>
                </a:solidFill>
                <a:latin typeface="Arial" panose="020B0604020202020204" pitchFamily="34" charset="0"/>
                <a:cs typeface="Arial" panose="020B0604020202020204" pitchFamily="34" charset="0"/>
              </a:rPr>
              <a:t>)</a:t>
            </a: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a:solidFill>
                  <a:srgbClr val="008000"/>
                </a:solidFill>
                <a:latin typeface="Arial" panose="020B0604020202020204" pitchFamily="34" charset="0"/>
                <a:cs typeface="Arial" panose="020B0604020202020204" pitchFamily="34" charset="0"/>
              </a:rPr>
              <a:t># Load label dictionary</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err="1">
                <a:solidFill>
                  <a:srgbClr val="000000"/>
                </a:solidFill>
                <a:latin typeface="Arial" panose="020B0604020202020204" pitchFamily="34" charset="0"/>
                <a:cs typeface="Arial" panose="020B0604020202020204" pitchFamily="34" charset="0"/>
              </a:rPr>
              <a:t>y_dict</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cPickle.loads</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795E26"/>
                </a:solidFill>
                <a:latin typeface="Arial" panose="020B0604020202020204" pitchFamily="34" charset="0"/>
                <a:cs typeface="Arial" panose="020B0604020202020204" pitchFamily="34" charset="0"/>
              </a:rPr>
              <a:t>open</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'./drive/My Drive/</a:t>
            </a:r>
            <a:r>
              <a:rPr lang="en-US" altLang="ko-KR" sz="1200" dirty="0" err="1">
                <a:solidFill>
                  <a:srgbClr val="A31515"/>
                </a:solidFill>
                <a:latin typeface="Arial" panose="020B0604020202020204" pitchFamily="34" charset="0"/>
                <a:cs typeface="Arial" panose="020B0604020202020204" pitchFamily="34" charset="0"/>
              </a:rPr>
              <a:t>Colab</a:t>
            </a:r>
            <a:r>
              <a:rPr lang="en-US" altLang="ko-KR" sz="1200" dirty="0">
                <a:solidFill>
                  <a:srgbClr val="A31515"/>
                </a:solidFill>
                <a:latin typeface="Arial" panose="020B0604020202020204" pitchFamily="34" charset="0"/>
                <a:cs typeface="Arial" panose="020B0604020202020204" pitchFamily="34" charset="0"/>
              </a:rPr>
              <a:t> Notebooks/CoE202_KakaoArena/</a:t>
            </a:r>
            <a:r>
              <a:rPr lang="en-US" altLang="ko-KR" sz="1200" dirty="0" err="1">
                <a:solidFill>
                  <a:srgbClr val="A31515"/>
                </a:solidFill>
                <a:latin typeface="Arial" panose="020B0604020202020204" pitchFamily="34" charset="0"/>
                <a:cs typeface="Arial" panose="020B0604020202020204" pitchFamily="34" charset="0"/>
              </a:rPr>
              <a:t>y_vocab.cPickle</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).read())</a:t>
            </a: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a:solidFill>
                  <a:srgbClr val="008000"/>
                </a:solidFill>
                <a:latin typeface="Arial" panose="020B0604020202020204" pitchFamily="34" charset="0"/>
                <a:cs typeface="Arial" panose="020B0604020202020204" pitchFamily="34" charset="0"/>
              </a:rPr>
              <a:t># Inverse label dictionary</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err="1">
                <a:solidFill>
                  <a:srgbClr val="000000"/>
                </a:solidFill>
                <a:latin typeface="Arial" panose="020B0604020202020204" pitchFamily="34" charset="0"/>
                <a:cs typeface="Arial" panose="020B0604020202020204" pitchFamily="34" charset="0"/>
              </a:rPr>
              <a:t>inv_y_dict</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267F99"/>
                </a:solidFill>
                <a:latin typeface="Arial" panose="020B0604020202020204" pitchFamily="34" charset="0"/>
                <a:cs typeface="Arial" panose="020B0604020202020204" pitchFamily="34" charset="0"/>
              </a:rPr>
              <a:t>dict</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y,x</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F00DB"/>
                </a:solidFill>
                <a:latin typeface="Arial" panose="020B0604020202020204" pitchFamily="34" charset="0"/>
                <a:cs typeface="Arial" panose="020B0604020202020204" pitchFamily="34" charset="0"/>
              </a:rPr>
              <a:t>for</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x,y</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00FF"/>
                </a:solidFill>
                <a:latin typeface="Arial" panose="020B0604020202020204" pitchFamily="34" charset="0"/>
                <a:cs typeface="Arial" panose="020B0604020202020204" pitchFamily="34" charset="0"/>
              </a:rPr>
              <a:t>in</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y_dict.iteritems</a:t>
            </a:r>
            <a:r>
              <a:rPr lang="en-US" altLang="ko-KR" sz="1200" dirty="0">
                <a:solidFill>
                  <a:srgbClr val="000000"/>
                </a:solidFill>
                <a:latin typeface="Arial" panose="020B0604020202020204" pitchFamily="34" charset="0"/>
                <a:cs typeface="Arial" panose="020B0604020202020204" pitchFamily="34" charset="0"/>
              </a:rPr>
              <a:t>())</a:t>
            </a:r>
          </a:p>
          <a:p>
            <a:r>
              <a:rPr lang="en-US" altLang="ko-KR" sz="1200" dirty="0">
                <a:solidFill>
                  <a:srgbClr val="000000"/>
                </a:solidFill>
                <a:latin typeface="Arial" panose="020B0604020202020204" pitchFamily="34" charset="0"/>
                <a:cs typeface="Arial" panose="020B0604020202020204" pitchFamily="34" charset="0"/>
              </a:rPr>
              <a:t>submissions = [</a:t>
            </a:r>
            <a:r>
              <a:rPr lang="en-US" altLang="ko-KR" sz="1200" dirty="0" err="1">
                <a:solidFill>
                  <a:srgbClr val="000000"/>
                </a:solidFill>
                <a:latin typeface="Arial" panose="020B0604020202020204" pitchFamily="34" charset="0"/>
                <a:cs typeface="Arial" panose="020B0604020202020204" pitchFamily="34" charset="0"/>
              </a:rPr>
              <a:t>inv_y_dict</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argpred</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F00DB"/>
                </a:solidFill>
                <a:latin typeface="Arial" panose="020B0604020202020204" pitchFamily="34" charset="0"/>
                <a:cs typeface="Arial" panose="020B0604020202020204" pitchFamily="34" charset="0"/>
              </a:rPr>
              <a:t>for</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argpred</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00FF"/>
                </a:solidFill>
                <a:latin typeface="Arial" panose="020B0604020202020204" pitchFamily="34" charset="0"/>
                <a:cs typeface="Arial" panose="020B0604020202020204" pitchFamily="34" charset="0"/>
              </a:rPr>
              <a:t>in</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argpreds</a:t>
            </a:r>
            <a:r>
              <a:rPr lang="en-US" altLang="ko-KR" sz="1200" dirty="0">
                <a:solidFill>
                  <a:srgbClr val="000000"/>
                </a:solidFill>
                <a:latin typeface="Arial" panose="020B0604020202020204" pitchFamily="34" charset="0"/>
                <a:cs typeface="Arial" panose="020B0604020202020204" pitchFamily="34" charset="0"/>
              </a:rPr>
              <a:t>]</a:t>
            </a: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a:solidFill>
                  <a:srgbClr val="008000"/>
                </a:solidFill>
                <a:latin typeface="Arial" panose="020B0604020202020204" pitchFamily="34" charset="0"/>
                <a:cs typeface="Arial" panose="020B0604020202020204" pitchFamily="34" charset="0"/>
              </a:rPr>
              <a:t># Write the results to 'submissions.csv'</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f = </a:t>
            </a:r>
            <a:r>
              <a:rPr lang="en-US" altLang="ko-KR" sz="1200" dirty="0">
                <a:solidFill>
                  <a:srgbClr val="795E26"/>
                </a:solidFill>
                <a:latin typeface="Arial" panose="020B0604020202020204" pitchFamily="34" charset="0"/>
                <a:cs typeface="Arial" panose="020B0604020202020204" pitchFamily="34" charset="0"/>
              </a:rPr>
              <a:t>open</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'./drive/My Drive/</a:t>
            </a:r>
            <a:r>
              <a:rPr lang="en-US" altLang="ko-KR" sz="1200" dirty="0" err="1">
                <a:solidFill>
                  <a:srgbClr val="A31515"/>
                </a:solidFill>
                <a:latin typeface="Arial" panose="020B0604020202020204" pitchFamily="34" charset="0"/>
                <a:cs typeface="Arial" panose="020B0604020202020204" pitchFamily="34" charset="0"/>
              </a:rPr>
              <a:t>Colab</a:t>
            </a:r>
            <a:r>
              <a:rPr lang="en-US" altLang="ko-KR" sz="1200" dirty="0">
                <a:solidFill>
                  <a:srgbClr val="A31515"/>
                </a:solidFill>
                <a:latin typeface="Arial" panose="020B0604020202020204" pitchFamily="34" charset="0"/>
                <a:cs typeface="Arial" panose="020B0604020202020204" pitchFamily="34" charset="0"/>
              </a:rPr>
              <a:t> Notebooks/CoE202_KakaoArena/submissions.csv'</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31515"/>
                </a:solidFill>
                <a:latin typeface="Arial" panose="020B0604020202020204" pitchFamily="34" charset="0"/>
                <a:cs typeface="Arial" panose="020B0604020202020204" pitchFamily="34" charset="0"/>
              </a:rPr>
              <a:t>'w'</a:t>
            </a:r>
            <a:r>
              <a:rPr lang="en-US" altLang="ko-KR" sz="1200" dirty="0">
                <a:solidFill>
                  <a:srgbClr val="000000"/>
                </a:solidFill>
                <a:latin typeface="Arial" panose="020B0604020202020204" pitchFamily="34" charset="0"/>
                <a:cs typeface="Arial" panose="020B0604020202020204" pitchFamily="34" charset="0"/>
              </a:rPr>
              <a:t>)</a:t>
            </a:r>
          </a:p>
          <a:p>
            <a:r>
              <a:rPr lang="en-US" altLang="ko-KR" sz="1200" dirty="0">
                <a:solidFill>
                  <a:srgbClr val="AF00DB"/>
                </a:solidFill>
                <a:latin typeface="Arial" panose="020B0604020202020204" pitchFamily="34" charset="0"/>
                <a:cs typeface="Arial" panose="020B0604020202020204" pitchFamily="34" charset="0"/>
              </a:rPr>
              <a:t>for</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i</a:t>
            </a:r>
            <a:r>
              <a:rPr lang="en-US" altLang="ko-KR" sz="1200" dirty="0">
                <a:solidFill>
                  <a:srgbClr val="000000"/>
                </a:solidFill>
                <a:latin typeface="Arial" panose="020B0604020202020204" pitchFamily="34" charset="0"/>
                <a:cs typeface="Arial" panose="020B0604020202020204" pitchFamily="34" charset="0"/>
              </a:rPr>
              <a:t>, j </a:t>
            </a:r>
            <a:r>
              <a:rPr lang="en-US" altLang="ko-KR" sz="1200" dirty="0">
                <a:solidFill>
                  <a:srgbClr val="0000FF"/>
                </a:solidFill>
                <a:latin typeface="Arial" panose="020B0604020202020204" pitchFamily="34" charset="0"/>
                <a:cs typeface="Arial" panose="020B0604020202020204" pitchFamily="34" charset="0"/>
              </a:rPr>
              <a:t>in</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795E26"/>
                </a:solidFill>
                <a:latin typeface="Arial" panose="020B0604020202020204" pitchFamily="34" charset="0"/>
                <a:cs typeface="Arial" panose="020B0604020202020204" pitchFamily="34" charset="0"/>
              </a:rPr>
              <a:t>zip</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pids</a:t>
            </a:r>
            <a:r>
              <a:rPr lang="en-US" altLang="ko-KR" sz="1200" dirty="0">
                <a:solidFill>
                  <a:srgbClr val="000000"/>
                </a:solidFill>
                <a:latin typeface="Arial" panose="020B0604020202020204" pitchFamily="34" charset="0"/>
                <a:cs typeface="Arial" panose="020B0604020202020204" pitchFamily="34" charset="0"/>
              </a:rPr>
              <a:t>, submissions):</a:t>
            </a:r>
          </a:p>
          <a:p>
            <a:r>
              <a:rPr lang="en-US" altLang="ko-KR" sz="1200" dirty="0">
                <a:solidFill>
                  <a:srgbClr val="000000"/>
                </a:solidFill>
                <a:latin typeface="Arial" panose="020B0604020202020204" pitchFamily="34" charset="0"/>
                <a:cs typeface="Arial" panose="020B0604020202020204" pitchFamily="34" charset="0"/>
              </a:rPr>
              <a:t>    line = </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n'</a:t>
            </a:r>
            <a:r>
              <a:rPr lang="en-US" altLang="ko-KR" sz="1200" dirty="0" err="1">
                <a:solidFill>
                  <a:srgbClr val="000000"/>
                </a:solidFill>
                <a:latin typeface="Arial" panose="020B0604020202020204" pitchFamily="34" charset="0"/>
                <a:cs typeface="Arial" panose="020B0604020202020204" pitchFamily="34" charset="0"/>
              </a:rPr>
              <a:t>.</a:t>
            </a:r>
            <a:r>
              <a:rPr lang="en-US" altLang="ko-KR" sz="1200" dirty="0" err="1">
                <a:solidFill>
                  <a:srgbClr val="795E26"/>
                </a:solidFill>
                <a:latin typeface="Arial" panose="020B0604020202020204" pitchFamily="34" charset="0"/>
                <a:cs typeface="Arial" panose="020B0604020202020204" pitchFamily="34" charset="0"/>
              </a:rPr>
              <a:t>format</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i,j</a:t>
            </a:r>
            <a:r>
              <a:rPr lang="en-US" altLang="ko-KR" sz="1200" dirty="0">
                <a:solidFill>
                  <a:srgbClr val="000000"/>
                </a:solidFill>
                <a:latin typeface="Arial" panose="020B0604020202020204" pitchFamily="34" charset="0"/>
                <a:cs typeface="Arial" panose="020B0604020202020204" pitchFamily="34" charset="0"/>
              </a:rPr>
              <a:t>)</a:t>
            </a:r>
          </a:p>
          <a:p>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f.write</a:t>
            </a:r>
            <a:r>
              <a:rPr lang="en-US" altLang="ko-KR" sz="1200" dirty="0">
                <a:solidFill>
                  <a:srgbClr val="000000"/>
                </a:solidFill>
                <a:latin typeface="Arial" panose="020B0604020202020204" pitchFamily="34" charset="0"/>
                <a:cs typeface="Arial" panose="020B0604020202020204" pitchFamily="34" charset="0"/>
              </a:rPr>
              <a:t>(line)</a:t>
            </a:r>
          </a:p>
          <a:p>
            <a:r>
              <a:rPr lang="en-US" altLang="ko-KR" sz="1200" dirty="0" err="1">
                <a:solidFill>
                  <a:srgbClr val="000000"/>
                </a:solidFill>
                <a:latin typeface="Arial" panose="020B0604020202020204" pitchFamily="34" charset="0"/>
                <a:cs typeface="Arial" panose="020B0604020202020204" pitchFamily="34" charset="0"/>
              </a:rPr>
              <a:t>f.close</a:t>
            </a:r>
            <a:r>
              <a:rPr lang="en-US" altLang="ko-KR" sz="1200" dirty="0">
                <a:solidFill>
                  <a:srgbClr val="000000"/>
                </a:solidFill>
                <a:latin typeface="Arial" panose="020B0604020202020204" pitchFamily="34" charset="0"/>
                <a:cs typeface="Arial" panose="020B0604020202020204" pitchFamily="34" charset="0"/>
              </a:rPr>
              <a:t>()</a:t>
            </a:r>
            <a:endParaRPr lang="en-US" altLang="ko-KR" sz="1200" b="0" dirty="0">
              <a:solidFill>
                <a:srgbClr val="000000"/>
              </a:solidFill>
              <a:effectLst/>
              <a:latin typeface="Arial" panose="020B0604020202020204" pitchFamily="34" charset="0"/>
              <a:cs typeface="Arial" panose="020B0604020202020204" pitchFamily="34" charset="0"/>
            </a:endParaRPr>
          </a:p>
        </p:txBody>
      </p:sp>
      <p:sp>
        <p:nvSpPr>
          <p:cNvPr id="6" name="내용 개체 틀 1"/>
          <p:cNvSpPr txBox="1">
            <a:spLocks/>
          </p:cNvSpPr>
          <p:nvPr/>
        </p:nvSpPr>
        <p:spPr>
          <a:xfrm>
            <a:off x="433174" y="3086602"/>
            <a:ext cx="8280400" cy="1082589"/>
          </a:xfrm>
          <a:prstGeom prst="rect">
            <a:avLst/>
          </a:prstGeom>
        </p:spPr>
        <p:txBody>
          <a:bodyPr vert="horz" lIns="91440" tIns="45720" rIns="91440" bIns="45720" rtlCol="0">
            <a:normAutofit/>
          </a:bodyPr>
          <a:lstStyle>
            <a:lvl1pPr marL="228600" indent="-228600" algn="l" defTabSz="914400" rtl="0" eaLnBrk="1" latinLnBrk="1" hangingPunct="1">
              <a:lnSpc>
                <a:spcPct val="120000"/>
              </a:lnSpc>
              <a:spcBef>
                <a:spcPts val="0"/>
              </a:spcBef>
              <a:spcAft>
                <a:spcPts val="600"/>
              </a:spcAft>
              <a:buClr>
                <a:srgbClr val="01628D"/>
              </a:buClr>
              <a:buFont typeface="Arial" panose="020B0604020202020204" pitchFamily="34" charset="0"/>
              <a:buChar char="»"/>
              <a:defRPr sz="1600" b="0" i="0" kern="1200" baseline="0">
                <a:solidFill>
                  <a:schemeClr val="tx1"/>
                </a:solidFill>
                <a:latin typeface="IBM Plex Sans" panose="020B0503050203000203" pitchFamily="34" charset="77"/>
                <a:ea typeface="+mn-ea"/>
                <a:cs typeface="+mn-cs"/>
              </a:defRPr>
            </a:lvl1pPr>
            <a:lvl2pPr marL="468000" indent="-180000" algn="l" defTabSz="914400" rtl="0" eaLnBrk="1" latinLnBrk="1" hangingPunct="1">
              <a:lnSpc>
                <a:spcPct val="120000"/>
              </a:lnSpc>
              <a:spcBef>
                <a:spcPts val="0"/>
              </a:spcBef>
              <a:spcAft>
                <a:spcPts val="600"/>
              </a:spcAft>
              <a:buClr>
                <a:srgbClr val="FF004C"/>
              </a:buClr>
              <a:buFont typeface="Arial" panose="020B0604020202020204" pitchFamily="34" charset="0"/>
              <a:buChar char="›"/>
              <a:defRPr sz="1400" b="0" i="0" kern="1200" baseline="0">
                <a:solidFill>
                  <a:schemeClr val="tx1"/>
                </a:solidFill>
                <a:latin typeface="IBM Plex Sans" panose="020B0503050203000203" pitchFamily="34" charset="77"/>
                <a:ea typeface="+mn-ea"/>
                <a:cs typeface="+mn-cs"/>
              </a:defRPr>
            </a:lvl2pPr>
            <a:lvl3pPr marL="1143000" indent="-228600" algn="l" defTabSz="914400" rtl="0" eaLnBrk="1" latinLnBrk="1" hangingPunct="1">
              <a:lnSpc>
                <a:spcPct val="120000"/>
              </a:lnSpc>
              <a:spcBef>
                <a:spcPts val="0"/>
              </a:spcBef>
              <a:spcAft>
                <a:spcPts val="600"/>
              </a:spcAft>
              <a:buFont typeface="Arial" panose="020B0604020202020204" pitchFamily="34" charset="0"/>
              <a:buChar char="•"/>
              <a:defRPr sz="1200" b="0" i="0" kern="1200" baseline="0">
                <a:solidFill>
                  <a:schemeClr val="tx1"/>
                </a:solidFill>
                <a:latin typeface="IBM Plex Sans" panose="020B0503050203000203" pitchFamily="34" charset="77"/>
                <a:ea typeface="+mn-ea"/>
                <a:cs typeface="+mn-cs"/>
              </a:defRPr>
            </a:lvl3pPr>
            <a:lvl4pPr marL="1600200" indent="-228600" algn="l" defTabSz="914400" rtl="0" eaLnBrk="1" latinLnBrk="1" hangingPunct="1">
              <a:lnSpc>
                <a:spcPct val="120000"/>
              </a:lnSpc>
              <a:spcBef>
                <a:spcPts val="0"/>
              </a:spcBef>
              <a:spcAft>
                <a:spcPts val="600"/>
              </a:spcAft>
              <a:buFont typeface="Arial" panose="020B0604020202020204" pitchFamily="34" charset="0"/>
              <a:buChar char="•"/>
              <a:defRPr sz="1100" b="0" i="0" kern="1200" baseline="0">
                <a:solidFill>
                  <a:schemeClr val="tx1"/>
                </a:solidFill>
                <a:latin typeface="IBM Plex Sans" panose="020B0503050203000203" pitchFamily="34" charset="77"/>
                <a:ea typeface="+mn-ea"/>
                <a:cs typeface="+mn-cs"/>
              </a:defRPr>
            </a:lvl4pPr>
            <a:lvl5pPr marL="2057400" indent="-228600" algn="l" defTabSz="914400" rtl="0" eaLnBrk="1" latinLnBrk="1" hangingPunct="1">
              <a:lnSpc>
                <a:spcPct val="120000"/>
              </a:lnSpc>
              <a:spcBef>
                <a:spcPts val="0"/>
              </a:spcBef>
              <a:spcAft>
                <a:spcPts val="600"/>
              </a:spcAft>
              <a:buFont typeface="Arial" panose="020B0604020202020204" pitchFamily="34" charset="0"/>
              <a:buChar char="•"/>
              <a:defRPr sz="900" b="0" i="0" kern="1200" baseline="0">
                <a:solidFill>
                  <a:schemeClr val="tx1"/>
                </a:solidFill>
                <a:latin typeface="IBM Plex Sans" panose="020B0503050203000203" pitchFamily="34" charset="77"/>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a:t>Save the predictions for submission</a:t>
            </a:r>
            <a:endParaRPr lang="ko-KR" altLang="en-US" b="1" dirty="0"/>
          </a:p>
        </p:txBody>
      </p:sp>
      <p:sp>
        <p:nvSpPr>
          <p:cNvPr id="7" name="직사각형 6"/>
          <p:cNvSpPr/>
          <p:nvPr/>
        </p:nvSpPr>
        <p:spPr>
          <a:xfrm>
            <a:off x="522211" y="1593502"/>
            <a:ext cx="8099577" cy="1384995"/>
          </a:xfrm>
          <a:prstGeom prst="rect">
            <a:avLst/>
          </a:prstGeom>
          <a:solidFill>
            <a:srgbClr val="F2F2F2"/>
          </a:solidFill>
          <a:ln>
            <a:solidFill>
              <a:schemeClr val="tx1"/>
            </a:solidFill>
          </a:ln>
        </p:spPr>
        <p:txBody>
          <a:bodyPr wrap="square">
            <a:spAutoFit/>
          </a:bodyPr>
          <a:lstStyle/>
          <a:p>
            <a:r>
              <a:rPr lang="en-US" altLang="ko-KR" sz="1200" dirty="0">
                <a:solidFill>
                  <a:srgbClr val="008000"/>
                </a:solidFill>
                <a:latin typeface="Arial" panose="020B0604020202020204" pitchFamily="34" charset="0"/>
                <a:cs typeface="Arial" panose="020B0604020202020204" pitchFamily="34" charset="0"/>
              </a:rPr>
              <a:t># test data</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AF00DB"/>
                </a:solidFill>
                <a:latin typeface="Arial" panose="020B0604020202020204" pitchFamily="34" charset="0"/>
                <a:cs typeface="Arial" panose="020B0604020202020204" pitchFamily="34" charset="0"/>
              </a:rPr>
              <a:t>with</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gzip.</a:t>
            </a:r>
            <a:r>
              <a:rPr lang="en-US" altLang="ko-KR" sz="1200" dirty="0" err="1">
                <a:solidFill>
                  <a:srgbClr val="795E26"/>
                </a:solidFill>
                <a:latin typeface="Arial" panose="020B0604020202020204" pitchFamily="34" charset="0"/>
                <a:cs typeface="Arial" panose="020B0604020202020204" pitchFamily="34" charset="0"/>
              </a:rPr>
              <a:t>open</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'./drive/My Drive/</a:t>
            </a:r>
            <a:r>
              <a:rPr lang="en-US" altLang="ko-KR" sz="1200" dirty="0" err="1">
                <a:solidFill>
                  <a:srgbClr val="A31515"/>
                </a:solidFill>
                <a:latin typeface="Arial" panose="020B0604020202020204" pitchFamily="34" charset="0"/>
                <a:cs typeface="Arial" panose="020B0604020202020204" pitchFamily="34" charset="0"/>
              </a:rPr>
              <a:t>Colab</a:t>
            </a:r>
            <a:r>
              <a:rPr lang="en-US" altLang="ko-KR" sz="1200" dirty="0">
                <a:solidFill>
                  <a:srgbClr val="A31515"/>
                </a:solidFill>
                <a:latin typeface="Arial" panose="020B0604020202020204" pitchFamily="34" charset="0"/>
                <a:cs typeface="Arial" panose="020B0604020202020204" pitchFamily="34" charset="0"/>
              </a:rPr>
              <a:t> Notebooks/CoE202_KakaoArena/</a:t>
            </a:r>
            <a:r>
              <a:rPr lang="en-US" altLang="ko-KR" sz="1200" dirty="0" err="1">
                <a:solidFill>
                  <a:srgbClr val="A31515"/>
                </a:solidFill>
                <a:latin typeface="Arial" panose="020B0604020202020204" pitchFamily="34" charset="0"/>
                <a:cs typeface="Arial" panose="020B0604020202020204" pitchFamily="34" charset="0"/>
              </a:rPr>
              <a:t>test.chunk.pickle</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rb</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F00DB"/>
                </a:solidFill>
                <a:latin typeface="Arial" panose="020B0604020202020204" pitchFamily="34" charset="0"/>
                <a:cs typeface="Arial" panose="020B0604020202020204" pitchFamily="34" charset="0"/>
              </a:rPr>
              <a:t>as</a:t>
            </a:r>
            <a:r>
              <a:rPr lang="en-US" altLang="ko-KR" sz="1200" dirty="0">
                <a:solidFill>
                  <a:srgbClr val="000000"/>
                </a:solidFill>
                <a:latin typeface="Arial" panose="020B0604020202020204" pitchFamily="34" charset="0"/>
                <a:cs typeface="Arial" panose="020B0604020202020204" pitchFamily="34" charset="0"/>
              </a:rPr>
              <a:t> f:</a:t>
            </a:r>
          </a:p>
          <a:p>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testdata</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pickle.load</a:t>
            </a:r>
            <a:r>
              <a:rPr lang="en-US" altLang="ko-KR" sz="1200" dirty="0">
                <a:solidFill>
                  <a:srgbClr val="000000"/>
                </a:solidFill>
                <a:latin typeface="Arial" panose="020B0604020202020204" pitchFamily="34" charset="0"/>
                <a:cs typeface="Arial" panose="020B0604020202020204" pitchFamily="34" charset="0"/>
              </a:rPr>
              <a:t>(f)</a:t>
            </a: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err="1">
                <a:solidFill>
                  <a:srgbClr val="000000"/>
                </a:solidFill>
                <a:latin typeface="Arial" panose="020B0604020202020204" pitchFamily="34" charset="0"/>
                <a:cs typeface="Arial" panose="020B0604020202020204" pitchFamily="34" charset="0"/>
              </a:rPr>
              <a:t>test_product</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testdata</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'product'</a:t>
            </a:r>
            <a:r>
              <a:rPr lang="en-US" altLang="ko-KR" sz="1200" dirty="0">
                <a:solidFill>
                  <a:srgbClr val="000000"/>
                </a:solidFill>
                <a:latin typeface="Arial" panose="020B0604020202020204" pitchFamily="34" charset="0"/>
                <a:cs typeface="Arial" panose="020B0604020202020204" pitchFamily="34" charset="0"/>
              </a:rPr>
              <a:t>][:]</a:t>
            </a:r>
          </a:p>
          <a:p>
            <a:r>
              <a:rPr lang="en-US" altLang="ko-KR" sz="1200" dirty="0" err="1">
                <a:solidFill>
                  <a:srgbClr val="000000"/>
                </a:solidFill>
                <a:latin typeface="Arial" panose="020B0604020202020204" pitchFamily="34" charset="0"/>
                <a:cs typeface="Arial" panose="020B0604020202020204" pitchFamily="34" charset="0"/>
              </a:rPr>
              <a:t>test_wproduct</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testdata</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w_product</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a:t>
            </a:r>
          </a:p>
          <a:p>
            <a:r>
              <a:rPr lang="en-US" altLang="ko-KR" sz="1200" dirty="0" err="1">
                <a:solidFill>
                  <a:srgbClr val="000000"/>
                </a:solidFill>
                <a:latin typeface="Arial" panose="020B0604020202020204" pitchFamily="34" charset="0"/>
                <a:cs typeface="Arial" panose="020B0604020202020204" pitchFamily="34" charset="0"/>
              </a:rPr>
              <a:t>pids</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testdata</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pids</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a:t>
            </a:r>
            <a:endParaRPr lang="en-US" altLang="ko-KR" sz="1200" b="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0930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31801" y="1077478"/>
            <a:ext cx="8280400" cy="5306847"/>
          </a:xfrm>
        </p:spPr>
        <p:txBody>
          <a:bodyPr>
            <a:normAutofit/>
          </a:bodyPr>
          <a:lstStyle/>
          <a:p>
            <a:r>
              <a:rPr lang="en-US" altLang="ko-KR" b="1" dirty="0"/>
              <a:t>Final reports</a:t>
            </a:r>
          </a:p>
          <a:p>
            <a:pPr marL="630900" lvl="1" indent="-342900">
              <a:buClr>
                <a:schemeClr val="tx1"/>
              </a:buClr>
              <a:buFont typeface="+mj-lt"/>
              <a:buAutoNum type="arabicPeriod"/>
            </a:pPr>
            <a:r>
              <a:rPr lang="en-US" altLang="ko-KR" dirty="0"/>
              <a:t>Use 'brand', 'maker' and 'model' features in addition to ‘product’ features for training. Report your results.</a:t>
            </a:r>
          </a:p>
          <a:p>
            <a:pPr marL="630900" lvl="1" indent="-342900">
              <a:buClr>
                <a:schemeClr val="tx1"/>
              </a:buClr>
              <a:buFont typeface="+mj-lt"/>
              <a:buAutoNum type="arabicPeriod"/>
            </a:pPr>
            <a:r>
              <a:rPr lang="en-US" altLang="ko-KR" dirty="0"/>
              <a:t>Change the model to use ‘image’ features and ‘price’ features for training. Report your results.</a:t>
            </a:r>
          </a:p>
          <a:p>
            <a:pPr marL="630900" lvl="1" indent="-342900">
              <a:buClr>
                <a:schemeClr val="tx1"/>
              </a:buClr>
              <a:buFont typeface="+mj-lt"/>
              <a:buAutoNum type="arabicPeriod"/>
            </a:pPr>
            <a:r>
              <a:rPr lang="en-US" altLang="ko-KR" dirty="0"/>
              <a:t>Change the model and tune the hyperparameters to increase the score as much as possible.</a:t>
            </a:r>
          </a:p>
          <a:p>
            <a:pPr marL="630900" lvl="1" indent="-342900">
              <a:buClr>
                <a:schemeClr val="tx1"/>
              </a:buClr>
              <a:buFont typeface="+mj-lt"/>
              <a:buAutoNum type="arabicPeriod"/>
            </a:pPr>
            <a:endParaRPr lang="en-US" altLang="ko-KR" dirty="0"/>
          </a:p>
          <a:p>
            <a:r>
              <a:rPr lang="en-US" altLang="ko-KR" b="1" dirty="0"/>
              <a:t>Submissions</a:t>
            </a:r>
          </a:p>
          <a:p>
            <a:pPr lvl="1"/>
            <a:r>
              <a:rPr lang="en-US" altLang="ko-KR" dirty="0"/>
              <a:t>Due date: 12/17</a:t>
            </a:r>
          </a:p>
          <a:p>
            <a:pPr lvl="1"/>
            <a:r>
              <a:rPr lang="en-US" altLang="ko-KR" dirty="0"/>
              <a:t>email to </a:t>
            </a:r>
            <a:r>
              <a:rPr lang="en-US" altLang="ko-KR" dirty="0">
                <a:hlinkClick r:id="rId3"/>
              </a:rPr>
              <a:t>kaiser5072@kaist.ac.kr</a:t>
            </a:r>
            <a:endParaRPr lang="en-US" altLang="ko-KR" dirty="0"/>
          </a:p>
          <a:p>
            <a:pPr lvl="1"/>
            <a:r>
              <a:rPr lang="en-US" altLang="ko-KR" dirty="0"/>
              <a:t>Final submissions must include the ‘submissions.csv’ file and model save file in </a:t>
            </a:r>
            <a:r>
              <a:rPr lang="en-US" altLang="ko-KR" dirty="0" err="1"/>
              <a:t>Colab</a:t>
            </a:r>
            <a:r>
              <a:rPr lang="en-US" altLang="ko-KR" dirty="0"/>
              <a:t> (‘checkpoint’, ‘</a:t>
            </a:r>
            <a:r>
              <a:rPr lang="en-US" altLang="ko-KR" dirty="0" err="1"/>
              <a:t>dnn_models.data</a:t>
            </a:r>
            <a:r>
              <a:rPr lang="en-US" altLang="ko-KR" dirty="0"/>
              <a:t>’, ‘</a:t>
            </a:r>
            <a:r>
              <a:rPr lang="en-US" altLang="ko-KR" dirty="0" err="1"/>
              <a:t>dnn_models.index</a:t>
            </a:r>
            <a:r>
              <a:rPr lang="en-US" altLang="ko-KR" dirty="0"/>
              <a:t>’, ‘</a:t>
            </a:r>
            <a:r>
              <a:rPr lang="en-US" altLang="ko-KR" dirty="0" err="1"/>
              <a:t>dnn_models.meta</a:t>
            </a:r>
            <a:r>
              <a:rPr lang="en-US" altLang="ko-KR" dirty="0"/>
              <a:t>’).</a:t>
            </a:r>
          </a:p>
          <a:p>
            <a:pPr lvl="1"/>
            <a:endParaRPr lang="en-US" altLang="ko-KR" dirty="0"/>
          </a:p>
          <a:p>
            <a:pPr marL="228600" lvl="1" indent="-228600">
              <a:buClr>
                <a:srgbClr val="01628D"/>
              </a:buClr>
              <a:buFont typeface="Arial" panose="020B0604020202020204" pitchFamily="34" charset="0"/>
              <a:buChar char="»"/>
            </a:pPr>
            <a:r>
              <a:rPr lang="en-US" altLang="ko-KR" sz="1600" b="1" dirty="0"/>
              <a:t>Reference </a:t>
            </a:r>
            <a:r>
              <a:rPr lang="en-US" altLang="ko-KR" sz="1600" dirty="0"/>
              <a:t>(Do not copy the reference code)</a:t>
            </a:r>
            <a:endParaRPr lang="en-US" altLang="ko-KR" sz="1600" b="1" dirty="0"/>
          </a:p>
          <a:p>
            <a:pPr lvl="1"/>
            <a:r>
              <a:rPr lang="en-US" altLang="ko-KR" dirty="0">
                <a:hlinkClick r:id="rId4"/>
              </a:rPr>
              <a:t>https://github.com/yookyungKoh/kakao_challenge</a:t>
            </a:r>
            <a:endParaRPr lang="en-US" altLang="ko-KR" dirty="0"/>
          </a:p>
          <a:p>
            <a:pPr lvl="1"/>
            <a:r>
              <a:rPr lang="en-US" altLang="ko-KR" dirty="0">
                <a:hlinkClick r:id="rId5"/>
              </a:rPr>
              <a:t>https://github.com/ywkim/kakao-arena-shopping</a:t>
            </a:r>
            <a:endParaRPr lang="en-US" altLang="ko-KR" dirty="0"/>
          </a:p>
          <a:p>
            <a:pPr lvl="1"/>
            <a:r>
              <a:rPr lang="en-US" altLang="ko-KR" dirty="0">
                <a:hlinkClick r:id="rId6"/>
              </a:rPr>
              <a:t>https://github.com/tantara/kakao-arena-product-classification</a:t>
            </a:r>
            <a:endParaRPr lang="ko-KR" altLang="en-US" dirty="0"/>
          </a:p>
        </p:txBody>
      </p:sp>
      <p:sp>
        <p:nvSpPr>
          <p:cNvPr id="3" name="제목 2"/>
          <p:cNvSpPr>
            <a:spLocks noGrp="1"/>
          </p:cNvSpPr>
          <p:nvPr>
            <p:ph type="title"/>
          </p:nvPr>
        </p:nvSpPr>
        <p:spPr/>
        <p:txBody>
          <a:bodyPr/>
          <a:lstStyle/>
          <a:p>
            <a:r>
              <a:rPr lang="en-US" altLang="ko-KR" dirty="0"/>
              <a:t>Submissions (I)</a:t>
            </a:r>
            <a:endParaRPr lang="ko-KR" altLang="en-US" dirty="0"/>
          </a:p>
        </p:txBody>
      </p:sp>
    </p:spTree>
    <p:extLst>
      <p:ext uri="{BB962C8B-B14F-4D97-AF65-F5344CB8AC3E}">
        <p14:creationId xmlns:p14="http://schemas.microsoft.com/office/powerpoint/2010/main" val="417437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b="1" dirty="0"/>
              <a:t>Leader board</a:t>
            </a:r>
          </a:p>
          <a:p>
            <a:pPr lvl="1"/>
            <a:r>
              <a:rPr lang="en-US" altLang="ko-KR" dirty="0"/>
              <a:t>We provide a leader board to check your score in real time. (Access with Google Chrome)</a:t>
            </a:r>
          </a:p>
          <a:p>
            <a:pPr marL="288000" lvl="1" indent="0" algn="ctr">
              <a:buNone/>
            </a:pPr>
            <a:r>
              <a:rPr lang="en-US" altLang="ko-KR" dirty="0">
                <a:hlinkClick r:id="rId3"/>
              </a:rPr>
              <a:t>http://kalman.kaist.ac.kr/coe202</a:t>
            </a:r>
            <a:endParaRPr lang="en-US" altLang="ko-KR" dirty="0"/>
          </a:p>
          <a:p>
            <a:pPr lvl="1"/>
            <a:r>
              <a:rPr lang="en-US" altLang="ko-KR" dirty="0"/>
              <a:t>Click the “Choose File” and submit your “submissions.csv” file. You can check your scores. If your score in top 10, your score will be uploaded in the leader board.</a:t>
            </a:r>
          </a:p>
        </p:txBody>
      </p:sp>
      <p:sp>
        <p:nvSpPr>
          <p:cNvPr id="3" name="제목 2"/>
          <p:cNvSpPr>
            <a:spLocks noGrp="1"/>
          </p:cNvSpPr>
          <p:nvPr>
            <p:ph type="title"/>
          </p:nvPr>
        </p:nvSpPr>
        <p:spPr/>
        <p:txBody>
          <a:bodyPr/>
          <a:lstStyle/>
          <a:p>
            <a:r>
              <a:rPr lang="en-US" altLang="ko-KR" dirty="0"/>
              <a:t>Submissions (II)</a:t>
            </a:r>
            <a:endParaRPr lang="ko-KR" altLang="en-US" dirty="0"/>
          </a:p>
        </p:txBody>
      </p:sp>
      <p:pic>
        <p:nvPicPr>
          <p:cNvPr id="4" name="그림 3"/>
          <p:cNvPicPr>
            <a:picLocks noChangeAspect="1"/>
          </p:cNvPicPr>
          <p:nvPr/>
        </p:nvPicPr>
        <p:blipFill>
          <a:blip r:embed="rId4"/>
          <a:stretch>
            <a:fillRect/>
          </a:stretch>
        </p:blipFill>
        <p:spPr>
          <a:xfrm>
            <a:off x="1637410" y="3161841"/>
            <a:ext cx="5869179" cy="3476166"/>
          </a:xfrm>
          <a:prstGeom prst="rect">
            <a:avLst/>
          </a:prstGeom>
        </p:spPr>
      </p:pic>
      <p:sp>
        <p:nvSpPr>
          <p:cNvPr id="19" name="직사각형 18"/>
          <p:cNvSpPr/>
          <p:nvPr/>
        </p:nvSpPr>
        <p:spPr>
          <a:xfrm>
            <a:off x="1688541" y="6122431"/>
            <a:ext cx="492799" cy="256335"/>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0847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31801" y="1482811"/>
            <a:ext cx="8280400" cy="810809"/>
          </a:xfrm>
        </p:spPr>
        <p:txBody>
          <a:bodyPr>
            <a:normAutofit fontScale="92500" lnSpcReduction="20000"/>
          </a:bodyPr>
          <a:lstStyle/>
          <a:p>
            <a:r>
              <a:rPr lang="en-US" altLang="ko-KR" b="1" dirty="0"/>
              <a:t>Objective: </a:t>
            </a:r>
            <a:r>
              <a:rPr lang="en-US" altLang="ko-KR" dirty="0"/>
              <a:t>The goal of this project is to design a product classifier that predicts categories of each product. A product belongs to a maximum of </a:t>
            </a:r>
            <a:r>
              <a:rPr lang="en-US" altLang="ko-KR" b="1" i="1" dirty="0">
                <a:solidFill>
                  <a:schemeClr val="accent3"/>
                </a:solidFill>
              </a:rPr>
              <a:t>4 categories</a:t>
            </a:r>
            <a:r>
              <a:rPr lang="en-US" altLang="ko-KR" dirty="0"/>
              <a:t>, having each of which is a hierarchical structure.</a:t>
            </a:r>
            <a:endParaRPr lang="ko-KR" altLang="en-US" dirty="0"/>
          </a:p>
        </p:txBody>
      </p:sp>
      <p:sp>
        <p:nvSpPr>
          <p:cNvPr id="4" name="Title 3">
            <a:extLst>
              <a:ext uri="{FF2B5EF4-FFF2-40B4-BE49-F238E27FC236}">
                <a16:creationId xmlns:a16="http://schemas.microsoft.com/office/drawing/2014/main" id="{32F8EC22-8920-CB49-9CD7-B66D8B2FB624}"/>
              </a:ext>
            </a:extLst>
          </p:cNvPr>
          <p:cNvSpPr>
            <a:spLocks noGrp="1"/>
          </p:cNvSpPr>
          <p:nvPr>
            <p:ph type="title"/>
          </p:nvPr>
        </p:nvSpPr>
        <p:spPr/>
        <p:txBody>
          <a:bodyPr/>
          <a:lstStyle/>
          <a:p>
            <a:r>
              <a:rPr lang="en-US" dirty="0"/>
              <a:t>Overview</a:t>
            </a:r>
          </a:p>
        </p:txBody>
      </p:sp>
      <p:sp>
        <p:nvSpPr>
          <p:cNvPr id="3" name="TextBox 2"/>
          <p:cNvSpPr txBox="1"/>
          <p:nvPr/>
        </p:nvSpPr>
        <p:spPr>
          <a:xfrm>
            <a:off x="264161" y="3071464"/>
            <a:ext cx="1454244" cy="523220"/>
          </a:xfrm>
          <a:prstGeom prst="rect">
            <a:avLst/>
          </a:prstGeom>
          <a:noFill/>
        </p:spPr>
        <p:txBody>
          <a:bodyPr wrap="none" rtlCol="0">
            <a:spAutoFit/>
          </a:bodyPr>
          <a:lstStyle/>
          <a:p>
            <a:r>
              <a:rPr lang="en-US" altLang="ko-KR" sz="1400" dirty="0">
                <a:latin typeface="+mn-ea"/>
              </a:rPr>
              <a:t>“</a:t>
            </a:r>
            <a:r>
              <a:rPr lang="ko-KR" altLang="en-US" sz="1400" dirty="0">
                <a:latin typeface="+mn-ea"/>
              </a:rPr>
              <a:t>맛있는 </a:t>
            </a:r>
            <a:r>
              <a:rPr lang="ko-KR" altLang="en-US" sz="1400" dirty="0" err="1">
                <a:latin typeface="+mn-ea"/>
              </a:rPr>
              <a:t>제주차</a:t>
            </a:r>
            <a:r>
              <a:rPr lang="ko-KR" altLang="en-US" sz="1400" dirty="0">
                <a:latin typeface="+mn-ea"/>
              </a:rPr>
              <a:t> </a:t>
            </a:r>
            <a:endParaRPr lang="en-US" altLang="ko-KR" sz="1400" dirty="0">
              <a:latin typeface="+mn-ea"/>
            </a:endParaRPr>
          </a:p>
          <a:p>
            <a:pPr algn="ctr"/>
            <a:r>
              <a:rPr lang="en-US" altLang="ko-KR" sz="1400" dirty="0">
                <a:latin typeface="+mn-ea"/>
              </a:rPr>
              <a:t>3</a:t>
            </a:r>
            <a:r>
              <a:rPr lang="ko-KR" altLang="en-US" sz="1400" dirty="0" err="1">
                <a:latin typeface="+mn-ea"/>
              </a:rPr>
              <a:t>종세트</a:t>
            </a:r>
            <a:r>
              <a:rPr lang="en-US" altLang="ko-KR" sz="1400" dirty="0">
                <a:latin typeface="+mn-ea"/>
              </a:rPr>
              <a:t>＂</a:t>
            </a:r>
            <a:endParaRPr lang="ko-KR" altLang="en-US" sz="1400" dirty="0">
              <a:latin typeface="+mn-ea"/>
            </a:endParaRPr>
          </a:p>
        </p:txBody>
      </p:sp>
      <p:sp>
        <p:nvSpPr>
          <p:cNvPr id="5" name="TextBox 4"/>
          <p:cNvSpPr txBox="1"/>
          <p:nvPr/>
        </p:nvSpPr>
        <p:spPr>
          <a:xfrm>
            <a:off x="2169826" y="2498819"/>
            <a:ext cx="1129348" cy="307777"/>
          </a:xfrm>
          <a:prstGeom prst="rect">
            <a:avLst/>
          </a:prstGeom>
          <a:noFill/>
        </p:spPr>
        <p:txBody>
          <a:bodyPr wrap="none" rtlCol="0">
            <a:spAutoFit/>
          </a:bodyPr>
          <a:lstStyle/>
          <a:p>
            <a:pPr algn="ctr"/>
            <a:r>
              <a:rPr lang="en-US" altLang="ko-KR" sz="1400" b="1" dirty="0">
                <a:latin typeface="+mn-ea"/>
              </a:rPr>
              <a:t>Category 1</a:t>
            </a:r>
            <a:endParaRPr lang="ko-KR" altLang="en-US" sz="1400" b="1" dirty="0">
              <a:latin typeface="+mn-ea"/>
            </a:endParaRPr>
          </a:p>
        </p:txBody>
      </p:sp>
      <p:sp>
        <p:nvSpPr>
          <p:cNvPr id="6" name="TextBox 5"/>
          <p:cNvSpPr txBox="1"/>
          <p:nvPr/>
        </p:nvSpPr>
        <p:spPr>
          <a:xfrm>
            <a:off x="3830162" y="2498819"/>
            <a:ext cx="1129348" cy="307777"/>
          </a:xfrm>
          <a:prstGeom prst="rect">
            <a:avLst/>
          </a:prstGeom>
          <a:noFill/>
        </p:spPr>
        <p:txBody>
          <a:bodyPr wrap="none" rtlCol="0">
            <a:spAutoFit/>
          </a:bodyPr>
          <a:lstStyle/>
          <a:p>
            <a:pPr algn="ctr"/>
            <a:r>
              <a:rPr lang="en-US" altLang="ko-KR" sz="1400" b="1" dirty="0">
                <a:latin typeface="+mn-ea"/>
              </a:rPr>
              <a:t>Category 2</a:t>
            </a:r>
            <a:endParaRPr lang="ko-KR" altLang="en-US" sz="1400" b="1" dirty="0">
              <a:latin typeface="+mn-ea"/>
            </a:endParaRPr>
          </a:p>
        </p:txBody>
      </p:sp>
      <p:sp>
        <p:nvSpPr>
          <p:cNvPr id="7" name="TextBox 6"/>
          <p:cNvSpPr txBox="1"/>
          <p:nvPr/>
        </p:nvSpPr>
        <p:spPr>
          <a:xfrm>
            <a:off x="5441990" y="2498819"/>
            <a:ext cx="1129348" cy="307777"/>
          </a:xfrm>
          <a:prstGeom prst="rect">
            <a:avLst/>
          </a:prstGeom>
          <a:noFill/>
        </p:spPr>
        <p:txBody>
          <a:bodyPr wrap="none" rtlCol="0">
            <a:spAutoFit/>
          </a:bodyPr>
          <a:lstStyle/>
          <a:p>
            <a:pPr algn="ctr"/>
            <a:r>
              <a:rPr lang="en-US" altLang="ko-KR" sz="1400" b="1" dirty="0">
                <a:latin typeface="+mn-ea"/>
              </a:rPr>
              <a:t>Category 3</a:t>
            </a:r>
            <a:endParaRPr lang="ko-KR" altLang="en-US" sz="1400" b="1" dirty="0">
              <a:latin typeface="+mn-ea"/>
            </a:endParaRPr>
          </a:p>
        </p:txBody>
      </p:sp>
      <p:sp>
        <p:nvSpPr>
          <p:cNvPr id="8" name="TextBox 7"/>
          <p:cNvSpPr txBox="1"/>
          <p:nvPr/>
        </p:nvSpPr>
        <p:spPr>
          <a:xfrm>
            <a:off x="7018552" y="2498819"/>
            <a:ext cx="1129348" cy="307777"/>
          </a:xfrm>
          <a:prstGeom prst="rect">
            <a:avLst/>
          </a:prstGeom>
          <a:noFill/>
        </p:spPr>
        <p:txBody>
          <a:bodyPr wrap="none" rtlCol="0">
            <a:spAutoFit/>
          </a:bodyPr>
          <a:lstStyle/>
          <a:p>
            <a:pPr algn="ctr"/>
            <a:r>
              <a:rPr lang="en-US" altLang="ko-KR" sz="1400" b="1" dirty="0">
                <a:latin typeface="+mn-ea"/>
              </a:rPr>
              <a:t>Category 4</a:t>
            </a:r>
            <a:endParaRPr lang="ko-KR" altLang="en-US" sz="1400" b="1" dirty="0">
              <a:latin typeface="+mn-ea"/>
            </a:endParaRPr>
          </a:p>
        </p:txBody>
      </p:sp>
      <p:sp>
        <p:nvSpPr>
          <p:cNvPr id="9" name="TextBox 8"/>
          <p:cNvSpPr txBox="1"/>
          <p:nvPr/>
        </p:nvSpPr>
        <p:spPr>
          <a:xfrm>
            <a:off x="2020760" y="3156443"/>
            <a:ext cx="1427480" cy="307777"/>
          </a:xfrm>
          <a:prstGeom prst="rect">
            <a:avLst/>
          </a:prstGeom>
          <a:noFill/>
        </p:spPr>
        <p:txBody>
          <a:bodyPr wrap="square" rtlCol="0">
            <a:spAutoFit/>
          </a:bodyPr>
          <a:lstStyle/>
          <a:p>
            <a:r>
              <a:rPr lang="ko-KR" altLang="en-US" sz="1400" dirty="0">
                <a:latin typeface="+mn-ea"/>
              </a:rPr>
              <a:t>음료</a:t>
            </a:r>
            <a:r>
              <a:rPr lang="en-US" altLang="ko-KR" sz="1400" dirty="0">
                <a:latin typeface="+mn-ea"/>
              </a:rPr>
              <a:t>/</a:t>
            </a:r>
            <a:r>
              <a:rPr lang="ko-KR" altLang="en-US" sz="1400" dirty="0">
                <a:latin typeface="+mn-ea"/>
              </a:rPr>
              <a:t>생수</a:t>
            </a:r>
            <a:r>
              <a:rPr lang="en-US" altLang="ko-KR" sz="1400" dirty="0">
                <a:latin typeface="+mn-ea"/>
              </a:rPr>
              <a:t>/</a:t>
            </a:r>
            <a:r>
              <a:rPr lang="ko-KR" altLang="en-US" sz="1400" dirty="0">
                <a:latin typeface="+mn-ea"/>
              </a:rPr>
              <a:t>커피</a:t>
            </a:r>
          </a:p>
        </p:txBody>
      </p:sp>
      <p:sp>
        <p:nvSpPr>
          <p:cNvPr id="10" name="TextBox 9"/>
          <p:cNvSpPr txBox="1"/>
          <p:nvPr/>
        </p:nvSpPr>
        <p:spPr>
          <a:xfrm>
            <a:off x="3681096" y="3154954"/>
            <a:ext cx="1427480" cy="307777"/>
          </a:xfrm>
          <a:prstGeom prst="rect">
            <a:avLst/>
          </a:prstGeom>
          <a:noFill/>
        </p:spPr>
        <p:txBody>
          <a:bodyPr wrap="square" rtlCol="0">
            <a:spAutoFit/>
          </a:bodyPr>
          <a:lstStyle/>
          <a:p>
            <a:pPr algn="ctr"/>
            <a:r>
              <a:rPr lang="ko-KR" altLang="en-US" sz="1400">
                <a:latin typeface="+mn-ea"/>
              </a:rPr>
              <a:t>차</a:t>
            </a:r>
            <a:r>
              <a:rPr lang="en-US" altLang="ko-KR" sz="1400" dirty="0">
                <a:latin typeface="+mn-ea"/>
              </a:rPr>
              <a:t>/</a:t>
            </a:r>
            <a:r>
              <a:rPr lang="ko-KR" altLang="en-US" sz="1400" dirty="0" err="1">
                <a:latin typeface="+mn-ea"/>
              </a:rPr>
              <a:t>티백</a:t>
            </a:r>
            <a:endParaRPr lang="ko-KR" altLang="en-US" sz="1400" dirty="0">
              <a:latin typeface="+mn-ea"/>
            </a:endParaRPr>
          </a:p>
        </p:txBody>
      </p:sp>
      <p:sp>
        <p:nvSpPr>
          <p:cNvPr id="11" name="TextBox 10"/>
          <p:cNvSpPr txBox="1"/>
          <p:nvPr/>
        </p:nvSpPr>
        <p:spPr>
          <a:xfrm>
            <a:off x="5292924" y="3154954"/>
            <a:ext cx="1427480" cy="307777"/>
          </a:xfrm>
          <a:prstGeom prst="rect">
            <a:avLst/>
          </a:prstGeom>
          <a:noFill/>
        </p:spPr>
        <p:txBody>
          <a:bodyPr wrap="square" rtlCol="0">
            <a:spAutoFit/>
          </a:bodyPr>
          <a:lstStyle/>
          <a:p>
            <a:pPr algn="ctr"/>
            <a:r>
              <a:rPr lang="ko-KR" altLang="en-US" sz="1400" dirty="0">
                <a:latin typeface="+mn-ea"/>
              </a:rPr>
              <a:t>차 선물세트</a:t>
            </a:r>
          </a:p>
        </p:txBody>
      </p:sp>
      <p:sp>
        <p:nvSpPr>
          <p:cNvPr id="12" name="TextBox 11"/>
          <p:cNvSpPr txBox="1"/>
          <p:nvPr/>
        </p:nvSpPr>
        <p:spPr>
          <a:xfrm>
            <a:off x="6869486" y="3156443"/>
            <a:ext cx="1427480" cy="307777"/>
          </a:xfrm>
          <a:prstGeom prst="rect">
            <a:avLst/>
          </a:prstGeom>
          <a:noFill/>
        </p:spPr>
        <p:txBody>
          <a:bodyPr wrap="square" rtlCol="0">
            <a:spAutoFit/>
          </a:bodyPr>
          <a:lstStyle/>
          <a:p>
            <a:pPr algn="ctr"/>
            <a:r>
              <a:rPr lang="en-US" altLang="ko-KR" sz="1400" dirty="0">
                <a:latin typeface="+mn-ea"/>
              </a:rPr>
              <a:t>X</a:t>
            </a:r>
            <a:endParaRPr lang="ko-KR" altLang="en-US" sz="1400" dirty="0">
              <a:latin typeface="+mn-ea"/>
            </a:endParaRPr>
          </a:p>
        </p:txBody>
      </p:sp>
      <p:sp>
        <p:nvSpPr>
          <p:cNvPr id="13" name="TextBox 12"/>
          <p:cNvSpPr txBox="1"/>
          <p:nvPr/>
        </p:nvSpPr>
        <p:spPr>
          <a:xfrm>
            <a:off x="385187" y="3803001"/>
            <a:ext cx="1212191" cy="307777"/>
          </a:xfrm>
          <a:prstGeom prst="rect">
            <a:avLst/>
          </a:prstGeom>
          <a:noFill/>
        </p:spPr>
        <p:txBody>
          <a:bodyPr wrap="none" rtlCol="0">
            <a:spAutoFit/>
          </a:bodyPr>
          <a:lstStyle/>
          <a:p>
            <a:r>
              <a:rPr lang="en-US" altLang="ko-KR" sz="1400" dirty="0">
                <a:latin typeface="+mn-ea"/>
              </a:rPr>
              <a:t>“</a:t>
            </a:r>
            <a:r>
              <a:rPr lang="ko-KR" altLang="en-US" sz="1400" dirty="0">
                <a:latin typeface="+mn-ea"/>
              </a:rPr>
              <a:t>애플 맥북</a:t>
            </a:r>
            <a:r>
              <a:rPr lang="en-US" altLang="ko-KR" sz="1400" dirty="0">
                <a:latin typeface="+mn-ea"/>
              </a:rPr>
              <a:t>＂</a:t>
            </a:r>
            <a:endParaRPr lang="ko-KR" altLang="en-US" sz="1400" dirty="0">
              <a:latin typeface="+mn-ea"/>
            </a:endParaRPr>
          </a:p>
        </p:txBody>
      </p:sp>
      <p:sp>
        <p:nvSpPr>
          <p:cNvPr id="14" name="TextBox 13"/>
          <p:cNvSpPr txBox="1"/>
          <p:nvPr/>
        </p:nvSpPr>
        <p:spPr>
          <a:xfrm>
            <a:off x="1949386" y="3804491"/>
            <a:ext cx="1570228" cy="523220"/>
          </a:xfrm>
          <a:prstGeom prst="rect">
            <a:avLst/>
          </a:prstGeom>
          <a:noFill/>
        </p:spPr>
        <p:txBody>
          <a:bodyPr wrap="square" rtlCol="0">
            <a:spAutoFit/>
          </a:bodyPr>
          <a:lstStyle/>
          <a:p>
            <a:pPr algn="ctr"/>
            <a:r>
              <a:rPr lang="ko-KR" altLang="en-US" sz="1400" dirty="0">
                <a:latin typeface="+mn-ea"/>
              </a:rPr>
              <a:t>노트북</a:t>
            </a:r>
            <a:r>
              <a:rPr lang="en-US" altLang="ko-KR" sz="1400" dirty="0">
                <a:latin typeface="+mn-ea"/>
              </a:rPr>
              <a:t>/</a:t>
            </a:r>
            <a:r>
              <a:rPr lang="ko-KR" altLang="en-US" sz="1400" dirty="0">
                <a:latin typeface="+mn-ea"/>
              </a:rPr>
              <a:t>태블릿</a:t>
            </a:r>
            <a:r>
              <a:rPr lang="en-US" altLang="ko-KR" sz="1400" dirty="0">
                <a:latin typeface="+mn-ea"/>
              </a:rPr>
              <a:t>PC</a:t>
            </a:r>
            <a:endParaRPr lang="ko-KR" altLang="en-US" sz="1400" dirty="0">
              <a:latin typeface="+mn-ea"/>
            </a:endParaRPr>
          </a:p>
        </p:txBody>
      </p:sp>
      <p:sp>
        <p:nvSpPr>
          <p:cNvPr id="15" name="TextBox 14"/>
          <p:cNvSpPr txBox="1"/>
          <p:nvPr/>
        </p:nvSpPr>
        <p:spPr>
          <a:xfrm>
            <a:off x="3681096" y="3803002"/>
            <a:ext cx="1427480" cy="307777"/>
          </a:xfrm>
          <a:prstGeom prst="rect">
            <a:avLst/>
          </a:prstGeom>
          <a:noFill/>
        </p:spPr>
        <p:txBody>
          <a:bodyPr wrap="square" rtlCol="0">
            <a:spAutoFit/>
          </a:bodyPr>
          <a:lstStyle/>
          <a:p>
            <a:pPr algn="ctr"/>
            <a:r>
              <a:rPr lang="ko-KR" altLang="en-US" sz="1400" dirty="0">
                <a:latin typeface="+mn-ea"/>
              </a:rPr>
              <a:t>노트북</a:t>
            </a:r>
          </a:p>
        </p:txBody>
      </p:sp>
      <p:sp>
        <p:nvSpPr>
          <p:cNvPr id="16" name="TextBox 15"/>
          <p:cNvSpPr txBox="1"/>
          <p:nvPr/>
        </p:nvSpPr>
        <p:spPr>
          <a:xfrm>
            <a:off x="5292924" y="3695279"/>
            <a:ext cx="1427480" cy="523220"/>
          </a:xfrm>
          <a:prstGeom prst="rect">
            <a:avLst/>
          </a:prstGeom>
          <a:noFill/>
        </p:spPr>
        <p:txBody>
          <a:bodyPr wrap="square" rtlCol="0">
            <a:spAutoFit/>
          </a:bodyPr>
          <a:lstStyle/>
          <a:p>
            <a:pPr algn="ctr"/>
            <a:r>
              <a:rPr lang="ko-KR" altLang="en-US" sz="1400" dirty="0">
                <a:latin typeface="+mn-ea"/>
              </a:rPr>
              <a:t>휴대용 </a:t>
            </a:r>
            <a:r>
              <a:rPr lang="en-US" altLang="ko-KR" sz="1400" dirty="0">
                <a:latin typeface="+mn-ea"/>
              </a:rPr>
              <a:t>(10~13</a:t>
            </a:r>
            <a:r>
              <a:rPr lang="ko-KR" altLang="en-US" sz="1400" dirty="0" err="1">
                <a:latin typeface="+mn-ea"/>
              </a:rPr>
              <a:t>인치형</a:t>
            </a:r>
            <a:r>
              <a:rPr lang="en-US" altLang="ko-KR" sz="1400" dirty="0">
                <a:latin typeface="+mn-ea"/>
              </a:rPr>
              <a:t>)</a:t>
            </a:r>
            <a:endParaRPr lang="ko-KR" altLang="en-US" sz="1400" dirty="0">
              <a:latin typeface="+mn-ea"/>
            </a:endParaRPr>
          </a:p>
        </p:txBody>
      </p:sp>
      <p:sp>
        <p:nvSpPr>
          <p:cNvPr id="17" name="TextBox 16"/>
          <p:cNvSpPr txBox="1"/>
          <p:nvPr/>
        </p:nvSpPr>
        <p:spPr>
          <a:xfrm>
            <a:off x="6869486" y="3804491"/>
            <a:ext cx="1427480" cy="307777"/>
          </a:xfrm>
          <a:prstGeom prst="rect">
            <a:avLst/>
          </a:prstGeom>
          <a:noFill/>
        </p:spPr>
        <p:txBody>
          <a:bodyPr wrap="square" rtlCol="0">
            <a:spAutoFit/>
          </a:bodyPr>
          <a:lstStyle/>
          <a:p>
            <a:pPr algn="ctr"/>
            <a:r>
              <a:rPr lang="en-US" altLang="ko-KR" sz="1400" dirty="0">
                <a:latin typeface="+mn-ea"/>
              </a:rPr>
              <a:t>X</a:t>
            </a:r>
            <a:endParaRPr lang="ko-KR" altLang="en-US" sz="1400" dirty="0">
              <a:latin typeface="+mn-ea"/>
            </a:endParaRPr>
          </a:p>
        </p:txBody>
      </p:sp>
      <mc:AlternateContent xmlns:mc="http://schemas.openxmlformats.org/markup-compatibility/2006" xmlns:a14="http://schemas.microsoft.com/office/drawing/2010/main">
        <mc:Choice Requires="a14">
          <p:sp>
            <p:nvSpPr>
              <p:cNvPr id="18" name="내용 개체 틀 1"/>
              <p:cNvSpPr txBox="1">
                <a:spLocks/>
              </p:cNvSpPr>
              <p:nvPr/>
            </p:nvSpPr>
            <p:spPr>
              <a:xfrm>
                <a:off x="433174" y="4782271"/>
                <a:ext cx="8280400" cy="1786169"/>
              </a:xfrm>
              <a:prstGeom prst="rect">
                <a:avLst/>
              </a:prstGeom>
            </p:spPr>
            <p:txBody>
              <a:bodyPr vert="horz" lIns="91440" tIns="45720" rIns="91440" bIns="45720" rtlCol="0">
                <a:normAutofit/>
              </a:bodyPr>
              <a:lstStyle>
                <a:lvl1pPr marL="228600" indent="-228600" algn="l" defTabSz="914400" rtl="0" eaLnBrk="1" latinLnBrk="1" hangingPunct="1">
                  <a:lnSpc>
                    <a:spcPct val="120000"/>
                  </a:lnSpc>
                  <a:spcBef>
                    <a:spcPts val="0"/>
                  </a:spcBef>
                  <a:spcAft>
                    <a:spcPts val="600"/>
                  </a:spcAft>
                  <a:buClr>
                    <a:srgbClr val="01628D"/>
                  </a:buClr>
                  <a:buFont typeface="Arial" panose="020B0604020202020204" pitchFamily="34" charset="0"/>
                  <a:buChar char="»"/>
                  <a:defRPr sz="1600" b="0" i="0" kern="1200" baseline="0">
                    <a:solidFill>
                      <a:schemeClr val="tx1"/>
                    </a:solidFill>
                    <a:latin typeface="IBM Plex Sans" panose="020B0503050203000203" pitchFamily="34" charset="77"/>
                    <a:ea typeface="+mn-ea"/>
                    <a:cs typeface="+mn-cs"/>
                  </a:defRPr>
                </a:lvl1pPr>
                <a:lvl2pPr marL="468000" indent="-180000" algn="l" defTabSz="914400" rtl="0" eaLnBrk="1" latinLnBrk="1" hangingPunct="1">
                  <a:lnSpc>
                    <a:spcPct val="120000"/>
                  </a:lnSpc>
                  <a:spcBef>
                    <a:spcPts val="0"/>
                  </a:spcBef>
                  <a:spcAft>
                    <a:spcPts val="600"/>
                  </a:spcAft>
                  <a:buClr>
                    <a:srgbClr val="FF004C"/>
                  </a:buClr>
                  <a:buFont typeface="Arial" panose="020B0604020202020204" pitchFamily="34" charset="0"/>
                  <a:buChar char="›"/>
                  <a:defRPr sz="1400" b="0" i="0" kern="1200" baseline="0">
                    <a:solidFill>
                      <a:schemeClr val="tx1"/>
                    </a:solidFill>
                    <a:latin typeface="IBM Plex Sans" panose="020B0503050203000203" pitchFamily="34" charset="77"/>
                    <a:ea typeface="+mn-ea"/>
                    <a:cs typeface="+mn-cs"/>
                  </a:defRPr>
                </a:lvl2pPr>
                <a:lvl3pPr marL="1143000" indent="-228600" algn="l" defTabSz="914400" rtl="0" eaLnBrk="1" latinLnBrk="1" hangingPunct="1">
                  <a:lnSpc>
                    <a:spcPct val="120000"/>
                  </a:lnSpc>
                  <a:spcBef>
                    <a:spcPts val="0"/>
                  </a:spcBef>
                  <a:spcAft>
                    <a:spcPts val="600"/>
                  </a:spcAft>
                  <a:buFont typeface="Arial" panose="020B0604020202020204" pitchFamily="34" charset="0"/>
                  <a:buChar char="•"/>
                  <a:defRPr sz="1200" b="0" i="0" kern="1200" baseline="0">
                    <a:solidFill>
                      <a:schemeClr val="tx1"/>
                    </a:solidFill>
                    <a:latin typeface="IBM Plex Sans" panose="020B0503050203000203" pitchFamily="34" charset="77"/>
                    <a:ea typeface="+mn-ea"/>
                    <a:cs typeface="+mn-cs"/>
                  </a:defRPr>
                </a:lvl3pPr>
                <a:lvl4pPr marL="1600200" indent="-228600" algn="l" defTabSz="914400" rtl="0" eaLnBrk="1" latinLnBrk="1" hangingPunct="1">
                  <a:lnSpc>
                    <a:spcPct val="120000"/>
                  </a:lnSpc>
                  <a:spcBef>
                    <a:spcPts val="0"/>
                  </a:spcBef>
                  <a:spcAft>
                    <a:spcPts val="600"/>
                  </a:spcAft>
                  <a:buFont typeface="Arial" panose="020B0604020202020204" pitchFamily="34" charset="0"/>
                  <a:buChar char="•"/>
                  <a:defRPr sz="1100" b="0" i="0" kern="1200" baseline="0">
                    <a:solidFill>
                      <a:schemeClr val="tx1"/>
                    </a:solidFill>
                    <a:latin typeface="IBM Plex Sans" panose="020B0503050203000203" pitchFamily="34" charset="77"/>
                    <a:ea typeface="+mn-ea"/>
                    <a:cs typeface="+mn-cs"/>
                  </a:defRPr>
                </a:lvl4pPr>
                <a:lvl5pPr marL="2057400" indent="-228600" algn="l" defTabSz="914400" rtl="0" eaLnBrk="1" latinLnBrk="1" hangingPunct="1">
                  <a:lnSpc>
                    <a:spcPct val="120000"/>
                  </a:lnSpc>
                  <a:spcBef>
                    <a:spcPts val="0"/>
                  </a:spcBef>
                  <a:spcAft>
                    <a:spcPts val="600"/>
                  </a:spcAft>
                  <a:buFont typeface="Arial" panose="020B0604020202020204" pitchFamily="34" charset="0"/>
                  <a:buChar char="•"/>
                  <a:defRPr sz="900" b="0" i="0" kern="1200" baseline="0">
                    <a:solidFill>
                      <a:schemeClr val="tx1"/>
                    </a:solidFill>
                    <a:latin typeface="IBM Plex Sans" panose="020B0503050203000203" pitchFamily="34" charset="77"/>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ko-KR" dirty="0"/>
                  <a:t>You must predict a total of four categories for each product. </a:t>
                </a:r>
              </a:p>
              <a:p>
                <a:pPr lvl="1"/>
                <a:r>
                  <a:rPr lang="en-US" altLang="ko-KR" dirty="0"/>
                  <a:t>The final score is calculated by the weighted average of the accuracies for the four categories (Max. 1.225):</a:t>
                </a:r>
              </a:p>
              <a:p>
                <a:pPr marL="288000" lvl="1" indent="0">
                  <a:buNone/>
                </a:pPr>
                <a14:m>
                  <m:oMathPara xmlns:m="http://schemas.openxmlformats.org/officeDocument/2006/math">
                    <m:oMathParaPr>
                      <m:jc m:val="centerGroup"/>
                    </m:oMathParaPr>
                    <m:oMath xmlns:m="http://schemas.openxmlformats.org/officeDocument/2006/math">
                      <m:r>
                        <m:rPr>
                          <m:nor/>
                        </m:rPr>
                        <a:rPr lang="en-US" altLang="ko-KR" b="0" i="0" smtClean="0">
                          <a:latin typeface="IBM Plex Sans" panose="020B0503050203000203" pitchFamily="34" charset="0"/>
                        </a:rPr>
                        <m:t>Acc</m:t>
                      </m:r>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d>
                            <m:dPr>
                              <m:ctrlPr>
                                <a:rPr lang="en-US" altLang="ko-KR" b="0" i="1" smtClean="0">
                                  <a:latin typeface="Cambria Math" panose="02040503050406030204" pitchFamily="18" charset="0"/>
                                </a:rPr>
                              </m:ctrlPr>
                            </m:dPr>
                            <m:e>
                              <m:d>
                                <m:dPr>
                                  <m:ctrlPr>
                                    <a:rPr lang="en-US" altLang="ko-KR" b="0" i="1" smtClean="0">
                                      <a:latin typeface="Cambria Math" panose="02040503050406030204" pitchFamily="18" charset="0"/>
                                    </a:rPr>
                                  </m:ctrlPr>
                                </m:dPr>
                                <m:e>
                                  <m:r>
                                    <m:rPr>
                                      <m:nor/>
                                    </m:rPr>
                                    <a:rPr lang="en-US" altLang="ko-KR" b="0" i="0" smtClean="0">
                                      <a:latin typeface="IBM Plex Sans" panose="020B0503050203000203" pitchFamily="34" charset="0"/>
                                    </a:rPr>
                                    <m:t>cat</m:t>
                                  </m:r>
                                  <m:r>
                                    <m:rPr>
                                      <m:nor/>
                                    </m:rPr>
                                    <a:rPr lang="en-US" altLang="ko-KR" b="0" i="0" smtClean="0">
                                      <a:latin typeface="IBM Plex Sans" panose="020B0503050203000203" pitchFamily="34" charset="0"/>
                                    </a:rPr>
                                    <m:t>. 1 </m:t>
                                  </m:r>
                                  <m:r>
                                    <m:rPr>
                                      <m:nor/>
                                    </m:rPr>
                                    <a:rPr lang="en-US" altLang="ko-KR" b="0" i="0" smtClean="0">
                                      <a:latin typeface="IBM Plex Sans" panose="020B0503050203000203" pitchFamily="34" charset="0"/>
                                    </a:rPr>
                                    <m:t>acc</m:t>
                                  </m:r>
                                  <m:r>
                                    <m:rPr>
                                      <m:nor/>
                                    </m:rPr>
                                    <a:rPr lang="en-US" altLang="ko-KR" b="0" i="0" smtClean="0">
                                      <a:latin typeface="IBM Plex Sans" panose="020B0503050203000203" pitchFamily="34" charset="0"/>
                                    </a:rPr>
                                    <m:t>.</m:t>
                                  </m:r>
                                </m:e>
                              </m:d>
                              <m:r>
                                <a:rPr lang="en-US" altLang="ko-KR" b="0" i="1" smtClean="0">
                                  <a:latin typeface="Cambria Math" panose="02040503050406030204" pitchFamily="18" charset="0"/>
                                </a:rPr>
                                <m:t>∗1.0+</m:t>
                              </m:r>
                              <m:d>
                                <m:dPr>
                                  <m:ctrlPr>
                                    <a:rPr lang="en-US" altLang="ko-KR" i="1">
                                      <a:latin typeface="Cambria Math" panose="02040503050406030204" pitchFamily="18" charset="0"/>
                                    </a:rPr>
                                  </m:ctrlPr>
                                </m:dPr>
                                <m:e>
                                  <m:r>
                                    <m:rPr>
                                      <m:nor/>
                                    </m:rPr>
                                    <a:rPr lang="en-US" altLang="ko-KR" i="0">
                                      <a:latin typeface="IBM Plex Sans" panose="020B0503050203000203" pitchFamily="34" charset="0"/>
                                    </a:rPr>
                                    <m:t>cat</m:t>
                                  </m:r>
                                  <m:r>
                                    <m:rPr>
                                      <m:nor/>
                                    </m:rPr>
                                    <a:rPr lang="en-US" altLang="ko-KR" i="0">
                                      <a:latin typeface="IBM Plex Sans" panose="020B0503050203000203" pitchFamily="34" charset="0"/>
                                    </a:rPr>
                                    <m:t>. 2 </m:t>
                                  </m:r>
                                  <m:r>
                                    <m:rPr>
                                      <m:nor/>
                                    </m:rPr>
                                    <a:rPr lang="en-US" altLang="ko-KR" i="0">
                                      <a:latin typeface="IBM Plex Sans" panose="020B0503050203000203" pitchFamily="34" charset="0"/>
                                    </a:rPr>
                                    <m:t>acc</m:t>
                                  </m:r>
                                  <m:r>
                                    <m:rPr>
                                      <m:nor/>
                                    </m:rPr>
                                    <a:rPr lang="en-US" altLang="ko-KR" i="0">
                                      <a:latin typeface="IBM Plex Sans" panose="020B0503050203000203" pitchFamily="34" charset="0"/>
                                    </a:rPr>
                                    <m:t>.</m:t>
                                  </m:r>
                                </m:e>
                              </m:d>
                              <m:r>
                                <a:rPr lang="en-US" altLang="ko-KR" i="1">
                                  <a:latin typeface="Cambria Math" panose="02040503050406030204" pitchFamily="18" charset="0"/>
                                </a:rPr>
                                <m:t>∗1.</m:t>
                              </m:r>
                              <m:r>
                                <a:rPr lang="en-US" altLang="ko-KR" b="0" i="1" smtClean="0">
                                  <a:latin typeface="Cambria Math" panose="02040503050406030204" pitchFamily="18" charset="0"/>
                                </a:rPr>
                                <m:t>2+</m:t>
                              </m:r>
                              <m:d>
                                <m:dPr>
                                  <m:ctrlPr>
                                    <a:rPr lang="en-US" altLang="ko-KR" i="1">
                                      <a:latin typeface="Cambria Math" panose="02040503050406030204" pitchFamily="18" charset="0"/>
                                    </a:rPr>
                                  </m:ctrlPr>
                                </m:dPr>
                                <m:e>
                                  <m:r>
                                    <m:rPr>
                                      <m:nor/>
                                    </m:rPr>
                                    <a:rPr lang="en-US" altLang="ko-KR" i="0">
                                      <a:latin typeface="IBM Plex Sans" panose="020B0503050203000203" pitchFamily="34" charset="0"/>
                                    </a:rPr>
                                    <m:t>cat</m:t>
                                  </m:r>
                                  <m:r>
                                    <m:rPr>
                                      <m:nor/>
                                    </m:rPr>
                                    <a:rPr lang="en-US" altLang="ko-KR" i="0">
                                      <a:latin typeface="IBM Plex Sans" panose="020B0503050203000203" pitchFamily="34" charset="0"/>
                                    </a:rPr>
                                    <m:t>. 3 </m:t>
                                  </m:r>
                                  <m:r>
                                    <m:rPr>
                                      <m:nor/>
                                    </m:rPr>
                                    <a:rPr lang="en-US" altLang="ko-KR" i="0">
                                      <a:latin typeface="IBM Plex Sans" panose="020B0503050203000203" pitchFamily="34" charset="0"/>
                                    </a:rPr>
                                    <m:t>acc</m:t>
                                  </m:r>
                                  <m:r>
                                    <m:rPr>
                                      <m:nor/>
                                    </m:rPr>
                                    <a:rPr lang="en-US" altLang="ko-KR" i="0">
                                      <a:latin typeface="IBM Plex Sans" panose="020B0503050203000203" pitchFamily="34" charset="0"/>
                                    </a:rPr>
                                    <m:t>.</m:t>
                                  </m:r>
                                </m:e>
                              </m:d>
                              <m:r>
                                <a:rPr lang="en-US" altLang="ko-KR" i="1">
                                  <a:latin typeface="Cambria Math" panose="02040503050406030204" pitchFamily="18" charset="0"/>
                                </a:rPr>
                                <m:t>∗1.</m:t>
                              </m:r>
                              <m:r>
                                <a:rPr lang="en-US" altLang="ko-KR" b="0" i="1" smtClean="0">
                                  <a:latin typeface="Cambria Math" panose="02040503050406030204" pitchFamily="18" charset="0"/>
                                </a:rPr>
                                <m:t>3+</m:t>
                              </m:r>
                              <m:d>
                                <m:dPr>
                                  <m:ctrlPr>
                                    <a:rPr lang="en-US" altLang="ko-KR" i="1">
                                      <a:latin typeface="Cambria Math" panose="02040503050406030204" pitchFamily="18" charset="0"/>
                                    </a:rPr>
                                  </m:ctrlPr>
                                </m:dPr>
                                <m:e>
                                  <m:r>
                                    <m:rPr>
                                      <m:nor/>
                                    </m:rPr>
                                    <a:rPr lang="en-US" altLang="ko-KR" i="0">
                                      <a:latin typeface="IBM Plex Sans" panose="020B0503050203000203" pitchFamily="34" charset="0"/>
                                    </a:rPr>
                                    <m:t>cat</m:t>
                                  </m:r>
                                  <m:r>
                                    <m:rPr>
                                      <m:nor/>
                                    </m:rPr>
                                    <a:rPr lang="en-US" altLang="ko-KR" i="0">
                                      <a:latin typeface="IBM Plex Sans" panose="020B0503050203000203" pitchFamily="34" charset="0"/>
                                    </a:rPr>
                                    <m:t>. 4 </m:t>
                                  </m:r>
                                  <m:r>
                                    <m:rPr>
                                      <m:nor/>
                                    </m:rPr>
                                    <a:rPr lang="en-US" altLang="ko-KR" i="0">
                                      <a:latin typeface="IBM Plex Sans" panose="020B0503050203000203" pitchFamily="34" charset="0"/>
                                    </a:rPr>
                                    <m:t>acc</m:t>
                                  </m:r>
                                  <m:r>
                                    <m:rPr>
                                      <m:nor/>
                                    </m:rPr>
                                    <a:rPr lang="en-US" altLang="ko-KR" i="0">
                                      <a:latin typeface="IBM Plex Sans" panose="020B0503050203000203" pitchFamily="34" charset="0"/>
                                    </a:rPr>
                                    <m:t>.</m:t>
                                  </m:r>
                                </m:e>
                              </m:d>
                              <m:r>
                                <a:rPr lang="en-US" altLang="ko-KR" i="1">
                                  <a:latin typeface="Cambria Math" panose="02040503050406030204" pitchFamily="18" charset="0"/>
                                </a:rPr>
                                <m:t>∗1.</m:t>
                              </m:r>
                              <m:r>
                                <a:rPr lang="en-US" altLang="ko-KR" b="0" i="1" smtClean="0">
                                  <a:latin typeface="Cambria Math" panose="02040503050406030204" pitchFamily="18" charset="0"/>
                                </a:rPr>
                                <m:t>4</m:t>
                              </m:r>
                            </m:e>
                          </m:d>
                        </m:num>
                        <m:den>
                          <m:r>
                            <a:rPr lang="en-US" altLang="ko-KR" b="0" i="1" smtClean="0">
                              <a:latin typeface="Cambria Math" panose="02040503050406030204" pitchFamily="18" charset="0"/>
                            </a:rPr>
                            <m:t>4</m:t>
                          </m:r>
                        </m:den>
                      </m:f>
                    </m:oMath>
                  </m:oMathPara>
                </a14:m>
                <a:endParaRPr lang="ko-KR" altLang="en-US" dirty="0">
                  <a:latin typeface="IBM Plex Sans" panose="020B0503050203000203" pitchFamily="34" charset="0"/>
                </a:endParaRPr>
              </a:p>
            </p:txBody>
          </p:sp>
        </mc:Choice>
        <mc:Fallback xmlns="">
          <p:sp>
            <p:nvSpPr>
              <p:cNvPr id="18" name="내용 개체 틀 1"/>
              <p:cNvSpPr txBox="1">
                <a:spLocks noRot="1" noChangeAspect="1" noMove="1" noResize="1" noEditPoints="1" noAdjustHandles="1" noChangeArrowheads="1" noChangeShapeType="1" noTextEdit="1"/>
              </p:cNvSpPr>
              <p:nvPr/>
            </p:nvSpPr>
            <p:spPr>
              <a:xfrm>
                <a:off x="433174" y="4782271"/>
                <a:ext cx="8280400" cy="1786169"/>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746084" y="4248650"/>
                <a:ext cx="142748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sz="2000" b="1" i="1" smtClean="0">
                          <a:latin typeface="Cambria Math" panose="02040503050406030204" pitchFamily="18" charset="0"/>
                        </a:rPr>
                        <m:t>⋮</m:t>
                      </m:r>
                    </m:oMath>
                  </m:oMathPara>
                </a14:m>
                <a:endParaRPr lang="ko-KR" altLang="en-US" sz="2000" b="1" dirty="0">
                  <a:latin typeface="+mn-ea"/>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746084" y="4248650"/>
                <a:ext cx="1427480" cy="400110"/>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52278" y="4244289"/>
                <a:ext cx="142748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ko-KR" sz="2000" b="1" i="1" smtClean="0">
                          <a:latin typeface="Cambria Math" panose="02040503050406030204" pitchFamily="18" charset="0"/>
                        </a:rPr>
                        <m:t>⋮</m:t>
                      </m:r>
                    </m:oMath>
                  </m:oMathPara>
                </a14:m>
                <a:endParaRPr lang="ko-KR" altLang="en-US" sz="2000" b="1" dirty="0">
                  <a:latin typeface="+mn-ea"/>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252278" y="4244289"/>
                <a:ext cx="1427480" cy="400110"/>
              </a:xfrm>
              <a:prstGeom prst="rect">
                <a:avLst/>
              </a:prstGeom>
              <a:blipFill>
                <a:blip r:embed="rId5"/>
                <a:stretch>
                  <a:fillRect/>
                </a:stretch>
              </a:blipFill>
            </p:spPr>
            <p:txBody>
              <a:bodyPr/>
              <a:lstStyle/>
              <a:p>
                <a:r>
                  <a:rPr lang="ko-KR" altLang="en-US">
                    <a:noFill/>
                  </a:rPr>
                  <a:t> </a:t>
                </a:r>
              </a:p>
            </p:txBody>
          </p:sp>
        </mc:Fallback>
      </mc:AlternateContent>
      <p:sp>
        <p:nvSpPr>
          <p:cNvPr id="21" name="TextBox 20"/>
          <p:cNvSpPr txBox="1"/>
          <p:nvPr/>
        </p:nvSpPr>
        <p:spPr>
          <a:xfrm>
            <a:off x="256051" y="2497330"/>
            <a:ext cx="1387624" cy="307777"/>
          </a:xfrm>
          <a:prstGeom prst="rect">
            <a:avLst/>
          </a:prstGeom>
          <a:noFill/>
        </p:spPr>
        <p:txBody>
          <a:bodyPr wrap="none" rtlCol="0">
            <a:spAutoFit/>
          </a:bodyPr>
          <a:lstStyle/>
          <a:p>
            <a:pPr algn="ctr"/>
            <a:r>
              <a:rPr lang="en-US" altLang="ko-KR" sz="1400" b="1" dirty="0">
                <a:latin typeface="+mn-ea"/>
              </a:rPr>
              <a:t>Product name</a:t>
            </a:r>
            <a:endParaRPr lang="ko-KR" altLang="en-US" sz="1400" b="1" dirty="0">
              <a:latin typeface="+mn-ea"/>
            </a:endParaRPr>
          </a:p>
        </p:txBody>
      </p:sp>
    </p:spTree>
    <p:extLst>
      <p:ext uri="{BB962C8B-B14F-4D97-AF65-F5344CB8AC3E}">
        <p14:creationId xmlns:p14="http://schemas.microsoft.com/office/powerpoint/2010/main" val="92058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p:cNvSpPr>
                <a:spLocks noGrp="1"/>
              </p:cNvSpPr>
              <p:nvPr>
                <p:ph idx="1"/>
              </p:nvPr>
            </p:nvSpPr>
            <p:spPr>
              <a:xfrm>
                <a:off x="431801" y="1199032"/>
                <a:ext cx="8280400" cy="5380444"/>
              </a:xfrm>
            </p:spPr>
            <p:txBody>
              <a:bodyPr>
                <a:normAutofit/>
              </a:bodyPr>
              <a:lstStyle/>
              <a:p>
                <a:r>
                  <a:rPr lang="en-US" altLang="ko-KR" b="1" dirty="0"/>
                  <a:t>Features</a:t>
                </a:r>
              </a:p>
              <a:p>
                <a:pPr lvl="1"/>
                <a:r>
                  <a:rPr lang="en-US" altLang="ko-KR" b="1" dirty="0"/>
                  <a:t>‘</a:t>
                </a:r>
                <a:r>
                  <a:rPr lang="en-US" altLang="ko-KR" b="1" dirty="0" err="1"/>
                  <a:t>pid</a:t>
                </a:r>
                <a:r>
                  <a:rPr lang="en-US" altLang="ko-KR" b="1" dirty="0"/>
                  <a:t>’: 	</a:t>
                </a:r>
                <a:r>
                  <a:rPr lang="en-US" altLang="ko-KR" dirty="0"/>
                  <a:t>Encrypted item Id (ex. L3652636882)</a:t>
                </a:r>
              </a:p>
              <a:p>
                <a:pPr lvl="1"/>
                <a:r>
                  <a:rPr lang="en-US" altLang="ko-KR" b="1" dirty="0"/>
                  <a:t>‘product’: 	</a:t>
                </a:r>
                <a:r>
                  <a:rPr lang="en-US" altLang="ko-KR" dirty="0"/>
                  <a:t>Original name (ex. </a:t>
                </a:r>
                <a:r>
                  <a:rPr lang="ko-KR" altLang="en-US" dirty="0"/>
                  <a:t>맥북 </a:t>
                </a:r>
                <a:r>
                  <a:rPr lang="en-US" altLang="ko-KR" dirty="0"/>
                  <a:t>2017</a:t>
                </a:r>
                <a:r>
                  <a:rPr lang="ko-KR" altLang="en-US" dirty="0"/>
                  <a:t>년형 애플 맥북 </a:t>
                </a:r>
                <a:r>
                  <a:rPr lang="en-US" altLang="ko-KR" dirty="0"/>
                  <a:t>12</a:t>
                </a:r>
                <a:r>
                  <a:rPr lang="ko-KR" altLang="en-US" dirty="0"/>
                  <a:t>형 </a:t>
                </a:r>
                <a:r>
                  <a:rPr lang="en-US" altLang="ko-KR" dirty="0"/>
                  <a:t>MNYN2KH/A8G 512G J K)</a:t>
                </a:r>
              </a:p>
              <a:p>
                <a:pPr lvl="1"/>
                <a:r>
                  <a:rPr lang="en-US" altLang="ko-KR" b="1" dirty="0"/>
                  <a:t>‘brand’: 	</a:t>
                </a:r>
                <a:r>
                  <a:rPr lang="en-US" altLang="ko-KR" dirty="0"/>
                  <a:t>Brand name (ex. </a:t>
                </a:r>
                <a:r>
                  <a:rPr lang="ko-KR" altLang="en-US" dirty="0"/>
                  <a:t>맥북</a:t>
                </a:r>
                <a:r>
                  <a:rPr lang="en-US" altLang="ko-KR" dirty="0"/>
                  <a:t>)</a:t>
                </a:r>
              </a:p>
              <a:p>
                <a:pPr lvl="1"/>
                <a:r>
                  <a:rPr lang="en-US" altLang="ko-KR" b="1" dirty="0"/>
                  <a:t>‘model’: </a:t>
                </a:r>
                <a:r>
                  <a:rPr lang="en-US" altLang="ko-KR" dirty="0"/>
                  <a:t>	Refined product name (ex. 12</a:t>
                </a:r>
                <a:r>
                  <a:rPr lang="ko-KR" altLang="en-US" dirty="0"/>
                  <a:t>형 </a:t>
                </a:r>
                <a:r>
                  <a:rPr lang="ko-KR" altLang="en-US" dirty="0" err="1"/>
                  <a:t>레티나</a:t>
                </a:r>
                <a:r>
                  <a:rPr lang="ko-KR" altLang="en-US" dirty="0"/>
                  <a:t> </a:t>
                </a:r>
                <a:r>
                  <a:rPr lang="en-US" altLang="ko-KR" dirty="0"/>
                  <a:t>2017</a:t>
                </a:r>
                <a:r>
                  <a:rPr lang="ko-KR" altLang="en-US" dirty="0"/>
                  <a:t>년형 </a:t>
                </a:r>
                <a:r>
                  <a:rPr lang="en-US" altLang="ko-KR" dirty="0"/>
                  <a:t>(MNYN2KH/A))</a:t>
                </a:r>
              </a:p>
              <a:p>
                <a:pPr lvl="1"/>
                <a:r>
                  <a:rPr lang="en-US" altLang="ko-KR" b="1" dirty="0"/>
                  <a:t>‘maker’:  </a:t>
                </a:r>
                <a:r>
                  <a:rPr lang="en-US" altLang="ko-KR" dirty="0"/>
                  <a:t>	Maker name (ex. </a:t>
                </a:r>
                <a:r>
                  <a:rPr lang="ko-KR" altLang="en-US" dirty="0"/>
                  <a:t>애플</a:t>
                </a:r>
                <a:r>
                  <a:rPr lang="en-US" altLang="ko-KR" dirty="0"/>
                  <a:t>)</a:t>
                </a:r>
              </a:p>
              <a:p>
                <a:pPr lvl="1"/>
                <a:r>
                  <a:rPr lang="en-US" altLang="ko-KR" b="1" dirty="0"/>
                  <a:t>‘price’: </a:t>
                </a:r>
                <a:r>
                  <a:rPr lang="en-US" altLang="ko-KR" dirty="0"/>
                  <a:t>	Price of product. Mark as -1 if there is no price. (ex. -1)</a:t>
                </a:r>
              </a:p>
              <a:p>
                <a:pPr lvl="1"/>
                <a:r>
                  <a:rPr lang="en-US" altLang="ko-KR" b="1" dirty="0"/>
                  <a:t>‘</a:t>
                </a:r>
                <a:r>
                  <a:rPr lang="en-US" altLang="ko-KR" b="1" dirty="0" err="1"/>
                  <a:t>img_feat</a:t>
                </a:r>
                <a:r>
                  <a:rPr lang="en-US" altLang="ko-KR" b="1" dirty="0"/>
                  <a:t>’:</a:t>
                </a:r>
                <a:r>
                  <a:rPr lang="en-US" altLang="ko-KR" dirty="0"/>
                  <a:t>	Image features from ResNet50 (ex. 2,048</a:t>
                </a:r>
                <a14:m>
                  <m:oMath xmlns:m="http://schemas.openxmlformats.org/officeDocument/2006/math">
                    <m:r>
                      <a:rPr lang="en-US" altLang="ko-KR" b="0" i="1" smtClean="0">
                        <a:latin typeface="Cambria Math" panose="02040503050406030204" pitchFamily="18" charset="0"/>
                      </a:rPr>
                      <m:t>×</m:t>
                    </m:r>
                  </m:oMath>
                </a14:m>
                <a:r>
                  <a:rPr lang="en-US" altLang="ko-KR" dirty="0"/>
                  <a:t>1 vector)</a:t>
                </a:r>
              </a:p>
              <a:p>
                <a:pPr lvl="1"/>
                <a:endParaRPr lang="en-US" altLang="ko-KR" dirty="0"/>
              </a:p>
              <a:p>
                <a:r>
                  <a:rPr lang="en-US" altLang="ko-KR" b="1" dirty="0"/>
                  <a:t>Labels: </a:t>
                </a:r>
                <a:r>
                  <a:rPr lang="en-US" altLang="ko-KR" dirty="0"/>
                  <a:t>There are 2,289 labels (combination of each categories).</a:t>
                </a:r>
              </a:p>
              <a:p>
                <a:pPr lvl="1"/>
                <a:r>
                  <a:rPr lang="en-US" altLang="ko-KR" dirty="0" err="1"/>
                  <a:t>bcateid</a:t>
                </a:r>
                <a:r>
                  <a:rPr lang="en-US" altLang="ko-KR" dirty="0"/>
                  <a:t>: Label for category 1 range 1~52</a:t>
                </a:r>
              </a:p>
              <a:p>
                <a:pPr lvl="1"/>
                <a:r>
                  <a:rPr lang="en-US" altLang="ko-KR" dirty="0" err="1"/>
                  <a:t>mcateid</a:t>
                </a:r>
                <a:r>
                  <a:rPr lang="en-US" altLang="ko-KR" dirty="0"/>
                  <a:t>: Label for category 2 range 1~463</a:t>
                </a:r>
              </a:p>
            </p:txBody>
          </p:sp>
        </mc:Choice>
        <mc:Fallback xmlns="">
          <p:sp>
            <p:nvSpPr>
              <p:cNvPr id="2" name="내용 개체 틀 1"/>
              <p:cNvSpPr>
                <a:spLocks noGrp="1" noRot="1" noChangeAspect="1" noMove="1" noResize="1" noEditPoints="1" noAdjustHandles="1" noChangeArrowheads="1" noChangeShapeType="1" noTextEdit="1"/>
              </p:cNvSpPr>
              <p:nvPr>
                <p:ph idx="1"/>
              </p:nvPr>
            </p:nvSpPr>
            <p:spPr>
              <a:xfrm>
                <a:off x="431801" y="1199032"/>
                <a:ext cx="8280400" cy="5380444"/>
              </a:xfrm>
              <a:blipFill>
                <a:blip r:embed="rId3"/>
                <a:stretch>
                  <a:fillRect l="-295"/>
                </a:stretch>
              </a:blipFill>
            </p:spPr>
            <p:txBody>
              <a:bodyPr/>
              <a:lstStyle/>
              <a:p>
                <a:r>
                  <a:rPr lang="ko-KR" altLang="en-US">
                    <a:noFill/>
                  </a:rPr>
                  <a:t> </a:t>
                </a:r>
              </a:p>
            </p:txBody>
          </p:sp>
        </mc:Fallback>
      </mc:AlternateContent>
      <p:sp>
        <p:nvSpPr>
          <p:cNvPr id="3" name="제목 2"/>
          <p:cNvSpPr>
            <a:spLocks noGrp="1"/>
          </p:cNvSpPr>
          <p:nvPr>
            <p:ph type="title"/>
          </p:nvPr>
        </p:nvSpPr>
        <p:spPr/>
        <p:txBody>
          <a:bodyPr/>
          <a:lstStyle/>
          <a:p>
            <a:r>
              <a:rPr lang="en-US" altLang="ko-KR" dirty="0"/>
              <a:t>Dataset (I)</a:t>
            </a:r>
            <a:endParaRPr lang="ko-KR" altLang="en-US" dirty="0"/>
          </a:p>
        </p:txBody>
      </p:sp>
      <p:sp>
        <p:nvSpPr>
          <p:cNvPr id="5" name="직사각형 4"/>
          <p:cNvSpPr/>
          <p:nvPr/>
        </p:nvSpPr>
        <p:spPr>
          <a:xfrm>
            <a:off x="4147639" y="4600441"/>
            <a:ext cx="4572000" cy="667299"/>
          </a:xfrm>
          <a:prstGeom prst="rect">
            <a:avLst/>
          </a:prstGeom>
        </p:spPr>
        <p:txBody>
          <a:bodyPr>
            <a:spAutoFit/>
          </a:bodyPr>
          <a:lstStyle/>
          <a:p>
            <a:pPr marL="468000" lvl="1" indent="-180000" latinLnBrk="1">
              <a:lnSpc>
                <a:spcPct val="120000"/>
              </a:lnSpc>
              <a:spcAft>
                <a:spcPts val="600"/>
              </a:spcAft>
              <a:buClr>
                <a:srgbClr val="FF004C"/>
              </a:buClr>
              <a:buFont typeface="Arial" panose="020B0604020202020204" pitchFamily="34" charset="0"/>
              <a:buChar char="›"/>
            </a:pPr>
            <a:r>
              <a:rPr lang="en-US" altLang="ko-KR" sz="1400" dirty="0" err="1">
                <a:latin typeface="IBM Plex Sans" panose="020B0503050203000203" pitchFamily="34" charset="77"/>
              </a:rPr>
              <a:t>scateid</a:t>
            </a:r>
            <a:r>
              <a:rPr lang="en-US" altLang="ko-KR" sz="1400" dirty="0">
                <a:latin typeface="IBM Plex Sans" panose="020B0503050203000203" pitchFamily="34" charset="77"/>
              </a:rPr>
              <a:t>: Label for category 3 range 1~2070</a:t>
            </a:r>
          </a:p>
          <a:p>
            <a:pPr marL="468000" lvl="1" indent="-180000" latinLnBrk="1">
              <a:lnSpc>
                <a:spcPct val="120000"/>
              </a:lnSpc>
              <a:spcAft>
                <a:spcPts val="600"/>
              </a:spcAft>
              <a:buClr>
                <a:srgbClr val="FF004C"/>
              </a:buClr>
              <a:buFont typeface="Arial" panose="020B0604020202020204" pitchFamily="34" charset="0"/>
              <a:buChar char="›"/>
            </a:pPr>
            <a:r>
              <a:rPr lang="en-US" altLang="ko-KR" sz="1400" dirty="0" err="1">
                <a:latin typeface="IBM Plex Sans" panose="020B0503050203000203" pitchFamily="34" charset="77"/>
              </a:rPr>
              <a:t>dcateid</a:t>
            </a:r>
            <a:r>
              <a:rPr lang="en-US" altLang="ko-KR" sz="1400" dirty="0">
                <a:latin typeface="IBM Plex Sans" panose="020B0503050203000203" pitchFamily="34" charset="77"/>
              </a:rPr>
              <a:t>: Label for category 4 range 1~183</a:t>
            </a:r>
          </a:p>
        </p:txBody>
      </p:sp>
    </p:spTree>
    <p:extLst>
      <p:ext uri="{BB962C8B-B14F-4D97-AF65-F5344CB8AC3E}">
        <p14:creationId xmlns:p14="http://schemas.microsoft.com/office/powerpoint/2010/main" val="11971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We provide </a:t>
            </a:r>
            <a:r>
              <a:rPr lang="en-US" altLang="ko-KR" b="1" dirty="0"/>
              <a:t>6 dataset </a:t>
            </a:r>
            <a:r>
              <a:rPr lang="en-US" altLang="ko-KR" dirty="0"/>
              <a:t>files (Download </a:t>
            </a:r>
            <a:r>
              <a:rPr lang="en-US" altLang="ko-KR" dirty="0">
                <a:hlinkClick r:id="rId3"/>
              </a:rPr>
              <a:t>#1</a:t>
            </a:r>
            <a:r>
              <a:rPr lang="en-US" altLang="ko-KR" dirty="0"/>
              <a:t>, </a:t>
            </a:r>
            <a:r>
              <a:rPr lang="en-US" altLang="ko-KR" dirty="0">
                <a:hlinkClick r:id="rId4"/>
              </a:rPr>
              <a:t>#2</a:t>
            </a:r>
            <a:r>
              <a:rPr lang="en-US" altLang="ko-KR" dirty="0"/>
              <a:t>): The first 3 files contain all features with the exception of “</a:t>
            </a:r>
            <a:r>
              <a:rPr lang="en-US" altLang="ko-KR" dirty="0" err="1"/>
              <a:t>img_feat</a:t>
            </a:r>
            <a:r>
              <a:rPr lang="en-US" altLang="ko-KR" dirty="0"/>
              <a:t>”</a:t>
            </a:r>
          </a:p>
          <a:p>
            <a:pPr marL="630900" lvl="1" indent="-342900">
              <a:spcAft>
                <a:spcPts val="1800"/>
              </a:spcAft>
              <a:buClr>
                <a:schemeClr val="tx1">
                  <a:lumMod val="75000"/>
                </a:schemeClr>
              </a:buClr>
              <a:buFont typeface="+mj-ea"/>
              <a:buAutoNum type="circleNumDbPlain"/>
            </a:pPr>
            <a:r>
              <a:rPr lang="en-US" altLang="ko-KR" u="sng" dirty="0"/>
              <a:t>‘train.chunk.csv’</a:t>
            </a:r>
            <a:r>
              <a:rPr lang="en-US" altLang="ko-KR" dirty="0"/>
              <a:t> 	: 800,000 sets of features for training</a:t>
            </a:r>
          </a:p>
          <a:p>
            <a:pPr marL="630900" lvl="1" indent="-342900">
              <a:spcAft>
                <a:spcPts val="1800"/>
              </a:spcAft>
              <a:buClr>
                <a:schemeClr val="tx1">
                  <a:lumMod val="75000"/>
                </a:schemeClr>
              </a:buClr>
              <a:buFont typeface="+mj-ea"/>
              <a:buAutoNum type="circleNumDbPlain"/>
            </a:pPr>
            <a:r>
              <a:rPr lang="en-US" altLang="ko-KR" u="sng" dirty="0"/>
              <a:t>‘valid.chunk.csv’</a:t>
            </a:r>
            <a:r>
              <a:rPr lang="en-US" altLang="ko-KR" dirty="0"/>
              <a:t>	: 178,830 sets of features for validation</a:t>
            </a:r>
          </a:p>
          <a:p>
            <a:pPr marL="630900" lvl="1" indent="-342900">
              <a:spcAft>
                <a:spcPts val="1800"/>
              </a:spcAft>
              <a:buClr>
                <a:schemeClr val="tx1">
                  <a:lumMod val="75000"/>
                </a:schemeClr>
              </a:buClr>
              <a:buFont typeface="+mj-ea"/>
              <a:buAutoNum type="circleNumDbPlain"/>
            </a:pPr>
            <a:r>
              <a:rPr lang="en-US" altLang="ko-KR" u="sng" dirty="0"/>
              <a:t>‘test.chunk.csv’</a:t>
            </a:r>
            <a:r>
              <a:rPr lang="en-US" altLang="ko-KR" dirty="0"/>
              <a:t>	: 178,830 sets of features </a:t>
            </a:r>
            <a:r>
              <a:rPr lang="en-US" altLang="ko-KR" u="sng" dirty="0"/>
              <a:t>without labels for submission</a:t>
            </a:r>
          </a:p>
          <a:p>
            <a:pPr marL="630900" lvl="1" indent="-342900">
              <a:spcAft>
                <a:spcPts val="1800"/>
              </a:spcAft>
              <a:buClr>
                <a:schemeClr val="tx1">
                  <a:lumMod val="75000"/>
                </a:schemeClr>
              </a:buClr>
              <a:buFont typeface="+mj-ea"/>
              <a:buAutoNum type="circleNumDbPlain"/>
            </a:pPr>
            <a:r>
              <a:rPr lang="en-US" altLang="ko-KR" u="sng" dirty="0"/>
              <a:t>‘</a:t>
            </a:r>
            <a:r>
              <a:rPr lang="en-US" altLang="ko-KR" u="sng" dirty="0" err="1"/>
              <a:t>train.image.feats.pickle</a:t>
            </a:r>
            <a:r>
              <a:rPr lang="en-US" altLang="ko-KR" u="sng" dirty="0"/>
              <a:t>’</a:t>
            </a:r>
            <a:r>
              <a:rPr lang="en-US" altLang="ko-KR" dirty="0"/>
              <a:t>	: 800,000 sets of features from </a:t>
            </a:r>
            <a:r>
              <a:rPr lang="en-US" altLang="ko-KR" dirty="0" err="1"/>
              <a:t>ResNet</a:t>
            </a:r>
            <a:r>
              <a:rPr lang="en-US" altLang="ko-KR" dirty="0"/>
              <a:t> for training</a:t>
            </a:r>
          </a:p>
          <a:p>
            <a:pPr marL="630900" lvl="1" indent="-342900">
              <a:spcAft>
                <a:spcPts val="1800"/>
              </a:spcAft>
              <a:buClr>
                <a:schemeClr val="tx1">
                  <a:lumMod val="75000"/>
                </a:schemeClr>
              </a:buClr>
              <a:buFont typeface="+mj-ea"/>
              <a:buAutoNum type="circleNumDbPlain"/>
            </a:pPr>
            <a:r>
              <a:rPr lang="en-US" altLang="ko-KR" u="sng" dirty="0"/>
              <a:t>‘</a:t>
            </a:r>
            <a:r>
              <a:rPr lang="en-US" altLang="ko-KR" u="sng" dirty="0" err="1"/>
              <a:t>valid.image.feats.pickle</a:t>
            </a:r>
            <a:r>
              <a:rPr lang="en-US" altLang="ko-KR" u="sng" dirty="0"/>
              <a:t>’</a:t>
            </a:r>
            <a:r>
              <a:rPr lang="en-US" altLang="ko-KR" dirty="0"/>
              <a:t>	: 178,830 sets of features from </a:t>
            </a:r>
            <a:r>
              <a:rPr lang="en-US" altLang="ko-KR" dirty="0" err="1"/>
              <a:t>ResNet</a:t>
            </a:r>
            <a:r>
              <a:rPr lang="en-US" altLang="ko-KR" dirty="0"/>
              <a:t> for validation</a:t>
            </a:r>
          </a:p>
          <a:p>
            <a:pPr marL="630900" lvl="1" indent="-342900">
              <a:spcAft>
                <a:spcPts val="1800"/>
              </a:spcAft>
              <a:buClr>
                <a:schemeClr val="tx1">
                  <a:lumMod val="75000"/>
                </a:schemeClr>
              </a:buClr>
              <a:buFont typeface="+mj-ea"/>
              <a:buAutoNum type="circleNumDbPlain"/>
            </a:pPr>
            <a:r>
              <a:rPr lang="en-US" altLang="ko-KR" dirty="0"/>
              <a:t>‘</a:t>
            </a:r>
            <a:r>
              <a:rPr lang="en-US" altLang="ko-KR" u="sng" dirty="0" err="1"/>
              <a:t>test.image.feats.pickle</a:t>
            </a:r>
            <a:r>
              <a:rPr lang="en-US" altLang="ko-KR" u="sng" dirty="0"/>
              <a:t>’</a:t>
            </a:r>
            <a:r>
              <a:rPr lang="en-US" altLang="ko-KR" dirty="0"/>
              <a:t>	: 178,830 sets of features from </a:t>
            </a:r>
            <a:r>
              <a:rPr lang="en-US" altLang="ko-KR" dirty="0" err="1"/>
              <a:t>ResNet</a:t>
            </a:r>
            <a:r>
              <a:rPr lang="en-US" altLang="ko-KR" dirty="0"/>
              <a:t> for test</a:t>
            </a:r>
          </a:p>
        </p:txBody>
      </p:sp>
      <p:sp>
        <p:nvSpPr>
          <p:cNvPr id="3" name="제목 2"/>
          <p:cNvSpPr>
            <a:spLocks noGrp="1"/>
          </p:cNvSpPr>
          <p:nvPr>
            <p:ph type="title"/>
          </p:nvPr>
        </p:nvSpPr>
        <p:spPr/>
        <p:txBody>
          <a:bodyPr/>
          <a:lstStyle/>
          <a:p>
            <a:r>
              <a:rPr lang="en-US" altLang="ko-KR" dirty="0"/>
              <a:t>Dataset (II)</a:t>
            </a:r>
            <a:endParaRPr lang="ko-KR" altLang="en-US" dirty="0"/>
          </a:p>
        </p:txBody>
      </p:sp>
    </p:spTree>
    <p:extLst>
      <p:ext uri="{BB962C8B-B14F-4D97-AF65-F5344CB8AC3E}">
        <p14:creationId xmlns:p14="http://schemas.microsoft.com/office/powerpoint/2010/main" val="37465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b="1" dirty="0"/>
              <a:t>Download the datasets</a:t>
            </a:r>
          </a:p>
          <a:p>
            <a:pPr lvl="1"/>
            <a:r>
              <a:rPr lang="en-US" altLang="ko-KR" dirty="0"/>
              <a:t>Find the datasets in KLMS, and download the datasets to your computer</a:t>
            </a:r>
          </a:p>
          <a:p>
            <a:pPr lvl="1"/>
            <a:endParaRPr lang="en-US" altLang="ko-KR" dirty="0"/>
          </a:p>
          <a:p>
            <a:r>
              <a:rPr lang="en-US" altLang="ko-KR" b="1" dirty="0"/>
              <a:t>Upload the datasets to Google drive</a:t>
            </a:r>
          </a:p>
          <a:p>
            <a:pPr lvl="1"/>
            <a:r>
              <a:rPr lang="en-US" altLang="ko-KR" dirty="0"/>
              <a:t>You need 10GB of free space in your Google drive</a:t>
            </a:r>
          </a:p>
        </p:txBody>
      </p:sp>
      <p:sp>
        <p:nvSpPr>
          <p:cNvPr id="3" name="제목 2"/>
          <p:cNvSpPr>
            <a:spLocks noGrp="1"/>
          </p:cNvSpPr>
          <p:nvPr>
            <p:ph type="title"/>
          </p:nvPr>
        </p:nvSpPr>
        <p:spPr/>
        <p:txBody>
          <a:bodyPr/>
          <a:lstStyle/>
          <a:p>
            <a:r>
              <a:rPr lang="en-US" altLang="ko-KR" dirty="0"/>
              <a:t>Prerequisite (I)</a:t>
            </a:r>
            <a:endParaRPr lang="ko-KR" altLang="en-US" dirty="0"/>
          </a:p>
        </p:txBody>
      </p:sp>
      <p:pic>
        <p:nvPicPr>
          <p:cNvPr id="4" name="그림 3"/>
          <p:cNvPicPr>
            <a:picLocks noChangeAspect="1"/>
          </p:cNvPicPr>
          <p:nvPr/>
        </p:nvPicPr>
        <p:blipFill>
          <a:blip r:embed="rId3"/>
          <a:stretch>
            <a:fillRect/>
          </a:stretch>
        </p:blipFill>
        <p:spPr>
          <a:xfrm>
            <a:off x="579876" y="3555124"/>
            <a:ext cx="3992124" cy="2488699"/>
          </a:xfrm>
          <a:prstGeom prst="rect">
            <a:avLst/>
          </a:prstGeom>
        </p:spPr>
      </p:pic>
      <p:sp>
        <p:nvSpPr>
          <p:cNvPr id="5" name="직사각형 4"/>
          <p:cNvSpPr/>
          <p:nvPr/>
        </p:nvSpPr>
        <p:spPr>
          <a:xfrm>
            <a:off x="1584183" y="5812555"/>
            <a:ext cx="2463639" cy="23126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stretch>
            <a:fillRect/>
          </a:stretch>
        </p:blipFill>
        <p:spPr>
          <a:xfrm>
            <a:off x="4860388" y="3539202"/>
            <a:ext cx="1472963" cy="1312360"/>
          </a:xfrm>
          <a:prstGeom prst="rect">
            <a:avLst/>
          </a:prstGeom>
        </p:spPr>
      </p:pic>
      <p:sp>
        <p:nvSpPr>
          <p:cNvPr id="8" name="TextBox 7"/>
          <p:cNvSpPr txBox="1"/>
          <p:nvPr/>
        </p:nvSpPr>
        <p:spPr>
          <a:xfrm>
            <a:off x="1444472" y="6139077"/>
            <a:ext cx="2743059" cy="276999"/>
          </a:xfrm>
          <a:prstGeom prst="rect">
            <a:avLst/>
          </a:prstGeom>
          <a:noFill/>
        </p:spPr>
        <p:txBody>
          <a:bodyPr wrap="none" rtlCol="0">
            <a:spAutoFit/>
          </a:bodyPr>
          <a:lstStyle/>
          <a:p>
            <a:r>
              <a:rPr lang="ko-KR" altLang="en-US" sz="1200" dirty="0">
                <a:solidFill>
                  <a:schemeClr val="accent3"/>
                </a:solidFill>
                <a:latin typeface="IBM Plex Sans" panose="020B0503050203000203" pitchFamily="34" charset="0"/>
              </a:rPr>
              <a:t>① </a:t>
            </a:r>
            <a:r>
              <a:rPr lang="en-US" altLang="ko-KR" sz="1200" dirty="0">
                <a:solidFill>
                  <a:schemeClr val="accent3"/>
                </a:solidFill>
                <a:latin typeface="IBM Plex Sans" panose="020B0503050203000203" pitchFamily="34" charset="0"/>
              </a:rPr>
              <a:t>Move to “</a:t>
            </a:r>
            <a:r>
              <a:rPr lang="en-US" altLang="ko-KR" sz="1200" dirty="0" err="1">
                <a:solidFill>
                  <a:schemeClr val="accent3"/>
                </a:solidFill>
                <a:latin typeface="IBM Plex Sans" panose="020B0503050203000203" pitchFamily="34" charset="0"/>
              </a:rPr>
              <a:t>Colab</a:t>
            </a:r>
            <a:r>
              <a:rPr lang="en-US" altLang="ko-KR" sz="1200" dirty="0">
                <a:solidFill>
                  <a:schemeClr val="accent3"/>
                </a:solidFill>
                <a:latin typeface="IBM Plex Sans" panose="020B0503050203000203" pitchFamily="34" charset="0"/>
              </a:rPr>
              <a:t> Notebooks” folder</a:t>
            </a:r>
            <a:endParaRPr lang="ko-KR" altLang="en-US" sz="1200" dirty="0">
              <a:solidFill>
                <a:schemeClr val="accent3"/>
              </a:solidFill>
              <a:latin typeface="IBM Plex Sans" panose="020B0503050203000203" pitchFamily="34" charset="0"/>
            </a:endParaRPr>
          </a:p>
        </p:txBody>
      </p:sp>
      <p:sp>
        <p:nvSpPr>
          <p:cNvPr id="9" name="TextBox 8"/>
          <p:cNvSpPr txBox="1"/>
          <p:nvPr/>
        </p:nvSpPr>
        <p:spPr>
          <a:xfrm>
            <a:off x="4812054" y="3244628"/>
            <a:ext cx="3902030" cy="276999"/>
          </a:xfrm>
          <a:prstGeom prst="rect">
            <a:avLst/>
          </a:prstGeom>
          <a:noFill/>
        </p:spPr>
        <p:txBody>
          <a:bodyPr wrap="none" rtlCol="0">
            <a:spAutoFit/>
          </a:bodyPr>
          <a:lstStyle/>
          <a:p>
            <a:r>
              <a:rPr lang="ko-KR" altLang="en-US" sz="1200" dirty="0">
                <a:solidFill>
                  <a:schemeClr val="accent3"/>
                </a:solidFill>
                <a:latin typeface="Cambria Math" panose="02040503050406030204" pitchFamily="18" charset="0"/>
              </a:rPr>
              <a:t>② </a:t>
            </a:r>
            <a:r>
              <a:rPr lang="en-US" altLang="ko-KR" sz="1200" dirty="0">
                <a:solidFill>
                  <a:schemeClr val="accent3"/>
                </a:solidFill>
                <a:latin typeface="IBM Plex Sans" panose="020B0503050203000203" pitchFamily="34" charset="0"/>
              </a:rPr>
              <a:t>Create a new folder named “CoE202_KakaoArena”</a:t>
            </a:r>
            <a:endParaRPr lang="ko-KR" altLang="en-US" sz="1200" dirty="0">
              <a:solidFill>
                <a:schemeClr val="accent3"/>
              </a:solidFill>
              <a:latin typeface="IBM Plex Sans" panose="020B0503050203000203" pitchFamily="34" charset="0"/>
            </a:endParaRPr>
          </a:p>
        </p:txBody>
      </p:sp>
      <p:sp>
        <p:nvSpPr>
          <p:cNvPr id="10" name="직사각형 9"/>
          <p:cNvSpPr/>
          <p:nvPr/>
        </p:nvSpPr>
        <p:spPr>
          <a:xfrm>
            <a:off x="4860388" y="3555124"/>
            <a:ext cx="1472963" cy="23126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134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p:cNvPicPr>
            <a:picLocks noChangeAspect="1"/>
          </p:cNvPicPr>
          <p:nvPr/>
        </p:nvPicPr>
        <p:blipFill>
          <a:blip r:embed="rId3"/>
          <a:stretch>
            <a:fillRect/>
          </a:stretch>
        </p:blipFill>
        <p:spPr>
          <a:xfrm>
            <a:off x="4855081" y="1441924"/>
            <a:ext cx="2952488" cy="1925826"/>
          </a:xfrm>
          <a:prstGeom prst="rect">
            <a:avLst/>
          </a:prstGeom>
        </p:spPr>
      </p:pic>
      <p:sp>
        <p:nvSpPr>
          <p:cNvPr id="3" name="제목 2"/>
          <p:cNvSpPr>
            <a:spLocks noGrp="1"/>
          </p:cNvSpPr>
          <p:nvPr>
            <p:ph type="title"/>
          </p:nvPr>
        </p:nvSpPr>
        <p:spPr/>
        <p:txBody>
          <a:bodyPr/>
          <a:lstStyle/>
          <a:p>
            <a:r>
              <a:rPr lang="en-US" altLang="ko-KR" dirty="0"/>
              <a:t>Prerequisite (II)</a:t>
            </a:r>
            <a:endParaRPr lang="ko-KR" altLang="en-US" dirty="0"/>
          </a:p>
        </p:txBody>
      </p:sp>
      <p:pic>
        <p:nvPicPr>
          <p:cNvPr id="5" name="그림 4"/>
          <p:cNvPicPr>
            <a:picLocks noChangeAspect="1"/>
          </p:cNvPicPr>
          <p:nvPr/>
        </p:nvPicPr>
        <p:blipFill>
          <a:blip r:embed="rId4"/>
          <a:stretch>
            <a:fillRect/>
          </a:stretch>
        </p:blipFill>
        <p:spPr>
          <a:xfrm>
            <a:off x="486957" y="1561827"/>
            <a:ext cx="4032625" cy="1661827"/>
          </a:xfrm>
          <a:prstGeom prst="rect">
            <a:avLst/>
          </a:prstGeom>
        </p:spPr>
      </p:pic>
      <p:sp>
        <p:nvSpPr>
          <p:cNvPr id="6" name="직사각형 5"/>
          <p:cNvSpPr/>
          <p:nvPr/>
        </p:nvSpPr>
        <p:spPr>
          <a:xfrm>
            <a:off x="541651" y="2638363"/>
            <a:ext cx="3529467" cy="53000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361909" y="3223654"/>
            <a:ext cx="3639138" cy="276999"/>
          </a:xfrm>
          <a:prstGeom prst="rect">
            <a:avLst/>
          </a:prstGeom>
          <a:noFill/>
        </p:spPr>
        <p:txBody>
          <a:bodyPr wrap="none" rtlCol="0">
            <a:spAutoFit/>
          </a:bodyPr>
          <a:lstStyle/>
          <a:p>
            <a:r>
              <a:rPr lang="ko-KR" altLang="en-US" sz="1200" dirty="0">
                <a:solidFill>
                  <a:schemeClr val="accent3"/>
                </a:solidFill>
                <a:latin typeface="Cambria Math" panose="02040503050406030204" pitchFamily="18" charset="0"/>
              </a:rPr>
              <a:t>③ </a:t>
            </a:r>
            <a:r>
              <a:rPr lang="en-US" altLang="ko-KR" sz="1200" dirty="0">
                <a:solidFill>
                  <a:schemeClr val="accent3"/>
                </a:solidFill>
                <a:latin typeface="IBM Plex Sans" panose="020B0503050203000203" pitchFamily="34" charset="0"/>
              </a:rPr>
              <a:t>Upload </a:t>
            </a:r>
            <a:r>
              <a:rPr lang="en-US" altLang="ko-KR" sz="1200" dirty="0" err="1">
                <a:solidFill>
                  <a:schemeClr val="accent3"/>
                </a:solidFill>
                <a:latin typeface="IBM Plex Sans" panose="020B0503050203000203" pitchFamily="34" charset="0"/>
              </a:rPr>
              <a:t>jupyter</a:t>
            </a:r>
            <a:r>
              <a:rPr lang="en-US" altLang="ko-KR" sz="1200" dirty="0">
                <a:solidFill>
                  <a:schemeClr val="accent3"/>
                </a:solidFill>
                <a:latin typeface="IBM Plex Sans" panose="020B0503050203000203" pitchFamily="34" charset="0"/>
              </a:rPr>
              <a:t> file to “</a:t>
            </a:r>
            <a:r>
              <a:rPr lang="en-US" altLang="ko-KR" sz="1200" dirty="0" err="1">
                <a:solidFill>
                  <a:schemeClr val="accent3"/>
                </a:solidFill>
                <a:latin typeface="IBM Plex Sans" panose="020B0503050203000203" pitchFamily="34" charset="0"/>
              </a:rPr>
              <a:t>Colab</a:t>
            </a:r>
            <a:r>
              <a:rPr lang="en-US" altLang="ko-KR" sz="1200" dirty="0">
                <a:solidFill>
                  <a:schemeClr val="accent3"/>
                </a:solidFill>
                <a:latin typeface="IBM Plex Sans" panose="020B0503050203000203" pitchFamily="34" charset="0"/>
              </a:rPr>
              <a:t> Notebooks” folder</a:t>
            </a:r>
            <a:endParaRPr lang="ko-KR" altLang="en-US" sz="1200" dirty="0">
              <a:solidFill>
                <a:schemeClr val="accent3"/>
              </a:solidFill>
              <a:latin typeface="IBM Plex Sans" panose="020B0503050203000203" pitchFamily="34" charset="0"/>
            </a:endParaRPr>
          </a:p>
        </p:txBody>
      </p:sp>
      <p:sp>
        <p:nvSpPr>
          <p:cNvPr id="11" name="TextBox 10"/>
          <p:cNvSpPr txBox="1"/>
          <p:nvPr/>
        </p:nvSpPr>
        <p:spPr>
          <a:xfrm>
            <a:off x="4824220" y="3408637"/>
            <a:ext cx="4051109" cy="276999"/>
          </a:xfrm>
          <a:prstGeom prst="rect">
            <a:avLst/>
          </a:prstGeom>
          <a:noFill/>
        </p:spPr>
        <p:txBody>
          <a:bodyPr wrap="none" rtlCol="0">
            <a:spAutoFit/>
          </a:bodyPr>
          <a:lstStyle/>
          <a:p>
            <a:r>
              <a:rPr lang="ko-KR" altLang="en-US" sz="1200" dirty="0">
                <a:solidFill>
                  <a:schemeClr val="accent3"/>
                </a:solidFill>
                <a:latin typeface="Cambria Math" panose="02040503050406030204" pitchFamily="18" charset="0"/>
              </a:rPr>
              <a:t>⑤ </a:t>
            </a:r>
            <a:r>
              <a:rPr lang="en-US" altLang="ko-KR" sz="1200" dirty="0">
                <a:solidFill>
                  <a:schemeClr val="accent3"/>
                </a:solidFill>
                <a:latin typeface="IBM Plex Sans" panose="020B0503050203000203" pitchFamily="34" charset="0"/>
              </a:rPr>
              <a:t>Upload the datasets to “CoE202_KakaoArena” folder</a:t>
            </a:r>
            <a:endParaRPr lang="ko-KR" altLang="en-US" sz="1200" dirty="0">
              <a:solidFill>
                <a:schemeClr val="accent3"/>
              </a:solidFill>
              <a:latin typeface="IBM Plex Sans" panose="020B0503050203000203" pitchFamily="34" charset="0"/>
            </a:endParaRPr>
          </a:p>
        </p:txBody>
      </p:sp>
      <p:sp>
        <p:nvSpPr>
          <p:cNvPr id="12" name="TextBox 11"/>
          <p:cNvSpPr txBox="1"/>
          <p:nvPr/>
        </p:nvSpPr>
        <p:spPr>
          <a:xfrm>
            <a:off x="6210210" y="1139656"/>
            <a:ext cx="2937022" cy="461665"/>
          </a:xfrm>
          <a:prstGeom prst="rect">
            <a:avLst/>
          </a:prstGeom>
          <a:noFill/>
        </p:spPr>
        <p:txBody>
          <a:bodyPr wrap="none" rtlCol="0">
            <a:spAutoFit/>
          </a:bodyPr>
          <a:lstStyle/>
          <a:p>
            <a:r>
              <a:rPr lang="ko-KR" altLang="en-US" sz="1200" dirty="0">
                <a:solidFill>
                  <a:schemeClr val="accent3"/>
                </a:solidFill>
                <a:latin typeface="Cambria Math" panose="02040503050406030204" pitchFamily="18" charset="0"/>
              </a:rPr>
              <a:t>④ </a:t>
            </a:r>
            <a:r>
              <a:rPr lang="en-US" altLang="ko-KR" sz="1200" dirty="0">
                <a:solidFill>
                  <a:schemeClr val="accent3"/>
                </a:solidFill>
                <a:latin typeface="IBM Plex Sans" panose="020B0503050203000203" pitchFamily="34" charset="0"/>
              </a:rPr>
              <a:t>Create a new folder named “models”</a:t>
            </a:r>
          </a:p>
          <a:p>
            <a:r>
              <a:rPr lang="en-US" altLang="ko-KR" sz="1200" dirty="0">
                <a:solidFill>
                  <a:schemeClr val="accent3"/>
                </a:solidFill>
                <a:latin typeface="IBM Plex Sans" panose="020B0503050203000203" pitchFamily="34" charset="0"/>
              </a:rPr>
              <a:t> in “CoE202_KakaoArena” folder</a:t>
            </a:r>
            <a:endParaRPr lang="ko-KR" altLang="en-US" sz="1200" dirty="0">
              <a:solidFill>
                <a:schemeClr val="accent3"/>
              </a:solidFill>
              <a:latin typeface="IBM Plex Sans" panose="020B0503050203000203" pitchFamily="34" charset="0"/>
            </a:endParaRPr>
          </a:p>
        </p:txBody>
      </p:sp>
      <p:sp>
        <p:nvSpPr>
          <p:cNvPr id="13" name="내용 개체 틀 1"/>
          <p:cNvSpPr txBox="1">
            <a:spLocks/>
          </p:cNvSpPr>
          <p:nvPr/>
        </p:nvSpPr>
        <p:spPr>
          <a:xfrm>
            <a:off x="431801" y="3821951"/>
            <a:ext cx="8280400" cy="2562374"/>
          </a:xfrm>
          <a:prstGeom prst="rect">
            <a:avLst/>
          </a:prstGeom>
        </p:spPr>
        <p:txBody>
          <a:bodyPr vert="horz" lIns="91440" tIns="45720" rIns="91440" bIns="45720" rtlCol="0">
            <a:normAutofit/>
          </a:bodyPr>
          <a:lstStyle>
            <a:lvl1pPr marL="228600" indent="-228600" algn="l" defTabSz="914400" rtl="0" eaLnBrk="1" latinLnBrk="1" hangingPunct="1">
              <a:lnSpc>
                <a:spcPct val="120000"/>
              </a:lnSpc>
              <a:spcBef>
                <a:spcPts val="0"/>
              </a:spcBef>
              <a:spcAft>
                <a:spcPts val="600"/>
              </a:spcAft>
              <a:buClr>
                <a:srgbClr val="01628D"/>
              </a:buClr>
              <a:buFont typeface="Arial" panose="020B0604020202020204" pitchFamily="34" charset="0"/>
              <a:buChar char="»"/>
              <a:defRPr sz="1600" b="0" i="0" kern="1200" baseline="0">
                <a:solidFill>
                  <a:schemeClr val="tx1"/>
                </a:solidFill>
                <a:latin typeface="IBM Plex Sans" panose="020B0503050203000203" pitchFamily="34" charset="77"/>
                <a:ea typeface="+mn-ea"/>
                <a:cs typeface="+mn-cs"/>
              </a:defRPr>
            </a:lvl1pPr>
            <a:lvl2pPr marL="468000" indent="-180000" algn="l" defTabSz="914400" rtl="0" eaLnBrk="1" latinLnBrk="1" hangingPunct="1">
              <a:lnSpc>
                <a:spcPct val="120000"/>
              </a:lnSpc>
              <a:spcBef>
                <a:spcPts val="0"/>
              </a:spcBef>
              <a:spcAft>
                <a:spcPts val="600"/>
              </a:spcAft>
              <a:buClr>
                <a:srgbClr val="FF004C"/>
              </a:buClr>
              <a:buFont typeface="Arial" panose="020B0604020202020204" pitchFamily="34" charset="0"/>
              <a:buChar char="›"/>
              <a:defRPr sz="1400" b="0" i="0" kern="1200" baseline="0">
                <a:solidFill>
                  <a:schemeClr val="tx1"/>
                </a:solidFill>
                <a:latin typeface="IBM Plex Sans" panose="020B0503050203000203" pitchFamily="34" charset="77"/>
                <a:ea typeface="+mn-ea"/>
                <a:cs typeface="+mn-cs"/>
              </a:defRPr>
            </a:lvl2pPr>
            <a:lvl3pPr marL="1143000" indent="-228600" algn="l" defTabSz="914400" rtl="0" eaLnBrk="1" latinLnBrk="1" hangingPunct="1">
              <a:lnSpc>
                <a:spcPct val="120000"/>
              </a:lnSpc>
              <a:spcBef>
                <a:spcPts val="0"/>
              </a:spcBef>
              <a:spcAft>
                <a:spcPts val="600"/>
              </a:spcAft>
              <a:buFont typeface="Arial" panose="020B0604020202020204" pitchFamily="34" charset="0"/>
              <a:buChar char="•"/>
              <a:defRPr sz="1200" b="0" i="0" kern="1200" baseline="0">
                <a:solidFill>
                  <a:schemeClr val="tx1"/>
                </a:solidFill>
                <a:latin typeface="IBM Plex Sans" panose="020B0503050203000203" pitchFamily="34" charset="77"/>
                <a:ea typeface="+mn-ea"/>
                <a:cs typeface="+mn-cs"/>
              </a:defRPr>
            </a:lvl3pPr>
            <a:lvl4pPr marL="1600200" indent="-228600" algn="l" defTabSz="914400" rtl="0" eaLnBrk="1" latinLnBrk="1" hangingPunct="1">
              <a:lnSpc>
                <a:spcPct val="120000"/>
              </a:lnSpc>
              <a:spcBef>
                <a:spcPts val="0"/>
              </a:spcBef>
              <a:spcAft>
                <a:spcPts val="600"/>
              </a:spcAft>
              <a:buFont typeface="Arial" panose="020B0604020202020204" pitchFamily="34" charset="0"/>
              <a:buChar char="•"/>
              <a:defRPr sz="1100" b="0" i="0" kern="1200" baseline="0">
                <a:solidFill>
                  <a:schemeClr val="tx1"/>
                </a:solidFill>
                <a:latin typeface="IBM Plex Sans" panose="020B0503050203000203" pitchFamily="34" charset="77"/>
                <a:ea typeface="+mn-ea"/>
                <a:cs typeface="+mn-cs"/>
              </a:defRPr>
            </a:lvl4pPr>
            <a:lvl5pPr marL="2057400" indent="-228600" algn="l" defTabSz="914400" rtl="0" eaLnBrk="1" latinLnBrk="1" hangingPunct="1">
              <a:lnSpc>
                <a:spcPct val="120000"/>
              </a:lnSpc>
              <a:spcBef>
                <a:spcPts val="0"/>
              </a:spcBef>
              <a:spcAft>
                <a:spcPts val="600"/>
              </a:spcAft>
              <a:buFont typeface="Arial" panose="020B0604020202020204" pitchFamily="34" charset="0"/>
              <a:buChar char="•"/>
              <a:defRPr sz="900" b="0" i="0" kern="1200" baseline="0">
                <a:solidFill>
                  <a:schemeClr val="tx1"/>
                </a:solidFill>
                <a:latin typeface="IBM Plex Sans" panose="020B0503050203000203" pitchFamily="34" charset="77"/>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a:t>Link in </a:t>
            </a:r>
            <a:r>
              <a:rPr lang="en-US" altLang="ko-KR" b="1" dirty="0" err="1"/>
              <a:t>colab</a:t>
            </a:r>
            <a:endParaRPr lang="en-US" altLang="ko-KR" b="1" dirty="0"/>
          </a:p>
          <a:p>
            <a:pPr lvl="1"/>
            <a:r>
              <a:rPr lang="en-US" altLang="ko-KR" dirty="0"/>
              <a:t>Run the following code in the </a:t>
            </a:r>
            <a:r>
              <a:rPr lang="en-US" altLang="ko-KR" dirty="0" err="1"/>
              <a:t>jupyter</a:t>
            </a:r>
            <a:r>
              <a:rPr lang="en-US" altLang="ko-KR" dirty="0"/>
              <a:t> file and enter the </a:t>
            </a:r>
            <a:r>
              <a:rPr lang="en-US" altLang="ko-KR" dirty="0" err="1"/>
              <a:t>url</a:t>
            </a:r>
            <a:r>
              <a:rPr lang="en-US" altLang="ko-KR" dirty="0"/>
              <a:t> that comes out</a:t>
            </a:r>
          </a:p>
          <a:p>
            <a:pPr lvl="1"/>
            <a:r>
              <a:rPr lang="en-US" altLang="ko-KR" dirty="0"/>
              <a:t>Log in your google Id, check the authorization code and enter it in </a:t>
            </a:r>
            <a:r>
              <a:rPr lang="en-US" altLang="ko-KR" dirty="0" err="1"/>
              <a:t>colab</a:t>
            </a:r>
            <a:endParaRPr lang="ko-KR" altLang="en-US" dirty="0"/>
          </a:p>
        </p:txBody>
      </p:sp>
      <p:sp>
        <p:nvSpPr>
          <p:cNvPr id="15" name="직사각형 14"/>
          <p:cNvSpPr/>
          <p:nvPr/>
        </p:nvSpPr>
        <p:spPr>
          <a:xfrm>
            <a:off x="2049174" y="5031287"/>
            <a:ext cx="5029200" cy="461665"/>
          </a:xfrm>
          <a:prstGeom prst="rect">
            <a:avLst/>
          </a:prstGeom>
          <a:solidFill>
            <a:schemeClr val="bg1">
              <a:lumMod val="95000"/>
            </a:schemeClr>
          </a:solidFill>
          <a:ln>
            <a:solidFill>
              <a:schemeClr val="tx1"/>
            </a:solidFill>
          </a:ln>
        </p:spPr>
        <p:txBody>
          <a:bodyPr>
            <a:spAutoFit/>
          </a:bodyPr>
          <a:lstStyle/>
          <a:p>
            <a:r>
              <a:rPr lang="en-US" altLang="ko-KR" sz="1200" dirty="0">
                <a:solidFill>
                  <a:srgbClr val="AF00DB"/>
                </a:solidFill>
                <a:latin typeface="Arial" panose="020B0604020202020204" pitchFamily="34" charset="0"/>
                <a:cs typeface="Arial" panose="020B0604020202020204" pitchFamily="34" charset="0"/>
              </a:rPr>
              <a:t>from</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google.colab</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F00DB"/>
                </a:solidFill>
                <a:latin typeface="Arial" panose="020B0604020202020204" pitchFamily="34" charset="0"/>
                <a:cs typeface="Arial" panose="020B0604020202020204" pitchFamily="34" charset="0"/>
              </a:rPr>
              <a:t>import</a:t>
            </a:r>
            <a:r>
              <a:rPr lang="en-US" altLang="ko-KR" sz="1200" dirty="0">
                <a:solidFill>
                  <a:srgbClr val="000000"/>
                </a:solidFill>
                <a:latin typeface="Arial" panose="020B0604020202020204" pitchFamily="34" charset="0"/>
                <a:cs typeface="Arial" panose="020B0604020202020204" pitchFamily="34" charset="0"/>
              </a:rPr>
              <a:t> drive</a:t>
            </a:r>
          </a:p>
          <a:p>
            <a:r>
              <a:rPr lang="en-US" altLang="ko-KR" sz="1200" dirty="0" err="1">
                <a:solidFill>
                  <a:srgbClr val="000000"/>
                </a:solidFill>
                <a:latin typeface="Arial" panose="020B0604020202020204" pitchFamily="34" charset="0"/>
                <a:cs typeface="Arial" panose="020B0604020202020204" pitchFamily="34" charset="0"/>
              </a:rPr>
              <a:t>drive.mount</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'/content/drive'</a:t>
            </a:r>
            <a:r>
              <a:rPr lang="en-US" altLang="ko-KR" sz="1200" dirty="0">
                <a:solidFill>
                  <a:srgbClr val="000000"/>
                </a:solidFill>
                <a:latin typeface="Arial" panose="020B0604020202020204" pitchFamily="34" charset="0"/>
                <a:cs typeface="Arial" panose="020B0604020202020204" pitchFamily="34" charset="0"/>
              </a:rPr>
              <a:t>)</a:t>
            </a:r>
            <a:endParaRPr lang="en-US" altLang="ko-KR" sz="1200" b="0" dirty="0">
              <a:solidFill>
                <a:srgbClr val="000000"/>
              </a:solidFill>
              <a:effectLst/>
              <a:latin typeface="Arial" panose="020B0604020202020204" pitchFamily="34" charset="0"/>
              <a:cs typeface="Arial" panose="020B0604020202020204" pitchFamily="34" charset="0"/>
            </a:endParaRPr>
          </a:p>
        </p:txBody>
      </p:sp>
      <p:sp>
        <p:nvSpPr>
          <p:cNvPr id="8" name="직사각형 7"/>
          <p:cNvSpPr/>
          <p:nvPr/>
        </p:nvSpPr>
        <p:spPr>
          <a:xfrm>
            <a:off x="4852735" y="1828867"/>
            <a:ext cx="2943111" cy="1875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4852735" y="2207029"/>
            <a:ext cx="2948974" cy="121610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5804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We provide a baseline solution to help you perform the project. This baseline solution uses only the </a:t>
            </a:r>
            <a:r>
              <a:rPr lang="en-US" altLang="ko-KR" b="1" i="1" dirty="0">
                <a:solidFill>
                  <a:schemeClr val="accent3"/>
                </a:solidFill>
              </a:rPr>
              <a:t>‘product’ </a:t>
            </a:r>
            <a:r>
              <a:rPr lang="en-US" altLang="ko-KR" dirty="0"/>
              <a:t>feature.</a:t>
            </a:r>
          </a:p>
          <a:p>
            <a:endParaRPr lang="en-US" altLang="ko-KR" dirty="0"/>
          </a:p>
          <a:p>
            <a:r>
              <a:rPr lang="en-US" altLang="ko-KR" b="1" dirty="0"/>
              <a:t>Preprocessing</a:t>
            </a:r>
          </a:p>
          <a:p>
            <a:pPr lvl="1"/>
            <a:r>
              <a:rPr lang="en-US" altLang="ko-KR" dirty="0"/>
              <a:t>Preprocessing includes 3 steps (indexing labels, parsing text, building bag of words) </a:t>
            </a:r>
          </a:p>
          <a:p>
            <a:pPr lvl="1"/>
            <a:r>
              <a:rPr lang="en-US" altLang="ko-KR" dirty="0"/>
              <a:t>First, load the datasets using pandas framework</a:t>
            </a:r>
            <a:endParaRPr lang="ko-KR" altLang="en-US" dirty="0"/>
          </a:p>
        </p:txBody>
      </p:sp>
      <p:sp>
        <p:nvSpPr>
          <p:cNvPr id="3" name="제목 2"/>
          <p:cNvSpPr>
            <a:spLocks noGrp="1"/>
          </p:cNvSpPr>
          <p:nvPr>
            <p:ph type="title"/>
          </p:nvPr>
        </p:nvSpPr>
        <p:spPr/>
        <p:txBody>
          <a:bodyPr/>
          <a:lstStyle/>
          <a:p>
            <a:r>
              <a:rPr lang="en-US" altLang="ko-KR" dirty="0"/>
              <a:t>Baselines</a:t>
            </a:r>
            <a:endParaRPr lang="ko-KR" altLang="en-US" dirty="0"/>
          </a:p>
        </p:txBody>
      </p:sp>
      <p:sp>
        <p:nvSpPr>
          <p:cNvPr id="30" name="직사각형 29"/>
          <p:cNvSpPr/>
          <p:nvPr/>
        </p:nvSpPr>
        <p:spPr>
          <a:xfrm>
            <a:off x="522212" y="3800206"/>
            <a:ext cx="8099577" cy="646331"/>
          </a:xfrm>
          <a:prstGeom prst="rect">
            <a:avLst/>
          </a:prstGeom>
          <a:solidFill>
            <a:schemeClr val="bg1">
              <a:lumMod val="95000"/>
            </a:schemeClr>
          </a:solidFill>
          <a:ln>
            <a:solidFill>
              <a:schemeClr val="tx1">
                <a:lumMod val="50000"/>
              </a:schemeClr>
            </a:solidFill>
          </a:ln>
        </p:spPr>
        <p:txBody>
          <a:bodyPr>
            <a:spAutoFit/>
          </a:bodyPr>
          <a:lstStyle/>
          <a:p>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err="1">
                <a:solidFill>
                  <a:srgbClr val="000000"/>
                </a:solidFill>
                <a:latin typeface="Arial" panose="020B0604020202020204" pitchFamily="34" charset="0"/>
                <a:cs typeface="Arial" panose="020B0604020202020204" pitchFamily="34" charset="0"/>
              </a:rPr>
              <a:t>df</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pd.read_csv</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'./drive/My Drive/</a:t>
            </a:r>
            <a:r>
              <a:rPr lang="en-US" altLang="ko-KR" sz="1200" dirty="0" err="1">
                <a:solidFill>
                  <a:srgbClr val="A31515"/>
                </a:solidFill>
                <a:latin typeface="Arial" panose="020B0604020202020204" pitchFamily="34" charset="0"/>
                <a:cs typeface="Arial" panose="020B0604020202020204" pitchFamily="34" charset="0"/>
              </a:rPr>
              <a:t>Colab</a:t>
            </a:r>
            <a:r>
              <a:rPr lang="en-US" altLang="ko-KR" sz="1200" dirty="0">
                <a:solidFill>
                  <a:srgbClr val="A31515"/>
                </a:solidFill>
                <a:latin typeface="Arial" panose="020B0604020202020204" pitchFamily="34" charset="0"/>
                <a:cs typeface="Arial" panose="020B0604020202020204" pitchFamily="34" charset="0"/>
              </a:rPr>
              <a:t> Notebooks/CoE202_KakaoArena/train.chunk.csv'</a:t>
            </a:r>
            <a:r>
              <a:rPr lang="en-US" altLang="ko-KR" sz="1200" dirty="0">
                <a:solidFill>
                  <a:srgbClr val="000000"/>
                </a:solidFill>
                <a:latin typeface="Arial" panose="020B0604020202020204" pitchFamily="34" charset="0"/>
                <a:cs typeface="Arial" panose="020B0604020202020204" pitchFamily="34" charset="0"/>
              </a:rPr>
              <a:t>)</a:t>
            </a:r>
          </a:p>
          <a:p>
            <a:endParaRPr lang="en-US" altLang="ko-KR" sz="12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093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p:cNvSpPr>
                <a:spLocks noGrp="1"/>
              </p:cNvSpPr>
              <p:nvPr>
                <p:ph idx="1"/>
              </p:nvPr>
            </p:nvSpPr>
            <p:spPr/>
            <p:txBody>
              <a:bodyPr/>
              <a:lstStyle/>
              <a:p>
                <a:r>
                  <a:rPr lang="en-US" altLang="ko-KR" b="1" dirty="0"/>
                  <a:t>Indexing labels: </a:t>
                </a:r>
              </a:p>
              <a:p>
                <a:pPr lvl="1"/>
                <a:r>
                  <a:rPr lang="en-US" altLang="ko-KR" dirty="0"/>
                  <a:t>The label of an item is a </a:t>
                </a:r>
                <a14:m>
                  <m:oMath xmlns:m="http://schemas.openxmlformats.org/officeDocument/2006/math">
                    <m:r>
                      <a:rPr lang="en-US" altLang="ko-KR" b="0" i="1" smtClean="0">
                        <a:latin typeface="Cambria Math" panose="02040503050406030204" pitchFamily="18" charset="0"/>
                      </a:rPr>
                      <m:t>4×1</m:t>
                    </m:r>
                  </m:oMath>
                </a14:m>
                <a:r>
                  <a:rPr lang="ko-KR" altLang="en-US" dirty="0"/>
                  <a:t> </a:t>
                </a:r>
                <a:r>
                  <a:rPr lang="en-US" altLang="ko-KR" dirty="0"/>
                  <a:t>vector. For simplicity, we use “item index” instead of the label</a:t>
                </a:r>
                <a:endParaRPr lang="ko-KR" altLang="en-US" dirty="0"/>
              </a:p>
            </p:txBody>
          </p:sp>
        </mc:Choice>
        <mc:Fallback xmlns="">
          <p:sp>
            <p:nvSpPr>
              <p:cNvPr id="2" name="내용 개체 틀 1"/>
              <p:cNvSpPr>
                <a:spLocks noGrp="1" noRot="1" noChangeAspect="1" noMove="1" noResize="1" noEditPoints="1" noAdjustHandles="1" noChangeArrowheads="1" noChangeShapeType="1" noTextEdit="1"/>
              </p:cNvSpPr>
              <p:nvPr>
                <p:ph idx="1"/>
              </p:nvPr>
            </p:nvSpPr>
            <p:spPr>
              <a:blipFill>
                <a:blip r:embed="rId3"/>
                <a:stretch>
                  <a:fillRect l="-295"/>
                </a:stretch>
              </a:blipFill>
            </p:spPr>
            <p:txBody>
              <a:bodyPr/>
              <a:lstStyle/>
              <a:p>
                <a:r>
                  <a:rPr lang="ko-KR" altLang="en-US">
                    <a:noFill/>
                  </a:rPr>
                  <a:t> </a:t>
                </a:r>
              </a:p>
            </p:txBody>
          </p:sp>
        </mc:Fallback>
      </mc:AlternateContent>
      <p:sp>
        <p:nvSpPr>
          <p:cNvPr id="3" name="제목 2"/>
          <p:cNvSpPr>
            <a:spLocks noGrp="1"/>
          </p:cNvSpPr>
          <p:nvPr>
            <p:ph type="title"/>
          </p:nvPr>
        </p:nvSpPr>
        <p:spPr/>
        <p:txBody>
          <a:bodyPr/>
          <a:lstStyle/>
          <a:p>
            <a:r>
              <a:rPr lang="en-US" altLang="ko-KR" dirty="0"/>
              <a:t>Preprocessing (I)</a:t>
            </a:r>
            <a:endParaRPr lang="ko-KR" altLang="en-US" dirty="0"/>
          </a:p>
        </p:txBody>
      </p:sp>
      <p:sp>
        <p:nvSpPr>
          <p:cNvPr id="4" name="직사각형 3"/>
          <p:cNvSpPr/>
          <p:nvPr/>
        </p:nvSpPr>
        <p:spPr>
          <a:xfrm>
            <a:off x="2849272" y="2350779"/>
            <a:ext cx="1376855" cy="954107"/>
          </a:xfrm>
          <a:prstGeom prst="rect">
            <a:avLst/>
          </a:prstGeom>
        </p:spPr>
        <p:txBody>
          <a:bodyPr wrap="square">
            <a:spAutoFit/>
          </a:bodyPr>
          <a:lstStyle/>
          <a:p>
            <a:r>
              <a:rPr lang="en-US" altLang="ko-KR" sz="1400" dirty="0" err="1"/>
              <a:t>bcateid</a:t>
            </a:r>
            <a:r>
              <a:rPr lang="en-US" altLang="ko-KR" sz="1400" dirty="0"/>
              <a:t>: 49</a:t>
            </a:r>
          </a:p>
          <a:p>
            <a:r>
              <a:rPr lang="en-US" altLang="ko-KR" sz="1400" dirty="0" err="1"/>
              <a:t>mcateid</a:t>
            </a:r>
            <a:r>
              <a:rPr lang="en-US" altLang="ko-KR" sz="1400" dirty="0"/>
              <a:t>: 261</a:t>
            </a:r>
          </a:p>
          <a:p>
            <a:r>
              <a:rPr lang="en-US" altLang="ko-KR" sz="1400" dirty="0" err="1"/>
              <a:t>scateid</a:t>
            </a:r>
            <a:r>
              <a:rPr lang="en-US" altLang="ko-KR" sz="1400" dirty="0"/>
              <a:t>: 1287</a:t>
            </a:r>
          </a:p>
          <a:p>
            <a:r>
              <a:rPr lang="en-US" altLang="ko-KR" sz="1400" dirty="0" err="1"/>
              <a:t>dcateid</a:t>
            </a:r>
            <a:r>
              <a:rPr lang="en-US" altLang="ko-KR" sz="1400" dirty="0"/>
              <a:t>: -1</a:t>
            </a:r>
            <a:endParaRPr lang="ko-KR" altLang="en-US" sz="1400" dirty="0"/>
          </a:p>
        </p:txBody>
      </p:sp>
      <mc:AlternateContent xmlns:mc="http://schemas.openxmlformats.org/markup-compatibility/2006" xmlns:a14="http://schemas.microsoft.com/office/drawing/2010/main">
        <mc:Choice Requires="a14">
          <p:sp>
            <p:nvSpPr>
              <p:cNvPr id="5" name="직사각형 4"/>
              <p:cNvSpPr/>
              <p:nvPr/>
            </p:nvSpPr>
            <p:spPr>
              <a:xfrm>
                <a:off x="5284654" y="2549174"/>
                <a:ext cx="1665995" cy="523220"/>
              </a:xfrm>
              <a:prstGeom prst="rect">
                <a:avLst/>
              </a:prstGeom>
            </p:spPr>
            <p:txBody>
              <a:bodyPr wrap="square">
                <a:spAutoFit/>
              </a:bodyPr>
              <a:lstStyle/>
              <a:p>
                <a:pPr algn="ctr"/>
                <a:r>
                  <a:rPr lang="en-US" altLang="ko-KR" sz="1400" dirty="0"/>
                  <a:t>Index of this </a:t>
                </a:r>
                <a14:m>
                  <m:oMath xmlns:m="http://schemas.openxmlformats.org/officeDocument/2006/math">
                    <m:r>
                      <a:rPr lang="en-US" altLang="ko-KR" sz="1400" b="0" i="1" smtClean="0">
                        <a:latin typeface="Cambria Math" panose="02040503050406030204" pitchFamily="18" charset="0"/>
                      </a:rPr>
                      <m:t>4×1</m:t>
                    </m:r>
                  </m:oMath>
                </a14:m>
                <a:r>
                  <a:rPr lang="en-US" altLang="ko-KR" sz="1400" dirty="0"/>
                  <a:t> vector is “1650”</a:t>
                </a:r>
                <a:endParaRPr lang="ko-KR" altLang="en-US" sz="1400" dirty="0"/>
              </a:p>
            </p:txBody>
          </p:sp>
        </mc:Choice>
        <mc:Fallback xmlns="">
          <p:sp>
            <p:nvSpPr>
              <p:cNvPr id="5" name="직사각형 4"/>
              <p:cNvSpPr>
                <a:spLocks noRot="1" noChangeAspect="1" noMove="1" noResize="1" noEditPoints="1" noAdjustHandles="1" noChangeArrowheads="1" noChangeShapeType="1" noTextEdit="1"/>
              </p:cNvSpPr>
              <p:nvPr/>
            </p:nvSpPr>
            <p:spPr>
              <a:xfrm>
                <a:off x="5284654" y="2549174"/>
                <a:ext cx="1665995" cy="523220"/>
              </a:xfrm>
              <a:prstGeom prst="rect">
                <a:avLst/>
              </a:prstGeom>
              <a:blipFill>
                <a:blip r:embed="rId4"/>
                <a:stretch>
                  <a:fillRect t="-2326" b="-11628"/>
                </a:stretch>
              </a:blipFill>
            </p:spPr>
            <p:txBody>
              <a:bodyPr/>
              <a:lstStyle/>
              <a:p>
                <a:r>
                  <a:rPr lang="ko-KR" altLang="en-US">
                    <a:noFill/>
                  </a:rPr>
                  <a:t> </a:t>
                </a:r>
              </a:p>
            </p:txBody>
          </p:sp>
        </mc:Fallback>
      </mc:AlternateContent>
      <p:cxnSp>
        <p:nvCxnSpPr>
          <p:cNvPr id="6" name="직선 화살표 연결선 5"/>
          <p:cNvCxnSpPr/>
          <p:nvPr/>
        </p:nvCxnSpPr>
        <p:spPr>
          <a:xfrm>
            <a:off x="4131885" y="2816511"/>
            <a:ext cx="991035"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3860628" y="2844899"/>
            <a:ext cx="1533561" cy="461665"/>
          </a:xfrm>
          <a:prstGeom prst="rect">
            <a:avLst/>
          </a:prstGeom>
        </p:spPr>
        <p:txBody>
          <a:bodyPr wrap="none">
            <a:spAutoFit/>
          </a:bodyPr>
          <a:lstStyle/>
          <a:p>
            <a:pPr algn="ctr"/>
            <a:r>
              <a:rPr lang="en-US" altLang="ko-KR" sz="1200" b="1" dirty="0">
                <a:latin typeface="IBM Plex Sans" panose="020B0503050203000203" pitchFamily="34" charset="0"/>
              </a:rPr>
              <a:t>Indexing the label </a:t>
            </a:r>
          </a:p>
          <a:p>
            <a:pPr algn="ctr"/>
            <a:r>
              <a:rPr lang="en-US" altLang="ko-KR" sz="1200" b="1" dirty="0">
                <a:latin typeface="IBM Plex Sans" panose="020B0503050203000203" pitchFamily="34" charset="0"/>
              </a:rPr>
              <a:t>vector</a:t>
            </a:r>
            <a:endParaRPr lang="ko-KR" altLang="en-US" sz="1200" b="1" dirty="0">
              <a:latin typeface="IBM Plex Sans" panose="020B0503050203000203" pitchFamily="34" charset="0"/>
            </a:endParaRPr>
          </a:p>
        </p:txBody>
      </p:sp>
      <p:sp>
        <p:nvSpPr>
          <p:cNvPr id="10" name="직사각형 9"/>
          <p:cNvSpPr/>
          <p:nvPr/>
        </p:nvSpPr>
        <p:spPr>
          <a:xfrm>
            <a:off x="601502" y="3735056"/>
            <a:ext cx="8051799" cy="2677656"/>
          </a:xfrm>
          <a:prstGeom prst="rect">
            <a:avLst/>
          </a:prstGeom>
          <a:solidFill>
            <a:srgbClr val="F2F2F2"/>
          </a:solidFill>
          <a:ln>
            <a:solidFill>
              <a:schemeClr val="tx1">
                <a:lumMod val="75000"/>
              </a:schemeClr>
            </a:solidFill>
          </a:ln>
        </p:spPr>
        <p:txBody>
          <a:bodyPr wrap="square">
            <a:spAutoFit/>
          </a:bodyPr>
          <a:lstStyle/>
          <a:p>
            <a:r>
              <a:rPr lang="en-US" altLang="ko-KR" sz="1200" dirty="0" err="1">
                <a:solidFill>
                  <a:srgbClr val="000000"/>
                </a:solidFill>
                <a:latin typeface="Arial" panose="020B0604020202020204" pitchFamily="34" charset="0"/>
                <a:cs typeface="Arial" panose="020B0604020202020204" pitchFamily="34" charset="0"/>
              </a:rPr>
              <a:t>y_vocab</a:t>
            </a:r>
            <a:r>
              <a:rPr lang="en-US" altLang="ko-KR" sz="1200" dirty="0">
                <a:solidFill>
                  <a:srgbClr val="000000"/>
                </a:solidFill>
                <a:latin typeface="Arial" panose="020B0604020202020204" pitchFamily="34" charset="0"/>
                <a:cs typeface="Arial" panose="020B0604020202020204" pitchFamily="34" charset="0"/>
              </a:rPr>
              <a:t> = {}                                          		</a:t>
            </a:r>
            <a:r>
              <a:rPr lang="en-US" altLang="ko-KR" sz="1200" dirty="0">
                <a:solidFill>
                  <a:srgbClr val="008000"/>
                </a:solidFill>
                <a:latin typeface="Arial" panose="020B0604020202020204" pitchFamily="34" charset="0"/>
                <a:cs typeface="Arial" panose="020B0604020202020204" pitchFamily="34" charset="0"/>
              </a:rPr>
              <a:t># Define dictionary for labels</a:t>
            </a:r>
            <a:endParaRPr lang="en-US" altLang="ko-KR" sz="1200" dirty="0">
              <a:solidFill>
                <a:srgbClr val="000000"/>
              </a:solidFill>
              <a:latin typeface="Arial" panose="020B0604020202020204" pitchFamily="34" charset="0"/>
              <a:cs typeface="Arial" panose="020B0604020202020204" pitchFamily="34" charset="0"/>
            </a:endParaRPr>
          </a:p>
          <a:p>
            <a:br>
              <a:rPr lang="en-US" altLang="ko-KR" sz="1200" dirty="0">
                <a:solidFill>
                  <a:srgbClr val="000000"/>
                </a:solidFill>
                <a:latin typeface="Arial" panose="020B0604020202020204" pitchFamily="34" charset="0"/>
                <a:cs typeface="Arial" panose="020B0604020202020204" pitchFamily="34" charset="0"/>
              </a:rPr>
            </a:br>
            <a:r>
              <a:rPr lang="en-US" altLang="ko-KR" sz="1200" dirty="0" err="1">
                <a:solidFill>
                  <a:srgbClr val="000000"/>
                </a:solidFill>
                <a:latin typeface="Arial" panose="020B0604020202020204" pitchFamily="34" charset="0"/>
                <a:cs typeface="Arial" panose="020B0604020202020204" pitchFamily="34" charset="0"/>
              </a:rPr>
              <a:t>sz</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000000"/>
                </a:solidFill>
                <a:latin typeface="Arial" panose="020B0604020202020204" pitchFamily="34" charset="0"/>
                <a:cs typeface="Arial" panose="020B0604020202020204" pitchFamily="34" charset="0"/>
              </a:rPr>
              <a:t>df</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pid</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].shape[</a:t>
            </a:r>
            <a:r>
              <a:rPr lang="en-US" altLang="ko-KR" sz="1200" dirty="0">
                <a:solidFill>
                  <a:srgbClr val="09885A"/>
                </a:solidFill>
                <a:latin typeface="Arial" panose="020B0604020202020204" pitchFamily="34" charset="0"/>
                <a:cs typeface="Arial" panose="020B0604020202020204" pitchFamily="34" charset="0"/>
              </a:rPr>
              <a:t>0</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The number of data, 800,000 for training data</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AF00DB"/>
                </a:solidFill>
                <a:latin typeface="Arial" panose="020B0604020202020204" pitchFamily="34" charset="0"/>
                <a:cs typeface="Arial" panose="020B0604020202020204" pitchFamily="34" charset="0"/>
              </a:rPr>
              <a:t>for</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i</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00FF"/>
                </a:solidFill>
                <a:latin typeface="Arial" panose="020B0604020202020204" pitchFamily="34" charset="0"/>
                <a:cs typeface="Arial" panose="020B0604020202020204" pitchFamily="34" charset="0"/>
              </a:rPr>
              <a:t>in</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tqdm.tqdm</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795E26"/>
                </a:solidFill>
                <a:latin typeface="Arial" panose="020B0604020202020204" pitchFamily="34" charset="0"/>
                <a:cs typeface="Arial" panose="020B0604020202020204" pitchFamily="34" charset="0"/>
              </a:rPr>
              <a:t>range</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sz</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mininterval</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09885A"/>
                </a:solidFill>
                <a:latin typeface="Arial" panose="020B0604020202020204" pitchFamily="34" charset="0"/>
                <a:cs typeface="Arial" panose="020B0604020202020204" pitchFamily="34" charset="0"/>
              </a:rPr>
              <a:t>1</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a:t>
            </a:r>
            <a:r>
              <a:rPr lang="en-US" altLang="ko-KR" sz="1200" dirty="0" err="1">
                <a:solidFill>
                  <a:srgbClr val="008000"/>
                </a:solidFill>
                <a:latin typeface="Arial" panose="020B0604020202020204" pitchFamily="34" charset="0"/>
                <a:cs typeface="Arial" panose="020B0604020202020204" pitchFamily="34" charset="0"/>
              </a:rPr>
              <a:t>tqdm</a:t>
            </a:r>
            <a:r>
              <a:rPr lang="en-US" altLang="ko-KR" sz="1200" dirty="0">
                <a:solidFill>
                  <a:srgbClr val="008000"/>
                </a:solidFill>
                <a:latin typeface="Arial" panose="020B0604020202020204" pitchFamily="34" charset="0"/>
                <a:cs typeface="Arial" panose="020B0604020202020204" pitchFamily="34" charset="0"/>
              </a:rPr>
              <a:t> predict the remaining time during for loop</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    b = </a:t>
            </a:r>
            <a:r>
              <a:rPr lang="en-US" altLang="ko-KR" sz="1200" dirty="0" err="1">
                <a:solidFill>
                  <a:srgbClr val="000000"/>
                </a:solidFill>
                <a:latin typeface="Arial" panose="020B0604020202020204" pitchFamily="34" charset="0"/>
                <a:cs typeface="Arial" panose="020B0604020202020204" pitchFamily="34" charset="0"/>
              </a:rPr>
              <a:t>df</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bcateid</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i</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Get category 1</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    m = </a:t>
            </a:r>
            <a:r>
              <a:rPr lang="en-US" altLang="ko-KR" sz="1200" dirty="0" err="1">
                <a:solidFill>
                  <a:srgbClr val="000000"/>
                </a:solidFill>
                <a:latin typeface="Arial" panose="020B0604020202020204" pitchFamily="34" charset="0"/>
                <a:cs typeface="Arial" panose="020B0604020202020204" pitchFamily="34" charset="0"/>
              </a:rPr>
              <a:t>df</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mcateid</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i</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Get category 2</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    s = </a:t>
            </a:r>
            <a:r>
              <a:rPr lang="en-US" altLang="ko-KR" sz="1200" dirty="0" err="1">
                <a:solidFill>
                  <a:srgbClr val="000000"/>
                </a:solidFill>
                <a:latin typeface="Arial" panose="020B0604020202020204" pitchFamily="34" charset="0"/>
                <a:cs typeface="Arial" panose="020B0604020202020204" pitchFamily="34" charset="0"/>
              </a:rPr>
              <a:t>df</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scateid</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i</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Get category 3</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    d = </a:t>
            </a:r>
            <a:r>
              <a:rPr lang="en-US" altLang="ko-KR" sz="1200" dirty="0" err="1">
                <a:solidFill>
                  <a:srgbClr val="000000"/>
                </a:solidFill>
                <a:latin typeface="Arial" panose="020B0604020202020204" pitchFamily="34" charset="0"/>
                <a:cs typeface="Arial" panose="020B0604020202020204" pitchFamily="34" charset="0"/>
              </a:rPr>
              <a:t>df</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dcateid</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i</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Get category 4</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class_name</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a:solidFill>
                  <a:srgbClr val="A31515"/>
                </a:solidFill>
                <a:latin typeface="Arial" panose="020B0604020202020204" pitchFamily="34" charset="0"/>
                <a:cs typeface="Arial" panose="020B0604020202020204" pitchFamily="34" charset="0"/>
              </a:rPr>
              <a:t>'{}&gt;{}&gt;{}&gt;{}'</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795E26"/>
                </a:solidFill>
                <a:latin typeface="Arial" panose="020B0604020202020204" pitchFamily="34" charset="0"/>
                <a:cs typeface="Arial" panose="020B0604020202020204" pitchFamily="34" charset="0"/>
              </a:rPr>
              <a:t>format</a:t>
            </a:r>
            <a:r>
              <a:rPr lang="en-US" altLang="ko-KR" sz="1200" dirty="0">
                <a:solidFill>
                  <a:srgbClr val="000000"/>
                </a:solidFill>
                <a:latin typeface="Arial" panose="020B0604020202020204" pitchFamily="34" charset="0"/>
                <a:cs typeface="Arial" panose="020B0604020202020204" pitchFamily="34" charset="0"/>
              </a:rPr>
              <a:t>(b, m ,s, d)     	</a:t>
            </a:r>
            <a:r>
              <a:rPr lang="en-US" altLang="ko-KR" sz="1200" dirty="0">
                <a:solidFill>
                  <a:srgbClr val="008000"/>
                </a:solidFill>
                <a:latin typeface="Arial" panose="020B0604020202020204" pitchFamily="34" charset="0"/>
                <a:cs typeface="Arial" panose="020B0604020202020204" pitchFamily="34" charset="0"/>
              </a:rPr>
              <a:t># Combine four categories</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F00DB"/>
                </a:solidFill>
                <a:latin typeface="Arial" panose="020B0604020202020204" pitchFamily="34" charset="0"/>
                <a:cs typeface="Arial" panose="020B0604020202020204" pitchFamily="34" charset="0"/>
              </a:rPr>
              <a:t>if</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class_name</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00FF"/>
                </a:solidFill>
                <a:latin typeface="Arial" panose="020B0604020202020204" pitchFamily="34" charset="0"/>
                <a:cs typeface="Arial" panose="020B0604020202020204" pitchFamily="34" charset="0"/>
              </a:rPr>
              <a:t>not</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00FF"/>
                </a:solidFill>
                <a:latin typeface="Arial" panose="020B0604020202020204" pitchFamily="34" charset="0"/>
                <a:cs typeface="Arial" panose="020B0604020202020204" pitchFamily="34" charset="0"/>
              </a:rPr>
              <a:t>in</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y_vocab</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If the combination of categories isn't in dictionary, add it to dictionary.</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y_vocab</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class_name</a:t>
            </a:r>
            <a:r>
              <a:rPr lang="en-US" altLang="ko-KR" sz="1200" dirty="0">
                <a:solidFill>
                  <a:srgbClr val="000000"/>
                </a:solidFill>
                <a:latin typeface="Arial" panose="020B0604020202020204" pitchFamily="34" charset="0"/>
                <a:cs typeface="Arial" panose="020B0604020202020204" pitchFamily="34" charset="0"/>
              </a:rPr>
              <a:t>] = </a:t>
            </a:r>
            <a:r>
              <a:rPr lang="en-US" altLang="ko-KR" sz="1200" dirty="0" err="1">
                <a:solidFill>
                  <a:srgbClr val="795E26"/>
                </a:solidFill>
                <a:latin typeface="Arial" panose="020B0604020202020204" pitchFamily="34" charset="0"/>
                <a:cs typeface="Arial" panose="020B0604020202020204" pitchFamily="34" charset="0"/>
              </a:rPr>
              <a:t>len</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y_vocab</a:t>
            </a:r>
            <a:r>
              <a:rPr lang="en-US" altLang="ko-KR" sz="1200" dirty="0">
                <a:solidFill>
                  <a:srgbClr val="000000"/>
                </a:solidFill>
                <a:latin typeface="Arial" panose="020B0604020202020204" pitchFamily="34" charset="0"/>
                <a:cs typeface="Arial" panose="020B0604020202020204" pitchFamily="34" charset="0"/>
              </a:rPr>
              <a:t>)</a:t>
            </a:r>
          </a:p>
          <a:p>
            <a:r>
              <a:rPr lang="en-US" altLang="ko-KR" sz="1200" dirty="0">
                <a:solidFill>
                  <a:srgbClr val="000000"/>
                </a:solidFill>
                <a:latin typeface="Arial" panose="020B0604020202020204" pitchFamily="34" charset="0"/>
                <a:cs typeface="Arial" panose="020B0604020202020204" pitchFamily="34" charset="0"/>
              </a:rPr>
              <a:t>    </a:t>
            </a:r>
          </a:p>
          <a:p>
            <a:r>
              <a:rPr lang="en-US" altLang="ko-KR" sz="1200" dirty="0" err="1">
                <a:solidFill>
                  <a:srgbClr val="000000"/>
                </a:solidFill>
                <a:latin typeface="Arial" panose="020B0604020202020204" pitchFamily="34" charset="0"/>
                <a:cs typeface="Arial" panose="020B0604020202020204" pitchFamily="34" charset="0"/>
              </a:rPr>
              <a:t>y_dict</a:t>
            </a:r>
            <a:r>
              <a:rPr lang="en-US" altLang="ko-KR" sz="1200" dirty="0">
                <a:solidFill>
                  <a:srgbClr val="000000"/>
                </a:solidFill>
                <a:latin typeface="Arial" panose="020B0604020202020204" pitchFamily="34" charset="0"/>
                <a:cs typeface="Arial" panose="020B0604020202020204" pitchFamily="34" charset="0"/>
              </a:rPr>
              <a:t> = {y: </a:t>
            </a:r>
            <a:r>
              <a:rPr lang="en-US" altLang="ko-KR" sz="1200" dirty="0" err="1">
                <a:solidFill>
                  <a:srgbClr val="000000"/>
                </a:solidFill>
                <a:latin typeface="Arial" panose="020B0604020202020204" pitchFamily="34" charset="0"/>
                <a:cs typeface="Arial" panose="020B0604020202020204" pitchFamily="34" charset="0"/>
              </a:rPr>
              <a:t>idx</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F00DB"/>
                </a:solidFill>
                <a:latin typeface="Arial" panose="020B0604020202020204" pitchFamily="34" charset="0"/>
                <a:cs typeface="Arial" panose="020B0604020202020204" pitchFamily="34" charset="0"/>
              </a:rPr>
              <a:t>for</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000000"/>
                </a:solidFill>
                <a:latin typeface="Arial" panose="020B0604020202020204" pitchFamily="34" charset="0"/>
                <a:cs typeface="Arial" panose="020B0604020202020204" pitchFamily="34" charset="0"/>
              </a:rPr>
              <a:t>idx</a:t>
            </a:r>
            <a:r>
              <a:rPr lang="en-US" altLang="ko-KR" sz="1200" dirty="0">
                <a:solidFill>
                  <a:srgbClr val="000000"/>
                </a:solidFill>
                <a:latin typeface="Arial" panose="020B0604020202020204" pitchFamily="34" charset="0"/>
                <a:cs typeface="Arial" panose="020B0604020202020204" pitchFamily="34" charset="0"/>
              </a:rPr>
              <a:t>, y </a:t>
            </a:r>
            <a:r>
              <a:rPr lang="en-US" altLang="ko-KR" sz="1200" dirty="0">
                <a:solidFill>
                  <a:srgbClr val="0000FF"/>
                </a:solidFill>
                <a:latin typeface="Arial" panose="020B0604020202020204" pitchFamily="34" charset="0"/>
                <a:cs typeface="Arial" panose="020B0604020202020204" pitchFamily="34" charset="0"/>
              </a:rPr>
              <a:t>in</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795E26"/>
                </a:solidFill>
                <a:latin typeface="Arial" panose="020B0604020202020204" pitchFamily="34" charset="0"/>
                <a:cs typeface="Arial" panose="020B0604020202020204" pitchFamily="34" charset="0"/>
              </a:rPr>
              <a:t>enumerate</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y_vocab</a:t>
            </a:r>
            <a:r>
              <a:rPr lang="en-US" altLang="ko-KR" sz="1200" dirty="0">
                <a:solidFill>
                  <a:srgbClr val="000000"/>
                </a:solidFill>
                <a:latin typeface="Arial" panose="020B0604020202020204" pitchFamily="34" charset="0"/>
                <a:cs typeface="Arial" panose="020B0604020202020204" pitchFamily="34" charset="0"/>
              </a:rPr>
              <a:t>)}</a:t>
            </a:r>
          </a:p>
          <a:p>
            <a:r>
              <a:rPr lang="en-US" altLang="ko-KR" sz="1200" dirty="0" err="1">
                <a:solidFill>
                  <a:srgbClr val="000000"/>
                </a:solidFill>
                <a:latin typeface="Arial" panose="020B0604020202020204" pitchFamily="34" charset="0"/>
                <a:cs typeface="Arial" panose="020B0604020202020204" pitchFamily="34" charset="0"/>
              </a:rPr>
              <a:t>pickle.dump</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y_dict</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795E26"/>
                </a:solidFill>
                <a:latin typeface="Arial" panose="020B0604020202020204" pitchFamily="34" charset="0"/>
                <a:cs typeface="Arial" panose="020B0604020202020204" pitchFamily="34" charset="0"/>
              </a:rPr>
              <a:t>open</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'./drive/My Drive/</a:t>
            </a:r>
            <a:r>
              <a:rPr lang="en-US" altLang="ko-KR" sz="1200" dirty="0" err="1">
                <a:solidFill>
                  <a:srgbClr val="A31515"/>
                </a:solidFill>
                <a:latin typeface="Arial" panose="020B0604020202020204" pitchFamily="34" charset="0"/>
                <a:cs typeface="Arial" panose="020B0604020202020204" pitchFamily="34" charset="0"/>
              </a:rPr>
              <a:t>Colab</a:t>
            </a:r>
            <a:r>
              <a:rPr lang="en-US" altLang="ko-KR" sz="1200" dirty="0">
                <a:solidFill>
                  <a:srgbClr val="A31515"/>
                </a:solidFill>
                <a:latin typeface="Arial" panose="020B0604020202020204" pitchFamily="34" charset="0"/>
                <a:cs typeface="Arial" panose="020B0604020202020204" pitchFamily="34" charset="0"/>
              </a:rPr>
              <a:t> Notebooks/CoE202_KakaoArena/</a:t>
            </a:r>
            <a:r>
              <a:rPr lang="en-US" altLang="ko-KR" sz="1200" dirty="0" err="1">
                <a:solidFill>
                  <a:srgbClr val="A31515"/>
                </a:solidFill>
                <a:latin typeface="Arial" panose="020B0604020202020204" pitchFamily="34" charset="0"/>
                <a:cs typeface="Arial" panose="020B0604020202020204" pitchFamily="34" charset="0"/>
              </a:rPr>
              <a:t>y_vocab.pickle</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err="1">
                <a:solidFill>
                  <a:srgbClr val="A31515"/>
                </a:solidFill>
                <a:latin typeface="Arial" panose="020B0604020202020204" pitchFamily="34" charset="0"/>
                <a:cs typeface="Arial" panose="020B0604020202020204" pitchFamily="34" charset="0"/>
              </a:rPr>
              <a:t>wb</a:t>
            </a:r>
            <a:r>
              <a:rPr lang="en-US" altLang="ko-KR" sz="1200" dirty="0">
                <a:solidFill>
                  <a:srgbClr val="A31515"/>
                </a:solidFill>
                <a:latin typeface="Arial" panose="020B0604020202020204" pitchFamily="34" charset="0"/>
                <a:cs typeface="Arial" panose="020B0604020202020204" pitchFamily="34" charset="0"/>
              </a:rPr>
              <a:t>'</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9885A"/>
                </a:solidFill>
                <a:latin typeface="Arial" panose="020B0604020202020204" pitchFamily="34" charset="0"/>
                <a:cs typeface="Arial" panose="020B0604020202020204" pitchFamily="34" charset="0"/>
              </a:rPr>
              <a:t>2</a:t>
            </a:r>
            <a:r>
              <a:rPr lang="en-US" altLang="ko-KR" sz="1200" dirty="0">
                <a:solidFill>
                  <a:srgbClr val="000000"/>
                </a:solidFill>
                <a:latin typeface="Arial" panose="020B0604020202020204" pitchFamily="34" charset="0"/>
                <a:cs typeface="Arial" panose="020B0604020202020204" pitchFamily="34" charset="0"/>
              </a:rPr>
              <a:t>)</a:t>
            </a:r>
            <a:endParaRPr lang="en-US" altLang="ko-KR" sz="1200" b="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104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b="1" dirty="0"/>
              <a:t>Parsing texts</a:t>
            </a:r>
            <a:endParaRPr lang="ko-KR" altLang="en-US" b="1" dirty="0"/>
          </a:p>
        </p:txBody>
      </p:sp>
      <p:sp>
        <p:nvSpPr>
          <p:cNvPr id="3" name="제목 2"/>
          <p:cNvSpPr>
            <a:spLocks noGrp="1"/>
          </p:cNvSpPr>
          <p:nvPr>
            <p:ph type="title"/>
          </p:nvPr>
        </p:nvSpPr>
        <p:spPr/>
        <p:txBody>
          <a:bodyPr/>
          <a:lstStyle/>
          <a:p>
            <a:r>
              <a:rPr lang="en-US" altLang="ko-KR" dirty="0"/>
              <a:t>Preprocessing (II)</a:t>
            </a:r>
            <a:endParaRPr lang="ko-KR" altLang="en-US" dirty="0"/>
          </a:p>
        </p:txBody>
      </p:sp>
      <p:sp>
        <p:nvSpPr>
          <p:cNvPr id="4" name="직사각형 3"/>
          <p:cNvSpPr/>
          <p:nvPr/>
        </p:nvSpPr>
        <p:spPr>
          <a:xfrm>
            <a:off x="1358462" y="2107458"/>
            <a:ext cx="2737945" cy="523220"/>
          </a:xfrm>
          <a:prstGeom prst="rect">
            <a:avLst/>
          </a:prstGeom>
        </p:spPr>
        <p:txBody>
          <a:bodyPr wrap="square">
            <a:spAutoFit/>
          </a:bodyPr>
          <a:lstStyle/>
          <a:p>
            <a:pPr algn="ctr"/>
            <a:r>
              <a:rPr lang="en-US" altLang="ko-KR" sz="1400" dirty="0">
                <a:latin typeface="IBM Plex Sans" panose="020B0503050203000203" pitchFamily="34" charset="0"/>
              </a:rPr>
              <a:t>“</a:t>
            </a:r>
            <a:r>
              <a:rPr lang="ko-KR" altLang="en-US" sz="1400" dirty="0">
                <a:latin typeface="IBM Plex Sans" panose="020B0503050203000203" pitchFamily="34" charset="0"/>
              </a:rPr>
              <a:t>맥북 </a:t>
            </a:r>
            <a:r>
              <a:rPr lang="en-US" altLang="ko-KR" sz="1400" dirty="0">
                <a:latin typeface="IBM Plex Sans" panose="020B0503050203000203" pitchFamily="34" charset="0"/>
              </a:rPr>
              <a:t>2017</a:t>
            </a:r>
            <a:r>
              <a:rPr lang="ko-KR" altLang="en-US" sz="1400" dirty="0">
                <a:latin typeface="IBM Plex Sans" panose="020B0503050203000203" pitchFamily="34" charset="0"/>
              </a:rPr>
              <a:t>년형 애플 맥북 </a:t>
            </a:r>
            <a:r>
              <a:rPr lang="en-US" altLang="ko-KR" sz="1400" dirty="0">
                <a:latin typeface="IBM Plex Sans" panose="020B0503050203000203" pitchFamily="34" charset="0"/>
              </a:rPr>
              <a:t>12</a:t>
            </a:r>
            <a:r>
              <a:rPr lang="ko-KR" altLang="en-US" sz="1400" dirty="0">
                <a:latin typeface="IBM Plex Sans" panose="020B0503050203000203" pitchFamily="34" charset="0"/>
              </a:rPr>
              <a:t>형 </a:t>
            </a:r>
            <a:r>
              <a:rPr lang="en-US" altLang="ko-KR" sz="1400" dirty="0">
                <a:latin typeface="IBM Plex Sans" panose="020B0503050203000203" pitchFamily="34" charset="0"/>
              </a:rPr>
              <a:t>MNYN2KH/A8G 512G J K”</a:t>
            </a:r>
            <a:endParaRPr lang="ko-KR" altLang="en-US" sz="1400" dirty="0">
              <a:latin typeface="IBM Plex Sans" panose="020B0503050203000203" pitchFamily="34" charset="0"/>
            </a:endParaRPr>
          </a:p>
        </p:txBody>
      </p:sp>
      <p:cxnSp>
        <p:nvCxnSpPr>
          <p:cNvPr id="5" name="직선 화살표 연결선 4"/>
          <p:cNvCxnSpPr>
            <a:stCxn id="4" idx="3"/>
            <a:endCxn id="6" idx="1"/>
          </p:cNvCxnSpPr>
          <p:nvPr/>
        </p:nvCxnSpPr>
        <p:spPr>
          <a:xfrm>
            <a:off x="4096407" y="2369068"/>
            <a:ext cx="991035"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직사각형 5"/>
          <p:cNvSpPr/>
          <p:nvPr/>
        </p:nvSpPr>
        <p:spPr>
          <a:xfrm>
            <a:off x="5087442" y="1676571"/>
            <a:ext cx="1700049" cy="1384995"/>
          </a:xfrm>
          <a:prstGeom prst="rect">
            <a:avLst/>
          </a:prstGeom>
        </p:spPr>
        <p:txBody>
          <a:bodyPr wrap="square">
            <a:spAutoFit/>
          </a:bodyPr>
          <a:lstStyle/>
          <a:p>
            <a:pPr algn="ctr"/>
            <a:r>
              <a:rPr lang="en-US" altLang="ko-KR" sz="1400" dirty="0">
                <a:latin typeface="IBM Plex Sans" panose="020B0503050203000203" pitchFamily="34" charset="0"/>
              </a:rPr>
              <a:t>“</a:t>
            </a:r>
            <a:r>
              <a:rPr lang="ko-KR" altLang="en-US" sz="1400" dirty="0">
                <a:latin typeface="IBM Plex Sans" panose="020B0503050203000203" pitchFamily="34" charset="0"/>
              </a:rPr>
              <a:t>맥북</a:t>
            </a:r>
            <a:r>
              <a:rPr lang="en-US" altLang="ko-KR" sz="1400" dirty="0">
                <a:latin typeface="IBM Plex Sans" panose="020B0503050203000203" pitchFamily="34" charset="0"/>
              </a:rPr>
              <a:t>”</a:t>
            </a:r>
          </a:p>
          <a:p>
            <a:pPr algn="ctr"/>
            <a:r>
              <a:rPr lang="ko-KR" altLang="en-US" sz="1400" dirty="0">
                <a:latin typeface="IBM Plex Sans" panose="020B0503050203000203" pitchFamily="34" charset="0"/>
              </a:rPr>
              <a:t> </a:t>
            </a:r>
            <a:r>
              <a:rPr lang="en-US" altLang="ko-KR" sz="1400" dirty="0">
                <a:latin typeface="IBM Plex Sans" panose="020B0503050203000203" pitchFamily="34" charset="0"/>
              </a:rPr>
              <a:t>“2017</a:t>
            </a:r>
            <a:r>
              <a:rPr lang="ko-KR" altLang="en-US" sz="1400" dirty="0">
                <a:latin typeface="IBM Plex Sans" panose="020B0503050203000203" pitchFamily="34" charset="0"/>
              </a:rPr>
              <a:t>년형</a:t>
            </a:r>
            <a:r>
              <a:rPr lang="en-US" altLang="ko-KR" sz="1400" dirty="0">
                <a:latin typeface="IBM Plex Sans" panose="020B0503050203000203" pitchFamily="34" charset="0"/>
              </a:rPr>
              <a:t>”</a:t>
            </a:r>
            <a:r>
              <a:rPr lang="ko-KR" altLang="en-US" sz="1400" dirty="0">
                <a:latin typeface="IBM Plex Sans" panose="020B0503050203000203" pitchFamily="34" charset="0"/>
              </a:rPr>
              <a:t> </a:t>
            </a:r>
            <a:endParaRPr lang="en-US" altLang="ko-KR" sz="1400" dirty="0">
              <a:latin typeface="IBM Plex Sans" panose="020B0503050203000203" pitchFamily="34" charset="0"/>
            </a:endParaRPr>
          </a:p>
          <a:p>
            <a:pPr algn="ctr"/>
            <a:r>
              <a:rPr lang="en-US" altLang="ko-KR" sz="1400" dirty="0">
                <a:latin typeface="IBM Plex Sans" panose="020B0503050203000203" pitchFamily="34" charset="0"/>
              </a:rPr>
              <a:t>“</a:t>
            </a:r>
            <a:r>
              <a:rPr lang="ko-KR" altLang="en-US" sz="1400" dirty="0">
                <a:latin typeface="IBM Plex Sans" panose="020B0503050203000203" pitchFamily="34" charset="0"/>
              </a:rPr>
              <a:t>애플 </a:t>
            </a:r>
            <a:r>
              <a:rPr lang="en-US" altLang="ko-KR" sz="1400" dirty="0">
                <a:latin typeface="IBM Plex Sans" panose="020B0503050203000203" pitchFamily="34" charset="0"/>
              </a:rPr>
              <a:t>“</a:t>
            </a:r>
          </a:p>
          <a:p>
            <a:pPr algn="ctr"/>
            <a:r>
              <a:rPr lang="en-US" altLang="ko-KR" sz="1400" dirty="0">
                <a:latin typeface="IBM Plex Sans" panose="020B0503050203000203" pitchFamily="34" charset="0"/>
              </a:rPr>
              <a:t>“12</a:t>
            </a:r>
            <a:r>
              <a:rPr lang="ko-KR" altLang="en-US" sz="1400" dirty="0">
                <a:latin typeface="IBM Plex Sans" panose="020B0503050203000203" pitchFamily="34" charset="0"/>
              </a:rPr>
              <a:t>형</a:t>
            </a:r>
            <a:r>
              <a:rPr lang="en-US" altLang="ko-KR" sz="1400" dirty="0">
                <a:latin typeface="IBM Plex Sans" panose="020B0503050203000203" pitchFamily="34" charset="0"/>
              </a:rPr>
              <a:t>”</a:t>
            </a:r>
            <a:r>
              <a:rPr lang="ko-KR" altLang="en-US" sz="1400" dirty="0">
                <a:latin typeface="IBM Plex Sans" panose="020B0503050203000203" pitchFamily="34" charset="0"/>
              </a:rPr>
              <a:t> </a:t>
            </a:r>
            <a:endParaRPr lang="en-US" altLang="ko-KR" sz="1400" dirty="0">
              <a:latin typeface="IBM Plex Sans" panose="020B0503050203000203" pitchFamily="34" charset="0"/>
            </a:endParaRPr>
          </a:p>
          <a:p>
            <a:pPr algn="ctr"/>
            <a:r>
              <a:rPr lang="en-US" altLang="ko-KR" sz="1400" dirty="0">
                <a:latin typeface="IBM Plex Sans" panose="020B0503050203000203" pitchFamily="34" charset="0"/>
              </a:rPr>
              <a:t>“MNYN2KH/A8G”</a:t>
            </a:r>
          </a:p>
          <a:p>
            <a:pPr algn="ctr"/>
            <a:r>
              <a:rPr lang="en-US" altLang="ko-KR" sz="1400" dirty="0">
                <a:latin typeface="IBM Plex Sans" panose="020B0503050203000203" pitchFamily="34" charset="0"/>
              </a:rPr>
              <a:t> “512G”</a:t>
            </a:r>
            <a:endParaRPr lang="ko-KR" altLang="en-US" sz="1400" dirty="0">
              <a:latin typeface="IBM Plex Sans" panose="020B0503050203000203" pitchFamily="34" charset="0"/>
            </a:endParaRPr>
          </a:p>
        </p:txBody>
      </p:sp>
      <p:sp>
        <p:nvSpPr>
          <p:cNvPr id="7" name="직사각형 6"/>
          <p:cNvSpPr/>
          <p:nvPr/>
        </p:nvSpPr>
        <p:spPr>
          <a:xfrm>
            <a:off x="4061169" y="2397456"/>
            <a:ext cx="1061509" cy="276999"/>
          </a:xfrm>
          <a:prstGeom prst="rect">
            <a:avLst/>
          </a:prstGeom>
        </p:spPr>
        <p:txBody>
          <a:bodyPr wrap="none">
            <a:spAutoFit/>
          </a:bodyPr>
          <a:lstStyle/>
          <a:p>
            <a:pPr algn="ctr"/>
            <a:r>
              <a:rPr lang="en-US" altLang="ko-KR" sz="1200" b="1" dirty="0">
                <a:latin typeface="IBM Plex Sans" panose="020B0503050203000203" pitchFamily="34" charset="0"/>
              </a:rPr>
              <a:t>Parsing text</a:t>
            </a:r>
            <a:endParaRPr lang="ko-KR" altLang="en-US" sz="1200" b="1" dirty="0">
              <a:latin typeface="IBM Plex Sans" panose="020B0503050203000203" pitchFamily="34" charset="0"/>
            </a:endParaRPr>
          </a:p>
        </p:txBody>
      </p:sp>
      <p:sp>
        <p:nvSpPr>
          <p:cNvPr id="9" name="직사각형 8"/>
          <p:cNvSpPr/>
          <p:nvPr/>
        </p:nvSpPr>
        <p:spPr>
          <a:xfrm>
            <a:off x="522212" y="3686213"/>
            <a:ext cx="8099576" cy="1569660"/>
          </a:xfrm>
          <a:prstGeom prst="rect">
            <a:avLst/>
          </a:prstGeom>
          <a:solidFill>
            <a:srgbClr val="F2F2F2"/>
          </a:solidFill>
          <a:ln>
            <a:solidFill>
              <a:schemeClr val="tx1">
                <a:lumMod val="75000"/>
              </a:schemeClr>
            </a:solidFill>
          </a:ln>
        </p:spPr>
        <p:txBody>
          <a:bodyPr wrap="square">
            <a:spAutoFit/>
          </a:bodyPr>
          <a:lstStyle/>
          <a:p>
            <a:r>
              <a:rPr lang="en-US" altLang="ko-KR" sz="1200" dirty="0">
                <a:solidFill>
                  <a:srgbClr val="000000"/>
                </a:solidFill>
                <a:latin typeface="Arial" panose="020B0604020202020204" pitchFamily="34" charset="0"/>
                <a:cs typeface="Arial" panose="020B0604020202020204" pitchFamily="34" charset="0"/>
              </a:rPr>
              <a:t>    feature = </a:t>
            </a:r>
            <a:r>
              <a:rPr lang="en-US" altLang="ko-KR" sz="1200" dirty="0" err="1">
                <a:solidFill>
                  <a:srgbClr val="000000"/>
                </a:solidFill>
                <a:latin typeface="Arial" panose="020B0604020202020204" pitchFamily="34" charset="0"/>
                <a:cs typeface="Arial" panose="020B0604020202020204" pitchFamily="34" charset="0"/>
              </a:rPr>
              <a:t>df</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'product'</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err="1">
                <a:solidFill>
                  <a:srgbClr val="000000"/>
                </a:solidFill>
                <a:latin typeface="Arial" panose="020B0604020202020204" pitchFamily="34" charset="0"/>
                <a:cs typeface="Arial" panose="020B0604020202020204" pitchFamily="34" charset="0"/>
              </a:rPr>
              <a:t>i</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Get the product name</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F00DB"/>
                </a:solidFill>
                <a:latin typeface="Arial" panose="020B0604020202020204" pitchFamily="34" charset="0"/>
                <a:cs typeface="Arial" panose="020B0604020202020204" pitchFamily="34" charset="0"/>
              </a:rPr>
              <a:t>if</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795E26"/>
                </a:solidFill>
                <a:latin typeface="Arial" panose="020B0604020202020204" pitchFamily="34" charset="0"/>
                <a:cs typeface="Arial" panose="020B0604020202020204" pitchFamily="34" charset="0"/>
              </a:rPr>
              <a:t>isinstance</a:t>
            </a:r>
            <a:r>
              <a:rPr lang="en-US" altLang="ko-KR" sz="1200" dirty="0">
                <a:solidFill>
                  <a:srgbClr val="000000"/>
                </a:solidFill>
                <a:latin typeface="Arial" panose="020B0604020202020204" pitchFamily="34" charset="0"/>
                <a:cs typeface="Arial" panose="020B0604020202020204" pitchFamily="34" charset="0"/>
              </a:rPr>
              <a:t>(feature, </a:t>
            </a:r>
            <a:r>
              <a:rPr lang="en-US" altLang="ko-KR" sz="1200" dirty="0" err="1">
                <a:solidFill>
                  <a:srgbClr val="267F99"/>
                </a:solidFill>
                <a:latin typeface="Arial" panose="020B0604020202020204" pitchFamily="34" charset="0"/>
                <a:cs typeface="Arial" panose="020B0604020202020204" pitchFamily="34" charset="0"/>
              </a:rPr>
              <a:t>str</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00FF"/>
                </a:solidFill>
                <a:latin typeface="Arial" panose="020B0604020202020204" pitchFamily="34" charset="0"/>
                <a:cs typeface="Arial" panose="020B0604020202020204" pitchFamily="34" charset="0"/>
              </a:rPr>
              <a:t>and</a:t>
            </a:r>
            <a:r>
              <a:rPr lang="en-US" altLang="ko-KR" sz="1200" dirty="0">
                <a:solidFill>
                  <a:srgbClr val="000000"/>
                </a:solidFill>
                <a:latin typeface="Arial" panose="020B0604020202020204" pitchFamily="34" charset="0"/>
                <a:cs typeface="Arial" panose="020B0604020202020204" pitchFamily="34" charset="0"/>
              </a:rPr>
              <a:t> feature != </a:t>
            </a:r>
            <a:r>
              <a:rPr lang="en-US" altLang="ko-KR" sz="1200" dirty="0">
                <a:solidFill>
                  <a:srgbClr val="A31515"/>
                </a:solidFill>
                <a:latin typeface="Arial" panose="020B0604020202020204" pitchFamily="34" charset="0"/>
                <a:cs typeface="Arial" panose="020B0604020202020204" pitchFamily="34" charset="0"/>
              </a:rPr>
              <a:t>'nan'</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Check the product name is string or empty</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        feature = </a:t>
            </a:r>
            <a:r>
              <a:rPr lang="en-US" altLang="ko-KR" sz="1200" dirty="0" err="1">
                <a:solidFill>
                  <a:srgbClr val="000000"/>
                </a:solidFill>
                <a:latin typeface="Arial" panose="020B0604020202020204" pitchFamily="34" charset="0"/>
                <a:cs typeface="Arial" panose="020B0604020202020204" pitchFamily="34" charset="0"/>
              </a:rPr>
              <a:t>re_sc.sub</a:t>
            </a:r>
            <a:r>
              <a:rPr lang="en-US" altLang="ko-KR" sz="1200" dirty="0">
                <a:solidFill>
                  <a:srgbClr val="000000"/>
                </a:solidFill>
                <a:latin typeface="Arial" panose="020B0604020202020204" pitchFamily="34" charset="0"/>
                <a:cs typeface="Arial" panose="020B0604020202020204" pitchFamily="34" charset="0"/>
              </a:rPr>
              <a:t>(</a:t>
            </a:r>
            <a:r>
              <a:rPr lang="en-US" altLang="ko-KR" sz="1200" dirty="0">
                <a:solidFill>
                  <a:srgbClr val="A31515"/>
                </a:solidFill>
                <a:latin typeface="Arial" panose="020B0604020202020204" pitchFamily="34" charset="0"/>
                <a:cs typeface="Arial" panose="020B0604020202020204" pitchFamily="34" charset="0"/>
              </a:rPr>
              <a:t>' '</a:t>
            </a:r>
            <a:r>
              <a:rPr lang="en-US" altLang="ko-KR" sz="1200" dirty="0">
                <a:solidFill>
                  <a:srgbClr val="000000"/>
                </a:solidFill>
                <a:latin typeface="Arial" panose="020B0604020202020204" pitchFamily="34" charset="0"/>
                <a:cs typeface="Arial" panose="020B0604020202020204" pitchFamily="34" charset="0"/>
              </a:rPr>
              <a:t>, feature).strip().split()     </a:t>
            </a:r>
            <a:r>
              <a:rPr lang="en-US" altLang="ko-KR" sz="1200" dirty="0">
                <a:solidFill>
                  <a:srgbClr val="008000"/>
                </a:solidFill>
                <a:latin typeface="Arial" panose="020B0604020202020204" pitchFamily="34" charset="0"/>
                <a:cs typeface="Arial" panose="020B0604020202020204" pitchFamily="34" charset="0"/>
              </a:rPr>
              <a:t># </a:t>
            </a:r>
            <a:r>
              <a:rPr lang="en-US" altLang="ko-KR" sz="1200" dirty="0" err="1">
                <a:solidFill>
                  <a:srgbClr val="008000"/>
                </a:solidFill>
                <a:latin typeface="Arial" panose="020B0604020202020204" pitchFamily="34" charset="0"/>
                <a:cs typeface="Arial" panose="020B0604020202020204" pitchFamily="34" charset="0"/>
              </a:rPr>
              <a:t>re_sc</a:t>
            </a:r>
            <a:r>
              <a:rPr lang="en-US" altLang="ko-KR" sz="1200" dirty="0">
                <a:solidFill>
                  <a:srgbClr val="008000"/>
                </a:solidFill>
                <a:latin typeface="Arial" panose="020B0604020202020204" pitchFamily="34" charset="0"/>
                <a:cs typeface="Arial" panose="020B0604020202020204" pitchFamily="34" charset="0"/>
              </a:rPr>
              <a:t> eliminate the special symbols (!@#$"...)</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strip() is a function to remove blank before and after of strings</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split() is the function of separating strings based on spaces.</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        words = [</a:t>
            </a:r>
            <a:r>
              <a:rPr lang="en-US" altLang="ko-KR" sz="1200" dirty="0" err="1">
                <a:solidFill>
                  <a:srgbClr val="000000"/>
                </a:solidFill>
                <a:latin typeface="Arial" panose="020B0604020202020204" pitchFamily="34" charset="0"/>
                <a:cs typeface="Arial" panose="020B0604020202020204" pitchFamily="34" charset="0"/>
              </a:rPr>
              <a:t>w.strip</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F00DB"/>
                </a:solidFill>
                <a:latin typeface="Arial" panose="020B0604020202020204" pitchFamily="34" charset="0"/>
                <a:cs typeface="Arial" panose="020B0604020202020204" pitchFamily="34" charset="0"/>
              </a:rPr>
              <a:t>for</a:t>
            </a:r>
            <a:r>
              <a:rPr lang="en-US" altLang="ko-KR" sz="1200" dirty="0">
                <a:solidFill>
                  <a:srgbClr val="000000"/>
                </a:solidFill>
                <a:latin typeface="Arial" panose="020B0604020202020204" pitchFamily="34" charset="0"/>
                <a:cs typeface="Arial" panose="020B0604020202020204" pitchFamily="34" charset="0"/>
              </a:rPr>
              <a:t> w </a:t>
            </a:r>
            <a:r>
              <a:rPr lang="en-US" altLang="ko-KR" sz="1200" dirty="0">
                <a:solidFill>
                  <a:srgbClr val="0000FF"/>
                </a:solidFill>
                <a:latin typeface="Arial" panose="020B0604020202020204" pitchFamily="34" charset="0"/>
                <a:cs typeface="Arial" panose="020B0604020202020204" pitchFamily="34" charset="0"/>
              </a:rPr>
              <a:t>in</a:t>
            </a:r>
            <a:r>
              <a:rPr lang="en-US" altLang="ko-KR" sz="1200" dirty="0">
                <a:solidFill>
                  <a:srgbClr val="000000"/>
                </a:solidFill>
                <a:latin typeface="Arial" panose="020B0604020202020204" pitchFamily="34" charset="0"/>
                <a:cs typeface="Arial" panose="020B0604020202020204" pitchFamily="34" charset="0"/>
              </a:rPr>
              <a:t> feature]	                 </a:t>
            </a:r>
            <a:r>
              <a:rPr lang="en-US" altLang="ko-KR" sz="1200" dirty="0">
                <a:solidFill>
                  <a:srgbClr val="008000"/>
                </a:solidFill>
                <a:latin typeface="Arial" panose="020B0604020202020204" pitchFamily="34" charset="0"/>
                <a:cs typeface="Arial" panose="020B0604020202020204" pitchFamily="34" charset="0"/>
              </a:rPr>
              <a:t># Make separated words to list</a:t>
            </a:r>
            <a:endParaRPr lang="en-US" altLang="ko-KR" sz="1200" dirty="0">
              <a:solidFill>
                <a:srgbClr val="000000"/>
              </a:solidFill>
              <a:latin typeface="Arial" panose="020B0604020202020204" pitchFamily="34" charset="0"/>
              <a:cs typeface="Arial" panose="020B0604020202020204" pitchFamily="34" charset="0"/>
            </a:endParaRPr>
          </a:p>
          <a:p>
            <a:r>
              <a:rPr lang="en-US" altLang="ko-KR" sz="1200" dirty="0">
                <a:solidFill>
                  <a:srgbClr val="000000"/>
                </a:solidFill>
                <a:latin typeface="Arial" panose="020B0604020202020204" pitchFamily="34" charset="0"/>
                <a:cs typeface="Arial" panose="020B0604020202020204" pitchFamily="34" charset="0"/>
              </a:rPr>
              <a:t>        words = [w </a:t>
            </a:r>
            <a:r>
              <a:rPr lang="en-US" altLang="ko-KR" sz="1200" dirty="0">
                <a:solidFill>
                  <a:srgbClr val="AF00DB"/>
                </a:solidFill>
                <a:latin typeface="Arial" panose="020B0604020202020204" pitchFamily="34" charset="0"/>
                <a:cs typeface="Arial" panose="020B0604020202020204" pitchFamily="34" charset="0"/>
              </a:rPr>
              <a:t>for</a:t>
            </a:r>
            <a:r>
              <a:rPr lang="en-US" altLang="ko-KR" sz="1200" dirty="0">
                <a:solidFill>
                  <a:srgbClr val="000000"/>
                </a:solidFill>
                <a:latin typeface="Arial" panose="020B0604020202020204" pitchFamily="34" charset="0"/>
                <a:cs typeface="Arial" panose="020B0604020202020204" pitchFamily="34" charset="0"/>
              </a:rPr>
              <a:t> w </a:t>
            </a:r>
            <a:r>
              <a:rPr lang="en-US" altLang="ko-KR" sz="1200" dirty="0">
                <a:solidFill>
                  <a:srgbClr val="0000FF"/>
                </a:solidFill>
                <a:latin typeface="Arial" panose="020B0604020202020204" pitchFamily="34" charset="0"/>
                <a:cs typeface="Arial" panose="020B0604020202020204" pitchFamily="34" charset="0"/>
              </a:rPr>
              <a:t>in</a:t>
            </a:r>
            <a:r>
              <a:rPr lang="en-US" altLang="ko-KR" sz="1200" dirty="0">
                <a:solidFill>
                  <a:srgbClr val="000000"/>
                </a:solidFill>
                <a:latin typeface="Arial" panose="020B0604020202020204" pitchFamily="34" charset="0"/>
                <a:cs typeface="Arial" panose="020B0604020202020204" pitchFamily="34" charset="0"/>
              </a:rPr>
              <a:t> words                             </a:t>
            </a:r>
          </a:p>
          <a:p>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AF00DB"/>
                </a:solidFill>
                <a:latin typeface="Arial" panose="020B0604020202020204" pitchFamily="34" charset="0"/>
                <a:cs typeface="Arial" panose="020B0604020202020204" pitchFamily="34" charset="0"/>
              </a:rPr>
              <a:t>if</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795E26"/>
                </a:solidFill>
                <a:latin typeface="Arial" panose="020B0604020202020204" pitchFamily="34" charset="0"/>
                <a:cs typeface="Arial" panose="020B0604020202020204" pitchFamily="34" charset="0"/>
              </a:rPr>
              <a:t>len</a:t>
            </a:r>
            <a:r>
              <a:rPr lang="en-US" altLang="ko-KR" sz="1200" dirty="0">
                <a:solidFill>
                  <a:srgbClr val="000000"/>
                </a:solidFill>
                <a:latin typeface="Arial" panose="020B0604020202020204" pitchFamily="34" charset="0"/>
                <a:cs typeface="Arial" panose="020B0604020202020204" pitchFamily="34" charset="0"/>
              </a:rPr>
              <a:t>(w) &gt;= </a:t>
            </a:r>
            <a:r>
              <a:rPr lang="en-US" altLang="ko-KR" sz="1200" dirty="0">
                <a:solidFill>
                  <a:srgbClr val="09885A"/>
                </a:solidFill>
                <a:latin typeface="Arial" panose="020B0604020202020204" pitchFamily="34" charset="0"/>
                <a:cs typeface="Arial" panose="020B0604020202020204" pitchFamily="34" charset="0"/>
              </a:rPr>
              <a:t>2</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00FF"/>
                </a:solidFill>
                <a:latin typeface="Arial" panose="020B0604020202020204" pitchFamily="34" charset="0"/>
                <a:cs typeface="Arial" panose="020B0604020202020204" pitchFamily="34" charset="0"/>
              </a:rPr>
              <a:t>and</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err="1">
                <a:solidFill>
                  <a:srgbClr val="795E26"/>
                </a:solidFill>
                <a:latin typeface="Arial" panose="020B0604020202020204" pitchFamily="34" charset="0"/>
                <a:cs typeface="Arial" panose="020B0604020202020204" pitchFamily="34" charset="0"/>
              </a:rPr>
              <a:t>len</a:t>
            </a:r>
            <a:r>
              <a:rPr lang="en-US" altLang="ko-KR" sz="1200" dirty="0">
                <a:solidFill>
                  <a:srgbClr val="000000"/>
                </a:solidFill>
                <a:latin typeface="Arial" panose="020B0604020202020204" pitchFamily="34" charset="0"/>
                <a:cs typeface="Arial" panose="020B0604020202020204" pitchFamily="34" charset="0"/>
              </a:rPr>
              <a:t>(w) &lt; </a:t>
            </a:r>
            <a:r>
              <a:rPr lang="en-US" altLang="ko-KR" sz="1200" dirty="0">
                <a:solidFill>
                  <a:srgbClr val="09885A"/>
                </a:solidFill>
                <a:latin typeface="Arial" panose="020B0604020202020204" pitchFamily="34" charset="0"/>
                <a:cs typeface="Arial" panose="020B0604020202020204" pitchFamily="34" charset="0"/>
              </a:rPr>
              <a:t>31</a:t>
            </a:r>
            <a:r>
              <a:rPr lang="en-US" altLang="ko-KR" sz="1200" dirty="0">
                <a:solidFill>
                  <a:srgbClr val="000000"/>
                </a:solidFill>
                <a:latin typeface="Arial" panose="020B0604020202020204" pitchFamily="34" charset="0"/>
                <a:cs typeface="Arial" panose="020B0604020202020204" pitchFamily="34" charset="0"/>
              </a:rPr>
              <a:t>]                  </a:t>
            </a:r>
            <a:r>
              <a:rPr lang="en-US" altLang="ko-KR" sz="1200" dirty="0">
                <a:solidFill>
                  <a:srgbClr val="008000"/>
                </a:solidFill>
                <a:latin typeface="Arial" panose="020B0604020202020204" pitchFamily="34" charset="0"/>
                <a:cs typeface="Arial" panose="020B0604020202020204" pitchFamily="34" charset="0"/>
              </a:rPr>
              <a:t># If each word is less than 2 and more than 31 is discarded.</a:t>
            </a:r>
            <a:endParaRPr lang="en-US" altLang="ko-KR" sz="1200" b="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0123560"/>
      </p:ext>
    </p:extLst>
  </p:cSld>
  <p:clrMapOvr>
    <a:masterClrMapping/>
  </p:clrMapOvr>
</p:sld>
</file>

<file path=ppt/theme/theme1.xml><?xml version="1.0" encoding="utf-8"?>
<a:theme xmlns:a="http://schemas.openxmlformats.org/drawingml/2006/main" name="Office 테마">
  <a:themeElements>
    <a:clrScheme name="사용자 지정 1">
      <a:dk1>
        <a:srgbClr val="353537"/>
      </a:dk1>
      <a:lt1>
        <a:sysClr val="window" lastClr="FFFFFF"/>
      </a:lt1>
      <a:dk2>
        <a:srgbClr val="8DC928"/>
      </a:dk2>
      <a:lt2>
        <a:srgbClr val="ABD22A"/>
      </a:lt2>
      <a:accent1>
        <a:srgbClr val="2099D8"/>
      </a:accent1>
      <a:accent2>
        <a:srgbClr val="239CCE"/>
      </a:accent2>
      <a:accent3>
        <a:srgbClr val="FF004C"/>
      </a:accent3>
      <a:accent4>
        <a:srgbClr val="25B7AB"/>
      </a:accent4>
      <a:accent5>
        <a:srgbClr val="5BBE77"/>
      </a:accent5>
      <a:accent6>
        <a:srgbClr val="7EC44E"/>
      </a:accent6>
      <a:hlink>
        <a:srgbClr val="2F8299"/>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10781</TotalTime>
  <Words>1880</Words>
  <Application>Microsoft Office PowerPoint</Application>
  <PresentationFormat>화면 슬라이드 쇼(4:3)</PresentationFormat>
  <Paragraphs>361</Paragraphs>
  <Slides>17</Slides>
  <Notes>17</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17</vt:i4>
      </vt:variant>
    </vt:vector>
  </HeadingPairs>
  <TitlesOfParts>
    <vt:vector size="30" baseType="lpstr">
      <vt:lpstr>HY견고딕</vt:lpstr>
      <vt:lpstr>IBM Plex Sans</vt:lpstr>
      <vt:lpstr>IBM Plex Sans Bold</vt:lpstr>
      <vt:lpstr>IBM Plex Sans Light</vt:lpstr>
      <vt:lpstr>나눔바른고딕</vt:lpstr>
      <vt:lpstr>맑은 고딕</vt:lpstr>
      <vt:lpstr>Arial</vt:lpstr>
      <vt:lpstr>Calibri</vt:lpstr>
      <vt:lpstr>Calibri Light</vt:lpstr>
      <vt:lpstr>Cambria Math</vt:lpstr>
      <vt:lpstr>Dubai</vt:lpstr>
      <vt:lpstr>Tahoma</vt:lpstr>
      <vt:lpstr>Office 테마</vt:lpstr>
      <vt:lpstr>Kakao Shopping Classification</vt:lpstr>
      <vt:lpstr>Overview</vt:lpstr>
      <vt:lpstr>Dataset (I)</vt:lpstr>
      <vt:lpstr>Dataset (II)</vt:lpstr>
      <vt:lpstr>Prerequisite (I)</vt:lpstr>
      <vt:lpstr>Prerequisite (II)</vt:lpstr>
      <vt:lpstr>Baselines</vt:lpstr>
      <vt:lpstr>Preprocessing (I)</vt:lpstr>
      <vt:lpstr>Preprocessing (II)</vt:lpstr>
      <vt:lpstr>Preprocessing (III)</vt:lpstr>
      <vt:lpstr>Preprocessing (IV)</vt:lpstr>
      <vt:lpstr>Training process (I)</vt:lpstr>
      <vt:lpstr>Training process (II)</vt:lpstr>
      <vt:lpstr>Training process (III)</vt:lpstr>
      <vt:lpstr>Test process</vt:lpstr>
      <vt:lpstr>Submissions (I)</vt:lpstr>
      <vt:lpstr>Submissions (II)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Kiwon Lee</dc:creator>
  <cp:lastModifiedBy>서 규호</cp:lastModifiedBy>
  <cp:revision>131</cp:revision>
  <dcterms:created xsi:type="dcterms:W3CDTF">2018-12-21T11:07:52Z</dcterms:created>
  <dcterms:modified xsi:type="dcterms:W3CDTF">2019-11-29T16:49:43Z</dcterms:modified>
</cp:coreProperties>
</file>