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9"/>
  </p:sldMasterIdLst>
  <p:notesMasterIdLst>
    <p:notesMasterId r:id="rId38"/>
  </p:notesMasterIdLst>
  <p:sldIdLst>
    <p:sldId id="257" r:id="rId20"/>
    <p:sldId id="264" r:id="rId21"/>
    <p:sldId id="265" r:id="rId22"/>
    <p:sldId id="268" r:id="rId23"/>
    <p:sldId id="270" r:id="rId24"/>
    <p:sldId id="271" r:id="rId25"/>
    <p:sldId id="266" r:id="rId26"/>
    <p:sldId id="267" r:id="rId27"/>
    <p:sldId id="276" r:id="rId28"/>
    <p:sldId id="275" r:id="rId29"/>
    <p:sldId id="273" r:id="rId30"/>
    <p:sldId id="269" r:id="rId31"/>
    <p:sldId id="274" r:id="rId32"/>
    <p:sldId id="278" r:id="rId33"/>
    <p:sldId id="277" r:id="rId34"/>
    <p:sldId id="279" r:id="rId35"/>
    <p:sldId id="272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65"/>
            <p14:sldId id="268"/>
            <p14:sldId id="270"/>
            <p14:sldId id="271"/>
            <p14:sldId id="266"/>
            <p14:sldId id="267"/>
            <p14:sldId id="276"/>
            <p14:sldId id="275"/>
            <p14:sldId id="273"/>
            <p14:sldId id="269"/>
            <p14:sldId id="274"/>
            <p14:sldId id="278"/>
            <p14:sldId id="277"/>
            <p14:sldId id="279"/>
            <p14:sldId id="27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604" autoAdjust="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commentAuthors" Target="commentAuthors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23/05/2022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Design &amp; </a:t>
            </a:r>
            <a:r>
              <a:rPr lang="fr-BE" dirty="0" err="1"/>
              <a:t>Dependency</a:t>
            </a:r>
            <a:r>
              <a:rPr lang="fr-BE" dirty="0"/>
              <a:t> Management: The </a:t>
            </a:r>
            <a:r>
              <a:rPr lang="fr-BE" dirty="0" err="1"/>
              <a:t>bread</a:t>
            </a:r>
            <a:r>
              <a:rPr lang="fr-BE" dirty="0"/>
              <a:t> &amp; butter of an </a:t>
            </a:r>
            <a:r>
              <a:rPr lang="fr-BE" dirty="0" err="1"/>
              <a:t>architect</a:t>
            </a:r>
            <a:r>
              <a:rPr lang="fr-BE"/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660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310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No Design</a:t>
            </a:r>
            <a:r>
              <a:rPr lang="fr-BE" dirty="0"/>
              <a:t>: Ok for </a:t>
            </a:r>
            <a:r>
              <a:rPr lang="fr-BE" dirty="0" err="1"/>
              <a:t>small</a:t>
            </a:r>
            <a:r>
              <a:rPr lang="fr-BE" dirty="0"/>
              <a:t> and one-time </a:t>
            </a:r>
            <a:r>
              <a:rPr lang="fr-BE" dirty="0" err="1"/>
              <a:t>things</a:t>
            </a:r>
            <a:r>
              <a:rPr lang="fr-BE" dirty="0"/>
              <a:t> (migrations, scripts, 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For </a:t>
            </a:r>
            <a:r>
              <a:rPr lang="fr-BE" dirty="0" err="1"/>
              <a:t>larger</a:t>
            </a:r>
            <a:r>
              <a:rPr lang="fr-BE" dirty="0"/>
              <a:t> applications: </a:t>
            </a:r>
            <a:r>
              <a:rPr lang="fr-BE" dirty="0" err="1"/>
              <a:t>after</a:t>
            </a:r>
            <a:r>
              <a:rPr lang="fr-BE" dirty="0"/>
              <a:t> a </a:t>
            </a:r>
            <a:r>
              <a:rPr lang="fr-BE" dirty="0" err="1"/>
              <a:t>while</a:t>
            </a:r>
            <a:r>
              <a:rPr lang="fr-BE" dirty="0"/>
              <a:t>, </a:t>
            </a:r>
            <a:r>
              <a:rPr lang="fr-BE" dirty="0" err="1"/>
              <a:t>making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small</a:t>
            </a:r>
            <a:r>
              <a:rPr lang="fr-BE" dirty="0"/>
              <a:t> change </a:t>
            </a:r>
            <a:r>
              <a:rPr lang="fr-BE" dirty="0" err="1"/>
              <a:t>takes</a:t>
            </a:r>
            <a:r>
              <a:rPr lang="fr-BE" dirty="0"/>
              <a:t> more and more </a:t>
            </a:r>
            <a:r>
              <a:rPr lang="fr-BE" dirty="0" err="1"/>
              <a:t>development</a:t>
            </a:r>
            <a:r>
              <a:rPr lang="fr-BE" dirty="0"/>
              <a:t> time and a </a:t>
            </a:r>
            <a:r>
              <a:rPr lang="fr-BE" dirty="0" err="1"/>
              <a:t>greater</a:t>
            </a:r>
            <a:r>
              <a:rPr lang="fr-BE" dirty="0"/>
              <a:t> chance for </a:t>
            </a:r>
            <a:r>
              <a:rPr lang="fr-BE" dirty="0" err="1"/>
              <a:t>incomplete</a:t>
            </a:r>
            <a:r>
              <a:rPr lang="fr-BE" dirty="0"/>
              <a:t> </a:t>
            </a:r>
            <a:r>
              <a:rPr lang="fr-BE" dirty="0" err="1"/>
              <a:t>implementations</a:t>
            </a:r>
            <a:r>
              <a:rPr lang="fr-B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Enterprise Framework</a:t>
            </a:r>
            <a:r>
              <a:rPr lang="fr-BE" dirty="0"/>
              <a:t>: The </a:t>
            </a:r>
            <a:r>
              <a:rPr lang="fr-BE" dirty="0" err="1"/>
              <a:t>dreaded</a:t>
            </a:r>
            <a:r>
              <a:rPr lang="fr-BE" dirty="0"/>
              <a:t> </a:t>
            </a:r>
            <a:r>
              <a:rPr lang="fr-BE" dirty="0" err="1"/>
              <a:t>enterprise</a:t>
            </a:r>
            <a:r>
              <a:rPr lang="fr-BE" dirty="0"/>
              <a:t> </a:t>
            </a:r>
            <a:r>
              <a:rPr lang="fr-BE" dirty="0" err="1"/>
              <a:t>framework</a:t>
            </a:r>
            <a:r>
              <a:rPr lang="fr-BE" dirty="0"/>
              <a:t>, </a:t>
            </a:r>
            <a:r>
              <a:rPr lang="fr-BE" dirty="0" err="1"/>
              <a:t>developed</a:t>
            </a:r>
            <a:r>
              <a:rPr lang="fr-BE" dirty="0"/>
              <a:t> by the Ivory Tower Architect Team. This can </a:t>
            </a:r>
            <a:r>
              <a:rPr lang="fr-BE" dirty="0" err="1"/>
              <a:t>be</a:t>
            </a:r>
            <a:r>
              <a:rPr lang="fr-BE" dirty="0"/>
              <a:t> a </a:t>
            </a:r>
            <a:r>
              <a:rPr lang="fr-BE" dirty="0" err="1"/>
              <a:t>really</a:t>
            </a:r>
            <a:r>
              <a:rPr lang="fr-BE" dirty="0"/>
              <a:t> good </a:t>
            </a:r>
            <a:r>
              <a:rPr lang="fr-BE" dirty="0" err="1"/>
              <a:t>thing</a:t>
            </a:r>
            <a:r>
              <a:rPr lang="fr-BE" dirty="0"/>
              <a:t> but, </a:t>
            </a:r>
            <a:r>
              <a:rPr lang="fr-BE" dirty="0" err="1"/>
              <a:t>unfortunately</a:t>
            </a:r>
            <a:r>
              <a:rPr lang="fr-BE" dirty="0"/>
              <a:t>,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usually</a:t>
            </a:r>
            <a:r>
              <a:rPr lang="fr-BE" dirty="0"/>
              <a:t> a </a:t>
            </a:r>
            <a:r>
              <a:rPr lang="fr-BE" dirty="0" err="1"/>
              <a:t>pretty</a:t>
            </a:r>
            <a:r>
              <a:rPr lang="fr-BE" dirty="0"/>
              <a:t> </a:t>
            </a:r>
            <a:r>
              <a:rPr lang="fr-BE" dirty="0" err="1"/>
              <a:t>bad</a:t>
            </a:r>
            <a:r>
              <a:rPr lang="fr-BE" dirty="0"/>
              <a:t> </a:t>
            </a:r>
            <a:r>
              <a:rPr lang="fr-BE" dirty="0" err="1"/>
              <a:t>thing</a:t>
            </a:r>
            <a:r>
              <a:rPr lang="fr-B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How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: </a:t>
            </a:r>
            <a:r>
              <a:rPr lang="fr-BE" dirty="0" err="1"/>
              <a:t>HarvestedFramework</a:t>
            </a: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Technical</a:t>
            </a:r>
            <a:r>
              <a:rPr lang="fr-BE" b="1" dirty="0"/>
              <a:t> Architecture</a:t>
            </a:r>
            <a:r>
              <a:rPr lang="fr-BE" dirty="0"/>
              <a:t>: CQRS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766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553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4118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536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sz="1200" b="1" dirty="0"/>
              <a:t>Uniform </a:t>
            </a:r>
            <a:r>
              <a:rPr lang="fr-BE" sz="1200" b="1" dirty="0" err="1"/>
              <a:t>development</a:t>
            </a:r>
            <a:r>
              <a:rPr lang="fr-BE" sz="1200" b="1" dirty="0"/>
              <a:t> standards</a:t>
            </a:r>
            <a:r>
              <a:rPr lang="fr-BE" sz="1200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 err="1"/>
              <a:t>Some</a:t>
            </a:r>
            <a:r>
              <a:rPr lang="fr-BE" sz="1200" dirty="0"/>
              <a:t> </a:t>
            </a:r>
            <a:r>
              <a:rPr lang="fr-BE" sz="1200" dirty="0" err="1"/>
              <a:t>acronyms</a:t>
            </a:r>
            <a:r>
              <a:rPr lang="fr-BE" sz="1200" dirty="0"/>
              <a:t> (DRY, YAGNI, …)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 err="1"/>
              <a:t>Development</a:t>
            </a:r>
            <a:r>
              <a:rPr lang="fr-BE" sz="1200" dirty="0"/>
              <a:t> standards </a:t>
            </a:r>
            <a:r>
              <a:rPr lang="fr-BE" sz="1200" dirty="0" err="1"/>
              <a:t>enforcement</a:t>
            </a:r>
            <a:r>
              <a:rPr lang="fr-BE" sz="1200" dirty="0"/>
              <a:t> (.</a:t>
            </a:r>
            <a:r>
              <a:rPr lang="fr-BE" sz="1200" dirty="0" err="1"/>
              <a:t>editorconfig</a:t>
            </a:r>
            <a:r>
              <a:rPr lang="fr-BE" sz="1200" dirty="0"/>
              <a:t>, </a:t>
            </a:r>
            <a:r>
              <a:rPr lang="fr-BE" sz="1200" dirty="0" err="1"/>
              <a:t>linting</a:t>
            </a:r>
            <a:r>
              <a:rPr lang="fr-BE" sz="1200" dirty="0"/>
              <a:t>, </a:t>
            </a:r>
            <a:r>
              <a:rPr lang="fr-BE" sz="1200" dirty="0" err="1"/>
              <a:t>UnitTesting</a:t>
            </a:r>
            <a:r>
              <a:rPr lang="fr-BE" sz="1200" dirty="0"/>
              <a:t> on CI, compiler warnings, </a:t>
            </a:r>
            <a:r>
              <a:rPr lang="fr-BE" sz="1200" dirty="0" err="1"/>
              <a:t>gitignore</a:t>
            </a:r>
            <a:r>
              <a:rPr lang="fr-BE" sz="1200" dirty="0"/>
              <a:t>/</a:t>
            </a:r>
            <a:r>
              <a:rPr lang="fr-BE" sz="1200" dirty="0" err="1"/>
              <a:t>comments</a:t>
            </a:r>
            <a:r>
              <a:rPr lang="fr-BE" sz="1200" dirty="0"/>
              <a:t>/…, …)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/>
              <a:t>Low </a:t>
            </a:r>
            <a:r>
              <a:rPr lang="fr-BE" sz="1200" dirty="0" err="1"/>
              <a:t>level</a:t>
            </a:r>
            <a:r>
              <a:rPr lang="fr-BE" sz="1200" dirty="0"/>
              <a:t> </a:t>
            </a:r>
            <a:r>
              <a:rPr lang="fr-BE" sz="1200" dirty="0" err="1"/>
              <a:t>coding</a:t>
            </a:r>
            <a:r>
              <a:rPr lang="fr-BE" sz="1200" dirty="0"/>
              <a:t> guidelines (</a:t>
            </a:r>
            <a:r>
              <a:rPr lang="fr-BE" sz="1200" dirty="0" err="1"/>
              <a:t>comments</a:t>
            </a:r>
            <a:r>
              <a:rPr lang="fr-BE" sz="1200" dirty="0"/>
              <a:t>, </a:t>
            </a:r>
            <a:r>
              <a:rPr lang="fr-BE" sz="1200" dirty="0" err="1"/>
              <a:t>tabs</a:t>
            </a:r>
            <a:r>
              <a:rPr lang="fr-BE" sz="1200" dirty="0"/>
              <a:t> vs </a:t>
            </a:r>
            <a:r>
              <a:rPr lang="fr-BE" sz="1200" dirty="0" err="1"/>
              <a:t>spaces</a:t>
            </a:r>
            <a:r>
              <a:rPr lang="fr-BE" sz="1200" dirty="0"/>
              <a:t>, </a:t>
            </a:r>
            <a:r>
              <a:rPr lang="fr-BE" sz="1200" dirty="0" err="1"/>
              <a:t>function</a:t>
            </a:r>
            <a:r>
              <a:rPr lang="fr-BE" sz="1200" dirty="0"/>
              <a:t> </a:t>
            </a:r>
            <a:r>
              <a:rPr lang="fr-BE" sz="1200" dirty="0" err="1"/>
              <a:t>length</a:t>
            </a:r>
            <a:r>
              <a:rPr lang="fr-BE" sz="1200" dirty="0"/>
              <a:t> vs bugs </a:t>
            </a:r>
            <a:r>
              <a:rPr lang="fr-BE" sz="1200" dirty="0" err="1"/>
              <a:t>correlations</a:t>
            </a:r>
            <a:r>
              <a:rPr lang="fr-BE" sz="1200" dirty="0"/>
              <a:t>, 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Architectures</a:t>
            </a:r>
            <a:r>
              <a:rPr lang="fr-BE" dirty="0"/>
              <a:t>: n-tier, </a:t>
            </a:r>
            <a:r>
              <a:rPr lang="fr-BE" dirty="0" err="1"/>
              <a:t>hex</a:t>
            </a:r>
            <a:r>
              <a:rPr lang="fr-BE" dirty="0"/>
              <a:t>, </a:t>
            </a:r>
            <a:r>
              <a:rPr lang="fr-BE" dirty="0" err="1"/>
              <a:t>onion</a:t>
            </a:r>
            <a:r>
              <a:rPr lang="fr-BE" dirty="0"/>
              <a:t>, CQRS,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 dirty="0" err="1"/>
              <a:t>sourcing</a:t>
            </a:r>
            <a:r>
              <a:rPr lang="fr-BE" dirty="0"/>
              <a:t>, </a:t>
            </a:r>
            <a:r>
              <a:rPr lang="fr-BE" dirty="0" err="1"/>
              <a:t>microservices</a:t>
            </a:r>
            <a:r>
              <a:rPr lang="fr-BE" dirty="0"/>
              <a:t>, </a:t>
            </a:r>
            <a:r>
              <a:rPr lang="fr-BE" dirty="0" err="1"/>
              <a:t>serverless</a:t>
            </a:r>
            <a:r>
              <a:rPr lang="fr-BE" dirty="0"/>
              <a:t>, </a:t>
            </a:r>
            <a:r>
              <a:rPr lang="fr-BE" dirty="0" err="1"/>
              <a:t>microkernel</a:t>
            </a:r>
            <a:r>
              <a:rPr lang="fr-BE" dirty="0"/>
              <a:t> aka plugin, </a:t>
            </a:r>
            <a:r>
              <a:rPr lang="fr-BE" dirty="0" err="1"/>
              <a:t>space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aka cloud architecture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0022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830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Software expert</a:t>
            </a:r>
            <a:r>
              <a:rPr lang="fr-BE" dirty="0"/>
              <a:t>: Platform (.NET/Java), </a:t>
            </a:r>
            <a:r>
              <a:rPr lang="fr-BE" dirty="0" err="1"/>
              <a:t>ecosystem</a:t>
            </a:r>
            <a:r>
              <a:rPr lang="fr-BE" dirty="0"/>
              <a:t> but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security</a:t>
            </a:r>
            <a:r>
              <a:rPr lang="fr-BE" dirty="0"/>
              <a:t>, performance (interview question: SQL Index – </a:t>
            </a:r>
            <a:r>
              <a:rPr lang="fr-BE" dirty="0" err="1"/>
              <a:t>execution</a:t>
            </a:r>
            <a:r>
              <a:rPr lang="fr-BE" dirty="0"/>
              <a:t> plans, table scan/index </a:t>
            </a:r>
            <a:r>
              <a:rPr lang="fr-BE" dirty="0" err="1"/>
              <a:t>seek</a:t>
            </a:r>
            <a:r>
              <a:rPr lang="fr-BE" dirty="0"/>
              <a:t>, </a:t>
            </a:r>
            <a:r>
              <a:rPr lang="fr-BE" dirty="0" err="1"/>
              <a:t>tradeoffs</a:t>
            </a:r>
            <a:r>
              <a:rPr lang="fr-BE" dirty="0"/>
              <a:t>), … GC issue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ask</a:t>
            </a:r>
            <a:r>
              <a:rPr lang="fr-BE" dirty="0">
                <a:sym typeface="Wingdings" panose="05000000000000000000" pitchFamily="2" charset="2"/>
              </a:rPr>
              <a:t> the </a:t>
            </a:r>
            <a:r>
              <a:rPr lang="fr-BE" dirty="0" err="1">
                <a:sym typeface="Wingdings" panose="05000000000000000000" pitchFamily="2" charset="2"/>
              </a:rPr>
              <a:t>architect</a:t>
            </a:r>
            <a:r>
              <a:rPr lang="fr-BE" dirty="0">
                <a:sym typeface="Wingdings" panose="05000000000000000000" pitchFamily="2" charset="2"/>
              </a:rPr>
              <a:t> for </a:t>
            </a:r>
            <a:r>
              <a:rPr lang="fr-BE" dirty="0" err="1">
                <a:sym typeface="Wingdings" panose="05000000000000000000" pitchFamily="2" charset="2"/>
              </a:rPr>
              <a:t>advice</a:t>
            </a:r>
            <a:r>
              <a:rPr lang="fr-BE" dirty="0">
                <a:sym typeface="Wingdings" panose="05000000000000000000" pitchFamily="2" charset="2"/>
              </a:rPr>
              <a:t>, </a:t>
            </a:r>
            <a:r>
              <a:rPr lang="fr-BE" dirty="0" err="1">
                <a:sym typeface="Wingdings" panose="05000000000000000000" pitchFamily="2" charset="2"/>
              </a:rPr>
              <a:t>UnitTesting</a:t>
            </a:r>
            <a:r>
              <a:rPr lang="fr-BE" dirty="0">
                <a:sym typeface="Wingdings" panose="05000000000000000000" pitchFamily="2" charset="2"/>
              </a:rPr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>
                <a:sym typeface="Wingdings" panose="05000000000000000000" pitchFamily="2" charset="2"/>
              </a:rPr>
              <a:t>High </a:t>
            </a:r>
            <a:r>
              <a:rPr lang="fr-BE" b="1" dirty="0" err="1">
                <a:sym typeface="Wingdings" panose="05000000000000000000" pitchFamily="2" charset="2"/>
              </a:rPr>
              <a:t>Level</a:t>
            </a:r>
            <a:r>
              <a:rPr lang="fr-BE" b="1" dirty="0">
                <a:sym typeface="Wingdings" panose="05000000000000000000" pitchFamily="2" charset="2"/>
              </a:rPr>
              <a:t> Design</a:t>
            </a:r>
            <a:r>
              <a:rPr lang="fr-BE" dirty="0">
                <a:sym typeface="Wingdings" panose="05000000000000000000" pitchFamily="2" charset="2"/>
              </a:rPr>
              <a:t>: </a:t>
            </a:r>
            <a:r>
              <a:rPr lang="fr-BE" dirty="0" err="1">
                <a:sym typeface="Wingdings" panose="05000000000000000000" pitchFamily="2" charset="2"/>
              </a:rPr>
              <a:t>many</a:t>
            </a:r>
            <a:r>
              <a:rPr lang="fr-BE" dirty="0">
                <a:sym typeface="Wingdings" panose="05000000000000000000" pitchFamily="2" charset="2"/>
              </a:rPr>
              <a:t> of the sessions </a:t>
            </a:r>
            <a:r>
              <a:rPr lang="fr-BE" dirty="0" err="1">
                <a:sym typeface="Wingdings" panose="05000000000000000000" pitchFamily="2" charset="2"/>
              </a:rPr>
              <a:t>will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be</a:t>
            </a:r>
            <a:r>
              <a:rPr lang="fr-BE" dirty="0">
                <a:sym typeface="Wingdings" panose="05000000000000000000" pitchFamily="2" charset="2"/>
              </a:rPr>
              <a:t> about </a:t>
            </a:r>
            <a:r>
              <a:rPr lang="fr-BE" dirty="0" err="1">
                <a:sym typeface="Wingdings" panose="05000000000000000000" pitchFamily="2" charset="2"/>
              </a:rPr>
              <a:t>this</a:t>
            </a:r>
            <a:r>
              <a:rPr lang="fr-BE" dirty="0">
                <a:sym typeface="Wingdings" panose="05000000000000000000" pitchFamily="2" charset="2"/>
              </a:rPr>
              <a:t> part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225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Becoming</a:t>
            </a:r>
            <a:r>
              <a:rPr lang="fr-BE" dirty="0"/>
              <a:t> an </a:t>
            </a:r>
            <a:r>
              <a:rPr lang="fr-BE" dirty="0" err="1"/>
              <a:t>arhitect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b="1" dirty="0" err="1"/>
              <a:t>logical</a:t>
            </a:r>
            <a:r>
              <a:rPr lang="fr-BE" b="1" dirty="0"/>
              <a:t> </a:t>
            </a:r>
            <a:r>
              <a:rPr lang="fr-BE" b="1" dirty="0" err="1"/>
              <a:t>evolution</a:t>
            </a:r>
            <a:r>
              <a:rPr lang="fr-BE" dirty="0"/>
              <a:t> for a </a:t>
            </a:r>
            <a:r>
              <a:rPr lang="fr-BE" dirty="0" err="1"/>
              <a:t>developer</a:t>
            </a:r>
            <a:r>
              <a:rPr lang="fr-BE" dirty="0"/>
              <a:t>. As </a:t>
            </a:r>
            <a:r>
              <a:rPr lang="fr-BE" dirty="0" err="1"/>
              <a:t>he</a:t>
            </a:r>
            <a:r>
              <a:rPr lang="fr-BE" dirty="0"/>
              <a:t> gains more </a:t>
            </a:r>
            <a:r>
              <a:rPr lang="fr-BE" dirty="0" err="1"/>
              <a:t>knowledge</a:t>
            </a:r>
            <a:r>
              <a:rPr lang="fr-BE" dirty="0"/>
              <a:t> &amp; </a:t>
            </a:r>
            <a:r>
              <a:rPr lang="fr-BE" dirty="0" err="1"/>
              <a:t>experience</a:t>
            </a:r>
            <a:r>
              <a:rPr lang="fr-BE" dirty="0"/>
              <a:t>, a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evolves</a:t>
            </a:r>
            <a:r>
              <a:rPr lang="fr-BE" dirty="0"/>
              <a:t> to a </a:t>
            </a:r>
            <a:r>
              <a:rPr lang="fr-BE" dirty="0" err="1"/>
              <a:t>role</a:t>
            </a:r>
            <a:r>
              <a:rPr lang="fr-BE" dirty="0"/>
              <a:t> as « Lead Dev » and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of « </a:t>
            </a:r>
            <a:r>
              <a:rPr lang="fr-BE" dirty="0" err="1"/>
              <a:t>architect</a:t>
            </a:r>
            <a:r>
              <a:rPr lang="fr-BE" dirty="0"/>
              <a:t> ». If the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b="1" dirty="0" err="1"/>
              <a:t>wants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: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</a:t>
            </a:r>
            <a:r>
              <a:rPr lang="fr-BE" dirty="0" err="1"/>
              <a:t>stay</a:t>
            </a:r>
            <a:r>
              <a:rPr lang="fr-BE" dirty="0"/>
              <a:t> in the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role</a:t>
            </a:r>
            <a:r>
              <a:rPr lang="fr-BE" dirty="0"/>
              <a:t>: « </a:t>
            </a:r>
            <a:r>
              <a:rPr lang="fr-BE" dirty="0" err="1"/>
              <a:t>give</a:t>
            </a:r>
            <a:r>
              <a:rPr lang="fr-BE" dirty="0"/>
              <a:t> me a story for me to </a:t>
            </a:r>
            <a:r>
              <a:rPr lang="fr-BE" dirty="0" err="1"/>
              <a:t>implement</a:t>
            </a:r>
            <a:r>
              <a:rPr lang="fr-BE" dirty="0"/>
              <a:t> and not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err="1"/>
              <a:t>many</a:t>
            </a:r>
            <a:r>
              <a:rPr lang="fr-BE" dirty="0"/>
              <a:t> time-</a:t>
            </a:r>
            <a:r>
              <a:rPr lang="fr-BE" dirty="0" err="1"/>
              <a:t>wasting</a:t>
            </a:r>
            <a:r>
              <a:rPr lang="fr-BE" dirty="0"/>
              <a:t> meetings </a:t>
            </a:r>
            <a:r>
              <a:rPr lang="fr-BE" dirty="0" err="1"/>
              <a:t>please</a:t>
            </a:r>
            <a:r>
              <a:rPr lang="fr-BE" dirty="0"/>
              <a:t> »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A lead dev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already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considered</a:t>
            </a:r>
            <a:r>
              <a:rPr lang="fr-BE" dirty="0"/>
              <a:t> an </a:t>
            </a:r>
            <a:r>
              <a:rPr lang="fr-BE" dirty="0" err="1"/>
              <a:t>architect</a:t>
            </a:r>
            <a:r>
              <a:rPr lang="fr-BE" dirty="0"/>
              <a:t>. A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may</a:t>
            </a:r>
            <a:r>
              <a:rPr lang="fr-BE" dirty="0"/>
              <a:t> setup a pet solo </a:t>
            </a:r>
            <a:r>
              <a:rPr lang="fr-BE" dirty="0" err="1"/>
              <a:t>project</a:t>
            </a:r>
            <a:r>
              <a:rPr lang="fr-BE" dirty="0"/>
              <a:t> –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architect</a:t>
            </a:r>
            <a:r>
              <a:rPr lang="fr-BE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The </a:t>
            </a:r>
            <a:r>
              <a:rPr lang="fr-BE" dirty="0" err="1"/>
              <a:t>lines</a:t>
            </a:r>
            <a:r>
              <a:rPr lang="fr-BE" dirty="0"/>
              <a:t> are </a:t>
            </a:r>
            <a:r>
              <a:rPr lang="fr-BE" b="1" dirty="0" err="1"/>
              <a:t>muddy</a:t>
            </a:r>
            <a:r>
              <a:rPr lang="fr-BE" dirty="0"/>
              <a:t>: a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within</a:t>
            </a:r>
            <a:r>
              <a:rPr lang="fr-BE" dirty="0"/>
              <a:t> the team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already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functioning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architect</a:t>
            </a:r>
            <a:r>
              <a:rPr lang="fr-BE" dirty="0"/>
              <a:t>. On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projects</a:t>
            </a:r>
            <a:r>
              <a:rPr lang="fr-BE" dirty="0"/>
              <a:t> the </a:t>
            </a:r>
            <a:r>
              <a:rPr lang="fr-BE" dirty="0" err="1"/>
              <a:t>architect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basically</a:t>
            </a:r>
            <a:r>
              <a:rPr lang="fr-BE" dirty="0"/>
              <a:t> a </a:t>
            </a:r>
            <a:r>
              <a:rPr lang="fr-BE" dirty="0" err="1"/>
              <a:t>developer</a:t>
            </a:r>
            <a:r>
              <a:rPr lang="fr-B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Every</a:t>
            </a:r>
            <a:r>
              <a:rPr lang="fr-BE" dirty="0"/>
              <a:t> team </a:t>
            </a:r>
            <a:r>
              <a:rPr lang="fr-BE" dirty="0" err="1"/>
              <a:t>should</a:t>
            </a:r>
            <a:r>
              <a:rPr lang="fr-BE" dirty="0"/>
              <a:t> have an </a:t>
            </a:r>
            <a:r>
              <a:rPr lang="fr-BE" dirty="0" err="1"/>
              <a:t>architect</a:t>
            </a:r>
            <a:r>
              <a:rPr lang="fr-BE" dirty="0"/>
              <a:t> (</a:t>
            </a:r>
            <a:r>
              <a:rPr lang="fr-BE" dirty="0" err="1"/>
              <a:t>even</a:t>
            </a:r>
            <a:r>
              <a:rPr lang="fr-BE" dirty="0"/>
              <a:t> if </a:t>
            </a:r>
            <a:r>
              <a:rPr lang="fr-BE" dirty="0" err="1"/>
              <a:t>it’s</a:t>
            </a:r>
            <a:r>
              <a:rPr lang="fr-BE" dirty="0"/>
              <a:t> </a:t>
            </a:r>
            <a:r>
              <a:rPr lang="fr-BE" dirty="0" err="1"/>
              <a:t>just</a:t>
            </a:r>
            <a:r>
              <a:rPr lang="fr-BE" dirty="0"/>
              <a:t> one of the </a:t>
            </a:r>
            <a:r>
              <a:rPr lang="fr-BE" dirty="0" err="1"/>
              <a:t>developers</a:t>
            </a:r>
            <a:r>
              <a:rPr lang="fr-BE" dirty="0"/>
              <a:t>) to </a:t>
            </a:r>
            <a:r>
              <a:rPr lang="fr-BE" dirty="0" err="1"/>
              <a:t>avoid</a:t>
            </a:r>
            <a:r>
              <a:rPr lang="fr-BE" dirty="0"/>
              <a:t> a </a:t>
            </a:r>
            <a:r>
              <a:rPr lang="fr-BE" dirty="0" err="1"/>
              <a:t>kakafonie</a:t>
            </a:r>
            <a:r>
              <a:rPr lang="fr-BE" dirty="0"/>
              <a:t> of architecture-styles </a:t>
            </a:r>
            <a:r>
              <a:rPr lang="fr-BE" dirty="0" err="1"/>
              <a:t>within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This </a:t>
            </a:r>
            <a:r>
              <a:rPr lang="fr-BE" dirty="0" err="1"/>
              <a:t>grows</a:t>
            </a:r>
            <a:r>
              <a:rPr lang="fr-BE" dirty="0"/>
              <a:t> </a:t>
            </a:r>
            <a:r>
              <a:rPr lang="fr-BE" dirty="0" err="1"/>
              <a:t>organically</a:t>
            </a:r>
            <a:r>
              <a:rPr lang="fr-BE" dirty="0"/>
              <a:t> </a:t>
            </a:r>
            <a:r>
              <a:rPr lang="fr-BE" dirty="0" err="1"/>
              <a:t>within</a:t>
            </a:r>
            <a:r>
              <a:rPr lang="fr-BE" dirty="0"/>
              <a:t> a team: </a:t>
            </a:r>
            <a:r>
              <a:rPr lang="fr-BE" dirty="0" err="1"/>
              <a:t>typically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senior and/or </a:t>
            </a:r>
            <a:r>
              <a:rPr lang="fr-BE" dirty="0" err="1"/>
              <a:t>knowledgeable</a:t>
            </a:r>
            <a:r>
              <a:rPr lang="fr-BE" dirty="0"/>
              <a:t> </a:t>
            </a:r>
            <a:r>
              <a:rPr lang="fr-BE" dirty="0" err="1"/>
              <a:t>person</a:t>
            </a:r>
            <a:r>
              <a:rPr lang="fr-BE" dirty="0"/>
              <a:t> </a:t>
            </a:r>
            <a:r>
              <a:rPr lang="fr-BE" dirty="0" err="1"/>
              <a:t>takes</a:t>
            </a:r>
            <a:r>
              <a:rPr lang="fr-BE" dirty="0"/>
              <a:t> up the </a:t>
            </a:r>
            <a:r>
              <a:rPr lang="fr-BE" dirty="0" err="1"/>
              <a:t>role</a:t>
            </a:r>
            <a:r>
              <a:rPr lang="fr-BE" dirty="0"/>
              <a:t>  if </a:t>
            </a:r>
            <a:r>
              <a:rPr lang="fr-BE" dirty="0" err="1"/>
              <a:t>there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dedicated</a:t>
            </a:r>
            <a:r>
              <a:rPr lang="fr-BE" dirty="0"/>
              <a:t> </a:t>
            </a:r>
            <a:r>
              <a:rPr lang="fr-BE" dirty="0" err="1"/>
              <a:t>architect</a:t>
            </a:r>
            <a:r>
              <a:rPr lang="fr-BE" dirty="0"/>
              <a:t>. Or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the </a:t>
            </a:r>
            <a:r>
              <a:rPr lang="fr-BE" dirty="0" err="1"/>
              <a:t>loudest</a:t>
            </a:r>
            <a:r>
              <a:rPr lang="fr-BE" dirty="0"/>
              <a:t> </a:t>
            </a:r>
            <a:r>
              <a:rPr lang="fr-BE" dirty="0" err="1"/>
              <a:t>developer</a:t>
            </a:r>
            <a:r>
              <a:rPr lang="fr-BE" dirty="0"/>
              <a:t> or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the best </a:t>
            </a:r>
            <a:r>
              <a:rPr lang="fr-BE" dirty="0" err="1"/>
              <a:t>communicator</a:t>
            </a:r>
            <a:r>
              <a:rPr lang="fr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886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Lead Dev &amp; App Architect</a:t>
            </a:r>
            <a:r>
              <a:rPr lang="fr-BE" dirty="0"/>
              <a:t>: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meetings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developers</a:t>
            </a:r>
            <a:r>
              <a:rPr lang="fr-BE" dirty="0"/>
              <a:t> (about design, production issues, </a:t>
            </a:r>
            <a:r>
              <a:rPr lang="fr-BE" dirty="0" err="1"/>
              <a:t>deployment</a:t>
            </a:r>
            <a:r>
              <a:rPr lang="fr-BE" dirty="0"/>
              <a:t> issues), meetings </a:t>
            </a:r>
            <a:r>
              <a:rPr lang="fr-BE" dirty="0" err="1"/>
              <a:t>with</a:t>
            </a:r>
            <a:r>
              <a:rPr lang="fr-BE" dirty="0"/>
              <a:t> PO/PM about </a:t>
            </a:r>
            <a:r>
              <a:rPr lang="fr-BE" dirty="0" err="1"/>
              <a:t>feasability</a:t>
            </a:r>
            <a:r>
              <a:rPr lang="fr-BE" dirty="0"/>
              <a:t> and high 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estimates</a:t>
            </a:r>
            <a:r>
              <a:rPr lang="fr-BE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Solution Architect</a:t>
            </a:r>
            <a:r>
              <a:rPr lang="fr-BE" dirty="0"/>
              <a:t>: Meetings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teams for </a:t>
            </a:r>
            <a:r>
              <a:rPr lang="fr-BE" dirty="0" err="1"/>
              <a:t>integrations</a:t>
            </a:r>
            <a:r>
              <a:rPr lang="fr-BE" dirty="0"/>
              <a:t>. Infrastructure, … Must let go of the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details</a:t>
            </a:r>
            <a:r>
              <a:rPr lang="fr-BE" dirty="0"/>
              <a:t> of the code.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Enterprise Architect</a:t>
            </a:r>
            <a:r>
              <a:rPr lang="fr-BE" dirty="0"/>
              <a:t>: Meetings </a:t>
            </a:r>
            <a:r>
              <a:rPr lang="fr-BE" dirty="0" err="1"/>
              <a:t>with</a:t>
            </a:r>
            <a:r>
              <a:rPr lang="fr-BE" dirty="0"/>
              <a:t> stakeholders, solution </a:t>
            </a:r>
            <a:r>
              <a:rPr lang="fr-BE" dirty="0" err="1"/>
              <a:t>architects</a:t>
            </a:r>
            <a:r>
              <a:rPr lang="fr-BE" dirty="0"/>
              <a:t>,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966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Application Architect</a:t>
            </a:r>
            <a:r>
              <a:rPr lang="fr-BE" dirty="0"/>
              <a:t>: Focus on </a:t>
            </a:r>
            <a:r>
              <a:rPr lang="fr-BE" dirty="0" err="1"/>
              <a:t>technical</a:t>
            </a:r>
            <a:r>
              <a:rPr lang="fr-BE" dirty="0"/>
              <a:t>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Solution Architect</a:t>
            </a:r>
            <a:r>
              <a:rPr lang="fr-BE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Enterprise Architect</a:t>
            </a:r>
            <a:r>
              <a:rPr lang="fr-BE" dirty="0"/>
              <a:t>: Very </a:t>
            </a:r>
            <a:r>
              <a:rPr lang="fr-BE" dirty="0" err="1"/>
              <a:t>very</a:t>
            </a:r>
            <a:r>
              <a:rPr lang="fr-BE" dirty="0"/>
              <a:t> high </a:t>
            </a:r>
            <a:r>
              <a:rPr lang="fr-BE" dirty="0" err="1"/>
              <a:t>level</a:t>
            </a:r>
            <a:r>
              <a:rPr lang="fr-BE" dirty="0"/>
              <a:t>, </a:t>
            </a:r>
            <a:r>
              <a:rPr lang="fr-BE" dirty="0" err="1"/>
              <a:t>technical</a:t>
            </a:r>
            <a:r>
              <a:rPr lang="fr-BE" dirty="0"/>
              <a:t> communication </a:t>
            </a:r>
            <a:r>
              <a:rPr lang="fr-BE" dirty="0" err="1"/>
              <a:t>company-wide</a:t>
            </a:r>
            <a:r>
              <a:rPr lang="fr-BE" dirty="0"/>
              <a:t>, </a:t>
            </a:r>
            <a:r>
              <a:rPr lang="fr-BE" dirty="0" err="1"/>
              <a:t>broad</a:t>
            </a:r>
            <a:r>
              <a:rPr lang="fr-BE" dirty="0"/>
              <a:t> </a:t>
            </a:r>
            <a:r>
              <a:rPr lang="fr-BE" dirty="0" err="1"/>
              <a:t>technological</a:t>
            </a:r>
            <a:r>
              <a:rPr lang="fr-BE" dirty="0"/>
              <a:t> horizon, focus on business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Infrastructure Architect</a:t>
            </a:r>
            <a:r>
              <a:rPr lang="fr-BE" dirty="0"/>
              <a:t>: Network Architect, Server Architect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Domain Architect</a:t>
            </a:r>
            <a:r>
              <a:rPr lang="fr-BE" dirty="0"/>
              <a:t>: Do not go </a:t>
            </a:r>
            <a:r>
              <a:rPr lang="fr-BE" dirty="0" err="1"/>
              <a:t>there</a:t>
            </a:r>
            <a:r>
              <a:rPr lang="fr-BE" dirty="0"/>
              <a:t>. .NET / Java Architect. Mobile Architect (Android, iOS), Cloud Architect (AWS)   ALSO   Data Architect, Security Architect, </a:t>
            </a:r>
            <a:r>
              <a:rPr lang="fr-BE" dirty="0" err="1"/>
              <a:t>Integration</a:t>
            </a:r>
            <a:r>
              <a:rPr lang="fr-BE" dirty="0"/>
              <a:t> Architect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57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b="0" dirty="0"/>
              <a:t>A mix of soft &amp; hard </a:t>
            </a:r>
            <a:r>
              <a:rPr lang="fr-BE" b="0" dirty="0" err="1"/>
              <a:t>skills</a:t>
            </a:r>
            <a:endParaRPr lang="fr-B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b="1" dirty="0"/>
              <a:t>Communication</a:t>
            </a:r>
            <a:r>
              <a:rPr lang="fr-BE" dirty="0"/>
              <a:t>: </a:t>
            </a:r>
            <a:r>
              <a:rPr lang="fr-BE" sz="1200" dirty="0" err="1"/>
              <a:t>with</a:t>
            </a:r>
            <a:r>
              <a:rPr lang="fr-BE" sz="1200" dirty="0"/>
              <a:t> </a:t>
            </a:r>
            <a:r>
              <a:rPr lang="fr-BE" sz="1200" dirty="0" err="1"/>
              <a:t>customers</a:t>
            </a:r>
            <a:r>
              <a:rPr lang="fr-BE" sz="1200" dirty="0"/>
              <a:t> </a:t>
            </a:r>
            <a:r>
              <a:rPr lang="fr-BE" sz="1200" dirty="0">
                <a:sym typeface="Wingdings" panose="05000000000000000000" pitchFamily="2" charset="2"/>
              </a:rPr>
              <a:t> </a:t>
            </a:r>
            <a:r>
              <a:rPr lang="fr-BE" sz="1200" dirty="0" err="1">
                <a:sym typeface="Wingdings" panose="05000000000000000000" pitchFamily="2" charset="2"/>
              </a:rPr>
              <a:t>Language</a:t>
            </a:r>
            <a:r>
              <a:rPr lang="fr-BE" sz="1200" dirty="0">
                <a:sym typeface="Wingdings" panose="05000000000000000000" pitchFamily="2" charset="2"/>
              </a:rPr>
              <a:t> of business   ||    </a:t>
            </a:r>
            <a:r>
              <a:rPr lang="fr-BE" sz="1200" dirty="0"/>
              <a:t> managers, </a:t>
            </a:r>
            <a:r>
              <a:rPr lang="fr-BE" sz="1200" dirty="0" err="1"/>
              <a:t>analysts</a:t>
            </a:r>
            <a:r>
              <a:rPr lang="fr-BE" sz="1200" dirty="0"/>
              <a:t> </a:t>
            </a:r>
            <a:r>
              <a:rPr lang="fr-BE" sz="1200" dirty="0">
                <a:sym typeface="Wingdings" panose="05000000000000000000" pitchFamily="2" charset="2"/>
              </a:rPr>
              <a:t> high </a:t>
            </a:r>
            <a:r>
              <a:rPr lang="fr-BE" sz="1200" dirty="0" err="1">
                <a:sym typeface="Wingdings" panose="05000000000000000000" pitchFamily="2" charset="2"/>
              </a:rPr>
              <a:t>level</a:t>
            </a:r>
            <a:r>
              <a:rPr lang="fr-BE" sz="1200" dirty="0">
                <a:sym typeface="Wingdings" panose="05000000000000000000" pitchFamily="2" charset="2"/>
              </a:rPr>
              <a:t> communication    ||      </a:t>
            </a:r>
            <a:r>
              <a:rPr lang="fr-BE" sz="1200" dirty="0" err="1"/>
              <a:t>developers</a:t>
            </a:r>
            <a:r>
              <a:rPr lang="fr-BE" sz="1200" dirty="0"/>
              <a:t> </a:t>
            </a:r>
            <a:r>
              <a:rPr lang="fr-BE" sz="1200" dirty="0">
                <a:sym typeface="Wingdings" panose="05000000000000000000" pitchFamily="2" charset="2"/>
              </a:rPr>
              <a:t> </a:t>
            </a:r>
            <a:r>
              <a:rPr lang="fr-BE" sz="1200" dirty="0" err="1">
                <a:sym typeface="Wingdings" panose="05000000000000000000" pitchFamily="2" charset="2"/>
              </a:rPr>
              <a:t>technical</a:t>
            </a:r>
            <a:r>
              <a:rPr lang="fr-BE" sz="1200" dirty="0">
                <a:sym typeface="Wingdings" panose="05000000000000000000" pitchFamily="2" charset="2"/>
              </a:rPr>
              <a:t> communication</a:t>
            </a:r>
            <a:endParaRPr lang="fr-BE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1200" b="1" dirty="0"/>
              <a:t>Broad &amp; </a:t>
            </a:r>
            <a:r>
              <a:rPr lang="fr-BE" sz="1200" b="1" dirty="0" err="1"/>
              <a:t>Deep</a:t>
            </a:r>
            <a:r>
              <a:rPr lang="fr-BE" sz="1200" b="1" dirty="0"/>
              <a:t> </a:t>
            </a:r>
            <a:r>
              <a:rPr lang="fr-BE" sz="1200" b="1" dirty="0" err="1"/>
              <a:t>Technical</a:t>
            </a:r>
            <a:r>
              <a:rPr lang="fr-BE" sz="1200" b="1" dirty="0"/>
              <a:t> </a:t>
            </a:r>
            <a:r>
              <a:rPr lang="fr-BE" sz="1200" b="1" dirty="0" err="1"/>
              <a:t>Knowledge</a:t>
            </a:r>
            <a:r>
              <a:rPr lang="fr-BE" sz="1200" dirty="0"/>
              <a:t>: If all </a:t>
            </a:r>
            <a:r>
              <a:rPr lang="fr-BE" sz="1200" dirty="0" err="1"/>
              <a:t>you</a:t>
            </a:r>
            <a:r>
              <a:rPr lang="fr-BE" sz="1200" dirty="0"/>
              <a:t> have </a:t>
            </a:r>
            <a:r>
              <a:rPr lang="fr-BE" sz="1200" dirty="0" err="1"/>
              <a:t>is</a:t>
            </a:r>
            <a:r>
              <a:rPr lang="fr-BE" sz="1200" dirty="0"/>
              <a:t> a </a:t>
            </a:r>
            <a:r>
              <a:rPr lang="fr-BE" sz="1200" dirty="0" err="1"/>
              <a:t>hammer</a:t>
            </a:r>
            <a:r>
              <a:rPr lang="fr-BE" sz="1200" dirty="0"/>
              <a:t>, </a:t>
            </a:r>
            <a:r>
              <a:rPr lang="fr-BE" sz="1200" dirty="0" err="1"/>
              <a:t>everything</a:t>
            </a:r>
            <a:r>
              <a:rPr lang="fr-BE" sz="1200" dirty="0"/>
              <a:t> looks like a </a:t>
            </a:r>
            <a:r>
              <a:rPr lang="fr-BE" sz="1200" dirty="0" err="1"/>
              <a:t>nail</a:t>
            </a:r>
            <a:r>
              <a:rPr lang="fr-BE" sz="1200" dirty="0"/>
              <a:t> </a:t>
            </a:r>
            <a:r>
              <a:rPr lang="fr-BE" sz="1200" dirty="0">
                <a:sym typeface="Wingdings" panose="05000000000000000000" pitchFamily="2" charset="2"/>
              </a:rPr>
              <a:t> </a:t>
            </a:r>
            <a:r>
              <a:rPr lang="fr-BE" sz="1200" dirty="0" err="1">
                <a:sym typeface="Wingdings" panose="05000000000000000000" pitchFamily="2" charset="2"/>
              </a:rPr>
              <a:t>Learn</a:t>
            </a:r>
            <a:r>
              <a:rPr lang="fr-BE" sz="1200" dirty="0">
                <a:sym typeface="Wingdings" panose="05000000000000000000" pitchFamily="2" charset="2"/>
              </a:rPr>
              <a:t> multiple </a:t>
            </a:r>
            <a:r>
              <a:rPr lang="fr-BE" sz="1200" dirty="0" err="1">
                <a:sym typeface="Wingdings" panose="05000000000000000000" pitchFamily="2" charset="2"/>
              </a:rPr>
              <a:t>languages</a:t>
            </a:r>
            <a:r>
              <a:rPr lang="fr-BE" sz="1200" dirty="0">
                <a:sym typeface="Wingdings" panose="05000000000000000000" pitchFamily="2" charset="2"/>
              </a:rPr>
              <a:t>, platforms </a:t>
            </a:r>
            <a:r>
              <a:rPr lang="fr-BE" sz="1200" dirty="0" err="1">
                <a:sym typeface="Wingdings" panose="05000000000000000000" pitchFamily="2" charset="2"/>
              </a:rPr>
              <a:t>etc</a:t>
            </a:r>
            <a:endParaRPr lang="fr-BE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1200" b="1" dirty="0" err="1">
                <a:sym typeface="Wingdings" panose="05000000000000000000" pitchFamily="2" charset="2"/>
              </a:rPr>
              <a:t>Responsibility</a:t>
            </a:r>
            <a:r>
              <a:rPr lang="fr-BE" sz="1200" dirty="0">
                <a:sym typeface="Wingdings" panose="05000000000000000000" pitchFamily="2" charset="2"/>
              </a:rPr>
              <a:t>: A </a:t>
            </a:r>
            <a:r>
              <a:rPr lang="fr-BE" sz="1200" dirty="0" err="1">
                <a:sym typeface="Wingdings" panose="05000000000000000000" pitchFamily="2" charset="2"/>
              </a:rPr>
              <a:t>developer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mistake</a:t>
            </a:r>
            <a:r>
              <a:rPr lang="fr-BE" sz="1200" dirty="0">
                <a:sym typeface="Wingdings" panose="05000000000000000000" pitchFamily="2" charset="2"/>
              </a:rPr>
              <a:t> can </a:t>
            </a:r>
            <a:r>
              <a:rPr lang="fr-BE" sz="1200" dirty="0" err="1">
                <a:sym typeface="Wingdings" panose="05000000000000000000" pitchFamily="2" charset="2"/>
              </a:rPr>
              <a:t>usually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be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solved</a:t>
            </a:r>
            <a:r>
              <a:rPr lang="fr-BE" sz="1200" dirty="0">
                <a:sym typeface="Wingdings" panose="05000000000000000000" pitchFamily="2" charset="2"/>
              </a:rPr>
              <a:t> in </a:t>
            </a:r>
            <a:r>
              <a:rPr lang="fr-BE" sz="1200" dirty="0" err="1">
                <a:sym typeface="Wingdings" panose="05000000000000000000" pitchFamily="2" charset="2"/>
              </a:rPr>
              <a:t>days</a:t>
            </a:r>
            <a:r>
              <a:rPr lang="fr-BE" sz="1200" dirty="0">
                <a:sym typeface="Wingdings" panose="05000000000000000000" pitchFamily="2" charset="2"/>
              </a:rPr>
              <a:t>. A grave architectural </a:t>
            </a:r>
            <a:r>
              <a:rPr lang="fr-BE" sz="1200" dirty="0" err="1">
                <a:sym typeface="Wingdings" panose="05000000000000000000" pitchFamily="2" charset="2"/>
              </a:rPr>
              <a:t>problem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might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take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months</a:t>
            </a:r>
            <a:r>
              <a:rPr lang="fr-BE" sz="1200" dirty="0">
                <a:sym typeface="Wingdings" panose="05000000000000000000" pitchFamily="2" charset="2"/>
              </a:rPr>
              <a:t> or </a:t>
            </a:r>
            <a:r>
              <a:rPr lang="fr-BE" sz="1200" dirty="0" err="1">
                <a:sym typeface="Wingdings" panose="05000000000000000000" pitchFamily="2" charset="2"/>
              </a:rPr>
              <a:t>even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years</a:t>
            </a:r>
            <a:r>
              <a:rPr lang="fr-BE" sz="1200" dirty="0">
                <a:sym typeface="Wingdings" panose="05000000000000000000" pitchFamily="2" charset="2"/>
              </a:rPr>
              <a:t> to right. + If </a:t>
            </a:r>
            <a:r>
              <a:rPr lang="fr-BE" sz="1200" dirty="0" err="1">
                <a:sym typeface="Wingdings" panose="05000000000000000000" pitchFamily="2" charset="2"/>
              </a:rPr>
              <a:t>there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is</a:t>
            </a:r>
            <a:r>
              <a:rPr lang="fr-BE" sz="1200" dirty="0">
                <a:sym typeface="Wingdings" panose="05000000000000000000" pitchFamily="2" charset="2"/>
              </a:rPr>
              <a:t> an issue </a:t>
            </a:r>
            <a:r>
              <a:rPr lang="fr-BE" sz="1200" dirty="0" err="1">
                <a:sym typeface="Wingdings" panose="05000000000000000000" pitchFamily="2" charset="2"/>
              </a:rPr>
              <a:t>with</a:t>
            </a:r>
            <a:r>
              <a:rPr lang="fr-BE" sz="1200" dirty="0">
                <a:sym typeface="Wingdings" panose="05000000000000000000" pitchFamily="2" charset="2"/>
              </a:rPr>
              <a:t> « </a:t>
            </a:r>
            <a:r>
              <a:rPr lang="fr-BE" sz="1200" dirty="0" err="1">
                <a:sym typeface="Wingdings" panose="05000000000000000000" pitchFamily="2" charset="2"/>
              </a:rPr>
              <a:t>your</a:t>
            </a:r>
            <a:r>
              <a:rPr lang="fr-BE" sz="1200" dirty="0">
                <a:sym typeface="Wingdings" panose="05000000000000000000" pitchFamily="2" charset="2"/>
              </a:rPr>
              <a:t> » application, stakeholders </a:t>
            </a:r>
            <a:r>
              <a:rPr lang="fr-BE" sz="1200" dirty="0" err="1">
                <a:sym typeface="Wingdings" panose="05000000000000000000" pitchFamily="2" charset="2"/>
              </a:rPr>
              <a:t>will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turn</a:t>
            </a:r>
            <a:r>
              <a:rPr lang="fr-BE" sz="1200" dirty="0">
                <a:sym typeface="Wingdings" panose="05000000000000000000" pitchFamily="2" charset="2"/>
              </a:rPr>
              <a:t> at the </a:t>
            </a:r>
            <a:r>
              <a:rPr lang="fr-BE" sz="1200" dirty="0" err="1">
                <a:sym typeface="Wingdings" panose="05000000000000000000" pitchFamily="2" charset="2"/>
              </a:rPr>
              <a:t>architect</a:t>
            </a:r>
            <a:r>
              <a:rPr lang="fr-BE" sz="1200" dirty="0">
                <a:sym typeface="Wingdings" panose="05000000000000000000" pitchFamily="2" charset="2"/>
              </a:rPr>
              <a:t>. No </a:t>
            </a:r>
            <a:r>
              <a:rPr lang="fr-BE" sz="1200" dirty="0" err="1">
                <a:sym typeface="Wingdings" panose="05000000000000000000" pitchFamily="2" charset="2"/>
              </a:rPr>
              <a:t>matter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who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is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resposible</a:t>
            </a:r>
            <a:r>
              <a:rPr lang="fr-BE" sz="1200" dirty="0">
                <a:sym typeface="Wingdings" panose="05000000000000000000" pitchFamily="2" charset="2"/>
              </a:rPr>
              <a:t>, </a:t>
            </a:r>
            <a:r>
              <a:rPr lang="fr-BE" sz="1200" dirty="0" err="1">
                <a:sym typeface="Wingdings" panose="05000000000000000000" pitchFamily="2" charset="2"/>
              </a:rPr>
              <a:t>it’s</a:t>
            </a:r>
            <a:r>
              <a:rPr lang="fr-BE" sz="1200" dirty="0">
                <a:sym typeface="Wingdings" panose="05000000000000000000" pitchFamily="2" charset="2"/>
              </a:rPr>
              <a:t> the </a:t>
            </a:r>
            <a:r>
              <a:rPr lang="fr-BE" sz="1200" dirty="0" err="1">
                <a:sym typeface="Wingdings" panose="05000000000000000000" pitchFamily="2" charset="2"/>
              </a:rPr>
              <a:t>architect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that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is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responsible</a:t>
            </a:r>
            <a:r>
              <a:rPr lang="fr-BE" sz="1200" dirty="0">
                <a:sym typeface="Wingdings" panose="05000000000000000000" pitchFamily="2" charset="2"/>
              </a:rPr>
              <a:t>: « I made </a:t>
            </a:r>
            <a:r>
              <a:rPr lang="fr-BE" sz="1200" dirty="0" err="1">
                <a:sym typeface="Wingdings" panose="05000000000000000000" pitchFamily="2" charset="2"/>
              </a:rPr>
              <a:t>this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mistake</a:t>
            </a:r>
            <a:r>
              <a:rPr lang="fr-BE" sz="1200" dirty="0">
                <a:sym typeface="Wingdings" panose="05000000000000000000" pitchFamily="2" charset="2"/>
              </a:rPr>
              <a:t> » vs « </a:t>
            </a:r>
            <a:r>
              <a:rPr lang="fr-BE" sz="1200" dirty="0" err="1">
                <a:sym typeface="Wingdings" panose="05000000000000000000" pitchFamily="2" charset="2"/>
              </a:rPr>
              <a:t>We</a:t>
            </a:r>
            <a:r>
              <a:rPr lang="fr-BE" sz="1200" dirty="0">
                <a:sym typeface="Wingdings" panose="05000000000000000000" pitchFamily="2" charset="2"/>
              </a:rPr>
              <a:t> made </a:t>
            </a:r>
            <a:r>
              <a:rPr lang="fr-BE" sz="1200" dirty="0" err="1">
                <a:sym typeface="Wingdings" panose="05000000000000000000" pitchFamily="2" charset="2"/>
              </a:rPr>
              <a:t>this</a:t>
            </a:r>
            <a:r>
              <a:rPr lang="fr-BE" sz="1200" dirty="0">
                <a:sym typeface="Wingdings" panose="05000000000000000000" pitchFamily="2" charset="2"/>
              </a:rPr>
              <a:t> </a:t>
            </a:r>
            <a:r>
              <a:rPr lang="fr-BE" sz="1200" dirty="0" err="1">
                <a:sym typeface="Wingdings" panose="05000000000000000000" pitchFamily="2" charset="2"/>
              </a:rPr>
              <a:t>milestone</a:t>
            </a:r>
            <a:r>
              <a:rPr lang="fr-BE" sz="1200" dirty="0">
                <a:sym typeface="Wingdings" panose="05000000000000000000" pitchFamily="2" charset="2"/>
              </a:rPr>
              <a:t> »  Bad=</a:t>
            </a:r>
            <a:r>
              <a:rPr lang="fr-BE" sz="1200" dirty="0" err="1">
                <a:sym typeface="Wingdings" panose="05000000000000000000" pitchFamily="2" charset="2"/>
              </a:rPr>
              <a:t>you</a:t>
            </a:r>
            <a:r>
              <a:rPr lang="fr-BE" sz="1200" dirty="0">
                <a:sym typeface="Wingdings" panose="05000000000000000000" pitchFamily="2" charset="2"/>
              </a:rPr>
              <a:t>, Good=us</a:t>
            </a:r>
            <a:endParaRPr lang="fr-BE" sz="12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1200" b="1" dirty="0" err="1">
                <a:sym typeface="Wingdings" panose="05000000000000000000" pitchFamily="2" charset="2"/>
              </a:rPr>
              <a:t>Analytical</a:t>
            </a:r>
            <a:r>
              <a:rPr lang="fr-BE" sz="1200" b="1" dirty="0">
                <a:sym typeface="Wingdings" panose="05000000000000000000" pitchFamily="2" charset="2"/>
              </a:rPr>
              <a:t> </a:t>
            </a:r>
            <a:r>
              <a:rPr lang="fr-BE" sz="1200" b="1" dirty="0" err="1">
                <a:sym typeface="Wingdings" panose="05000000000000000000" pitchFamily="2" charset="2"/>
              </a:rPr>
              <a:t>Skills</a:t>
            </a:r>
            <a:r>
              <a:rPr lang="fr-BE" sz="1200" b="1" dirty="0">
                <a:sym typeface="Wingdings" panose="05000000000000000000" pitchFamily="2" charset="2"/>
              </a:rPr>
              <a:t>: </a:t>
            </a:r>
            <a:r>
              <a:rPr lang="fr-BE" sz="1200" b="0" dirty="0" err="1">
                <a:sym typeface="Wingdings" panose="05000000000000000000" pitchFamily="2" charset="2"/>
              </a:rPr>
              <a:t>Represent</a:t>
            </a:r>
            <a:r>
              <a:rPr lang="fr-BE" sz="1200" b="0" dirty="0">
                <a:sym typeface="Wingdings" panose="05000000000000000000" pitchFamily="2" charset="2"/>
              </a:rPr>
              <a:t> an abstract </a:t>
            </a:r>
            <a:r>
              <a:rPr lang="fr-BE" sz="1200" b="0" dirty="0" err="1">
                <a:sym typeface="Wingdings" panose="05000000000000000000" pitchFamily="2" charset="2"/>
              </a:rPr>
              <a:t>problem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into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something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that</a:t>
            </a:r>
            <a:r>
              <a:rPr lang="fr-BE" sz="1200" b="0" dirty="0">
                <a:sym typeface="Wingdings" panose="05000000000000000000" pitchFamily="2" charset="2"/>
              </a:rPr>
              <a:t> can </a:t>
            </a:r>
            <a:r>
              <a:rPr lang="fr-BE" sz="1200" b="0" dirty="0" err="1">
                <a:sym typeface="Wingdings" panose="05000000000000000000" pitchFamily="2" charset="2"/>
              </a:rPr>
              <a:t>be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communicated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with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different</a:t>
            </a:r>
            <a:r>
              <a:rPr lang="fr-BE" sz="1200" b="0" dirty="0">
                <a:sym typeface="Wingdings" panose="05000000000000000000" pitchFamily="2" charset="2"/>
              </a:rPr>
              <a:t> stakeholders: management (</a:t>
            </a:r>
            <a:r>
              <a:rPr lang="fr-BE" sz="1200" b="0" dirty="0" err="1">
                <a:sym typeface="Wingdings" panose="05000000000000000000" pitchFamily="2" charset="2"/>
              </a:rPr>
              <a:t>we</a:t>
            </a:r>
            <a:r>
              <a:rPr lang="fr-BE" sz="1200" b="0" dirty="0">
                <a:sym typeface="Wingdings" panose="05000000000000000000" pitchFamily="2" charset="2"/>
              </a:rPr>
              <a:t> can </a:t>
            </a:r>
            <a:r>
              <a:rPr lang="fr-BE" sz="1200" b="0" dirty="0" err="1">
                <a:sym typeface="Wingdings" panose="05000000000000000000" pitchFamily="2" charset="2"/>
              </a:rPr>
              <a:t>make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this</a:t>
            </a:r>
            <a:r>
              <a:rPr lang="fr-BE" sz="1200" b="0" dirty="0">
                <a:sym typeface="Wingdings" panose="05000000000000000000" pitchFamily="2" charset="2"/>
              </a:rPr>
              <a:t>, like </a:t>
            </a:r>
            <a:r>
              <a:rPr lang="fr-BE" sz="1200" b="0" dirty="0" err="1">
                <a:sym typeface="Wingdings" panose="05000000000000000000" pitchFamily="2" charset="2"/>
              </a:rPr>
              <a:t>this</a:t>
            </a:r>
            <a:r>
              <a:rPr lang="fr-BE" sz="1200" b="0" dirty="0">
                <a:sym typeface="Wingdings" panose="05000000000000000000" pitchFamily="2" charset="2"/>
              </a:rPr>
              <a:t>) and </a:t>
            </a:r>
            <a:r>
              <a:rPr lang="fr-BE" sz="1200" b="0" dirty="0" err="1">
                <a:sym typeface="Wingdings" panose="05000000000000000000" pitchFamily="2" charset="2"/>
              </a:rPr>
              <a:t>developers</a:t>
            </a:r>
            <a:r>
              <a:rPr lang="fr-BE" sz="1200" b="0" dirty="0">
                <a:sym typeface="Wingdings" panose="05000000000000000000" pitchFamily="2" charset="2"/>
              </a:rPr>
              <a:t> (how </a:t>
            </a:r>
            <a:r>
              <a:rPr lang="fr-BE" sz="1200" b="0" dirty="0" err="1">
                <a:sym typeface="Wingdings" panose="05000000000000000000" pitchFamily="2" charset="2"/>
              </a:rPr>
              <a:t>we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will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make</a:t>
            </a:r>
            <a:r>
              <a:rPr lang="fr-BE" sz="1200" b="0" dirty="0">
                <a:sym typeface="Wingdings" panose="05000000000000000000" pitchFamily="2" charset="2"/>
              </a:rPr>
              <a:t> </a:t>
            </a:r>
            <a:r>
              <a:rPr lang="fr-BE" sz="1200" b="0" dirty="0" err="1">
                <a:sym typeface="Wingdings" panose="05000000000000000000" pitchFamily="2" charset="2"/>
              </a:rPr>
              <a:t>it</a:t>
            </a:r>
            <a:r>
              <a:rPr lang="fr-BE" sz="1200" b="0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1200" b="1" dirty="0">
                <a:sym typeface="Wingdings" panose="05000000000000000000" pitchFamily="2" charset="2"/>
              </a:rPr>
              <a:t>Management </a:t>
            </a:r>
            <a:r>
              <a:rPr lang="fr-BE" sz="1200" b="1" dirty="0" err="1">
                <a:sym typeface="Wingdings" panose="05000000000000000000" pitchFamily="2" charset="2"/>
              </a:rPr>
              <a:t>Skills</a:t>
            </a:r>
            <a:r>
              <a:rPr lang="fr-BE" sz="1200" dirty="0">
                <a:sym typeface="Wingdings" panose="05000000000000000000" pitchFamily="2" charset="2"/>
              </a:rPr>
              <a:t>: Lead a team of </a:t>
            </a:r>
            <a:r>
              <a:rPr lang="fr-BE" sz="1200" dirty="0" err="1">
                <a:sym typeface="Wingdings" panose="05000000000000000000" pitchFamily="2" charset="2"/>
              </a:rPr>
              <a:t>developers</a:t>
            </a:r>
            <a:r>
              <a:rPr lang="fr-BE" sz="1200" dirty="0">
                <a:sym typeface="Wingdings" panose="05000000000000000000" pitchFamily="2" charset="2"/>
              </a:rPr>
              <a:t>. </a:t>
            </a:r>
            <a:r>
              <a:rPr lang="fr-BE" sz="1200" dirty="0" err="1">
                <a:sym typeface="Wingdings" panose="05000000000000000000" pitchFamily="2" charset="2"/>
              </a:rPr>
              <a:t>Conflict</a:t>
            </a:r>
            <a:r>
              <a:rPr lang="fr-BE" sz="1200" dirty="0">
                <a:sym typeface="Wingdings" panose="05000000000000000000" pitchFamily="2" charset="2"/>
              </a:rPr>
              <a:t> situations: </a:t>
            </a:r>
            <a:r>
              <a:rPr lang="fr-BE" sz="1200" dirty="0" err="1">
                <a:sym typeface="Wingdings" panose="05000000000000000000" pitchFamily="2" charset="2"/>
              </a:rPr>
              <a:t>tabs</a:t>
            </a:r>
            <a:r>
              <a:rPr lang="fr-BE" sz="1200" dirty="0">
                <a:sym typeface="Wingdings" panose="05000000000000000000" pitchFamily="2" charset="2"/>
              </a:rPr>
              <a:t> vs </a:t>
            </a:r>
            <a:r>
              <a:rPr lang="fr-BE" sz="1200" dirty="0" err="1">
                <a:sym typeface="Wingdings" panose="05000000000000000000" pitchFamily="2" charset="2"/>
              </a:rPr>
              <a:t>spaces</a:t>
            </a:r>
            <a:r>
              <a:rPr lang="fr-BE" sz="1200" dirty="0">
                <a:sym typeface="Wingdings" panose="05000000000000000000" pitchFamily="2" charset="2"/>
              </a:rPr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699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0" dirty="0" err="1"/>
              <a:t>Tasks</a:t>
            </a:r>
            <a:r>
              <a:rPr lang="fr-BE" b="0" dirty="0"/>
              <a:t> </a:t>
            </a:r>
            <a:r>
              <a:rPr lang="fr-BE" b="0" dirty="0" err="1"/>
              <a:t>could</a:t>
            </a:r>
            <a:r>
              <a:rPr lang="fr-BE" b="0" dirty="0"/>
              <a:t> </a:t>
            </a:r>
            <a:r>
              <a:rPr lang="fr-BE" b="0" dirty="0" err="1"/>
              <a:t>be</a:t>
            </a:r>
            <a:r>
              <a:rPr lang="fr-BE" b="0" dirty="0"/>
              <a:t> for Application Architect </a:t>
            </a:r>
            <a:r>
              <a:rPr lang="fr-BE" b="0" dirty="0" err="1"/>
              <a:t>only</a:t>
            </a:r>
            <a:r>
              <a:rPr lang="fr-BE" b="0" dirty="0"/>
              <a:t> or for Enterprise Architect </a:t>
            </a:r>
            <a:r>
              <a:rPr lang="fr-BE" b="0" dirty="0" err="1"/>
              <a:t>only</a:t>
            </a:r>
            <a:r>
              <a:rPr lang="fr-BE" b="0" dirty="0"/>
              <a:t> – </a:t>
            </a:r>
            <a:r>
              <a:rPr lang="fr-BE" b="0" dirty="0" err="1"/>
              <a:t>depending</a:t>
            </a:r>
            <a:r>
              <a:rPr lang="fr-BE" b="0" dirty="0"/>
              <a:t> on the </a:t>
            </a:r>
            <a:r>
              <a:rPr lang="fr-BE" b="0" dirty="0" err="1"/>
              <a:t>company</a:t>
            </a:r>
            <a:r>
              <a:rPr lang="fr-BE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Business </a:t>
            </a:r>
            <a:r>
              <a:rPr lang="fr-BE" b="1" dirty="0" err="1"/>
              <a:t>requirements</a:t>
            </a:r>
            <a:r>
              <a:rPr lang="fr-BE" dirty="0"/>
              <a:t>: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actually</a:t>
            </a:r>
            <a:r>
              <a:rPr lang="fr-BE" dirty="0"/>
              <a:t> have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Other</a:t>
            </a:r>
            <a:r>
              <a:rPr lang="fr-BE" b="1" dirty="0"/>
              <a:t> </a:t>
            </a:r>
            <a:r>
              <a:rPr lang="fr-BE" b="1" dirty="0" err="1"/>
              <a:t>requirements</a:t>
            </a:r>
            <a:r>
              <a:rPr lang="fr-BE" dirty="0"/>
              <a:t>: </a:t>
            </a:r>
            <a:r>
              <a:rPr lang="fr-BE" dirty="0" err="1"/>
              <a:t>itilities</a:t>
            </a: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Evolution</a:t>
            </a:r>
            <a:r>
              <a:rPr lang="fr-BE" dirty="0"/>
              <a:t>: The architecture </a:t>
            </a:r>
            <a:r>
              <a:rPr lang="fr-BE" dirty="0" err="1"/>
              <a:t>should</a:t>
            </a:r>
            <a:r>
              <a:rPr lang="fr-BE" dirty="0"/>
              <a:t> not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,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grows</a:t>
            </a:r>
            <a:r>
              <a:rPr lang="fr-BE" dirty="0"/>
              <a:t> and changes as the </a:t>
            </a:r>
            <a:r>
              <a:rPr lang="fr-BE" dirty="0" err="1"/>
              <a:t>development</a:t>
            </a:r>
            <a:r>
              <a:rPr lang="fr-BE" dirty="0"/>
              <a:t> team </a:t>
            </a:r>
            <a:r>
              <a:rPr lang="fr-BE" dirty="0" err="1"/>
              <a:t>gets</a:t>
            </a:r>
            <a:r>
              <a:rPr lang="fr-BE" dirty="0"/>
              <a:t> to know the </a:t>
            </a:r>
            <a:r>
              <a:rPr lang="fr-BE" dirty="0" err="1"/>
              <a:t>domain</a:t>
            </a:r>
            <a:r>
              <a:rPr lang="fr-BE" dirty="0"/>
              <a:t> and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better</a:t>
            </a:r>
            <a:r>
              <a:rPr lang="fr-BE" dirty="0"/>
              <a:t> and/or as </a:t>
            </a:r>
            <a:r>
              <a:rPr lang="fr-BE" dirty="0" err="1"/>
              <a:t>requirements</a:t>
            </a:r>
            <a:r>
              <a:rPr lang="fr-BE" dirty="0"/>
              <a:t> and </a:t>
            </a:r>
            <a:r>
              <a:rPr lang="fr-BE" dirty="0" err="1"/>
              <a:t>priorities</a:t>
            </a:r>
            <a:r>
              <a:rPr lang="fr-BE" dirty="0"/>
              <a:t> change. The </a:t>
            </a:r>
            <a:r>
              <a:rPr lang="fr-BE" dirty="0" err="1"/>
              <a:t>Pragmatic</a:t>
            </a:r>
            <a:r>
              <a:rPr lang="fr-BE" dirty="0"/>
              <a:t> </a:t>
            </a:r>
            <a:r>
              <a:rPr lang="fr-BE" dirty="0" err="1"/>
              <a:t>Programmers</a:t>
            </a:r>
            <a:r>
              <a:rPr lang="fr-BE" dirty="0"/>
              <a:t> compare Architecture not </a:t>
            </a:r>
            <a:r>
              <a:rPr lang="fr-BE" dirty="0" err="1"/>
              <a:t>with</a:t>
            </a:r>
            <a:r>
              <a:rPr lang="fr-BE" dirty="0"/>
              <a:t> a building </a:t>
            </a:r>
            <a:r>
              <a:rPr lang="fr-BE" dirty="0" err="1"/>
              <a:t>blueprint</a:t>
            </a:r>
            <a:r>
              <a:rPr lang="fr-BE" dirty="0"/>
              <a:t> but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growing</a:t>
            </a:r>
            <a:r>
              <a:rPr lang="fr-BE" dirty="0"/>
              <a:t> &amp; </a:t>
            </a:r>
            <a:r>
              <a:rPr lang="fr-BE" dirty="0" err="1"/>
              <a:t>maintaining</a:t>
            </a:r>
            <a:r>
              <a:rPr lang="fr-BE" dirty="0"/>
              <a:t> a </a:t>
            </a:r>
            <a:r>
              <a:rPr lang="fr-BE" dirty="0" err="1"/>
              <a:t>garden</a:t>
            </a:r>
            <a:r>
              <a:rPr lang="fr-BE" dirty="0"/>
              <a:t>.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962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Haha! This </a:t>
            </a:r>
            <a:r>
              <a:rPr lang="fr-BE" dirty="0" err="1"/>
              <a:t>track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not about architecture, but about software design!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374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568107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Architecture Track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127" y="1541823"/>
            <a:ext cx="11542512" cy="860893"/>
          </a:xfrm>
        </p:spPr>
        <p:txBody>
          <a:bodyPr/>
          <a:lstStyle/>
          <a:p>
            <a:r>
              <a:rPr lang="fr-BE" dirty="0"/>
              <a:t>Architecture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C3BF3-E0F6-43A7-971E-A89593F7F985}"/>
              </a:ext>
            </a:extLst>
          </p:cNvPr>
          <p:cNvSpPr txBox="1"/>
          <p:nvPr/>
        </p:nvSpPr>
        <p:spPr>
          <a:xfrm>
            <a:off x="299127" y="3105834"/>
            <a:ext cx="116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Architecture </a:t>
            </a:r>
            <a:r>
              <a:rPr lang="fr-BE" sz="3600" dirty="0" err="1"/>
              <a:t>is</a:t>
            </a:r>
            <a:r>
              <a:rPr lang="fr-BE" sz="3600" dirty="0"/>
              <a:t> design on a </a:t>
            </a:r>
            <a:r>
              <a:rPr lang="fr-BE" sz="3600" dirty="0" err="1"/>
              <a:t>higher</a:t>
            </a:r>
            <a:r>
              <a:rPr lang="fr-BE" sz="3600" dirty="0"/>
              <a:t> </a:t>
            </a:r>
            <a:r>
              <a:rPr lang="fr-BE" sz="3600" dirty="0" err="1"/>
              <a:t>level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23699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Architecture: </a:t>
            </a:r>
            <a:r>
              <a:rPr lang="fr-BE" dirty="0" err="1"/>
              <a:t>What</a:t>
            </a:r>
            <a:r>
              <a:rPr lang="fr-BE" dirty="0"/>
              <a:t>?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286E9-3AAE-4BD9-8ED3-43B4EFAF4328}"/>
              </a:ext>
            </a:extLst>
          </p:cNvPr>
          <p:cNvSpPr txBox="1"/>
          <p:nvPr/>
        </p:nvSpPr>
        <p:spPr>
          <a:xfrm>
            <a:off x="263863" y="2055818"/>
            <a:ext cx="11664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Good architecture </a:t>
            </a:r>
            <a:r>
              <a:rPr lang="fr-BE" sz="4400" dirty="0" err="1"/>
              <a:t>makes</a:t>
            </a:r>
            <a:r>
              <a:rPr lang="fr-BE" sz="4400" dirty="0"/>
              <a:t> </a:t>
            </a:r>
            <a:r>
              <a:rPr lang="fr-BE" sz="4400" dirty="0" err="1"/>
              <a:t>it</a:t>
            </a:r>
            <a:r>
              <a:rPr lang="fr-BE" sz="4400" dirty="0"/>
              <a:t> </a:t>
            </a:r>
            <a:r>
              <a:rPr lang="fr-BE" sz="4400" dirty="0" err="1"/>
              <a:t>easy</a:t>
            </a:r>
            <a:r>
              <a:rPr lang="fr-BE" sz="4400" dirty="0"/>
              <a:t> to do the right </a:t>
            </a:r>
            <a:r>
              <a:rPr lang="fr-BE" sz="4400" dirty="0" err="1"/>
              <a:t>thing</a:t>
            </a:r>
            <a:r>
              <a:rPr lang="fr-BE" sz="4400" dirty="0"/>
              <a:t> and hard to do </a:t>
            </a:r>
            <a:r>
              <a:rPr lang="fr-BE" sz="4400" dirty="0" err="1"/>
              <a:t>wrong</a:t>
            </a:r>
            <a:r>
              <a:rPr lang="fr-BE" sz="4400" dirty="0"/>
              <a:t> </a:t>
            </a:r>
            <a:r>
              <a:rPr lang="fr-BE" sz="4400" dirty="0" err="1"/>
              <a:t>thing</a:t>
            </a:r>
            <a:endParaRPr lang="fr-BE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DB91B-C051-4D6D-BD09-0B87C8A759B1}"/>
              </a:ext>
            </a:extLst>
          </p:cNvPr>
          <p:cNvSpPr txBox="1"/>
          <p:nvPr/>
        </p:nvSpPr>
        <p:spPr>
          <a:xfrm>
            <a:off x="111462" y="4121635"/>
            <a:ext cx="116642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 err="1"/>
              <a:t>Within</a:t>
            </a:r>
            <a:r>
              <a:rPr lang="fr-BE" sz="4400" dirty="0"/>
              <a:t> all </a:t>
            </a:r>
            <a:r>
              <a:rPr lang="fr-BE" sz="4400" dirty="0" err="1"/>
              <a:t>constraints</a:t>
            </a:r>
            <a:r>
              <a:rPr lang="fr-BE" sz="4400" dirty="0"/>
              <a:t> and </a:t>
            </a:r>
            <a:r>
              <a:rPr lang="fr-BE" sz="4400" dirty="0" err="1"/>
              <a:t>requirements</a:t>
            </a:r>
            <a:r>
              <a:rPr lang="fr-BE" sz="4400" dirty="0"/>
              <a:t>,  do the </a:t>
            </a:r>
            <a:r>
              <a:rPr lang="fr-BE" sz="4400" dirty="0" err="1"/>
              <a:t>simplest</a:t>
            </a:r>
            <a:r>
              <a:rPr lang="fr-BE" sz="4400" dirty="0"/>
              <a:t> </a:t>
            </a:r>
            <a:r>
              <a:rPr lang="fr-BE" sz="4400" dirty="0" err="1"/>
              <a:t>thing</a:t>
            </a:r>
            <a:r>
              <a:rPr lang="fr-BE" sz="4400" dirty="0"/>
              <a:t> and </a:t>
            </a:r>
            <a:r>
              <a:rPr lang="fr-BE" sz="4400" dirty="0" err="1"/>
              <a:t>grow</a:t>
            </a:r>
            <a:r>
              <a:rPr lang="fr-BE" sz="4400" dirty="0"/>
              <a:t> the architecture </a:t>
            </a:r>
            <a:r>
              <a:rPr lang="fr-BE" sz="4400" dirty="0" err="1"/>
              <a:t>with</a:t>
            </a:r>
            <a:r>
              <a:rPr lang="fr-BE" sz="4400" dirty="0"/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260415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711735"/>
            <a:ext cx="11542512" cy="860893"/>
          </a:xfrm>
        </p:spPr>
        <p:txBody>
          <a:bodyPr/>
          <a:lstStyle/>
          <a:p>
            <a:r>
              <a:rPr lang="fr-BE" dirty="0"/>
              <a:t>NON </a:t>
            </a:r>
            <a:r>
              <a:rPr lang="fr-BE" dirty="0" err="1"/>
              <a:t>Functional</a:t>
            </a:r>
            <a:r>
              <a:rPr lang="fr-BE" dirty="0"/>
              <a:t> REQUIREMENTS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7DDCA-E7F8-4386-965D-FCE8663AF33C}"/>
              </a:ext>
            </a:extLst>
          </p:cNvPr>
          <p:cNvSpPr txBox="1"/>
          <p:nvPr/>
        </p:nvSpPr>
        <p:spPr>
          <a:xfrm>
            <a:off x="263863" y="1665764"/>
            <a:ext cx="11664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Maintainability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Configurability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Extensibility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Debuggability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Testability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Scalability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Usability</a:t>
            </a:r>
            <a:r>
              <a:rPr lang="fr-BE" sz="3600" dirty="0"/>
              <a:t> &amp; </a:t>
            </a:r>
            <a:r>
              <a:rPr lang="fr-BE" sz="3600" dirty="0" err="1"/>
              <a:t>Accessibility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Vulnerability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Upgradability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26093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ARCHITECTURe</a:t>
            </a:r>
            <a:r>
              <a:rPr lang="fr-BE" dirty="0"/>
              <a:t>: </a:t>
            </a:r>
            <a:r>
              <a:rPr lang="fr-BE" dirty="0" err="1"/>
              <a:t>Pitfals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1B1F-060C-412A-821C-2816C722FAB6}"/>
              </a:ext>
            </a:extLst>
          </p:cNvPr>
          <p:cNvSpPr txBox="1"/>
          <p:nvPr/>
        </p:nvSpPr>
        <p:spPr>
          <a:xfrm>
            <a:off x="263863" y="2076270"/>
            <a:ext cx="11664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No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Enterprise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 err="1"/>
              <a:t>Technical</a:t>
            </a:r>
            <a:r>
              <a:rPr lang="fr-BE" sz="4800" dirty="0"/>
              <a:t> Architecture (ex: CQRS)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 err="1"/>
              <a:t>Overengineering</a:t>
            </a:r>
            <a:endParaRPr lang="fr-BE" sz="4800" dirty="0"/>
          </a:p>
        </p:txBody>
      </p:sp>
    </p:spTree>
    <p:extLst>
      <p:ext uri="{BB962C8B-B14F-4D97-AF65-F5344CB8AC3E}">
        <p14:creationId xmlns:p14="http://schemas.microsoft.com/office/powerpoint/2010/main" val="169114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Small </a:t>
            </a:r>
            <a:r>
              <a:rPr lang="fr-BE" dirty="0" err="1"/>
              <a:t>Frameworks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1B1F-060C-412A-821C-2816C722FAB6}"/>
              </a:ext>
            </a:extLst>
          </p:cNvPr>
          <p:cNvSpPr txBox="1"/>
          <p:nvPr/>
        </p:nvSpPr>
        <p:spPr>
          <a:xfrm>
            <a:off x="263863" y="2076270"/>
            <a:ext cx="116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Single </a:t>
            </a:r>
            <a:r>
              <a:rPr lang="fr-BE" sz="3600" dirty="0" err="1"/>
              <a:t>purpose</a:t>
            </a:r>
            <a:r>
              <a:rPr lang="fr-BE" sz="3600" dirty="0"/>
              <a:t> </a:t>
            </a:r>
            <a:r>
              <a:rPr lang="fr-BE" sz="3600" dirty="0" err="1"/>
              <a:t>frameworks</a:t>
            </a:r>
            <a:r>
              <a:rPr lang="fr-BE" sz="3600" dirty="0"/>
              <a:t> for </a:t>
            </a:r>
            <a:r>
              <a:rPr lang="fr-BE" sz="3600" dirty="0" err="1"/>
              <a:t>recurring</a:t>
            </a:r>
            <a:r>
              <a:rPr lang="fr-BE" sz="3600" dirty="0"/>
              <a:t> </a:t>
            </a:r>
            <a:r>
              <a:rPr lang="fr-BE" sz="3600" dirty="0" err="1"/>
              <a:t>UserStories</a:t>
            </a:r>
            <a:endParaRPr lang="fr-B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F05D1-9721-4CB9-9BB8-C082D769125A}"/>
              </a:ext>
            </a:extLst>
          </p:cNvPr>
          <p:cNvSpPr txBox="1"/>
          <p:nvPr/>
        </p:nvSpPr>
        <p:spPr>
          <a:xfrm>
            <a:off x="360007" y="3567615"/>
            <a:ext cx="116642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Rule Of </a:t>
            </a:r>
            <a:r>
              <a:rPr lang="fr-BE" sz="3600" dirty="0" err="1"/>
              <a:t>Three</a:t>
            </a:r>
            <a:r>
              <a:rPr lang="fr-BE" sz="3600" dirty="0"/>
              <a:t> aka 1,2,Infinite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Design Patterns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/>
              <a:t>Communication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 err="1"/>
              <a:t>Consequences</a:t>
            </a:r>
            <a:r>
              <a:rPr lang="fr-B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061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Brown Field </a:t>
            </a:r>
            <a:r>
              <a:rPr lang="fr-BE" dirty="0" err="1"/>
              <a:t>Development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1B1F-060C-412A-821C-2816C722FAB6}"/>
              </a:ext>
            </a:extLst>
          </p:cNvPr>
          <p:cNvSpPr txBox="1"/>
          <p:nvPr/>
        </p:nvSpPr>
        <p:spPr>
          <a:xfrm>
            <a:off x="263863" y="1753104"/>
            <a:ext cx="116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Applications </a:t>
            </a:r>
            <a:r>
              <a:rPr lang="fr-BE" sz="3600" dirty="0" err="1"/>
              <a:t>without</a:t>
            </a:r>
            <a:r>
              <a:rPr lang="fr-BE" sz="3600" dirty="0"/>
              <a:t> architecture or a </a:t>
            </a:r>
            <a:r>
              <a:rPr lang="fr-BE" sz="3600" dirty="0" err="1"/>
              <a:t>bad</a:t>
            </a:r>
            <a:r>
              <a:rPr lang="fr-BE" sz="3600" dirty="0"/>
              <a:t>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68378-3381-40EE-81B6-50B621BF4A6D}"/>
              </a:ext>
            </a:extLst>
          </p:cNvPr>
          <p:cNvSpPr txBox="1"/>
          <p:nvPr/>
        </p:nvSpPr>
        <p:spPr>
          <a:xfrm>
            <a:off x="263862" y="2651008"/>
            <a:ext cx="11664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Don’t </a:t>
            </a:r>
            <a:r>
              <a:rPr lang="fr-BE" sz="3600" dirty="0" err="1"/>
              <a:t>Rebuild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Avoid</a:t>
            </a:r>
            <a:r>
              <a:rPr lang="fr-BE" sz="3600" dirty="0"/>
              <a:t> big </a:t>
            </a:r>
            <a:r>
              <a:rPr lang="fr-BE" sz="3600" dirty="0" err="1"/>
              <a:t>refactorings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Avoid</a:t>
            </a:r>
            <a:r>
              <a:rPr lang="fr-BE" sz="3600" dirty="0"/>
              <a:t> multiple architectures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Introduce</a:t>
            </a:r>
            <a:r>
              <a:rPr lang="fr-BE" sz="3600" dirty="0"/>
              <a:t> </a:t>
            </a:r>
            <a:r>
              <a:rPr lang="fr-BE" sz="3600" dirty="0" err="1"/>
              <a:t>Seams</a:t>
            </a:r>
            <a:r>
              <a:rPr lang="fr-BE" sz="3600" dirty="0"/>
              <a:t> &amp; </a:t>
            </a:r>
            <a:r>
              <a:rPr lang="fr-BE" sz="3600" dirty="0" err="1"/>
              <a:t>UnitTesting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Introduce</a:t>
            </a:r>
            <a:r>
              <a:rPr lang="fr-BE" sz="3600" dirty="0"/>
              <a:t> Design</a:t>
            </a:r>
            <a:br>
              <a:rPr lang="fr-BE" sz="3600" dirty="0"/>
            </a:b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Or… </a:t>
            </a:r>
            <a:r>
              <a:rPr lang="fr-BE" sz="3600" dirty="0" err="1"/>
              <a:t>Strangle</a:t>
            </a:r>
            <a:r>
              <a:rPr lang="fr-BE" sz="36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065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4831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24" y="431817"/>
            <a:ext cx="11542512" cy="860893"/>
          </a:xfrm>
        </p:spPr>
        <p:txBody>
          <a:bodyPr/>
          <a:lstStyle/>
          <a:p>
            <a:r>
              <a:rPr lang="fr-BE" dirty="0"/>
              <a:t>Sessions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2AFF7-259A-4EAF-A0DF-963853C018B9}"/>
              </a:ext>
            </a:extLst>
          </p:cNvPr>
          <p:cNvSpPr txBox="1"/>
          <p:nvPr/>
        </p:nvSpPr>
        <p:spPr>
          <a:xfrm>
            <a:off x="263863" y="1225689"/>
            <a:ext cx="11664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Uniform </a:t>
            </a:r>
            <a:r>
              <a:rPr lang="fr-BE" sz="3200" dirty="0" err="1"/>
              <a:t>development</a:t>
            </a:r>
            <a:r>
              <a:rPr lang="fr-BE" sz="3200" dirty="0"/>
              <a:t> standards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Architectures </a:t>
            </a:r>
            <a:r>
              <a:rPr lang="fr-BE" sz="2400" dirty="0"/>
              <a:t>(n-tier, </a:t>
            </a:r>
            <a:r>
              <a:rPr lang="fr-BE" sz="2400" dirty="0" err="1"/>
              <a:t>event</a:t>
            </a:r>
            <a:r>
              <a:rPr lang="fr-BE" sz="2400" dirty="0"/>
              <a:t> </a:t>
            </a:r>
            <a:r>
              <a:rPr lang="fr-BE" sz="2400" dirty="0" err="1"/>
              <a:t>driven</a:t>
            </a:r>
            <a:r>
              <a:rPr lang="fr-BE" sz="2400" dirty="0"/>
              <a:t>, </a:t>
            </a:r>
            <a:r>
              <a:rPr lang="fr-BE" sz="2400" dirty="0" err="1"/>
              <a:t>microservices</a:t>
            </a:r>
            <a:r>
              <a:rPr lang="fr-BE" sz="2400" dirty="0"/>
              <a:t>, 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Explore how an Enterprise Framework </a:t>
            </a:r>
            <a:r>
              <a:rPr lang="fr-BE" sz="2400" dirty="0" err="1"/>
              <a:t>could</a:t>
            </a:r>
            <a:r>
              <a:rPr lang="fr-BE" sz="2400" dirty="0"/>
              <a:t> </a:t>
            </a:r>
            <a:r>
              <a:rPr lang="fr-BE" sz="2400" dirty="0" err="1"/>
              <a:t>work</a:t>
            </a:r>
            <a:endParaRPr lang="fr-B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 err="1"/>
              <a:t>Introductionary</a:t>
            </a:r>
            <a:r>
              <a:rPr lang="fr-BE" sz="2400" dirty="0"/>
              <a:t> Session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Real world use case (</a:t>
            </a:r>
            <a:r>
              <a:rPr lang="fr-BE" sz="2400" dirty="0" err="1"/>
              <a:t>your</a:t>
            </a:r>
            <a:r>
              <a:rPr lang="fr-BE" sz="2400" dirty="0"/>
              <a:t> </a:t>
            </a:r>
            <a:r>
              <a:rPr lang="fr-BE" sz="2400" dirty="0" err="1"/>
              <a:t>project</a:t>
            </a:r>
            <a:r>
              <a:rPr lang="fr-BE" sz="2400" dirty="0"/>
              <a:t>?)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Small </a:t>
            </a:r>
            <a:r>
              <a:rPr lang="fr-BE" sz="2400" dirty="0" err="1"/>
              <a:t>Frameworks</a:t>
            </a:r>
            <a:endParaRPr lang="fr-B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Brown Field </a:t>
            </a:r>
            <a:r>
              <a:rPr lang="fr-BE" sz="3200" dirty="0" err="1"/>
              <a:t>Development</a:t>
            </a:r>
            <a:r>
              <a:rPr lang="fr-BE" sz="3200" dirty="0"/>
              <a:t> &amp; </a:t>
            </a:r>
            <a:r>
              <a:rPr lang="fr-BE" sz="3200" dirty="0" err="1"/>
              <a:t>UnitTesting</a:t>
            </a:r>
            <a:endParaRPr lang="fr-BE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Communication </a:t>
            </a:r>
            <a:r>
              <a:rPr lang="fr-BE" sz="2400" dirty="0"/>
              <a:t>(Persuasion, </a:t>
            </a:r>
            <a:r>
              <a:rPr lang="fr-BE" sz="2400" dirty="0" err="1"/>
              <a:t>Compromising</a:t>
            </a:r>
            <a:r>
              <a:rPr lang="fr-BE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Non </a:t>
            </a:r>
            <a:r>
              <a:rPr lang="fr-BE" sz="3200" dirty="0" err="1"/>
              <a:t>Functionals</a:t>
            </a:r>
            <a:r>
              <a:rPr lang="fr-BE" sz="3200" dirty="0"/>
              <a:t> </a:t>
            </a:r>
            <a:r>
              <a:rPr lang="fr-BE" sz="2400" dirty="0"/>
              <a:t>(Security, </a:t>
            </a:r>
            <a:r>
              <a:rPr lang="fr-BE" sz="2400" dirty="0" err="1"/>
              <a:t>Maintainability</a:t>
            </a:r>
            <a:r>
              <a:rPr lang="fr-BE" sz="2400" dirty="0"/>
              <a:t>, 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Performance (</a:t>
            </a:r>
            <a:r>
              <a:rPr lang="fr-BE" sz="2400" dirty="0" err="1"/>
              <a:t>Db</a:t>
            </a:r>
            <a:r>
              <a:rPr lang="fr-BE" sz="2400" dirty="0"/>
              <a:t>, </a:t>
            </a:r>
            <a:r>
              <a:rPr lang="fr-BE" sz="2400" dirty="0" err="1"/>
              <a:t>Profilers</a:t>
            </a:r>
            <a:r>
              <a:rPr lang="fr-BE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2400" dirty="0"/>
              <a:t>UML &amp; ERD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2400" dirty="0" err="1"/>
              <a:t>Dependency</a:t>
            </a:r>
            <a:r>
              <a:rPr lang="fr-BE" sz="2400" dirty="0"/>
              <a:t> Management &amp; </a:t>
            </a:r>
            <a:r>
              <a:rPr lang="fr-BE" sz="2400" dirty="0" err="1"/>
              <a:t>Dependency</a:t>
            </a:r>
            <a:r>
              <a:rPr lang="fr-BE" sz="2400" dirty="0"/>
              <a:t> Inversion</a:t>
            </a:r>
          </a:p>
        </p:txBody>
      </p:sp>
    </p:spTree>
    <p:extLst>
      <p:ext uri="{BB962C8B-B14F-4D97-AF65-F5344CB8AC3E}">
        <p14:creationId xmlns:p14="http://schemas.microsoft.com/office/powerpoint/2010/main" val="220213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fr-BE" dirty="0"/>
              <a:t>Next </a:t>
            </a:r>
            <a:r>
              <a:rPr lang="fr-BE" dirty="0" err="1"/>
              <a:t>Steps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252D2-6F55-46FD-AE3B-86677E28C3FA}"/>
              </a:ext>
            </a:extLst>
          </p:cNvPr>
          <p:cNvSpPr txBox="1"/>
          <p:nvPr/>
        </p:nvSpPr>
        <p:spPr>
          <a:xfrm>
            <a:off x="355384" y="2378988"/>
            <a:ext cx="1166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Prioritize</a:t>
            </a:r>
            <a:r>
              <a:rPr lang="fr-BE" sz="3600" dirty="0"/>
              <a:t> &amp; Plan the </a:t>
            </a:r>
            <a:r>
              <a:rPr lang="fr-BE" sz="3600" dirty="0" err="1"/>
              <a:t>next</a:t>
            </a:r>
            <a:r>
              <a:rPr lang="fr-BE" sz="3600" dirty="0"/>
              <a:t> sessions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Setup second meeting « </a:t>
            </a:r>
            <a:r>
              <a:rPr lang="fr-BE" sz="3600" dirty="0" err="1"/>
              <a:t>opleidingsplan</a:t>
            </a:r>
            <a:r>
              <a:rPr lang="fr-BE" sz="36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12655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E490-5A6C-4568-9ED0-2D7CBF4A30F9}"/>
              </a:ext>
            </a:extLst>
          </p:cNvPr>
          <p:cNvSpPr txBox="1"/>
          <p:nvPr/>
        </p:nvSpPr>
        <p:spPr>
          <a:xfrm>
            <a:off x="887851" y="1905506"/>
            <a:ext cx="77556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Architect?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Architecture?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Design!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Follow-up sessions</a:t>
            </a: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Architect: </a:t>
            </a:r>
            <a:r>
              <a:rPr lang="fr-BE" dirty="0" err="1"/>
              <a:t>What</a:t>
            </a:r>
            <a:r>
              <a:rPr lang="fr-BE" dirty="0"/>
              <a:t>?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286E9-3AAE-4BD9-8ED3-43B4EFAF4328}"/>
              </a:ext>
            </a:extLst>
          </p:cNvPr>
          <p:cNvSpPr txBox="1"/>
          <p:nvPr/>
        </p:nvSpPr>
        <p:spPr>
          <a:xfrm>
            <a:off x="263863" y="2055818"/>
            <a:ext cx="11664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A software </a:t>
            </a:r>
            <a:r>
              <a:rPr lang="fr-BE" sz="4400" dirty="0" err="1"/>
              <a:t>architect</a:t>
            </a:r>
            <a:r>
              <a:rPr lang="fr-BE" sz="4400" dirty="0"/>
              <a:t> </a:t>
            </a:r>
            <a:r>
              <a:rPr lang="fr-BE" sz="4400" dirty="0" err="1"/>
              <a:t>is</a:t>
            </a:r>
            <a:r>
              <a:rPr lang="fr-BE" sz="4400" dirty="0"/>
              <a:t> a </a:t>
            </a:r>
            <a:r>
              <a:rPr lang="fr-BE" sz="4400" b="1" dirty="0"/>
              <a:t>software expert </a:t>
            </a:r>
            <a:r>
              <a:rPr lang="fr-BE" sz="4400" dirty="0" err="1"/>
              <a:t>who</a:t>
            </a:r>
            <a:r>
              <a:rPr lang="fr-BE" sz="4400" dirty="0"/>
              <a:t> </a:t>
            </a:r>
            <a:r>
              <a:rPr lang="fr-BE" sz="4400" dirty="0" err="1"/>
              <a:t>makes</a:t>
            </a:r>
            <a:r>
              <a:rPr lang="fr-BE" sz="4400" dirty="0"/>
              <a:t> </a:t>
            </a:r>
            <a:r>
              <a:rPr lang="fr-BE" sz="4400" b="1" dirty="0"/>
              <a:t>high-</a:t>
            </a:r>
            <a:r>
              <a:rPr lang="fr-BE" sz="4400" b="1" dirty="0" err="1"/>
              <a:t>level</a:t>
            </a:r>
            <a:r>
              <a:rPr lang="fr-BE" sz="4400" b="1" dirty="0"/>
              <a:t> design </a:t>
            </a:r>
            <a:r>
              <a:rPr lang="fr-BE" sz="4400" dirty="0" err="1"/>
              <a:t>choices</a:t>
            </a:r>
            <a:r>
              <a:rPr lang="fr-BE" sz="4400" dirty="0"/>
              <a:t> and </a:t>
            </a:r>
            <a:r>
              <a:rPr lang="fr-BE" sz="4400" dirty="0" err="1"/>
              <a:t>dictates</a:t>
            </a:r>
            <a:r>
              <a:rPr lang="fr-BE" sz="4400" dirty="0"/>
              <a:t> </a:t>
            </a:r>
            <a:r>
              <a:rPr lang="fr-BE" sz="4400" dirty="0" err="1"/>
              <a:t>technical</a:t>
            </a:r>
            <a:r>
              <a:rPr lang="fr-BE" sz="4400" dirty="0"/>
              <a:t> standards, </a:t>
            </a:r>
            <a:r>
              <a:rPr lang="fr-BE" sz="4400" dirty="0" err="1"/>
              <a:t>including</a:t>
            </a:r>
            <a:r>
              <a:rPr lang="fr-BE" sz="4400" dirty="0"/>
              <a:t> software </a:t>
            </a:r>
            <a:r>
              <a:rPr lang="fr-BE" sz="4400" dirty="0" err="1"/>
              <a:t>coding</a:t>
            </a:r>
            <a:r>
              <a:rPr lang="fr-BE" sz="4400" dirty="0"/>
              <a:t> standards, </a:t>
            </a:r>
            <a:r>
              <a:rPr lang="fr-BE" sz="4400" dirty="0" err="1"/>
              <a:t>tools</a:t>
            </a:r>
            <a:r>
              <a:rPr lang="fr-BE" sz="4400" dirty="0"/>
              <a:t>,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14802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61" y="638288"/>
            <a:ext cx="11542512" cy="860893"/>
          </a:xfrm>
        </p:spPr>
        <p:txBody>
          <a:bodyPr/>
          <a:lstStyle/>
          <a:p>
            <a:r>
              <a:rPr lang="fr-BE" dirty="0"/>
              <a:t>Architect: HOW?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22F72-4B44-42A2-A72F-31CE908B9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786" y="2256031"/>
            <a:ext cx="9068427" cy="24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61" y="638288"/>
            <a:ext cx="11542512" cy="860893"/>
          </a:xfrm>
        </p:spPr>
        <p:txBody>
          <a:bodyPr/>
          <a:lstStyle/>
          <a:p>
            <a:r>
              <a:rPr lang="fr-BE" dirty="0"/>
              <a:t>Architect: </a:t>
            </a:r>
            <a:r>
              <a:rPr lang="fr-BE" dirty="0" err="1"/>
              <a:t>Kinds</a:t>
            </a:r>
            <a:r>
              <a:rPr lang="fr-BE" dirty="0"/>
              <a:t>?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EC05B-E971-4C6A-8BA7-AF40EE20F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69" y="2159657"/>
            <a:ext cx="10738461" cy="20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357615"/>
            <a:ext cx="11542512" cy="860893"/>
          </a:xfrm>
        </p:spPr>
        <p:txBody>
          <a:bodyPr/>
          <a:lstStyle/>
          <a:p>
            <a:r>
              <a:rPr lang="fr-BE" dirty="0"/>
              <a:t>Architect: </a:t>
            </a:r>
            <a:r>
              <a:rPr lang="fr-BE" dirty="0" err="1"/>
              <a:t>Kinds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DDB20-EEE3-4832-A07D-DA2DEF512FBB}"/>
              </a:ext>
            </a:extLst>
          </p:cNvPr>
          <p:cNvSpPr txBox="1"/>
          <p:nvPr/>
        </p:nvSpPr>
        <p:spPr>
          <a:xfrm>
            <a:off x="202983" y="1159361"/>
            <a:ext cx="116642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Application / System Architect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1 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 err="1"/>
              <a:t>Deep</a:t>
            </a:r>
            <a:r>
              <a:rPr lang="fr-BE" sz="2800" dirty="0"/>
              <a:t> </a:t>
            </a:r>
            <a:r>
              <a:rPr lang="fr-BE" sz="2800" dirty="0" err="1"/>
              <a:t>knowledge</a:t>
            </a:r>
            <a:r>
              <a:rPr lang="fr-BE" sz="2800" dirty="0"/>
              <a:t> of technologies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Help PO / PM </a:t>
            </a:r>
            <a:r>
              <a:rPr lang="fr-BE" sz="2800" dirty="0" err="1"/>
              <a:t>make</a:t>
            </a:r>
            <a:r>
              <a:rPr lang="fr-BE" sz="2800" dirty="0"/>
              <a:t> management </a:t>
            </a:r>
            <a:r>
              <a:rPr lang="fr-BE" sz="2800" dirty="0" err="1"/>
              <a:t>decisions</a:t>
            </a:r>
            <a:endParaRPr lang="fr-BE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Solution Architect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 err="1"/>
              <a:t>Connect</a:t>
            </a:r>
            <a:r>
              <a:rPr lang="fr-BE" sz="2800" dirty="0"/>
              <a:t> / </a:t>
            </a:r>
            <a:r>
              <a:rPr lang="fr-BE" sz="2800" dirty="0" err="1"/>
              <a:t>Integrate</a:t>
            </a:r>
            <a:r>
              <a:rPr lang="fr-BE" sz="2800" dirty="0"/>
              <a:t> multiple </a:t>
            </a:r>
            <a:r>
              <a:rPr lang="fr-BE" sz="2800" dirty="0" err="1"/>
              <a:t>systems</a:t>
            </a:r>
            <a:endParaRPr lang="fr-BE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Discussions </a:t>
            </a:r>
            <a:r>
              <a:rPr lang="fr-BE" sz="2800" dirty="0" err="1"/>
              <a:t>with</a:t>
            </a:r>
            <a:r>
              <a:rPr lang="fr-BE" sz="2800" dirty="0"/>
              <a:t> business &amp; </a:t>
            </a:r>
            <a:r>
              <a:rPr lang="fr-BE" sz="2800" dirty="0" err="1"/>
              <a:t>other</a:t>
            </a:r>
            <a:r>
              <a:rPr lang="fr-BE" sz="2800" dirty="0"/>
              <a:t> teams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Code prototypes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Enterprise Architect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Affects </a:t>
            </a:r>
            <a:r>
              <a:rPr lang="fr-BE" sz="2800" dirty="0" err="1"/>
              <a:t>development</a:t>
            </a:r>
            <a:r>
              <a:rPr lang="fr-BE" sz="2800" dirty="0"/>
              <a:t> </a:t>
            </a:r>
            <a:r>
              <a:rPr lang="fr-BE" sz="2800" dirty="0" err="1"/>
              <a:t>company</a:t>
            </a:r>
            <a:r>
              <a:rPr lang="fr-BE" sz="2800" dirty="0"/>
              <a:t> </a:t>
            </a:r>
            <a:r>
              <a:rPr lang="fr-BE" sz="2800" dirty="0" err="1"/>
              <a:t>wide</a:t>
            </a:r>
            <a:endParaRPr lang="fr-BE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 err="1"/>
              <a:t>Rarely</a:t>
            </a:r>
            <a:r>
              <a:rPr lang="fr-BE" sz="2800" dirty="0"/>
              <a:t>, if </a:t>
            </a:r>
            <a:r>
              <a:rPr lang="fr-BE" sz="2800" dirty="0" err="1"/>
              <a:t>ever</a:t>
            </a:r>
            <a:r>
              <a:rPr lang="fr-BE" sz="2800" dirty="0"/>
              <a:t>, codes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Other</a:t>
            </a:r>
            <a:r>
              <a:rPr lang="fr-BE" sz="3600" dirty="0"/>
              <a:t> </a:t>
            </a:r>
            <a:r>
              <a:rPr lang="fr-BE" sz="2800" dirty="0"/>
              <a:t>(Infrastructure &amp; Domain)</a:t>
            </a:r>
          </a:p>
        </p:txBody>
      </p:sp>
    </p:spTree>
    <p:extLst>
      <p:ext uri="{BB962C8B-B14F-4D97-AF65-F5344CB8AC3E}">
        <p14:creationId xmlns:p14="http://schemas.microsoft.com/office/powerpoint/2010/main" val="41772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APPLICATION ARCHITECT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A97B7-F2C2-4D96-950F-DFDF7019C93F}"/>
              </a:ext>
            </a:extLst>
          </p:cNvPr>
          <p:cNvSpPr txBox="1"/>
          <p:nvPr/>
        </p:nvSpPr>
        <p:spPr>
          <a:xfrm>
            <a:off x="263863" y="2055818"/>
            <a:ext cx="11664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Broad &amp; </a:t>
            </a:r>
            <a:r>
              <a:rPr lang="fr-BE" sz="4800" dirty="0" err="1"/>
              <a:t>Deep</a:t>
            </a:r>
            <a:r>
              <a:rPr lang="fr-BE" sz="4800" dirty="0"/>
              <a:t> </a:t>
            </a:r>
            <a:r>
              <a:rPr lang="fr-BE" sz="4800" dirty="0" err="1"/>
              <a:t>Technical</a:t>
            </a:r>
            <a:r>
              <a:rPr lang="fr-BE" sz="4800" dirty="0"/>
              <a:t> </a:t>
            </a:r>
            <a:r>
              <a:rPr lang="fr-BE" sz="4800" dirty="0" err="1"/>
              <a:t>Knowledge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 err="1"/>
              <a:t>Responsibility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 err="1"/>
              <a:t>Analytical</a:t>
            </a:r>
            <a:r>
              <a:rPr lang="fr-BE" sz="4800" dirty="0"/>
              <a:t> </a:t>
            </a:r>
            <a:r>
              <a:rPr lang="fr-BE" sz="4800" dirty="0" err="1"/>
              <a:t>Skills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Management </a:t>
            </a:r>
            <a:r>
              <a:rPr lang="fr-BE" sz="4800" dirty="0" err="1"/>
              <a:t>Skills</a:t>
            </a:r>
            <a:endParaRPr lang="fr-BE" sz="4800" dirty="0"/>
          </a:p>
        </p:txBody>
      </p:sp>
    </p:spTree>
    <p:extLst>
      <p:ext uri="{BB962C8B-B14F-4D97-AF65-F5344CB8AC3E}">
        <p14:creationId xmlns:p14="http://schemas.microsoft.com/office/powerpoint/2010/main" val="393431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Architect: </a:t>
            </a:r>
            <a:r>
              <a:rPr lang="fr-BE" dirty="0" err="1"/>
              <a:t>Tasks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A1024-6014-44DB-9367-4EA364FE6810}"/>
              </a:ext>
            </a:extLst>
          </p:cNvPr>
          <p:cNvSpPr txBox="1"/>
          <p:nvPr/>
        </p:nvSpPr>
        <p:spPr>
          <a:xfrm>
            <a:off x="263863" y="1918032"/>
            <a:ext cx="116642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Identify</a:t>
            </a:r>
            <a:r>
              <a:rPr lang="fr-BE" sz="3600" dirty="0"/>
              <a:t> Stakeholders &amp; </a:t>
            </a:r>
            <a:r>
              <a:rPr lang="fr-BE" sz="3600" dirty="0" err="1"/>
              <a:t>Requirements</a:t>
            </a:r>
            <a:endParaRPr lang="fr-BE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Business &amp; Non </a:t>
            </a:r>
            <a:r>
              <a:rPr lang="fr-BE" sz="2800" dirty="0" err="1"/>
              <a:t>Functional</a:t>
            </a:r>
            <a:r>
              <a:rPr lang="fr-BE" sz="2800" dirty="0"/>
              <a:t> </a:t>
            </a:r>
            <a:r>
              <a:rPr lang="fr-BE" sz="2800" dirty="0" err="1"/>
              <a:t>Requirements</a:t>
            </a:r>
            <a:endParaRPr lang="fr-BE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Designing</a:t>
            </a:r>
            <a:r>
              <a:rPr lang="fr-BE" sz="3600" dirty="0"/>
              <a:t> the 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/>
              <a:t>High </a:t>
            </a:r>
            <a:r>
              <a:rPr lang="fr-BE" sz="2800" dirty="0" err="1"/>
              <a:t>level</a:t>
            </a:r>
            <a:r>
              <a:rPr lang="fr-BE" sz="2800" dirty="0"/>
              <a:t> system component architecture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800" dirty="0" err="1"/>
              <a:t>Selection</a:t>
            </a:r>
            <a:r>
              <a:rPr lang="fr-BE" sz="2800" dirty="0"/>
              <a:t> of technologies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Code-</a:t>
            </a:r>
            <a:r>
              <a:rPr lang="fr-BE" sz="3600" dirty="0" err="1"/>
              <a:t>Reviews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Writing</a:t>
            </a:r>
            <a:r>
              <a:rPr lang="fr-BE" sz="3600" dirty="0"/>
              <a:t> (&amp; </a:t>
            </a:r>
            <a:r>
              <a:rPr lang="fr-BE" sz="3600" dirty="0" err="1"/>
              <a:t>maintaining</a:t>
            </a:r>
            <a:r>
              <a:rPr lang="fr-BE" sz="3600" dirty="0"/>
              <a:t>!) </a:t>
            </a:r>
            <a:r>
              <a:rPr lang="fr-BE" sz="3600" dirty="0" err="1"/>
              <a:t>project</a:t>
            </a:r>
            <a:r>
              <a:rPr lang="fr-BE" sz="3600" dirty="0"/>
              <a:t>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Uniform </a:t>
            </a:r>
            <a:r>
              <a:rPr lang="fr-BE" sz="3600" dirty="0" err="1"/>
              <a:t>development</a:t>
            </a:r>
            <a:r>
              <a:rPr lang="fr-BE" sz="3600" dirty="0"/>
              <a:t> standards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Architectural </a:t>
            </a:r>
            <a:r>
              <a:rPr lang="fr-BE" sz="3600" dirty="0" err="1"/>
              <a:t>evolution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4828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0AEB8C7-15C9-4D65-9EE7-11A2CB838C5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04A3E77-6BB0-4BD7-B5E4-AB5CF752FAF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92CC5F1-66C3-4A48-9A75-51CE1AFAE46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0A47EB3-1020-4673-B114-E365143128B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3AC1E6-5FA1-4B35-8625-B10EEBA197F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98221BE-25DF-49FC-A8E1-78B76E1D8EE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6305E1B-75D0-4A05-83DE-099EF7BB33C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0ABCB0-2BDE-440E-BFE2-C069F8E1D14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62CCD8F-16BE-4E1C-8763-6DE2F7BF903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E0AE290-3F40-4D57-BEC1-2DFB08CFF6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5AEF2F1-217F-4B25-AC3F-DA973FD6E80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D81821A-B94A-4ED1-9FDE-0078334F7A1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3B5C45F-B42D-4B35-918E-FAB452AC1D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396B345-458C-4D49-ADAF-58E7F0B7859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E82AF60-7D53-4207-9587-6D7435FE659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4962</TotalTime>
  <Words>1231</Words>
  <Application>Microsoft Office PowerPoint</Application>
  <PresentationFormat>Widescreen</PresentationFormat>
  <Paragraphs>158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Mesh</vt:lpstr>
      <vt:lpstr>Architecture Track</vt:lpstr>
      <vt:lpstr>MENU</vt:lpstr>
      <vt:lpstr>Architect: What?</vt:lpstr>
      <vt:lpstr>Architect: HOW?</vt:lpstr>
      <vt:lpstr>Architect: Kinds?</vt:lpstr>
      <vt:lpstr>Architect: Kinds</vt:lpstr>
      <vt:lpstr>APPLICATION ARCHITECT</vt:lpstr>
      <vt:lpstr>Architect: Tasks</vt:lpstr>
      <vt:lpstr>Questions?</vt:lpstr>
      <vt:lpstr>Architecture</vt:lpstr>
      <vt:lpstr>Architecture: What?</vt:lpstr>
      <vt:lpstr>NON Functional REQUIREMENTS</vt:lpstr>
      <vt:lpstr>ARCHITECTURe: Pitfals</vt:lpstr>
      <vt:lpstr>Small Frameworks</vt:lpstr>
      <vt:lpstr>Brown Field Development</vt:lpstr>
      <vt:lpstr>Questions?</vt:lpstr>
      <vt:lpstr>Sessions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365</cp:revision>
  <dcterms:created xsi:type="dcterms:W3CDTF">2018-11-27T12:20:05Z</dcterms:created>
  <dcterms:modified xsi:type="dcterms:W3CDTF">2022-05-23T17:37:27Z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